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0" r:id="rId3"/>
    <p:sldMasterId id="2147483700" r:id="rId4"/>
    <p:sldMasterId id="2147483721" r:id="rId5"/>
    <p:sldMasterId id="2147483725" r:id="rId6"/>
    <p:sldMasterId id="2147483727" r:id="rId7"/>
    <p:sldMasterId id="2147483741" r:id="rId8"/>
  </p:sldMasterIdLst>
  <p:notesMasterIdLst>
    <p:notesMasterId r:id="rId13"/>
  </p:notesMasterIdLst>
  <p:sldIdLst>
    <p:sldId id="260" r:id="rId9"/>
    <p:sldId id="259" r:id="rId10"/>
    <p:sldId id="256" r:id="rId11"/>
    <p:sldId id="26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ma, Rahul" initials="S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D3CE0173-D525-4287-97EA-FB76537F63E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108"/>
            <a:ext cx="5608320" cy="4182427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B54385A7-3BF3-47B5-A931-AAFC3BA28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6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8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7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86" y="2556757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1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5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1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0" y="6380998"/>
            <a:ext cx="6432213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0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5" y="1529911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0" y="1529911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1941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0" y="6380998"/>
            <a:ext cx="6432213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4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0" y="6380998"/>
            <a:ext cx="6432213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75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42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86" y="2556757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20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5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0" y="6380998"/>
            <a:ext cx="6432213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36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5" y="1529911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0" y="1529911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353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0" y="6380998"/>
            <a:ext cx="6432213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56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0" y="6380998"/>
            <a:ext cx="6432213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4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8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88" y="2556760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8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8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2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7152" indent="-222227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2" y="6381001"/>
            <a:ext cx="6432213" cy="523875"/>
          </a:xfrm>
          <a:prstGeom prst="rect">
            <a:avLst/>
          </a:prstGeom>
        </p:spPr>
        <p:txBody>
          <a:bodyPr lIns="91431" tIns="45715" rIns="91431" bIns="45715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11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3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152" indent="-222227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3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152" indent="-222227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68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77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2" y="6381001"/>
            <a:ext cx="6432213" cy="523875"/>
          </a:xfrm>
          <a:prstGeom prst="rect">
            <a:avLst/>
          </a:prstGeom>
        </p:spPr>
        <p:txBody>
          <a:bodyPr lIns="91431" tIns="45715" rIns="91431" bIns="45715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9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2" y="6381001"/>
            <a:ext cx="6432213" cy="523875"/>
          </a:xfrm>
          <a:prstGeom prst="rect">
            <a:avLst/>
          </a:prstGeom>
        </p:spPr>
        <p:txBody>
          <a:bodyPr lIns="91431" tIns="45715" rIns="91431" bIns="45715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8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0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872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 userDrawn="1"/>
        </p:nvSpPr>
        <p:spPr>
          <a:xfrm>
            <a:off x="0" y="6681799"/>
            <a:ext cx="9144000" cy="20637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8460" y="3043014"/>
            <a:ext cx="7772400" cy="794472"/>
          </a:xfrm>
        </p:spPr>
        <p:txBody>
          <a:bodyPr/>
          <a:lstStyle>
            <a:lvl1pPr>
              <a:lnSpc>
                <a:spcPct val="80000"/>
              </a:lnSpc>
              <a:defRPr sz="4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`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5630" y="396745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6430963" y="5943600"/>
            <a:ext cx="2659062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356600" y="6610350"/>
            <a:ext cx="5334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73BFA56-3E8D-4A96-B739-03A33EB88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35" y="454375"/>
            <a:ext cx="1937928" cy="51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33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762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84" y="1447801"/>
            <a:ext cx="8378825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6275" y="6619875"/>
            <a:ext cx="533400" cy="314325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77387FC-6643-4541-B0E5-97115592566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802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6275" y="6607969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43DBC-14AA-4C76-B146-3FF731C94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035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7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©2015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7"/>
            <a:ext cx="643667" cy="1538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052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/>
          <p:cNvSpPr>
            <a:spLocks noChangeAspect="1" noEditPoints="1"/>
          </p:cNvSpPr>
          <p:nvPr userDrawn="1"/>
        </p:nvSpPr>
        <p:spPr bwMode="gray">
          <a:xfrm>
            <a:off x="4526281" y="2057400"/>
            <a:ext cx="5296803" cy="4297680"/>
          </a:xfrm>
          <a:custGeom>
            <a:avLst/>
            <a:gdLst>
              <a:gd name="T0" fmla="*/ 103 w 360"/>
              <a:gd name="T1" fmla="*/ 16 h 292"/>
              <a:gd name="T2" fmla="*/ 121 w 360"/>
              <a:gd name="T3" fmla="*/ 24 h 292"/>
              <a:gd name="T4" fmla="*/ 169 w 360"/>
              <a:gd name="T5" fmla="*/ 71 h 292"/>
              <a:gd name="T6" fmla="*/ 180 w 360"/>
              <a:gd name="T7" fmla="*/ 83 h 292"/>
              <a:gd name="T8" fmla="*/ 191 w 360"/>
              <a:gd name="T9" fmla="*/ 71 h 292"/>
              <a:gd name="T10" fmla="*/ 239 w 360"/>
              <a:gd name="T11" fmla="*/ 24 h 292"/>
              <a:gd name="T12" fmla="*/ 257 w 360"/>
              <a:gd name="T13" fmla="*/ 16 h 292"/>
              <a:gd name="T14" fmla="*/ 274 w 360"/>
              <a:gd name="T15" fmla="*/ 24 h 292"/>
              <a:gd name="T16" fmla="*/ 332 w 360"/>
              <a:gd name="T17" fmla="*/ 82 h 292"/>
              <a:gd name="T18" fmla="*/ 340 w 360"/>
              <a:gd name="T19" fmla="*/ 99 h 292"/>
              <a:gd name="T20" fmla="*/ 332 w 360"/>
              <a:gd name="T21" fmla="*/ 117 h 292"/>
              <a:gd name="T22" fmla="*/ 180 w 360"/>
              <a:gd name="T23" fmla="*/ 269 h 292"/>
              <a:gd name="T24" fmla="*/ 28 w 360"/>
              <a:gd name="T25" fmla="*/ 117 h 292"/>
              <a:gd name="T26" fmla="*/ 20 w 360"/>
              <a:gd name="T27" fmla="*/ 99 h 292"/>
              <a:gd name="T28" fmla="*/ 28 w 360"/>
              <a:gd name="T29" fmla="*/ 82 h 292"/>
              <a:gd name="T30" fmla="*/ 86 w 360"/>
              <a:gd name="T31" fmla="*/ 24 h 292"/>
              <a:gd name="T32" fmla="*/ 103 w 360"/>
              <a:gd name="T33" fmla="*/ 16 h 292"/>
              <a:gd name="T34" fmla="*/ 103 w 360"/>
              <a:gd name="T35" fmla="*/ 0 h 292"/>
              <a:gd name="T36" fmla="*/ 74 w 360"/>
              <a:gd name="T37" fmla="*/ 12 h 292"/>
              <a:gd name="T38" fmla="*/ 16 w 360"/>
              <a:gd name="T39" fmla="*/ 70 h 292"/>
              <a:gd name="T40" fmla="*/ 16 w 360"/>
              <a:gd name="T41" fmla="*/ 128 h 292"/>
              <a:gd name="T42" fmla="*/ 180 w 360"/>
              <a:gd name="T43" fmla="*/ 292 h 292"/>
              <a:gd name="T44" fmla="*/ 344 w 360"/>
              <a:gd name="T45" fmla="*/ 128 h 292"/>
              <a:gd name="T46" fmla="*/ 344 w 360"/>
              <a:gd name="T47" fmla="*/ 70 h 292"/>
              <a:gd name="T48" fmla="*/ 286 w 360"/>
              <a:gd name="T49" fmla="*/ 12 h 292"/>
              <a:gd name="T50" fmla="*/ 257 w 360"/>
              <a:gd name="T51" fmla="*/ 0 h 292"/>
              <a:gd name="T52" fmla="*/ 228 w 360"/>
              <a:gd name="T53" fmla="*/ 12 h 292"/>
              <a:gd name="T54" fmla="*/ 180 w 360"/>
              <a:gd name="T55" fmla="*/ 60 h 292"/>
              <a:gd name="T56" fmla="*/ 132 w 360"/>
              <a:gd name="T57" fmla="*/ 12 h 292"/>
              <a:gd name="T58" fmla="*/ 103 w 360"/>
              <a:gd name="T59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292">
                <a:moveTo>
                  <a:pt x="103" y="16"/>
                </a:moveTo>
                <a:cubicBezTo>
                  <a:pt x="110" y="16"/>
                  <a:pt x="116" y="19"/>
                  <a:pt x="121" y="24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91" y="71"/>
                  <a:pt x="191" y="71"/>
                  <a:pt x="191" y="71"/>
                </a:cubicBezTo>
                <a:cubicBezTo>
                  <a:pt x="239" y="24"/>
                  <a:pt x="239" y="24"/>
                  <a:pt x="239" y="24"/>
                </a:cubicBezTo>
                <a:cubicBezTo>
                  <a:pt x="244" y="19"/>
                  <a:pt x="250" y="16"/>
                  <a:pt x="257" y="16"/>
                </a:cubicBezTo>
                <a:cubicBezTo>
                  <a:pt x="263" y="16"/>
                  <a:pt x="270" y="19"/>
                  <a:pt x="274" y="2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7" y="86"/>
                  <a:pt x="340" y="93"/>
                  <a:pt x="340" y="99"/>
                </a:cubicBezTo>
                <a:cubicBezTo>
                  <a:pt x="340" y="106"/>
                  <a:pt x="337" y="112"/>
                  <a:pt x="332" y="117"/>
                </a:cubicBezTo>
                <a:cubicBezTo>
                  <a:pt x="180" y="269"/>
                  <a:pt x="180" y="269"/>
                  <a:pt x="180" y="269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23" y="112"/>
                  <a:pt x="20" y="106"/>
                  <a:pt x="20" y="99"/>
                </a:cubicBezTo>
                <a:cubicBezTo>
                  <a:pt x="20" y="93"/>
                  <a:pt x="23" y="86"/>
                  <a:pt x="28" y="82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19"/>
                  <a:pt x="97" y="16"/>
                  <a:pt x="103" y="16"/>
                </a:cubicBezTo>
                <a:moveTo>
                  <a:pt x="103" y="0"/>
                </a:moveTo>
                <a:cubicBezTo>
                  <a:pt x="93" y="0"/>
                  <a:pt x="82" y="4"/>
                  <a:pt x="74" y="12"/>
                </a:cubicBezTo>
                <a:cubicBezTo>
                  <a:pt x="16" y="70"/>
                  <a:pt x="16" y="70"/>
                  <a:pt x="16" y="70"/>
                </a:cubicBezTo>
                <a:cubicBezTo>
                  <a:pt x="0" y="86"/>
                  <a:pt x="0" y="112"/>
                  <a:pt x="16" y="128"/>
                </a:cubicBezTo>
                <a:cubicBezTo>
                  <a:pt x="180" y="292"/>
                  <a:pt x="180" y="292"/>
                  <a:pt x="180" y="292"/>
                </a:cubicBezTo>
                <a:cubicBezTo>
                  <a:pt x="344" y="128"/>
                  <a:pt x="344" y="128"/>
                  <a:pt x="344" y="128"/>
                </a:cubicBezTo>
                <a:cubicBezTo>
                  <a:pt x="360" y="112"/>
                  <a:pt x="360" y="86"/>
                  <a:pt x="344" y="70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78" y="4"/>
                  <a:pt x="267" y="0"/>
                  <a:pt x="257" y="0"/>
                </a:cubicBezTo>
                <a:cubicBezTo>
                  <a:pt x="246" y="0"/>
                  <a:pt x="236" y="4"/>
                  <a:pt x="228" y="1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24" y="4"/>
                  <a:pt x="114" y="0"/>
                  <a:pt x="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464808" y="5715002"/>
            <a:ext cx="2743198" cy="348987"/>
            <a:chOff x="279400" y="2781300"/>
            <a:chExt cx="8585200" cy="1092200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7198" y="274322"/>
            <a:ext cx="6172200" cy="1995215"/>
          </a:xfrm>
        </p:spPr>
        <p:txBody>
          <a:bodyPr rIns="0" anchor="b" anchorCtr="0"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2468880"/>
            <a:ext cx="3816216" cy="9144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©2016 CVS Health and/or one of its affiliates: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260458190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/>
          <a:stretch/>
        </p:blipFill>
        <p:spPr>
          <a:xfrm>
            <a:off x="0" y="1445"/>
            <a:ext cx="9144000" cy="6856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57200" y="2468880"/>
            <a:ext cx="4743466" cy="2286000"/>
          </a:xfrm>
        </p:spPr>
        <p:txBody>
          <a:bodyPr rIns="0" anchor="b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4892040"/>
            <a:ext cx="3967163" cy="9144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165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©2016 CVS Health and/or one of its affiliates: Confidential &amp; Proprietary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64808" y="455615"/>
            <a:ext cx="2743198" cy="348987"/>
            <a:chOff x="464807" y="455613"/>
            <a:chExt cx="2743198" cy="348987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1847058" y="466772"/>
              <a:ext cx="306378" cy="330726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gray">
            <a:xfrm>
              <a:off x="2945250" y="466772"/>
              <a:ext cx="262755" cy="330726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5" name="Freeform 7"/>
            <p:cNvSpPr>
              <a:spLocks noEditPoints="1"/>
            </p:cNvSpPr>
            <p:nvPr/>
          </p:nvSpPr>
          <p:spPr bwMode="gray">
            <a:xfrm>
              <a:off x="2426843" y="561121"/>
              <a:ext cx="262755" cy="239929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gray">
            <a:xfrm>
              <a:off x="2167639" y="561121"/>
              <a:ext cx="233842" cy="239929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gray">
            <a:xfrm>
              <a:off x="2808293" y="510396"/>
              <a:ext cx="115145" cy="287103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gray">
            <a:xfrm>
              <a:off x="2700250" y="466772"/>
              <a:ext cx="108044" cy="330726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gray">
            <a:xfrm>
              <a:off x="1526985" y="455613"/>
              <a:ext cx="291160" cy="348987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gray">
            <a:xfrm>
              <a:off x="918287" y="455613"/>
              <a:ext cx="324132" cy="348987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gray">
            <a:xfrm>
              <a:off x="1220607" y="466772"/>
              <a:ext cx="324132" cy="327175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invGray">
            <a:xfrm>
              <a:off x="464807" y="455613"/>
              <a:ext cx="413914" cy="348987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26892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36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Light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eak-image-0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541890" cy="2286000"/>
          </a:xfrm>
        </p:spPr>
        <p:txBody>
          <a:bodyPr rIns="0" anchor="b" anchorCtr="0"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4892040"/>
            <a:ext cx="3967163" cy="9144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1650" b="1">
                <a:solidFill>
                  <a:srgbClr val="00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©2016 CVS Health and/or one of its affiliates: Confidential &amp; Proprietary</a:t>
            </a:r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64808" y="455615"/>
            <a:ext cx="2743198" cy="348987"/>
            <a:chOff x="279400" y="2781300"/>
            <a:chExt cx="8585200" cy="1092200"/>
          </a:xfrm>
          <a:solidFill>
            <a:schemeClr val="bg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809142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7199" y="1463040"/>
            <a:ext cx="704088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26922330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 cap="none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2768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57208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757942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5167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2"/>
            <a:ext cx="4041648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350" b="1" cap="all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4041648" cy="3794760"/>
          </a:xfrm>
          <a:solidFill>
            <a:schemeClr val="bg1"/>
          </a:solidFill>
        </p:spPr>
        <p:txBody>
          <a:bodyPr lIns="91440" tIns="91440" rIns="137160" bIns="91440"/>
          <a:lstStyle>
            <a:lvl1pPr marL="171450" indent="-171450"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1500" b="0">
                <a:solidFill>
                  <a:schemeClr val="tx1"/>
                </a:solidFill>
              </a:defRPr>
            </a:lvl1pPr>
            <a:lvl2pPr marL="342900" indent="-17145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864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54380" indent="-137160">
              <a:spcBef>
                <a:spcPts val="225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25830" indent="-137160">
              <a:buFont typeface="Lucida Grande"/>
              <a:buChar char="»"/>
              <a:defRPr sz="825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63042"/>
            <a:ext cx="4041648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350" b="1" cap="all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4041648" cy="3794760"/>
          </a:xfrm>
          <a:solidFill>
            <a:schemeClr val="bg1"/>
          </a:solidFill>
        </p:spPr>
        <p:txBody>
          <a:bodyPr lIns="91440" tIns="91440" rIns="137160" bIns="91440"/>
          <a:lstStyle>
            <a:lvl1pPr marL="171450" indent="-171450"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1500" b="0">
                <a:solidFill>
                  <a:schemeClr val="tx1"/>
                </a:solidFill>
              </a:defRPr>
            </a:lvl1pPr>
            <a:lvl2pPr marL="342900" indent="-17145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864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54380" indent="-137160">
              <a:spcBef>
                <a:spcPts val="225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25830" indent="-137160">
              <a:buFont typeface="Lucida Grande"/>
              <a:buChar char="»"/>
              <a:defRPr sz="825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78576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39"/>
            <a:ext cx="2679192" cy="685800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200" b="1" cap="all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239645"/>
            <a:ext cx="2679192" cy="3611880"/>
          </a:xfrm>
          <a:solidFill>
            <a:srgbClr val="FFFFFF"/>
          </a:solidFill>
        </p:spPr>
        <p:txBody>
          <a:bodyPr lIns="91440" tIns="91440" rIns="137160" bIns="91440"/>
          <a:lstStyle>
            <a:lvl1pPr marL="137160" indent="-137160"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1350" b="0">
                <a:solidFill>
                  <a:schemeClr val="tx1"/>
                </a:solidFill>
              </a:defRPr>
            </a:lvl1pPr>
            <a:lvl2pPr marL="34290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864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54380" indent="-137160">
              <a:spcBef>
                <a:spcPts val="225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25830" indent="-137160">
              <a:buFont typeface="Lucida Grande"/>
              <a:buChar char="»"/>
              <a:defRPr sz="825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2406" y="1463039"/>
            <a:ext cx="2679192" cy="685800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200" b="1" cap="all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2406" y="2239645"/>
            <a:ext cx="2679192" cy="3611880"/>
          </a:xfrm>
          <a:solidFill>
            <a:srgbClr val="FFFFFF"/>
          </a:solidFill>
        </p:spPr>
        <p:txBody>
          <a:bodyPr lIns="91440" tIns="91440" rIns="137160" bIns="91440"/>
          <a:lstStyle>
            <a:lvl1pPr marL="171450" indent="-137160"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1350" b="0">
                <a:solidFill>
                  <a:schemeClr val="tx1"/>
                </a:solidFill>
              </a:defRPr>
            </a:lvl1pPr>
            <a:lvl2pPr marL="34290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864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54380" indent="-137160">
              <a:spcBef>
                <a:spcPts val="225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25830" indent="-137160">
              <a:buFont typeface="Lucida Grande"/>
              <a:buChar char="»"/>
              <a:defRPr sz="825">
                <a:solidFill>
                  <a:schemeClr val="accent2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07608" y="2239645"/>
            <a:ext cx="2679192" cy="3611880"/>
          </a:xfrm>
          <a:solidFill>
            <a:srgbClr val="FFFFFF"/>
          </a:solidFill>
        </p:spPr>
        <p:txBody>
          <a:bodyPr lIns="91440" tIns="91440" rIns="137160" bIns="91440"/>
          <a:lstStyle>
            <a:lvl1pPr marL="171450" indent="-13716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b="0">
                <a:solidFill>
                  <a:schemeClr val="tx1"/>
                </a:solidFill>
              </a:defRPr>
            </a:lvl1pPr>
            <a:lvl2pPr marL="34290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8640" indent="-137160"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54380" indent="-137160">
              <a:spcBef>
                <a:spcPts val="225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25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07609" y="1463040"/>
            <a:ext cx="2676525" cy="68580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15638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457203" y="2057400"/>
            <a:ext cx="8229600" cy="3794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463042"/>
            <a:ext cx="8229600" cy="50260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350" b="1" cap="all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3" y="5459747"/>
            <a:ext cx="8229600" cy="392415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91440" bIns="91440" anchor="b" anchorCtr="0">
            <a:spAutoFit/>
          </a:bodyPr>
          <a:lstStyle>
            <a:lvl1pPr algn="ctr"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440266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57208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0" y="1463040"/>
            <a:ext cx="393192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350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564" y="2057399"/>
            <a:ext cx="3932237" cy="3794760"/>
          </a:xfrm>
          <a:solidFill>
            <a:srgbClr val="FFFFFF"/>
          </a:solidFill>
        </p:spPr>
        <p:txBody>
          <a:bodyPr lIns="91440" anchor="ctr" anchorCtr="0"/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white box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</p:spTree>
    <p:extLst>
      <p:ext uri="{BB962C8B-B14F-4D97-AF65-F5344CB8AC3E}">
        <p14:creationId xmlns:p14="http://schemas.microsoft.com/office/powerpoint/2010/main" val="778596311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33132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772400" cy="1371600"/>
          </a:xfrm>
        </p:spPr>
        <p:txBody>
          <a:bodyPr rIns="0" anchor="b" anchorCtr="0"/>
          <a:lstStyle>
            <a:lvl1pPr algn="l">
              <a:lnSpc>
                <a:spcPct val="80000"/>
              </a:lnSpc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11680"/>
            <a:ext cx="5486400" cy="1005840"/>
          </a:xfrm>
        </p:spPr>
        <p:txBody>
          <a:bodyPr rIns="0" anchor="t" anchorCtr="0"/>
          <a:lstStyle>
            <a:lvl1pPr marL="0" indent="0">
              <a:spcBef>
                <a:spcPts val="450"/>
              </a:spcBef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500337" y="169325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7517045" y="6519234"/>
            <a:ext cx="1161288" cy="147738"/>
            <a:chOff x="279400" y="2781300"/>
            <a:chExt cx="8585200" cy="1092200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39231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20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77019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68879"/>
            <a:ext cx="61722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92040"/>
            <a:ext cx="4572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5486400" cy="219456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4808" y="452733"/>
            <a:ext cx="2835466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607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7199" y="1463040"/>
            <a:ext cx="704088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38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961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7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57941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6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7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0" y="1463675"/>
            <a:ext cx="393192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563" y="2057399"/>
            <a:ext cx="3932237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694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0"/>
            <a:ext cx="4041648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4041648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63040"/>
            <a:ext cx="4041648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4041648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71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0"/>
            <a:ext cx="2679192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2679192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2406" y="1463040"/>
            <a:ext cx="2679192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2406" y="2057400"/>
            <a:ext cx="2679192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©2017 CVS Health and/or one of its affiliates: Confidential &amp; Proprietary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07608" y="2057400"/>
            <a:ext cx="2679192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07608" y="1463040"/>
            <a:ext cx="2676525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626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3" y="2057400"/>
            <a:ext cx="8229600" cy="37947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463040"/>
            <a:ext cx="8229600" cy="50260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©2017 CVS Health and/or one of its affiliates: Confidential &amp; Proprietary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2" y="5394960"/>
            <a:ext cx="8229597" cy="457200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45720" bIns="45720" anchor="ctr" anchorCtr="0"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109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13232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11680"/>
            <a:ext cx="36576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©2017 CVS Health and/or one of its affiliates: Confidential &amp; Proprietary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500338" y="16932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521388" y="6518099"/>
            <a:ext cx="1193987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9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01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4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7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1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F9D5-FE1E-4F9A-BE03-3236C9B07CA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D25-83AB-410B-A155-047073EB00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72885D2F-1614-41E3-95C1-D6717579FDB9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0724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1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CC5513E-1284-4D5B-A406-36D5DE2808BB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66752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950" indent="-23177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7200" indent="-222250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2150" indent="-23495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1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191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301E9C72-75F5-41F8-9422-A154443AA88D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53160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950" indent="-23177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7200" indent="-222250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2150" indent="-23495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3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7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839685B8-CFBF-4DB8-8CF9-0FA97BB746AD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4250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305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458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61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925" indent="-231751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7152" indent="-222227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2078" indent="-23492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8610" indent="-22857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5763" indent="-22857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2915" indent="-22857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068" indent="-22857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629400"/>
            <a:ext cx="914400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245" y="152400"/>
            <a:ext cx="8393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508000" y="6858000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356600" y="6610350"/>
            <a:ext cx="5334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3BFA56-3E8D-4A96-B739-03A33EB886A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69895" y="1447801"/>
            <a:ext cx="8378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F5AB21E8-85AB-4770-BF6F-C78A50A89965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09678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95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720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21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304572"/>
            <a:ext cx="192024" cy="256032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357872" hangingPunct="0"/>
            <a:endParaRPr lang="en-US" sz="2940" kern="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533400"/>
            <a:ext cx="8225219" cy="97536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706880"/>
            <a:ext cx="8225219" cy="414528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5613" y="6477887"/>
            <a:ext cx="5486400" cy="219456"/>
          </a:xfrm>
          <a:prstGeom prst="rect">
            <a:avLst/>
          </a:prstGeom>
        </p:spPr>
        <p:txBody>
          <a:bodyPr vert="horz" lIns="0" tIns="34289" rIns="0" bIns="34289" rtlCol="0" anchor="ctr"/>
          <a:lstStyle>
            <a:lvl1pPr indent="0" algn="l">
              <a:spcBef>
                <a:spcPts val="0"/>
              </a:spcBef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357872" hangingPunct="0"/>
            <a:r>
              <a:rPr lang="en-US" kern="0" dirty="0">
                <a:solidFill>
                  <a:prstClr val="black">
                    <a:lumMod val="75000"/>
                    <a:lumOff val="25000"/>
                  </a:prstClr>
                </a:solidFill>
                <a:sym typeface="Helvetica Light"/>
              </a:rPr>
              <a:t>©2018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27770" y="6484363"/>
            <a:ext cx="240031" cy="15388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357872" hangingPunct="0"/>
            <a:fld id="{4D467D88-DCFD-354C-96A5-D863D5E9364D}" type="slidenum">
              <a:rPr lang="en-US" kern="0" smtClean="0">
                <a:solidFill>
                  <a:prstClr val="black">
                    <a:lumMod val="75000"/>
                    <a:lumOff val="25000"/>
                  </a:prstClr>
                </a:solidFill>
                <a:sym typeface="Helvetica Light"/>
              </a:rPr>
              <a:pPr defTabSz="357872" hangingPunct="0"/>
              <a:t>‹#›</a:t>
            </a:fld>
            <a:endParaRPr lang="en-US" kern="0" dirty="0">
              <a:solidFill>
                <a:prstClr val="black">
                  <a:lumMod val="75000"/>
                  <a:lumOff val="25000"/>
                </a:prstClr>
              </a:solidFill>
              <a:sym typeface="Helvetica Light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 userDrawn="1"/>
        </p:nvGrpSpPr>
        <p:grpSpPr>
          <a:xfrm>
            <a:off x="7380005" y="6438609"/>
            <a:ext cx="1338547" cy="219241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357872" hangingPunct="0"/>
              <a:endParaRPr lang="en-US" sz="2940" kern="0" dirty="0"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357872" hangingPunct="0"/>
              <a:endParaRPr lang="en-US" sz="2940" kern="0" dirty="0"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357872" hangingPunct="0"/>
              <a:endParaRPr lang="en-US" sz="2940" kern="0" dirty="0"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357872" hangingPunct="0"/>
              <a:endParaRPr lang="en-US" sz="2940" kern="0" dirty="0"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357872" hangingPunct="0"/>
              <a:endParaRPr lang="en-US" sz="2940" kern="0" dirty="0">
                <a:solidFill>
                  <a:prstClr val="black"/>
                </a:solidFill>
                <a:sym typeface="Helvetica Light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357872" hangingPunct="0"/>
              <a:endParaRPr lang="en-US" sz="2940" kern="0" dirty="0">
                <a:solidFill>
                  <a:prstClr val="black"/>
                </a:solidFill>
                <a:sym typeface="Helvetica Light"/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554E7529-52B7-4E50-BCA5-79A640BDDBDB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5256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 dt="0"/>
  <p:txStyles>
    <p:titleStyle>
      <a:lvl1pPr marL="0" marR="0" indent="0" algn="l" defTabSz="457178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178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42" marR="0" indent="-171442" algn="l" defTabSz="457178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0" marR="0" indent="-171442" algn="l" defTabSz="457178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766" marR="0" indent="-171442" algn="l" defTabSz="457178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784" marR="0" indent="-137153" algn="l" defTabSz="457178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7200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©2016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28601" y="228431"/>
            <a:ext cx="185771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521388" y="6518369"/>
            <a:ext cx="1161288" cy="147738"/>
            <a:chOff x="279400" y="2781300"/>
            <a:chExt cx="8585200" cy="1092200"/>
          </a:xfrm>
          <a:solidFill>
            <a:schemeClr val="tx1"/>
          </a:solidFill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C19D9FD8-8626-4707-A89D-8C9DC2B5DD77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685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ransition spd="med">
    <p:fade/>
  </p:transition>
  <p:hf hdr="0" dt="0"/>
  <p:txStyles>
    <p:titleStyle>
      <a:lvl1pPr algn="l" defTabSz="342900" rtl="0" eaLnBrk="1" latinLnBrk="0" hangingPunct="1">
        <a:lnSpc>
          <a:spcPts val="225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ts val="1350"/>
        </a:spcBef>
        <a:buClr>
          <a:schemeClr val="tx2"/>
        </a:buClr>
        <a:buFont typeface="Arial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342900" rtl="0" eaLnBrk="1" latinLnBrk="0" hangingPunct="1">
        <a:spcBef>
          <a:spcPts val="900"/>
        </a:spcBef>
        <a:buClr>
          <a:schemeClr val="tx2"/>
        </a:buClr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71450" algn="l" defTabSz="342900" rtl="0" eaLnBrk="1" latinLnBrk="0" hangingPunct="1">
        <a:spcBef>
          <a:spcPts val="450"/>
        </a:spcBef>
        <a:buClr>
          <a:schemeClr val="tx2"/>
        </a:buClr>
        <a:buFont typeface="Lucida Grande"/>
        <a:buChar char="–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indent="-171450" algn="l" defTabSz="342900" rtl="0" eaLnBrk="1" latinLnBrk="0" hangingPunct="1">
        <a:spcBef>
          <a:spcPts val="450"/>
        </a:spcBef>
        <a:buClr>
          <a:schemeClr val="tx2"/>
        </a:buClr>
        <a:buFont typeface="Arial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indent="-137160" algn="l" defTabSz="342900" rtl="0" eaLnBrk="1" latinLnBrk="0" hangingPunct="1">
        <a:spcBef>
          <a:spcPts val="225"/>
        </a:spcBef>
        <a:buClr>
          <a:schemeClr val="tx2"/>
        </a:buClr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236301" y="228429"/>
            <a:ext cx="185771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7200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©2018 CVS Health and/or one of its affiliates: Confidential &amp; Proprietary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457200"/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521388" y="6518099"/>
            <a:ext cx="1193987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2FF0B6D-3FAC-4B5C-85D8-3AAC822002AE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8418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socialworkplace.com/2016/03/how-to-measure-so-you-can-manage-your-employer-brand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PF8JSYJ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341455-6AE4-4947-BBD4-E81553CBFFE2}"/>
              </a:ext>
            </a:extLst>
          </p:cNvPr>
          <p:cNvGrpSpPr/>
          <p:nvPr/>
        </p:nvGrpSpPr>
        <p:grpSpPr>
          <a:xfrm>
            <a:off x="609600" y="914400"/>
            <a:ext cx="8077200" cy="4994425"/>
            <a:chOff x="0" y="0"/>
            <a:chExt cx="4877123" cy="287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9B3DC-3BDA-4B89-A098-4D19CB2E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3" y="0"/>
              <a:ext cx="4876800" cy="2743200"/>
            </a:xfrm>
            <a:prstGeom prst="rect">
              <a:avLst/>
            </a:prstGeom>
          </p:spPr>
        </p:pic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5E65757-3EBD-4518-8B72-146253DB331D}"/>
                </a:ext>
              </a:extLst>
            </p:cNvPr>
            <p:cNvSpPr txBox="1"/>
            <p:nvPr/>
          </p:nvSpPr>
          <p:spPr>
            <a:xfrm>
              <a:off x="0" y="2742610"/>
              <a:ext cx="4876165" cy="1329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June 2020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86330FB-9C0E-4A33-9FDB-E4E270F0F014}"/>
              </a:ext>
            </a:extLst>
          </p:cNvPr>
          <p:cNvSpPr txBox="1">
            <a:spLocks/>
          </p:cNvSpPr>
          <p:nvPr/>
        </p:nvSpPr>
        <p:spPr bwMode="black">
          <a:xfrm>
            <a:off x="381000" y="381000"/>
            <a:ext cx="8877301" cy="34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00B050"/>
                </a:solidFill>
              </a:rPr>
              <a:t>Analytics Gamification Strategy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0B76766-B345-427D-826E-014501B1541D}"/>
              </a:ext>
            </a:extLst>
          </p:cNvPr>
          <p:cNvSpPr txBox="1">
            <a:spLocks/>
          </p:cNvSpPr>
          <p:nvPr/>
        </p:nvSpPr>
        <p:spPr bwMode="black">
          <a:xfrm>
            <a:off x="381000" y="1557863"/>
            <a:ext cx="8153400" cy="44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 at the auditor level, but rolled up to audit manager and portfolio lead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sz="2400" b="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 points for performing analytics work independently from the Analytics Team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2400" b="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endParaRPr lang="en-US" sz="300" b="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scoring categories for collaboration and self-development activities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2400" b="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endParaRPr lang="en-US" sz="300" b="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Prizes for the winners will now be VIA points</a:t>
            </a:r>
          </a:p>
        </p:txBody>
      </p:sp>
    </p:spTree>
    <p:extLst>
      <p:ext uri="{BB962C8B-B14F-4D97-AF65-F5344CB8AC3E}">
        <p14:creationId xmlns:p14="http://schemas.microsoft.com/office/powerpoint/2010/main" val="4947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F7CCF73-F8A1-4200-8239-B63A0AD02A11}"/>
              </a:ext>
            </a:extLst>
          </p:cNvPr>
          <p:cNvSpPr txBox="1">
            <a:spLocks/>
          </p:cNvSpPr>
          <p:nvPr/>
        </p:nvSpPr>
        <p:spPr bwMode="black">
          <a:xfrm>
            <a:off x="6222206" y="5776805"/>
            <a:ext cx="400050" cy="357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fld id="{00F43DBC-14AA-4C76-B146-3FF731C948F7}" type="slidenum">
              <a:rPr lang="en-US" sz="900">
                <a:latin typeface="Calibri"/>
              </a:rPr>
              <a:pPr defTabSz="685800">
                <a:defRPr/>
              </a:pPr>
              <a:t>3</a:t>
            </a:fld>
            <a:endParaRPr lang="en-US" sz="900" dirty="0">
              <a:latin typeface="Calibri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86330FB-9C0E-4A33-9FDB-E4E270F0F014}"/>
              </a:ext>
            </a:extLst>
          </p:cNvPr>
          <p:cNvSpPr txBox="1">
            <a:spLocks/>
          </p:cNvSpPr>
          <p:nvPr/>
        </p:nvSpPr>
        <p:spPr bwMode="black">
          <a:xfrm>
            <a:off x="198750" y="267467"/>
            <a:ext cx="8792850" cy="34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accent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00B050"/>
                </a:solidFill>
              </a:rPr>
              <a:t>Analytics Gamification – Points Scoring</a:t>
            </a:r>
          </a:p>
        </p:txBody>
      </p:sp>
      <p:sp>
        <p:nvSpPr>
          <p:cNvPr id="34" name="Pentagon 19">
            <a:extLst>
              <a:ext uri="{FF2B5EF4-FFF2-40B4-BE49-F238E27FC236}">
                <a16:creationId xmlns:a16="http://schemas.microsoft.com/office/drawing/2014/main" id="{DC673AE1-9157-400F-9899-B86BFA0A9F42}"/>
              </a:ext>
            </a:extLst>
          </p:cNvPr>
          <p:cNvSpPr/>
          <p:nvPr/>
        </p:nvSpPr>
        <p:spPr bwMode="gray">
          <a:xfrm>
            <a:off x="238790" y="1050815"/>
            <a:ext cx="1783080" cy="49045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srgbClr val="FFFFFF"/>
                </a:solidFill>
                <a:latin typeface="GE Inspira Pitch" pitchFamily="34" charset="0"/>
              </a:rPr>
              <a:t>Scoping &amp; Planning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BC28B6-570E-4922-947B-54DE743C6445}"/>
              </a:ext>
            </a:extLst>
          </p:cNvPr>
          <p:cNvSpPr/>
          <p:nvPr/>
        </p:nvSpPr>
        <p:spPr>
          <a:xfrm>
            <a:off x="152400" y="1711404"/>
            <a:ext cx="19087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spcAft>
                <a:spcPts val="450"/>
              </a:spcAft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250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Descriptive Analytics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Perform descriptive analytics (ELI dashboard or at least 3 descriptive analytics manually)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F5EB6-92E4-4F04-84BC-03CC36E492F9}"/>
              </a:ext>
            </a:extLst>
          </p:cNvPr>
          <p:cNvSpPr/>
          <p:nvPr/>
        </p:nvSpPr>
        <p:spPr>
          <a:xfrm>
            <a:off x="152400" y="2764271"/>
            <a:ext cx="196038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spcAft>
                <a:spcPts val="450"/>
              </a:spcAft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100 Points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Analytics Planning Meeting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Discussion with Audit Manager regarding the Data Analytics Strategy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BCDF0E-B202-4398-BA3A-5D9BB697BFAB}"/>
              </a:ext>
            </a:extLst>
          </p:cNvPr>
          <p:cNvSpPr/>
          <p:nvPr/>
        </p:nvSpPr>
        <p:spPr>
          <a:xfrm>
            <a:off x="152400" y="3675323"/>
            <a:ext cx="20177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spcAft>
                <a:spcPts val="450"/>
              </a:spcAft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Know Your Numbers (KYN)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Present one-page summary to the Audit Leadership about the results  of the Descriptive Analytics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AB62BEE6-A98B-4F70-B5BB-7C0F087A4D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89118" y="1049312"/>
            <a:ext cx="1783080" cy="490458"/>
          </a:xfrm>
          <a:prstGeom prst="chevron">
            <a:avLst>
              <a:gd name="adj" fmla="val 42913"/>
            </a:avLst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600" b="1" dirty="0">
                <a:solidFill>
                  <a:srgbClr val="FFFFFF"/>
                </a:solidFill>
              </a:rPr>
              <a:t>Collaboration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26C781-6E2A-41D8-B8B4-6B5E02FF81D8}"/>
              </a:ext>
            </a:extLst>
          </p:cNvPr>
          <p:cNvSpPr/>
          <p:nvPr/>
        </p:nvSpPr>
        <p:spPr>
          <a:xfrm>
            <a:off x="2383836" y="1708725"/>
            <a:ext cx="2141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500-1,500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Audit Issue 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500 for low, 1,000 for Moderate and 1,500 for high (Data analytics on your own or working with DA Team)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8458A0-47B4-4D74-959E-5122D80C6A20}"/>
              </a:ext>
            </a:extLst>
          </p:cNvPr>
          <p:cNvSpPr/>
          <p:nvPr/>
        </p:nvSpPr>
        <p:spPr>
          <a:xfrm>
            <a:off x="4649964" y="1708356"/>
            <a:ext cx="22842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400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Blogging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Sharing your analytics experience through the newsletter</a:t>
            </a:r>
            <a:endParaRPr lang="en-US" sz="1100" i="1" strike="sngStrike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8EE93-4C00-4698-894E-1E671D64468E}"/>
              </a:ext>
            </a:extLst>
          </p:cNvPr>
          <p:cNvSpPr/>
          <p:nvPr/>
        </p:nvSpPr>
        <p:spPr>
          <a:xfrm>
            <a:off x="4649964" y="2326219"/>
            <a:ext cx="20376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350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Lunch &amp; Learn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Presenting a business case during a Lunch &amp; Learn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utoShape 5">
            <a:extLst>
              <a:ext uri="{FF2B5EF4-FFF2-40B4-BE49-F238E27FC236}">
                <a16:creationId xmlns:a16="http://schemas.microsoft.com/office/drawing/2014/main" id="{E51DE979-8BA8-4FEC-A07D-2182C7501F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53209" y="1059182"/>
            <a:ext cx="1910617" cy="480588"/>
          </a:xfrm>
          <a:prstGeom prst="chevron">
            <a:avLst>
              <a:gd name="adj" fmla="val 42913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600" b="1" dirty="0">
                <a:solidFill>
                  <a:srgbClr val="FFFFFF"/>
                </a:solidFill>
              </a:rPr>
              <a:t>Self-Development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A76303-0C4D-48DF-8C2B-3C0E5824F01E}"/>
              </a:ext>
            </a:extLst>
          </p:cNvPr>
          <p:cNvSpPr/>
          <p:nvPr/>
        </p:nvSpPr>
        <p:spPr>
          <a:xfrm>
            <a:off x="152400" y="4755651"/>
            <a:ext cx="19736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50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Analytics Audit Program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Create analytics framework of the audit tests in scope  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8D8111-EC1D-4EB4-8F19-1D0395DD0A94}"/>
              </a:ext>
            </a:extLst>
          </p:cNvPr>
          <p:cNvSpPr/>
          <p:nvPr/>
        </p:nvSpPr>
        <p:spPr>
          <a:xfrm>
            <a:off x="2394383" y="4241277"/>
            <a:ext cx="2107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400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Prescriptive Analytics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Prescriptive analytics performed for an audit.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52249D-987F-4494-823F-C9FD87E0C713}"/>
              </a:ext>
            </a:extLst>
          </p:cNvPr>
          <p:cNvSpPr/>
          <p:nvPr/>
        </p:nvSpPr>
        <p:spPr>
          <a:xfrm>
            <a:off x="2356187" y="3512218"/>
            <a:ext cx="2107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300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Data Science / RPA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Working with DA Team to use Data Science or RPA for audit.</a:t>
            </a:r>
            <a:endParaRPr lang="en-US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FE7DB8-FF8E-4D83-91A4-4F38518F2829}"/>
              </a:ext>
            </a:extLst>
          </p:cNvPr>
          <p:cNvSpPr/>
          <p:nvPr/>
        </p:nvSpPr>
        <p:spPr>
          <a:xfrm>
            <a:off x="7008123" y="2436608"/>
            <a:ext cx="20376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300 or 100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Participate in the weekly Alteryx Challenge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submission is 300 and 100 each after that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701A96-14DB-49CB-8BDC-19E38EC19EF1}"/>
              </a:ext>
            </a:extLst>
          </p:cNvPr>
          <p:cNvSpPr/>
          <p:nvPr/>
        </p:nvSpPr>
        <p:spPr>
          <a:xfrm>
            <a:off x="4649964" y="2913727"/>
            <a:ext cx="2189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100 Points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Contribute Documentation within the Resource Library</a:t>
            </a:r>
          </a:p>
          <a:p>
            <a:pPr defTabSz="342900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Post resources and articles within the MS Teams resource page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8B5256-C0B2-4C8D-9D80-C3EB8F1B8C23}"/>
              </a:ext>
            </a:extLst>
          </p:cNvPr>
          <p:cNvSpPr/>
          <p:nvPr/>
        </p:nvSpPr>
        <p:spPr>
          <a:xfrm>
            <a:off x="2381608" y="2742777"/>
            <a:ext cx="2167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300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Presenting to the Business</a:t>
            </a:r>
          </a:p>
          <a:p>
            <a:pPr defTabSz="342900"/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the Audit Analytics work performed during the audit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CAED3-2E2F-45AB-A753-6375C07073E3}"/>
              </a:ext>
            </a:extLst>
          </p:cNvPr>
          <p:cNvSpPr/>
          <p:nvPr/>
        </p:nvSpPr>
        <p:spPr>
          <a:xfrm>
            <a:off x="7008123" y="1661386"/>
            <a:ext cx="1945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1,000 Points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– Analytics Rotation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Perform a one-month rotation with the Analytics Department</a:t>
            </a:r>
          </a:p>
        </p:txBody>
      </p:sp>
      <p:sp>
        <p:nvSpPr>
          <p:cNvPr id="28" name="Pentagon 19">
            <a:extLst>
              <a:ext uri="{FF2B5EF4-FFF2-40B4-BE49-F238E27FC236}">
                <a16:creationId xmlns:a16="http://schemas.microsoft.com/office/drawing/2014/main" id="{EAF9826F-1D74-4B96-9F75-524FBCB25C40}"/>
              </a:ext>
            </a:extLst>
          </p:cNvPr>
          <p:cNvSpPr/>
          <p:nvPr/>
        </p:nvSpPr>
        <p:spPr bwMode="gray">
          <a:xfrm>
            <a:off x="2556696" y="1046381"/>
            <a:ext cx="1783080" cy="49045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GE Inspira Pitch" pitchFamily="34" charset="0"/>
              </a:rPr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38790" y="5795508"/>
            <a:ext cx="616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Here is the </a:t>
            </a:r>
            <a:r>
              <a:rPr lang="en-US" u="sng" dirty="0">
                <a:hlinkClick r:id="rId2"/>
              </a:rPr>
              <a:t>Points Collector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to record your activity and earn points.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rgbClr val="00B050"/>
                </a:solidFill>
              </a:rPr>
              <a:t>Key metrics for analytics Dec 2019: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# Descriptive Analytics: </a:t>
            </a:r>
            <a:r>
              <a:rPr lang="en-US" sz="1400" b="1" dirty="0">
                <a:solidFill>
                  <a:srgbClr val="00B050"/>
                </a:solidFill>
              </a:rPr>
              <a:t>36 audits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i="1" dirty="0">
                <a:solidFill>
                  <a:srgbClr val="00B050"/>
                </a:solidFill>
              </a:rPr>
              <a:t>(effective planning)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# Prescriptive Analytics: 17 audits (substantive testing)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# Audit Findings: 22 audit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222" y="1600200"/>
            <a:ext cx="7065577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" y="1524000"/>
            <a:ext cx="8951913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78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MASTER CRANBERRY cover, text and section slides">
  <a:themeElements>
    <a:clrScheme name="Custom 20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7AC143"/>
      </a:accent3>
      <a:accent4>
        <a:srgbClr val="00A78E"/>
      </a:accent4>
      <a:accent5>
        <a:srgbClr val="D20962"/>
      </a:accent5>
      <a:accent6>
        <a:srgbClr val="00A78E"/>
      </a:accent6>
      <a:hlink>
        <a:srgbClr val="EE3D94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_CVS_Health_PPT_EXECUTIVE_Widescreen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CVS_Health_PPT_EVENT_Template_v02">
  <a:themeElements>
    <a:clrScheme name="Event Template">
      <a:dk1>
        <a:sysClr val="windowText" lastClr="000000"/>
      </a:dk1>
      <a:lt1>
        <a:sysClr val="window" lastClr="FFFFFF"/>
      </a:lt1>
      <a:dk2>
        <a:srgbClr val="CC0000"/>
      </a:dk2>
      <a:lt2>
        <a:srgbClr val="E1E1E1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Eve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sz="22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dirty="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336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GE Inspira Pitch</vt:lpstr>
      <vt:lpstr>Lucida Grande</vt:lpstr>
      <vt:lpstr>Wingdings</vt:lpstr>
      <vt:lpstr>Office Theme</vt:lpstr>
      <vt:lpstr>1_MASTER PAGE PURPLE</vt:lpstr>
      <vt:lpstr>2_MASTER PAGE PURPLE</vt:lpstr>
      <vt:lpstr>3_MASTER PAGE PURPLE</vt:lpstr>
      <vt:lpstr>2_MASTER CRANBERRY cover, text and section slides</vt:lpstr>
      <vt:lpstr>15_CVS_Health_PPT_EXECUTIVE_Widescreen_Template</vt:lpstr>
      <vt:lpstr>CVS_Health_PPT_EVENT_Template_v02</vt:lpstr>
      <vt:lpstr>CVS_Health_PPT_EVERYDAY_Template</vt:lpstr>
      <vt:lpstr>PowerPoint Presentation</vt:lpstr>
      <vt:lpstr>PowerPoint Presentation</vt:lpstr>
      <vt:lpstr>PowerPoint Presentation</vt:lpstr>
      <vt:lpstr>Key metrics for analytics Dec 2019: # Descriptive Analytics: 36 audits (effective planning) # Prescriptive Analytics: 17 audits (substantive testing) # Audit Findings: 22 audit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Coello, Manuel</dc:creator>
  <cp:lastModifiedBy>Quiambao, Terri Ann G</cp:lastModifiedBy>
  <cp:revision>240</cp:revision>
  <cp:lastPrinted>2019-09-26T13:30:39Z</cp:lastPrinted>
  <dcterms:created xsi:type="dcterms:W3CDTF">2019-06-03T11:46:12Z</dcterms:created>
  <dcterms:modified xsi:type="dcterms:W3CDTF">2021-02-01T15:34:38Z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iteId">
    <vt:lpwstr>fabb61b8-3afe-4e75-b934-a47f782b8cd7</vt:lpwstr>
  </property>
  <property fmtid="{D5CDD505-2E9C-101B-9397-08002B2CF9AE}" pid="4" name="MSIP_Label_67599526-06ca-49cc-9fa9-5307800a949a_Owner">
    <vt:lpwstr>CoelloM@aetna.com</vt:lpwstr>
  </property>
  <property fmtid="{D5CDD505-2E9C-101B-9397-08002B2CF9AE}" pid="5" name="MSIP_Label_67599526-06ca-49cc-9fa9-5307800a949a_SetDate">
    <vt:lpwstr>2019-06-03T11:52:23.5601864Z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Application">
    <vt:lpwstr>Microsoft Azure Information Protection</vt:lpwstr>
  </property>
  <property fmtid="{D5CDD505-2E9C-101B-9397-08002B2CF9AE}" pid="8" name="MSIP_Label_67599526-06ca-49cc-9fa9-5307800a949a_Extended_MSFT_Method">
    <vt:lpwstr>Automatic</vt:lpwstr>
  </property>
  <property fmtid="{D5CDD505-2E9C-101B-9397-08002B2CF9AE}" pid="9" name="Sensitivity">
    <vt:lpwstr>Proprietary</vt:lpwstr>
  </property>
</Properties>
</file>