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3" r:id="rId9"/>
    <p:sldId id="264" r:id="rId10"/>
    <p:sldId id="262"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12EA5F1D-5BBC-458A-8401-4EFA6E729EEC}"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D602A8D-1915-4268-953F-7DEFD7282081}">
      <dgm:prSet/>
      <dgm:spPr/>
      <dgm:t>
        <a:bodyPr/>
        <a:lstStyle/>
        <a:p>
          <a:pPr>
            <a:defRPr cap="all"/>
          </a:pPr>
          <a:r>
            <a:rPr lang="en-US" dirty="0"/>
            <a:t>Project Overview</a:t>
          </a:r>
        </a:p>
      </dgm:t>
    </dgm:pt>
    <dgm:pt modelId="{B70F9741-945C-4B86-B92A-FA6D0C81AC3E}" type="parTrans" cxnId="{8DAF7E72-5355-4FE9-9C9C-0F9FD21DD00C}">
      <dgm:prSet/>
      <dgm:spPr/>
      <dgm:t>
        <a:bodyPr/>
        <a:lstStyle/>
        <a:p>
          <a:endParaRPr lang="en-US"/>
        </a:p>
      </dgm:t>
    </dgm:pt>
    <dgm:pt modelId="{AFDB3E10-FDA5-4085-93C4-76CF67E5E181}" type="sibTrans" cxnId="{8DAF7E72-5355-4FE9-9C9C-0F9FD21DD00C}">
      <dgm:prSet/>
      <dgm:spPr/>
      <dgm:t>
        <a:bodyPr/>
        <a:lstStyle/>
        <a:p>
          <a:endParaRPr lang="en-US"/>
        </a:p>
      </dgm:t>
    </dgm:pt>
    <dgm:pt modelId="{7733FD48-3238-4A3C-B333-EDF80DD4A585}">
      <dgm:prSet/>
      <dgm:spPr/>
      <dgm:t>
        <a:bodyPr/>
        <a:lstStyle/>
        <a:p>
          <a:pPr>
            <a:defRPr cap="all"/>
          </a:pPr>
          <a:r>
            <a:rPr lang="en-US" dirty="0"/>
            <a:t>Introduction</a:t>
          </a:r>
        </a:p>
      </dgm:t>
    </dgm:pt>
    <dgm:pt modelId="{80915274-FBA2-4F13-A566-7CD758248C80}" type="parTrans" cxnId="{EF223C53-B561-484F-99FD-E9EF7200B7BF}">
      <dgm:prSet/>
      <dgm:spPr/>
      <dgm:t>
        <a:bodyPr/>
        <a:lstStyle/>
        <a:p>
          <a:endParaRPr lang="en-US"/>
        </a:p>
      </dgm:t>
    </dgm:pt>
    <dgm:pt modelId="{6F879145-D75E-4D2E-985B-75EED607FCE5}" type="sibTrans" cxnId="{EF223C53-B561-484F-99FD-E9EF7200B7BF}">
      <dgm:prSet/>
      <dgm:spPr/>
      <dgm:t>
        <a:bodyPr/>
        <a:lstStyle/>
        <a:p>
          <a:endParaRPr lang="en-US"/>
        </a:p>
      </dgm:t>
    </dgm:pt>
    <dgm:pt modelId="{55C7A5A8-612F-40E7-A5D5-7A5E0F33AEB2}">
      <dgm:prSet/>
      <dgm:spPr/>
      <dgm:t>
        <a:bodyPr/>
        <a:lstStyle/>
        <a:p>
          <a:pPr>
            <a:defRPr cap="all"/>
          </a:pPr>
          <a:r>
            <a:rPr lang="en-US"/>
            <a:t>Methodologies</a:t>
          </a:r>
        </a:p>
      </dgm:t>
    </dgm:pt>
    <dgm:pt modelId="{219453F6-F0AC-44F8-8588-968E409B6102}" type="parTrans" cxnId="{4ADC7A16-2741-4FE9-BE9B-A060158FA2CD}">
      <dgm:prSet/>
      <dgm:spPr/>
      <dgm:t>
        <a:bodyPr/>
        <a:lstStyle/>
        <a:p>
          <a:endParaRPr lang="en-US"/>
        </a:p>
      </dgm:t>
    </dgm:pt>
    <dgm:pt modelId="{B80005FC-B00B-417E-9CBD-F9072342CABC}" type="sibTrans" cxnId="{4ADC7A16-2741-4FE9-BE9B-A060158FA2CD}">
      <dgm:prSet/>
      <dgm:spPr/>
      <dgm:t>
        <a:bodyPr/>
        <a:lstStyle/>
        <a:p>
          <a:endParaRPr lang="en-US"/>
        </a:p>
      </dgm:t>
    </dgm:pt>
    <dgm:pt modelId="{CB34719A-4942-4743-9F06-7900DEDFD32C}">
      <dgm:prSet/>
      <dgm:spPr/>
      <dgm:t>
        <a:bodyPr/>
        <a:lstStyle/>
        <a:p>
          <a:pPr>
            <a:defRPr cap="all"/>
          </a:pPr>
          <a:r>
            <a:rPr lang="en-US"/>
            <a:t>Results</a:t>
          </a:r>
        </a:p>
      </dgm:t>
    </dgm:pt>
    <dgm:pt modelId="{7E110C10-0598-4E9C-8EEC-845202418C32}" type="parTrans" cxnId="{1F7336A9-220A-4E2B-B71A-46A89A95DB95}">
      <dgm:prSet/>
      <dgm:spPr/>
      <dgm:t>
        <a:bodyPr/>
        <a:lstStyle/>
        <a:p>
          <a:endParaRPr lang="en-US"/>
        </a:p>
      </dgm:t>
    </dgm:pt>
    <dgm:pt modelId="{52D67988-ADDE-41F9-B0DF-43C2CD0F8F43}" type="sibTrans" cxnId="{1F7336A9-220A-4E2B-B71A-46A89A95DB95}">
      <dgm:prSet/>
      <dgm:spPr/>
      <dgm:t>
        <a:bodyPr/>
        <a:lstStyle/>
        <a:p>
          <a:endParaRPr lang="en-US"/>
        </a:p>
      </dgm:t>
    </dgm:pt>
    <dgm:pt modelId="{10B65BA1-7836-4721-8B38-88388E58C92E}">
      <dgm:prSet/>
      <dgm:spPr/>
      <dgm:t>
        <a:bodyPr/>
        <a:lstStyle/>
        <a:p>
          <a:pPr>
            <a:defRPr cap="all"/>
          </a:pPr>
          <a:r>
            <a:rPr lang="en-US" dirty="0"/>
            <a:t>Findings</a:t>
          </a:r>
        </a:p>
      </dgm:t>
    </dgm:pt>
    <dgm:pt modelId="{C517C7F9-2867-4D6B-AA79-34EBB35D85E8}" type="parTrans" cxnId="{BC935077-CC17-46F1-A5B8-BE8602912DFB}">
      <dgm:prSet/>
      <dgm:spPr/>
      <dgm:t>
        <a:bodyPr/>
        <a:lstStyle/>
        <a:p>
          <a:endParaRPr lang="en-US"/>
        </a:p>
      </dgm:t>
    </dgm:pt>
    <dgm:pt modelId="{A058CC36-6984-45DD-A4FF-A192BBB24C79}" type="sibTrans" cxnId="{BC935077-CC17-46F1-A5B8-BE8602912DFB}">
      <dgm:prSet/>
      <dgm:spPr/>
      <dgm:t>
        <a:bodyPr/>
        <a:lstStyle/>
        <a:p>
          <a:endParaRPr lang="en-US"/>
        </a:p>
      </dgm:t>
    </dgm:pt>
    <dgm:pt modelId="{164C7A29-18FF-4EC1-AA31-A44E21102B8D}">
      <dgm:prSet/>
      <dgm:spPr/>
      <dgm:t>
        <a:bodyPr/>
        <a:lstStyle/>
        <a:p>
          <a:pPr>
            <a:defRPr cap="all"/>
          </a:pPr>
          <a:r>
            <a:rPr lang="en-US"/>
            <a:t>Conclusion</a:t>
          </a:r>
        </a:p>
      </dgm:t>
    </dgm:pt>
    <dgm:pt modelId="{985EE64B-A520-48D9-A503-3D565D547C29}" type="parTrans" cxnId="{11FD7A8D-0F12-40BC-8C25-80F2E9DF93B3}">
      <dgm:prSet/>
      <dgm:spPr/>
      <dgm:t>
        <a:bodyPr/>
        <a:lstStyle/>
        <a:p>
          <a:endParaRPr lang="en-US"/>
        </a:p>
      </dgm:t>
    </dgm:pt>
    <dgm:pt modelId="{E675769D-FE71-440E-B525-0048B84713CA}" type="sibTrans" cxnId="{11FD7A8D-0F12-40BC-8C25-80F2E9DF93B3}">
      <dgm:prSet/>
      <dgm:spPr/>
      <dgm:t>
        <a:bodyPr/>
        <a:lstStyle/>
        <a:p>
          <a:endParaRPr lang="en-US"/>
        </a:p>
      </dgm:t>
    </dgm:pt>
    <dgm:pt modelId="{58DE3859-BCFE-43AA-8D80-14B6B50E1C39}" type="pres">
      <dgm:prSet presAssocID="{12EA5F1D-5BBC-458A-8401-4EFA6E729EEC}" presName="root" presStyleCnt="0">
        <dgm:presLayoutVars>
          <dgm:dir/>
          <dgm:resizeHandles val="exact"/>
        </dgm:presLayoutVars>
      </dgm:prSet>
      <dgm:spPr/>
    </dgm:pt>
    <dgm:pt modelId="{CDC7D191-60C3-4528-8EEC-5260EBDE013F}" type="pres">
      <dgm:prSet presAssocID="{1D602A8D-1915-4268-953F-7DEFD7282081}" presName="compNode" presStyleCnt="0"/>
      <dgm:spPr/>
    </dgm:pt>
    <dgm:pt modelId="{3DFCD5F9-6F8C-4A21-B171-ECB6D4A8EDF3}" type="pres">
      <dgm:prSet presAssocID="{1D602A8D-1915-4268-953F-7DEFD7282081}" presName="iconBgRect" presStyleLbl="bgShp" presStyleIdx="0" presStyleCnt="6"/>
      <dgm:spPr>
        <a:prstGeom prst="round2DiagRect">
          <a:avLst>
            <a:gd name="adj1" fmla="val 29727"/>
            <a:gd name="adj2" fmla="val 0"/>
          </a:avLst>
        </a:prstGeom>
      </dgm:spPr>
    </dgm:pt>
    <dgm:pt modelId="{606A039A-F925-4E4B-9672-7AA999105269}" type="pres">
      <dgm:prSet presAssocID="{1D602A8D-1915-4268-953F-7DEFD728208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 Team Project"/>
        </a:ext>
      </dgm:extLst>
    </dgm:pt>
    <dgm:pt modelId="{C0CAD080-150E-4327-A550-6C096A9AB910}" type="pres">
      <dgm:prSet presAssocID="{1D602A8D-1915-4268-953F-7DEFD7282081}" presName="spaceRect" presStyleCnt="0"/>
      <dgm:spPr/>
    </dgm:pt>
    <dgm:pt modelId="{4BC8F46F-8EFA-4E8D-90A2-C678D489EDD7}" type="pres">
      <dgm:prSet presAssocID="{1D602A8D-1915-4268-953F-7DEFD7282081}" presName="textRect" presStyleLbl="revTx" presStyleIdx="0" presStyleCnt="6">
        <dgm:presLayoutVars>
          <dgm:chMax val="1"/>
          <dgm:chPref val="1"/>
        </dgm:presLayoutVars>
      </dgm:prSet>
      <dgm:spPr/>
    </dgm:pt>
    <dgm:pt modelId="{A699E3C1-2C46-421A-8EA5-17B93D04DC8A}" type="pres">
      <dgm:prSet presAssocID="{AFDB3E10-FDA5-4085-93C4-76CF67E5E181}" presName="sibTrans" presStyleCnt="0"/>
      <dgm:spPr/>
    </dgm:pt>
    <dgm:pt modelId="{4A2B97CC-800F-44C4-964C-65CFEE9FF044}" type="pres">
      <dgm:prSet presAssocID="{7733FD48-3238-4A3C-B333-EDF80DD4A585}" presName="compNode" presStyleCnt="0"/>
      <dgm:spPr/>
    </dgm:pt>
    <dgm:pt modelId="{0D0EF6A6-B6A5-4337-8354-3DE0F6425C94}" type="pres">
      <dgm:prSet presAssocID="{7733FD48-3238-4A3C-B333-EDF80DD4A585}" presName="iconBgRect" presStyleLbl="bgShp" presStyleIdx="1" presStyleCnt="6"/>
      <dgm:spPr>
        <a:prstGeom prst="round2DiagRect">
          <a:avLst>
            <a:gd name="adj1" fmla="val 29727"/>
            <a:gd name="adj2" fmla="val 0"/>
          </a:avLst>
        </a:prstGeom>
      </dgm:spPr>
    </dgm:pt>
    <dgm:pt modelId="{5751DBB3-64E6-4752-A538-DAF408876EBC}" type="pres">
      <dgm:prSet presAssocID="{7733FD48-3238-4A3C-B333-EDF80DD4A58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30BA2CCD-17E0-47FB-9E5C-089546078B61}" type="pres">
      <dgm:prSet presAssocID="{7733FD48-3238-4A3C-B333-EDF80DD4A585}" presName="spaceRect" presStyleCnt="0"/>
      <dgm:spPr/>
    </dgm:pt>
    <dgm:pt modelId="{8F61BE19-108A-40C7-950A-A292D15E7C02}" type="pres">
      <dgm:prSet presAssocID="{7733FD48-3238-4A3C-B333-EDF80DD4A585}" presName="textRect" presStyleLbl="revTx" presStyleIdx="1" presStyleCnt="6">
        <dgm:presLayoutVars>
          <dgm:chMax val="1"/>
          <dgm:chPref val="1"/>
        </dgm:presLayoutVars>
      </dgm:prSet>
      <dgm:spPr/>
    </dgm:pt>
    <dgm:pt modelId="{FD0A675A-AA17-4666-8F0B-D897B1D0FB28}" type="pres">
      <dgm:prSet presAssocID="{6F879145-D75E-4D2E-985B-75EED607FCE5}" presName="sibTrans" presStyleCnt="0"/>
      <dgm:spPr/>
    </dgm:pt>
    <dgm:pt modelId="{37B72332-A99F-4965-AE01-6B6D8F3015B9}" type="pres">
      <dgm:prSet presAssocID="{55C7A5A8-612F-40E7-A5D5-7A5E0F33AEB2}" presName="compNode" presStyleCnt="0"/>
      <dgm:spPr/>
    </dgm:pt>
    <dgm:pt modelId="{97964CBF-BB16-456E-85D5-9624A1E40091}" type="pres">
      <dgm:prSet presAssocID="{55C7A5A8-612F-40E7-A5D5-7A5E0F33AEB2}" presName="iconBgRect" presStyleLbl="bgShp" presStyleIdx="2" presStyleCnt="6"/>
      <dgm:spPr>
        <a:prstGeom prst="round2DiagRect">
          <a:avLst>
            <a:gd name="adj1" fmla="val 29727"/>
            <a:gd name="adj2" fmla="val 0"/>
          </a:avLst>
        </a:prstGeom>
      </dgm:spPr>
    </dgm:pt>
    <dgm:pt modelId="{0E21BE28-5F79-47B8-B364-E43BC25B237E}" type="pres">
      <dgm:prSet presAssocID="{55C7A5A8-612F-40E7-A5D5-7A5E0F33AEB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Secure"/>
        </a:ext>
      </dgm:extLst>
    </dgm:pt>
    <dgm:pt modelId="{F9A5D4E8-056E-4FA3-B637-D57FCA819885}" type="pres">
      <dgm:prSet presAssocID="{55C7A5A8-612F-40E7-A5D5-7A5E0F33AEB2}" presName="spaceRect" presStyleCnt="0"/>
      <dgm:spPr/>
    </dgm:pt>
    <dgm:pt modelId="{A4F055BC-5A84-4A72-BDE3-E32270B47BDE}" type="pres">
      <dgm:prSet presAssocID="{55C7A5A8-612F-40E7-A5D5-7A5E0F33AEB2}" presName="textRect" presStyleLbl="revTx" presStyleIdx="2" presStyleCnt="6">
        <dgm:presLayoutVars>
          <dgm:chMax val="1"/>
          <dgm:chPref val="1"/>
        </dgm:presLayoutVars>
      </dgm:prSet>
      <dgm:spPr/>
    </dgm:pt>
    <dgm:pt modelId="{88E53D8A-E95E-4BCF-A6E3-779F031FC90F}" type="pres">
      <dgm:prSet presAssocID="{B80005FC-B00B-417E-9CBD-F9072342CABC}" presName="sibTrans" presStyleCnt="0"/>
      <dgm:spPr/>
    </dgm:pt>
    <dgm:pt modelId="{C308EE0A-0AC1-4358-B697-94E42D0ADC47}" type="pres">
      <dgm:prSet presAssocID="{CB34719A-4942-4743-9F06-7900DEDFD32C}" presName="compNode" presStyleCnt="0"/>
      <dgm:spPr/>
    </dgm:pt>
    <dgm:pt modelId="{DBF5EC55-F25C-4605-9A3F-FE1CECEFC209}" type="pres">
      <dgm:prSet presAssocID="{CB34719A-4942-4743-9F06-7900DEDFD32C}" presName="iconBgRect" presStyleLbl="bgShp" presStyleIdx="3" presStyleCnt="6"/>
      <dgm:spPr>
        <a:prstGeom prst="round2DiagRect">
          <a:avLst>
            <a:gd name="adj1" fmla="val 29727"/>
            <a:gd name="adj2" fmla="val 0"/>
          </a:avLst>
        </a:prstGeom>
      </dgm:spPr>
    </dgm:pt>
    <dgm:pt modelId="{B115CCE3-0F15-4519-94F0-27A11BD0548F}" type="pres">
      <dgm:prSet presAssocID="{CB34719A-4942-4743-9F06-7900DEDFD32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82B2A8FF-3827-4EC5-AE45-2FDA3F9DA855}" type="pres">
      <dgm:prSet presAssocID="{CB34719A-4942-4743-9F06-7900DEDFD32C}" presName="spaceRect" presStyleCnt="0"/>
      <dgm:spPr/>
    </dgm:pt>
    <dgm:pt modelId="{98C306C5-2BBF-4FB7-87A6-BEE85E0FCB1D}" type="pres">
      <dgm:prSet presAssocID="{CB34719A-4942-4743-9F06-7900DEDFD32C}" presName="textRect" presStyleLbl="revTx" presStyleIdx="3" presStyleCnt="6">
        <dgm:presLayoutVars>
          <dgm:chMax val="1"/>
          <dgm:chPref val="1"/>
        </dgm:presLayoutVars>
      </dgm:prSet>
      <dgm:spPr/>
    </dgm:pt>
    <dgm:pt modelId="{8A9EF304-785D-4FA8-8317-1FDAEB3974E1}" type="pres">
      <dgm:prSet presAssocID="{52D67988-ADDE-41F9-B0DF-43C2CD0F8F43}" presName="sibTrans" presStyleCnt="0"/>
      <dgm:spPr/>
    </dgm:pt>
    <dgm:pt modelId="{9BE171F1-2EA3-4B53-B396-7E35CF830195}" type="pres">
      <dgm:prSet presAssocID="{10B65BA1-7836-4721-8B38-88388E58C92E}" presName="compNode" presStyleCnt="0"/>
      <dgm:spPr/>
    </dgm:pt>
    <dgm:pt modelId="{5603A178-F5FE-4C82-93DA-AF8E202B067F}" type="pres">
      <dgm:prSet presAssocID="{10B65BA1-7836-4721-8B38-88388E58C92E}" presName="iconBgRect" presStyleLbl="bgShp" presStyleIdx="4" presStyleCnt="6"/>
      <dgm:spPr>
        <a:prstGeom prst="round2DiagRect">
          <a:avLst>
            <a:gd name="adj1" fmla="val 29727"/>
            <a:gd name="adj2" fmla="val 0"/>
          </a:avLst>
        </a:prstGeom>
      </dgm:spPr>
    </dgm:pt>
    <dgm:pt modelId="{30A3EE6E-E1F4-47A0-A517-EEFC2A1BF15A}" type="pres">
      <dgm:prSet presAssocID="{10B65BA1-7836-4721-8B38-88388E58C9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unications"/>
        </a:ext>
      </dgm:extLst>
    </dgm:pt>
    <dgm:pt modelId="{9C94C211-6D8B-4043-8E6D-6FEE18E954DC}" type="pres">
      <dgm:prSet presAssocID="{10B65BA1-7836-4721-8B38-88388E58C92E}" presName="spaceRect" presStyleCnt="0"/>
      <dgm:spPr/>
    </dgm:pt>
    <dgm:pt modelId="{510308D6-A008-46FF-8397-1179A89B97EA}" type="pres">
      <dgm:prSet presAssocID="{10B65BA1-7836-4721-8B38-88388E58C92E}" presName="textRect" presStyleLbl="revTx" presStyleIdx="4" presStyleCnt="6">
        <dgm:presLayoutVars>
          <dgm:chMax val="1"/>
          <dgm:chPref val="1"/>
        </dgm:presLayoutVars>
      </dgm:prSet>
      <dgm:spPr/>
    </dgm:pt>
    <dgm:pt modelId="{B5A2361E-1915-430A-8F23-96B68DE68951}" type="pres">
      <dgm:prSet presAssocID="{A058CC36-6984-45DD-A4FF-A192BBB24C79}" presName="sibTrans" presStyleCnt="0"/>
      <dgm:spPr/>
    </dgm:pt>
    <dgm:pt modelId="{8F1CA093-7770-49D0-9151-8D4EDA1B7AA5}" type="pres">
      <dgm:prSet presAssocID="{164C7A29-18FF-4EC1-AA31-A44E21102B8D}" presName="compNode" presStyleCnt="0"/>
      <dgm:spPr/>
    </dgm:pt>
    <dgm:pt modelId="{6A87BECC-7519-4318-9E56-FE94C1A16435}" type="pres">
      <dgm:prSet presAssocID="{164C7A29-18FF-4EC1-AA31-A44E21102B8D}" presName="iconBgRect" presStyleLbl="bgShp" presStyleIdx="5" presStyleCnt="6"/>
      <dgm:spPr>
        <a:prstGeom prst="round2DiagRect">
          <a:avLst>
            <a:gd name="adj1" fmla="val 29727"/>
            <a:gd name="adj2" fmla="val 0"/>
          </a:avLst>
        </a:prstGeom>
      </dgm:spPr>
    </dgm:pt>
    <dgm:pt modelId="{B0B0120D-AB47-4D9B-96E5-845C87020F96}" type="pres">
      <dgm:prSet presAssocID="{164C7A29-18FF-4EC1-AA31-A44E21102B8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99BD2AF9-96E7-4D5F-8426-333DE07E90B4}" type="pres">
      <dgm:prSet presAssocID="{164C7A29-18FF-4EC1-AA31-A44E21102B8D}" presName="spaceRect" presStyleCnt="0"/>
      <dgm:spPr/>
    </dgm:pt>
    <dgm:pt modelId="{76C1419B-9038-49E2-8B11-F0B491102A63}" type="pres">
      <dgm:prSet presAssocID="{164C7A29-18FF-4EC1-AA31-A44E21102B8D}" presName="textRect" presStyleLbl="revTx" presStyleIdx="5" presStyleCnt="6">
        <dgm:presLayoutVars>
          <dgm:chMax val="1"/>
          <dgm:chPref val="1"/>
        </dgm:presLayoutVars>
      </dgm:prSet>
      <dgm:spPr/>
    </dgm:pt>
  </dgm:ptLst>
  <dgm:cxnLst>
    <dgm:cxn modelId="{54996E02-5AD5-4B24-8D86-C734760D5FF9}" type="presOf" srcId="{164C7A29-18FF-4EC1-AA31-A44E21102B8D}" destId="{76C1419B-9038-49E2-8B11-F0B491102A63}" srcOrd="0" destOrd="0" presId="urn:microsoft.com/office/officeart/2018/5/layout/IconLeafLabelList"/>
    <dgm:cxn modelId="{4ADC7A16-2741-4FE9-BE9B-A060158FA2CD}" srcId="{12EA5F1D-5BBC-458A-8401-4EFA6E729EEC}" destId="{55C7A5A8-612F-40E7-A5D5-7A5E0F33AEB2}" srcOrd="2" destOrd="0" parTransId="{219453F6-F0AC-44F8-8588-968E409B6102}" sibTransId="{B80005FC-B00B-417E-9CBD-F9072342CABC}"/>
    <dgm:cxn modelId="{62679029-E0F1-4E3C-946B-CD76D2711F0E}" type="presOf" srcId="{10B65BA1-7836-4721-8B38-88388E58C92E}" destId="{510308D6-A008-46FF-8397-1179A89B97EA}" srcOrd="0" destOrd="0" presId="urn:microsoft.com/office/officeart/2018/5/layout/IconLeafLabelList"/>
    <dgm:cxn modelId="{E4B5B229-E13A-4C12-BDAD-77BFA2401C88}" type="presOf" srcId="{1D602A8D-1915-4268-953F-7DEFD7282081}" destId="{4BC8F46F-8EFA-4E8D-90A2-C678D489EDD7}" srcOrd="0" destOrd="0" presId="urn:microsoft.com/office/officeart/2018/5/layout/IconLeafLabelList"/>
    <dgm:cxn modelId="{8DAF7E72-5355-4FE9-9C9C-0F9FD21DD00C}" srcId="{12EA5F1D-5BBC-458A-8401-4EFA6E729EEC}" destId="{1D602A8D-1915-4268-953F-7DEFD7282081}" srcOrd="0" destOrd="0" parTransId="{B70F9741-945C-4B86-B92A-FA6D0C81AC3E}" sibTransId="{AFDB3E10-FDA5-4085-93C4-76CF67E5E181}"/>
    <dgm:cxn modelId="{EF223C53-B561-484F-99FD-E9EF7200B7BF}" srcId="{12EA5F1D-5BBC-458A-8401-4EFA6E729EEC}" destId="{7733FD48-3238-4A3C-B333-EDF80DD4A585}" srcOrd="1" destOrd="0" parTransId="{80915274-FBA2-4F13-A566-7CD758248C80}" sibTransId="{6F879145-D75E-4D2E-985B-75EED607FCE5}"/>
    <dgm:cxn modelId="{BC935077-CC17-46F1-A5B8-BE8602912DFB}" srcId="{12EA5F1D-5BBC-458A-8401-4EFA6E729EEC}" destId="{10B65BA1-7836-4721-8B38-88388E58C92E}" srcOrd="4" destOrd="0" parTransId="{C517C7F9-2867-4D6B-AA79-34EBB35D85E8}" sibTransId="{A058CC36-6984-45DD-A4FF-A192BBB24C79}"/>
    <dgm:cxn modelId="{FD05C985-378B-4625-8FBE-F35E0B1EE93F}" type="presOf" srcId="{55C7A5A8-612F-40E7-A5D5-7A5E0F33AEB2}" destId="{A4F055BC-5A84-4A72-BDE3-E32270B47BDE}" srcOrd="0" destOrd="0" presId="urn:microsoft.com/office/officeart/2018/5/layout/IconLeafLabelList"/>
    <dgm:cxn modelId="{11FD7A8D-0F12-40BC-8C25-80F2E9DF93B3}" srcId="{12EA5F1D-5BBC-458A-8401-4EFA6E729EEC}" destId="{164C7A29-18FF-4EC1-AA31-A44E21102B8D}" srcOrd="5" destOrd="0" parTransId="{985EE64B-A520-48D9-A503-3D565D547C29}" sibTransId="{E675769D-FE71-440E-B525-0048B84713CA}"/>
    <dgm:cxn modelId="{1F7336A9-220A-4E2B-B71A-46A89A95DB95}" srcId="{12EA5F1D-5BBC-458A-8401-4EFA6E729EEC}" destId="{CB34719A-4942-4743-9F06-7900DEDFD32C}" srcOrd="3" destOrd="0" parTransId="{7E110C10-0598-4E9C-8EEC-845202418C32}" sibTransId="{52D67988-ADDE-41F9-B0DF-43C2CD0F8F43}"/>
    <dgm:cxn modelId="{92895AC6-F36C-431C-8C2E-639F9B128ADB}" type="presOf" srcId="{CB34719A-4942-4743-9F06-7900DEDFD32C}" destId="{98C306C5-2BBF-4FB7-87A6-BEE85E0FCB1D}" srcOrd="0" destOrd="0" presId="urn:microsoft.com/office/officeart/2018/5/layout/IconLeafLabelList"/>
    <dgm:cxn modelId="{01495AE7-9E38-4ACD-A16F-06F143ED39E6}" type="presOf" srcId="{7733FD48-3238-4A3C-B333-EDF80DD4A585}" destId="{8F61BE19-108A-40C7-950A-A292D15E7C02}" srcOrd="0" destOrd="0" presId="urn:microsoft.com/office/officeart/2018/5/layout/IconLeafLabelList"/>
    <dgm:cxn modelId="{C80A7DEC-17AE-459E-9E29-56662E8334EE}" type="presOf" srcId="{12EA5F1D-5BBC-458A-8401-4EFA6E729EEC}" destId="{58DE3859-BCFE-43AA-8D80-14B6B50E1C39}" srcOrd="0" destOrd="0" presId="urn:microsoft.com/office/officeart/2018/5/layout/IconLeafLabelList"/>
    <dgm:cxn modelId="{CB7A20C6-6D63-40A1-B9CB-13454A340C24}" type="presParOf" srcId="{58DE3859-BCFE-43AA-8D80-14B6B50E1C39}" destId="{CDC7D191-60C3-4528-8EEC-5260EBDE013F}" srcOrd="0" destOrd="0" presId="urn:microsoft.com/office/officeart/2018/5/layout/IconLeafLabelList"/>
    <dgm:cxn modelId="{F9F6EF2C-7259-4390-BDA4-9EB37913D259}" type="presParOf" srcId="{CDC7D191-60C3-4528-8EEC-5260EBDE013F}" destId="{3DFCD5F9-6F8C-4A21-B171-ECB6D4A8EDF3}" srcOrd="0" destOrd="0" presId="urn:microsoft.com/office/officeart/2018/5/layout/IconLeafLabelList"/>
    <dgm:cxn modelId="{2314271C-8E69-4CA7-8D39-9B8A8C0C3E8A}" type="presParOf" srcId="{CDC7D191-60C3-4528-8EEC-5260EBDE013F}" destId="{606A039A-F925-4E4B-9672-7AA999105269}" srcOrd="1" destOrd="0" presId="urn:microsoft.com/office/officeart/2018/5/layout/IconLeafLabelList"/>
    <dgm:cxn modelId="{10788778-1724-4B05-AE83-959B03A1C380}" type="presParOf" srcId="{CDC7D191-60C3-4528-8EEC-5260EBDE013F}" destId="{C0CAD080-150E-4327-A550-6C096A9AB910}" srcOrd="2" destOrd="0" presId="urn:microsoft.com/office/officeart/2018/5/layout/IconLeafLabelList"/>
    <dgm:cxn modelId="{6097E72B-FB31-4518-B800-A5E21D7C1F60}" type="presParOf" srcId="{CDC7D191-60C3-4528-8EEC-5260EBDE013F}" destId="{4BC8F46F-8EFA-4E8D-90A2-C678D489EDD7}" srcOrd="3" destOrd="0" presId="urn:microsoft.com/office/officeart/2018/5/layout/IconLeafLabelList"/>
    <dgm:cxn modelId="{7364A95F-FAA4-4F7E-B9F9-36AB8775687F}" type="presParOf" srcId="{58DE3859-BCFE-43AA-8D80-14B6B50E1C39}" destId="{A699E3C1-2C46-421A-8EA5-17B93D04DC8A}" srcOrd="1" destOrd="0" presId="urn:microsoft.com/office/officeart/2018/5/layout/IconLeafLabelList"/>
    <dgm:cxn modelId="{A8552893-5D8F-4C8D-BE37-F56BC2122B26}" type="presParOf" srcId="{58DE3859-BCFE-43AA-8D80-14B6B50E1C39}" destId="{4A2B97CC-800F-44C4-964C-65CFEE9FF044}" srcOrd="2" destOrd="0" presId="urn:microsoft.com/office/officeart/2018/5/layout/IconLeafLabelList"/>
    <dgm:cxn modelId="{1B2D5B64-E939-4379-BE06-1B19538568A6}" type="presParOf" srcId="{4A2B97CC-800F-44C4-964C-65CFEE9FF044}" destId="{0D0EF6A6-B6A5-4337-8354-3DE0F6425C94}" srcOrd="0" destOrd="0" presId="urn:microsoft.com/office/officeart/2018/5/layout/IconLeafLabelList"/>
    <dgm:cxn modelId="{215DD3ED-58D0-4333-9B3A-2184736448B4}" type="presParOf" srcId="{4A2B97CC-800F-44C4-964C-65CFEE9FF044}" destId="{5751DBB3-64E6-4752-A538-DAF408876EBC}" srcOrd="1" destOrd="0" presId="urn:microsoft.com/office/officeart/2018/5/layout/IconLeafLabelList"/>
    <dgm:cxn modelId="{2C693B3E-122B-4211-89D4-2942BB0A2DA9}" type="presParOf" srcId="{4A2B97CC-800F-44C4-964C-65CFEE9FF044}" destId="{30BA2CCD-17E0-47FB-9E5C-089546078B61}" srcOrd="2" destOrd="0" presId="urn:microsoft.com/office/officeart/2018/5/layout/IconLeafLabelList"/>
    <dgm:cxn modelId="{7E8C2FFA-0194-4FDB-8CEA-2983CC060F27}" type="presParOf" srcId="{4A2B97CC-800F-44C4-964C-65CFEE9FF044}" destId="{8F61BE19-108A-40C7-950A-A292D15E7C02}" srcOrd="3" destOrd="0" presId="urn:microsoft.com/office/officeart/2018/5/layout/IconLeafLabelList"/>
    <dgm:cxn modelId="{AF1FC7FE-BAFB-4762-9E8F-B2B1B57D0C1D}" type="presParOf" srcId="{58DE3859-BCFE-43AA-8D80-14B6B50E1C39}" destId="{FD0A675A-AA17-4666-8F0B-D897B1D0FB28}" srcOrd="3" destOrd="0" presId="urn:microsoft.com/office/officeart/2018/5/layout/IconLeafLabelList"/>
    <dgm:cxn modelId="{91611137-EAAB-4B92-A378-5BFD5A6CE64B}" type="presParOf" srcId="{58DE3859-BCFE-43AA-8D80-14B6B50E1C39}" destId="{37B72332-A99F-4965-AE01-6B6D8F3015B9}" srcOrd="4" destOrd="0" presId="urn:microsoft.com/office/officeart/2018/5/layout/IconLeafLabelList"/>
    <dgm:cxn modelId="{93062C40-22C6-4A5A-B993-EEB3558B7729}" type="presParOf" srcId="{37B72332-A99F-4965-AE01-6B6D8F3015B9}" destId="{97964CBF-BB16-456E-85D5-9624A1E40091}" srcOrd="0" destOrd="0" presId="urn:microsoft.com/office/officeart/2018/5/layout/IconLeafLabelList"/>
    <dgm:cxn modelId="{54A6E3D7-2C12-49D7-9AB3-932E3F023BCC}" type="presParOf" srcId="{37B72332-A99F-4965-AE01-6B6D8F3015B9}" destId="{0E21BE28-5F79-47B8-B364-E43BC25B237E}" srcOrd="1" destOrd="0" presId="urn:microsoft.com/office/officeart/2018/5/layout/IconLeafLabelList"/>
    <dgm:cxn modelId="{1CD4B554-F851-41AA-A9D9-28904B9BB278}" type="presParOf" srcId="{37B72332-A99F-4965-AE01-6B6D8F3015B9}" destId="{F9A5D4E8-056E-4FA3-B637-D57FCA819885}" srcOrd="2" destOrd="0" presId="urn:microsoft.com/office/officeart/2018/5/layout/IconLeafLabelList"/>
    <dgm:cxn modelId="{3C045DC3-3A8E-4F91-B9C7-BB3D4FBAF189}" type="presParOf" srcId="{37B72332-A99F-4965-AE01-6B6D8F3015B9}" destId="{A4F055BC-5A84-4A72-BDE3-E32270B47BDE}" srcOrd="3" destOrd="0" presId="urn:microsoft.com/office/officeart/2018/5/layout/IconLeafLabelList"/>
    <dgm:cxn modelId="{6083F716-6FDD-41C7-A420-9B0D5A17BC76}" type="presParOf" srcId="{58DE3859-BCFE-43AA-8D80-14B6B50E1C39}" destId="{88E53D8A-E95E-4BCF-A6E3-779F031FC90F}" srcOrd="5" destOrd="0" presId="urn:microsoft.com/office/officeart/2018/5/layout/IconLeafLabelList"/>
    <dgm:cxn modelId="{A494F6D3-F1EA-4323-BCD0-008FE1698611}" type="presParOf" srcId="{58DE3859-BCFE-43AA-8D80-14B6B50E1C39}" destId="{C308EE0A-0AC1-4358-B697-94E42D0ADC47}" srcOrd="6" destOrd="0" presId="urn:microsoft.com/office/officeart/2018/5/layout/IconLeafLabelList"/>
    <dgm:cxn modelId="{266F368E-BE3D-4F5C-86B2-F89E48807FF4}" type="presParOf" srcId="{C308EE0A-0AC1-4358-B697-94E42D0ADC47}" destId="{DBF5EC55-F25C-4605-9A3F-FE1CECEFC209}" srcOrd="0" destOrd="0" presId="urn:microsoft.com/office/officeart/2018/5/layout/IconLeafLabelList"/>
    <dgm:cxn modelId="{D4C38211-BDD8-4BE3-969E-4F8192871782}" type="presParOf" srcId="{C308EE0A-0AC1-4358-B697-94E42D0ADC47}" destId="{B115CCE3-0F15-4519-94F0-27A11BD0548F}" srcOrd="1" destOrd="0" presId="urn:microsoft.com/office/officeart/2018/5/layout/IconLeafLabelList"/>
    <dgm:cxn modelId="{F3BA313F-D7C4-451A-B91B-5A8731CFAB7D}" type="presParOf" srcId="{C308EE0A-0AC1-4358-B697-94E42D0ADC47}" destId="{82B2A8FF-3827-4EC5-AE45-2FDA3F9DA855}" srcOrd="2" destOrd="0" presId="urn:microsoft.com/office/officeart/2018/5/layout/IconLeafLabelList"/>
    <dgm:cxn modelId="{541E7088-326D-44FB-B38D-A67F6C0B870B}" type="presParOf" srcId="{C308EE0A-0AC1-4358-B697-94E42D0ADC47}" destId="{98C306C5-2BBF-4FB7-87A6-BEE85E0FCB1D}" srcOrd="3" destOrd="0" presId="urn:microsoft.com/office/officeart/2018/5/layout/IconLeafLabelList"/>
    <dgm:cxn modelId="{ACE15FF0-8034-4137-871C-03895FD14F3F}" type="presParOf" srcId="{58DE3859-BCFE-43AA-8D80-14B6B50E1C39}" destId="{8A9EF304-785D-4FA8-8317-1FDAEB3974E1}" srcOrd="7" destOrd="0" presId="urn:microsoft.com/office/officeart/2018/5/layout/IconLeafLabelList"/>
    <dgm:cxn modelId="{30626A1F-5E76-4EF5-8185-4EAC59647C4B}" type="presParOf" srcId="{58DE3859-BCFE-43AA-8D80-14B6B50E1C39}" destId="{9BE171F1-2EA3-4B53-B396-7E35CF830195}" srcOrd="8" destOrd="0" presId="urn:microsoft.com/office/officeart/2018/5/layout/IconLeafLabelList"/>
    <dgm:cxn modelId="{98A32836-6CFF-4980-A8B5-5B419D648E62}" type="presParOf" srcId="{9BE171F1-2EA3-4B53-B396-7E35CF830195}" destId="{5603A178-F5FE-4C82-93DA-AF8E202B067F}" srcOrd="0" destOrd="0" presId="urn:microsoft.com/office/officeart/2018/5/layout/IconLeafLabelList"/>
    <dgm:cxn modelId="{C4EA84A7-9E42-4073-963B-D3C0E1EF363A}" type="presParOf" srcId="{9BE171F1-2EA3-4B53-B396-7E35CF830195}" destId="{30A3EE6E-E1F4-47A0-A517-EEFC2A1BF15A}" srcOrd="1" destOrd="0" presId="urn:microsoft.com/office/officeart/2018/5/layout/IconLeafLabelList"/>
    <dgm:cxn modelId="{A337F116-735D-4010-AB29-E25FBD7D4553}" type="presParOf" srcId="{9BE171F1-2EA3-4B53-B396-7E35CF830195}" destId="{9C94C211-6D8B-4043-8E6D-6FEE18E954DC}" srcOrd="2" destOrd="0" presId="urn:microsoft.com/office/officeart/2018/5/layout/IconLeafLabelList"/>
    <dgm:cxn modelId="{01ACEDBC-3D60-403C-8826-0B025C205C3D}" type="presParOf" srcId="{9BE171F1-2EA3-4B53-B396-7E35CF830195}" destId="{510308D6-A008-46FF-8397-1179A89B97EA}" srcOrd="3" destOrd="0" presId="urn:microsoft.com/office/officeart/2018/5/layout/IconLeafLabelList"/>
    <dgm:cxn modelId="{19CFB6CD-D3C1-4025-BB5C-59DF6DAA8263}" type="presParOf" srcId="{58DE3859-BCFE-43AA-8D80-14B6B50E1C39}" destId="{B5A2361E-1915-430A-8F23-96B68DE68951}" srcOrd="9" destOrd="0" presId="urn:microsoft.com/office/officeart/2018/5/layout/IconLeafLabelList"/>
    <dgm:cxn modelId="{0D1076B8-BDBB-4732-8597-54DD339414D0}" type="presParOf" srcId="{58DE3859-BCFE-43AA-8D80-14B6B50E1C39}" destId="{8F1CA093-7770-49D0-9151-8D4EDA1B7AA5}" srcOrd="10" destOrd="0" presId="urn:microsoft.com/office/officeart/2018/5/layout/IconLeafLabelList"/>
    <dgm:cxn modelId="{910DCCF6-DE1E-4809-BCC2-D1D73A1EBC7E}" type="presParOf" srcId="{8F1CA093-7770-49D0-9151-8D4EDA1B7AA5}" destId="{6A87BECC-7519-4318-9E56-FE94C1A16435}" srcOrd="0" destOrd="0" presId="urn:microsoft.com/office/officeart/2018/5/layout/IconLeafLabelList"/>
    <dgm:cxn modelId="{D92153A0-50BD-47E8-AFF3-3C3819C942F3}" type="presParOf" srcId="{8F1CA093-7770-49D0-9151-8D4EDA1B7AA5}" destId="{B0B0120D-AB47-4D9B-96E5-845C87020F96}" srcOrd="1" destOrd="0" presId="urn:microsoft.com/office/officeart/2018/5/layout/IconLeafLabelList"/>
    <dgm:cxn modelId="{24833D0C-088A-4E6F-B082-5000046C4FE7}" type="presParOf" srcId="{8F1CA093-7770-49D0-9151-8D4EDA1B7AA5}" destId="{99BD2AF9-96E7-4D5F-8426-333DE07E90B4}" srcOrd="2" destOrd="0" presId="urn:microsoft.com/office/officeart/2018/5/layout/IconLeafLabelList"/>
    <dgm:cxn modelId="{A7EA7AE3-E77F-4D8C-8369-9DB4469FA1C9}" type="presParOf" srcId="{8F1CA093-7770-49D0-9151-8D4EDA1B7AA5}" destId="{76C1419B-9038-49E2-8B11-F0B491102A6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CD5F9-6F8C-4A21-B171-ECB6D4A8EDF3}">
      <dsp:nvSpPr>
        <dsp:cNvPr id="0" name=""/>
        <dsp:cNvSpPr/>
      </dsp:nvSpPr>
      <dsp:spPr>
        <a:xfrm>
          <a:off x="299054" y="1056859"/>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A039A-F925-4E4B-9672-7AA999105269}">
      <dsp:nvSpPr>
        <dsp:cNvPr id="0" name=""/>
        <dsp:cNvSpPr/>
      </dsp:nvSpPr>
      <dsp:spPr>
        <a:xfrm>
          <a:off x="497863" y="1255668"/>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C8F46F-8EFA-4E8D-90A2-C678D489EDD7}">
      <dsp:nvSpPr>
        <dsp:cNvPr id="0" name=""/>
        <dsp:cNvSpPr/>
      </dsp:nvSpPr>
      <dsp:spPr>
        <a:xfrm>
          <a:off x="841"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Project Overview</a:t>
          </a:r>
        </a:p>
      </dsp:txBody>
      <dsp:txXfrm>
        <a:off x="841" y="2280297"/>
        <a:ext cx="1529296" cy="611718"/>
      </dsp:txXfrm>
    </dsp:sp>
    <dsp:sp modelId="{0D0EF6A6-B6A5-4337-8354-3DE0F6425C94}">
      <dsp:nvSpPr>
        <dsp:cNvPr id="0" name=""/>
        <dsp:cNvSpPr/>
      </dsp:nvSpPr>
      <dsp:spPr>
        <a:xfrm>
          <a:off x="2095978" y="1056859"/>
          <a:ext cx="932871" cy="93287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1DBB3-64E6-4752-A538-DAF408876EBC}">
      <dsp:nvSpPr>
        <dsp:cNvPr id="0" name=""/>
        <dsp:cNvSpPr/>
      </dsp:nvSpPr>
      <dsp:spPr>
        <a:xfrm>
          <a:off x="2294787" y="1255668"/>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61BE19-108A-40C7-950A-A292D15E7C02}">
      <dsp:nvSpPr>
        <dsp:cNvPr id="0" name=""/>
        <dsp:cNvSpPr/>
      </dsp:nvSpPr>
      <dsp:spPr>
        <a:xfrm>
          <a:off x="1797765"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Introduction</a:t>
          </a:r>
        </a:p>
      </dsp:txBody>
      <dsp:txXfrm>
        <a:off x="1797765" y="2280297"/>
        <a:ext cx="1529296" cy="611718"/>
      </dsp:txXfrm>
    </dsp:sp>
    <dsp:sp modelId="{97964CBF-BB16-456E-85D5-9624A1E40091}">
      <dsp:nvSpPr>
        <dsp:cNvPr id="0" name=""/>
        <dsp:cNvSpPr/>
      </dsp:nvSpPr>
      <dsp:spPr>
        <a:xfrm>
          <a:off x="3892902" y="1056859"/>
          <a:ext cx="932871" cy="93287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1BE28-5F79-47B8-B364-E43BC25B237E}">
      <dsp:nvSpPr>
        <dsp:cNvPr id="0" name=""/>
        <dsp:cNvSpPr/>
      </dsp:nvSpPr>
      <dsp:spPr>
        <a:xfrm>
          <a:off x="4091711" y="1255668"/>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F055BC-5A84-4A72-BDE3-E32270B47BDE}">
      <dsp:nvSpPr>
        <dsp:cNvPr id="0" name=""/>
        <dsp:cNvSpPr/>
      </dsp:nvSpPr>
      <dsp:spPr>
        <a:xfrm>
          <a:off x="3594689"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Methodologies</a:t>
          </a:r>
        </a:p>
      </dsp:txBody>
      <dsp:txXfrm>
        <a:off x="3594689" y="2280297"/>
        <a:ext cx="1529296" cy="611718"/>
      </dsp:txXfrm>
    </dsp:sp>
    <dsp:sp modelId="{DBF5EC55-F25C-4605-9A3F-FE1CECEFC209}">
      <dsp:nvSpPr>
        <dsp:cNvPr id="0" name=""/>
        <dsp:cNvSpPr/>
      </dsp:nvSpPr>
      <dsp:spPr>
        <a:xfrm>
          <a:off x="5689826" y="1056859"/>
          <a:ext cx="932871" cy="93287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5CCE3-0F15-4519-94F0-27A11BD0548F}">
      <dsp:nvSpPr>
        <dsp:cNvPr id="0" name=""/>
        <dsp:cNvSpPr/>
      </dsp:nvSpPr>
      <dsp:spPr>
        <a:xfrm>
          <a:off x="5888634" y="1255668"/>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C306C5-2BBF-4FB7-87A6-BEE85E0FCB1D}">
      <dsp:nvSpPr>
        <dsp:cNvPr id="0" name=""/>
        <dsp:cNvSpPr/>
      </dsp:nvSpPr>
      <dsp:spPr>
        <a:xfrm>
          <a:off x="5391613"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Results</a:t>
          </a:r>
        </a:p>
      </dsp:txBody>
      <dsp:txXfrm>
        <a:off x="5391613" y="2280297"/>
        <a:ext cx="1529296" cy="611718"/>
      </dsp:txXfrm>
    </dsp:sp>
    <dsp:sp modelId="{5603A178-F5FE-4C82-93DA-AF8E202B067F}">
      <dsp:nvSpPr>
        <dsp:cNvPr id="0" name=""/>
        <dsp:cNvSpPr/>
      </dsp:nvSpPr>
      <dsp:spPr>
        <a:xfrm>
          <a:off x="7486750" y="1056859"/>
          <a:ext cx="932871" cy="93287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3EE6E-E1F4-47A0-A517-EEFC2A1BF15A}">
      <dsp:nvSpPr>
        <dsp:cNvPr id="0" name=""/>
        <dsp:cNvSpPr/>
      </dsp:nvSpPr>
      <dsp:spPr>
        <a:xfrm>
          <a:off x="7685558" y="1255668"/>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0308D6-A008-46FF-8397-1179A89B97EA}">
      <dsp:nvSpPr>
        <dsp:cNvPr id="0" name=""/>
        <dsp:cNvSpPr/>
      </dsp:nvSpPr>
      <dsp:spPr>
        <a:xfrm>
          <a:off x="7188537"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Findings</a:t>
          </a:r>
        </a:p>
      </dsp:txBody>
      <dsp:txXfrm>
        <a:off x="7188537" y="2280297"/>
        <a:ext cx="1529296" cy="611718"/>
      </dsp:txXfrm>
    </dsp:sp>
    <dsp:sp modelId="{6A87BECC-7519-4318-9E56-FE94C1A16435}">
      <dsp:nvSpPr>
        <dsp:cNvPr id="0" name=""/>
        <dsp:cNvSpPr/>
      </dsp:nvSpPr>
      <dsp:spPr>
        <a:xfrm>
          <a:off x="9283674" y="1056859"/>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0120D-AB47-4D9B-96E5-845C87020F96}">
      <dsp:nvSpPr>
        <dsp:cNvPr id="0" name=""/>
        <dsp:cNvSpPr/>
      </dsp:nvSpPr>
      <dsp:spPr>
        <a:xfrm>
          <a:off x="9482482" y="1255668"/>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C1419B-9038-49E2-8B11-F0B491102A63}">
      <dsp:nvSpPr>
        <dsp:cNvPr id="0" name=""/>
        <dsp:cNvSpPr/>
      </dsp:nvSpPr>
      <dsp:spPr>
        <a:xfrm>
          <a:off x="8985461"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Conclusion</a:t>
          </a:r>
        </a:p>
      </dsp:txBody>
      <dsp:txXfrm>
        <a:off x="8985461" y="2280297"/>
        <a:ext cx="1529296" cy="61171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B8F-EB60-8B61-92A3-DA8C86680F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288847-C73B-C6E4-1F43-5FF3B7F31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9CA30A-6B78-7A2B-03F0-06D0EEF8E7F6}"/>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5" name="Footer Placeholder 4">
            <a:extLst>
              <a:ext uri="{FF2B5EF4-FFF2-40B4-BE49-F238E27FC236}">
                <a16:creationId xmlns:a16="http://schemas.microsoft.com/office/drawing/2014/main" id="{58622569-A98D-660F-C31D-B2032D8FB1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34B6E8-D8BB-E46D-BEAB-CDB695E0D2E3}"/>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154355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2DD5-974B-C46F-D1CE-0929AC4F909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66752C-09FA-BC76-9017-9EBA0C180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20D66E-8676-843C-9098-AD5F2D78E0E0}"/>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5" name="Footer Placeholder 4">
            <a:extLst>
              <a:ext uri="{FF2B5EF4-FFF2-40B4-BE49-F238E27FC236}">
                <a16:creationId xmlns:a16="http://schemas.microsoft.com/office/drawing/2014/main" id="{273A70FA-42EF-253F-93AC-4B950DB068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DD7E13-F598-C500-F4B3-290A3988E804}"/>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134959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65390-F377-C557-79B5-5E5795546D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B07E67-94C0-373A-6D0D-4982C1437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7E1A64-102B-C6E2-B6EF-02B8BA516656}"/>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5" name="Footer Placeholder 4">
            <a:extLst>
              <a:ext uri="{FF2B5EF4-FFF2-40B4-BE49-F238E27FC236}">
                <a16:creationId xmlns:a16="http://schemas.microsoft.com/office/drawing/2014/main" id="{40526124-E983-E05D-D06B-68B5E01A95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5128DE-DC9A-8280-F179-C2536110903B}"/>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306593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3F25-B008-03C0-F195-6A2B451B49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C389A3-C2EB-080E-84E9-9BA0E424FE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3BBB2A-D685-6B79-0F4F-C26FD5BD1E47}"/>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5" name="Footer Placeholder 4">
            <a:extLst>
              <a:ext uri="{FF2B5EF4-FFF2-40B4-BE49-F238E27FC236}">
                <a16:creationId xmlns:a16="http://schemas.microsoft.com/office/drawing/2014/main" id="{767A5559-FEFE-C8CA-2911-FA6C6783A4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E3BD90-DCEE-C0F3-7250-A87D617FFC2C}"/>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377071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05E0-B53B-17DF-67E0-9A730277D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ED002B3-D5DE-0498-D3E2-89715C11A0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DAC8A-0262-B83E-AA93-B2789EFAAD7C}"/>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5" name="Footer Placeholder 4">
            <a:extLst>
              <a:ext uri="{FF2B5EF4-FFF2-40B4-BE49-F238E27FC236}">
                <a16:creationId xmlns:a16="http://schemas.microsoft.com/office/drawing/2014/main" id="{9F511AA4-3204-D1A9-C646-32432FDC8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E0CE66-8868-8AB8-AC28-42E9F6A94B64}"/>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140423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416E-0160-7F5D-DDCC-CE87B1C351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497060-F8BA-EA18-1D92-511153782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BF669F-9C24-4440-9AA2-DEBEFFA8C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B1E4657-E668-2B30-B18E-78732AF58ED2}"/>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6" name="Footer Placeholder 5">
            <a:extLst>
              <a:ext uri="{FF2B5EF4-FFF2-40B4-BE49-F238E27FC236}">
                <a16:creationId xmlns:a16="http://schemas.microsoft.com/office/drawing/2014/main" id="{6F5D5DFF-3F91-0B56-E3FA-9EACCD3003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B1ECF1-9953-44C2-5D3A-673B54B65D3E}"/>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128908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04C7-4446-8450-EBB2-7995FF9C7D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2E45CE-F84F-53B1-4AFA-575D4DFF0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A1146-BFD2-1130-3F36-51DA0307B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874BDA-67A7-97A4-54BF-EEDC6B8E88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BFDE1-940C-7FFF-6894-6A2F03723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520E2B4-89E9-A116-073E-591229A03DA0}"/>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8" name="Footer Placeholder 7">
            <a:extLst>
              <a:ext uri="{FF2B5EF4-FFF2-40B4-BE49-F238E27FC236}">
                <a16:creationId xmlns:a16="http://schemas.microsoft.com/office/drawing/2014/main" id="{1B5B4D02-4208-81EA-9466-C54A061F587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AB4E062-B165-C70D-1926-AD49028ED06E}"/>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332826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3C24-CB38-F22E-15E0-4166E72BAF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7CC476-7DE0-F825-AE49-04DC1C3450B4}"/>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4" name="Footer Placeholder 3">
            <a:extLst>
              <a:ext uri="{FF2B5EF4-FFF2-40B4-BE49-F238E27FC236}">
                <a16:creationId xmlns:a16="http://schemas.microsoft.com/office/drawing/2014/main" id="{FEC155B9-0C0B-2659-8145-8080351B6A0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7D655F-452A-816F-38C8-323E2EBB4FF2}"/>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311985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C8932-1CEC-9FF6-8B45-B5D6D289F729}"/>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3" name="Footer Placeholder 2">
            <a:extLst>
              <a:ext uri="{FF2B5EF4-FFF2-40B4-BE49-F238E27FC236}">
                <a16:creationId xmlns:a16="http://schemas.microsoft.com/office/drawing/2014/main" id="{DEE7F267-ACDD-8897-D654-560B445DCD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2F62F5E-F9DF-B874-2FB1-15FFC0B46103}"/>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272205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040-2D30-6900-5939-0B30BEE7D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5B875D7-9393-1724-690E-641B5DFA8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9BFCF9-6ACE-A961-F937-D975AF197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E7AD6-E008-D1D7-8046-388595554548}"/>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6" name="Footer Placeholder 5">
            <a:extLst>
              <a:ext uri="{FF2B5EF4-FFF2-40B4-BE49-F238E27FC236}">
                <a16:creationId xmlns:a16="http://schemas.microsoft.com/office/drawing/2014/main" id="{00369452-F144-7257-B3D5-33FE455568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8D9CCF-1924-E2F6-6144-38A819D99DF5}"/>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308925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1302-F9A8-5EB9-DCF6-571775847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F356E9-3DAB-56AA-F11A-28CD5B4F26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08A119B-BFA7-B63C-E825-641F20808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C11BC-56DB-074B-510B-70915AFAAA78}"/>
              </a:ext>
            </a:extLst>
          </p:cNvPr>
          <p:cNvSpPr>
            <a:spLocks noGrp="1"/>
          </p:cNvSpPr>
          <p:nvPr>
            <p:ph type="dt" sz="half" idx="10"/>
          </p:nvPr>
        </p:nvSpPr>
        <p:spPr/>
        <p:txBody>
          <a:bodyPr/>
          <a:lstStyle/>
          <a:p>
            <a:fld id="{470BD158-FE7A-4825-B5F1-13D7C17A36E1}" type="datetimeFigureOut">
              <a:rPr lang="en-GB" smtClean="0"/>
              <a:t>25/10/2023</a:t>
            </a:fld>
            <a:endParaRPr lang="en-GB"/>
          </a:p>
        </p:txBody>
      </p:sp>
      <p:sp>
        <p:nvSpPr>
          <p:cNvPr id="6" name="Footer Placeholder 5">
            <a:extLst>
              <a:ext uri="{FF2B5EF4-FFF2-40B4-BE49-F238E27FC236}">
                <a16:creationId xmlns:a16="http://schemas.microsoft.com/office/drawing/2014/main" id="{0DB4BF4F-318E-1196-4A34-189BEDF5C3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4E4B58-AD6D-5C3C-28C4-476313450737}"/>
              </a:ext>
            </a:extLst>
          </p:cNvPr>
          <p:cNvSpPr>
            <a:spLocks noGrp="1"/>
          </p:cNvSpPr>
          <p:nvPr>
            <p:ph type="sldNum" sz="quarter" idx="12"/>
          </p:nvPr>
        </p:nvSpPr>
        <p:spPr/>
        <p:txBody>
          <a:bodyPr/>
          <a:lstStyle/>
          <a:p>
            <a:fld id="{165B57C9-93EF-405F-A515-C41DFD5FAB35}" type="slidenum">
              <a:rPr lang="en-GB" smtClean="0"/>
              <a:t>‹#›</a:t>
            </a:fld>
            <a:endParaRPr lang="en-GB"/>
          </a:p>
        </p:txBody>
      </p:sp>
    </p:spTree>
    <p:extLst>
      <p:ext uri="{BB962C8B-B14F-4D97-AF65-F5344CB8AC3E}">
        <p14:creationId xmlns:p14="http://schemas.microsoft.com/office/powerpoint/2010/main" val="380342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CF3678-C96A-6E77-177E-E6E07467A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A92B00-0F88-072A-4E0E-624BB1155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6AC21E-0F92-63F6-037B-4A7993527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BD158-FE7A-4825-B5F1-13D7C17A36E1}" type="datetimeFigureOut">
              <a:rPr lang="en-GB" smtClean="0"/>
              <a:t>25/10/2023</a:t>
            </a:fld>
            <a:endParaRPr lang="en-GB"/>
          </a:p>
        </p:txBody>
      </p:sp>
      <p:sp>
        <p:nvSpPr>
          <p:cNvPr id="5" name="Footer Placeholder 4">
            <a:extLst>
              <a:ext uri="{FF2B5EF4-FFF2-40B4-BE49-F238E27FC236}">
                <a16:creationId xmlns:a16="http://schemas.microsoft.com/office/drawing/2014/main" id="{BE41305D-1C69-2D19-25BF-868CA93FA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52E0C4A-E31E-D2A1-C228-757F1FD0C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B57C9-93EF-405F-A515-C41DFD5FAB35}" type="slidenum">
              <a:rPr lang="en-GB" smtClean="0"/>
              <a:t>‹#›</a:t>
            </a:fld>
            <a:endParaRPr lang="en-GB"/>
          </a:p>
        </p:txBody>
      </p:sp>
    </p:spTree>
    <p:extLst>
      <p:ext uri="{BB962C8B-B14F-4D97-AF65-F5344CB8AC3E}">
        <p14:creationId xmlns:p14="http://schemas.microsoft.com/office/powerpoint/2010/main" val="280227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38C8B5D-C50F-57D3-99C5-EB23F7EEA25F}"/>
              </a:ext>
            </a:extLst>
          </p:cNvPr>
          <p:cNvPicPr>
            <a:picLocks noChangeAspect="1"/>
          </p:cNvPicPr>
          <p:nvPr/>
        </p:nvPicPr>
        <p:blipFill rotWithShape="1">
          <a:blip r:embed="rId2"/>
          <a:srcRect t="16357"/>
          <a:stretch/>
        </p:blipFill>
        <p:spPr>
          <a:xfrm>
            <a:off x="20" y="10"/>
            <a:ext cx="12191981"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D1288F-D49D-021B-7994-457A2BA40255}"/>
              </a:ext>
            </a:extLst>
          </p:cNvPr>
          <p:cNvSpPr>
            <a:spLocks noGrp="1"/>
          </p:cNvSpPr>
          <p:nvPr>
            <p:ph type="ctrTitle"/>
          </p:nvPr>
        </p:nvSpPr>
        <p:spPr>
          <a:xfrm>
            <a:off x="404553" y="3091928"/>
            <a:ext cx="9078562" cy="2387600"/>
          </a:xfrm>
        </p:spPr>
        <p:txBody>
          <a:bodyPr>
            <a:normAutofit/>
          </a:bodyPr>
          <a:lstStyle/>
          <a:p>
            <a:pPr algn="l"/>
            <a:r>
              <a:rPr lang="en-US" sz="6600">
                <a:solidFill>
                  <a:schemeClr val="bg1"/>
                </a:solidFill>
              </a:rPr>
              <a:t>THE ONE-TECH COMPAY</a:t>
            </a:r>
            <a:br>
              <a:rPr lang="en-US" sz="6600">
                <a:solidFill>
                  <a:schemeClr val="bg1"/>
                </a:solidFill>
              </a:rPr>
            </a:br>
            <a:r>
              <a:rPr lang="en-US" sz="6600">
                <a:solidFill>
                  <a:schemeClr val="bg1"/>
                </a:solidFill>
              </a:rPr>
              <a:t>PEOPLE ANALYTICS</a:t>
            </a:r>
            <a:endParaRPr lang="en-GB" sz="6600">
              <a:solidFill>
                <a:schemeClr val="bg1"/>
              </a:solidFill>
            </a:endParaRP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412689C-EBB7-1E82-2710-C6F58D70E45D}"/>
              </a:ext>
            </a:extLst>
          </p:cNvPr>
          <p:cNvSpPr>
            <a:spLocks noGrp="1"/>
          </p:cNvSpPr>
          <p:nvPr>
            <p:ph type="subTitle" idx="1"/>
          </p:nvPr>
        </p:nvSpPr>
        <p:spPr>
          <a:xfrm>
            <a:off x="404553" y="5624945"/>
            <a:ext cx="9078562" cy="592975"/>
          </a:xfrm>
        </p:spPr>
        <p:txBody>
          <a:bodyPr anchor="ctr">
            <a:normAutofit/>
          </a:bodyPr>
          <a:lstStyle/>
          <a:p>
            <a:pPr algn="l"/>
            <a:r>
              <a:rPr lang="en-US">
                <a:solidFill>
                  <a:schemeClr val="bg1"/>
                </a:solidFill>
              </a:rPr>
              <a:t>SEUN DADA</a:t>
            </a:r>
            <a:endParaRPr lang="en-GB">
              <a:solidFill>
                <a:schemeClr val="bg1"/>
              </a:solidFill>
            </a:endParaRPr>
          </a:p>
        </p:txBody>
      </p:sp>
    </p:spTree>
    <p:extLst>
      <p:ext uri="{BB962C8B-B14F-4D97-AF65-F5344CB8AC3E}">
        <p14:creationId xmlns:p14="http://schemas.microsoft.com/office/powerpoint/2010/main" val="22524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B82A4-5D9D-D616-D05F-A42D0D604BC1}"/>
              </a:ext>
            </a:extLst>
          </p:cNvPr>
          <p:cNvSpPr>
            <a:spLocks noGrp="1"/>
          </p:cNvSpPr>
          <p:nvPr>
            <p:ph type="title"/>
          </p:nvPr>
        </p:nvSpPr>
        <p:spPr>
          <a:xfrm>
            <a:off x="4654296" y="329184"/>
            <a:ext cx="6894576" cy="1783080"/>
          </a:xfrm>
        </p:spPr>
        <p:txBody>
          <a:bodyPr anchor="b">
            <a:normAutofit/>
          </a:bodyPr>
          <a:lstStyle/>
          <a:p>
            <a:r>
              <a:rPr lang="en-US" sz="5400" b="1" dirty="0"/>
              <a:t>FINDINGS</a:t>
            </a:r>
            <a:endParaRPr lang="en-GB" sz="5400" b="1" dirty="0"/>
          </a:p>
        </p:txBody>
      </p:sp>
      <p:pic>
        <p:nvPicPr>
          <p:cNvPr id="5" name="Picture 4" descr="Colourful carved figures of humans">
            <a:extLst>
              <a:ext uri="{FF2B5EF4-FFF2-40B4-BE49-F238E27FC236}">
                <a16:creationId xmlns:a16="http://schemas.microsoft.com/office/drawing/2014/main" id="{ADB53022-0E87-3D00-8C92-AC429B1090DC}"/>
              </a:ext>
            </a:extLst>
          </p:cNvPr>
          <p:cNvPicPr>
            <a:picLocks noChangeAspect="1"/>
          </p:cNvPicPr>
          <p:nvPr/>
        </p:nvPicPr>
        <p:blipFill rotWithShape="1">
          <a:blip r:embed="rId2"/>
          <a:srcRect l="29065" r="28832"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3326B7-51BC-918C-0DA2-394A31F58C4E}"/>
              </a:ext>
            </a:extLst>
          </p:cNvPr>
          <p:cNvSpPr>
            <a:spLocks noGrp="1"/>
          </p:cNvSpPr>
          <p:nvPr>
            <p:ph idx="1"/>
          </p:nvPr>
        </p:nvSpPr>
        <p:spPr>
          <a:xfrm>
            <a:off x="4654295" y="2543175"/>
            <a:ext cx="7318629" cy="3985641"/>
          </a:xfrm>
        </p:spPr>
        <p:txBody>
          <a:bodyPr>
            <a:normAutofit/>
          </a:bodyPr>
          <a:lstStyle/>
          <a:p>
            <a:pPr>
              <a:buFont typeface="Wingdings" panose="05000000000000000000" pitchFamily="2" charset="2"/>
              <a:buChar char="q"/>
            </a:pPr>
            <a:r>
              <a:rPr lang="en-US" sz="1600" dirty="0"/>
              <a:t>Gender Breakdown: The workforce is categorized into three gender categories: Male, Female, and Non-Conforming. Males make up the largest proportion, while the Non-Conforming group represents a relatively small percentage of the workforce.</a:t>
            </a:r>
          </a:p>
          <a:p>
            <a:pPr>
              <a:buFont typeface="Wingdings" panose="05000000000000000000" pitchFamily="2" charset="2"/>
              <a:buChar char="q"/>
            </a:pPr>
            <a:r>
              <a:rPr lang="en-US" sz="1600" dirty="0"/>
              <a:t>Race/Ethnicity Diversity: There are about seven different ethnicities represented in the employee population, with the majority being White. This suggests that there may be room for improvement in increasing diversity and inclusion.</a:t>
            </a:r>
          </a:p>
          <a:p>
            <a:pPr>
              <a:buFont typeface="Wingdings" panose="05000000000000000000" pitchFamily="2" charset="2"/>
              <a:buChar char="q"/>
            </a:pPr>
            <a:r>
              <a:rPr lang="en-US" sz="1600" dirty="0"/>
              <a:t>Age Distribution: The age distribution of employees is highest within the 35-44 age range, indicating a significant portion of the workforce falls within this bracket.</a:t>
            </a:r>
          </a:p>
          <a:p>
            <a:pPr>
              <a:buFont typeface="Wingdings" panose="05000000000000000000" pitchFamily="2" charset="2"/>
              <a:buChar char="q"/>
            </a:pPr>
            <a:r>
              <a:rPr lang="en-US" sz="1600" dirty="0"/>
              <a:t>Location Distribution: Approximately 75% of employees work at the headquarters, which suggests a concentration of the workforce in a specific location. This may have implications for resource allocation and remote work policies.</a:t>
            </a:r>
          </a:p>
          <a:p>
            <a:pPr>
              <a:buFont typeface="Wingdings" panose="05000000000000000000" pitchFamily="2" charset="2"/>
              <a:buChar char="q"/>
            </a:pPr>
            <a:r>
              <a:rPr lang="en-US" sz="1600" dirty="0"/>
              <a:t>Average Tenure of Terminated Employees: The average length of employment for terminated employees is 10 years, which may warrant further investigation into the reasons for termination and the potential for employee retention efforts.</a:t>
            </a:r>
          </a:p>
        </p:txBody>
      </p:sp>
    </p:spTree>
    <p:extLst>
      <p:ext uri="{BB962C8B-B14F-4D97-AF65-F5344CB8AC3E}">
        <p14:creationId xmlns:p14="http://schemas.microsoft.com/office/powerpoint/2010/main" val="196697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B82A4-5D9D-D616-D05F-A42D0D604BC1}"/>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dirty="0"/>
              <a:t>FINDINGS</a:t>
            </a:r>
          </a:p>
        </p:txBody>
      </p:sp>
      <p:pic>
        <p:nvPicPr>
          <p:cNvPr id="6" name="Picture 5" descr="A digital balance scale using circles">
            <a:extLst>
              <a:ext uri="{FF2B5EF4-FFF2-40B4-BE49-F238E27FC236}">
                <a16:creationId xmlns:a16="http://schemas.microsoft.com/office/drawing/2014/main" id="{87A5A684-B505-4B44-4760-9D8EF58C4DAD}"/>
              </a:ext>
            </a:extLst>
          </p:cNvPr>
          <p:cNvPicPr>
            <a:picLocks noChangeAspect="1"/>
          </p:cNvPicPr>
          <p:nvPr/>
        </p:nvPicPr>
        <p:blipFill rotWithShape="1">
          <a:blip r:embed="rId2"/>
          <a:srcRect l="33434" r="30816"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45CF7A99-AE7B-7483-4608-8A20299CCF53}"/>
              </a:ext>
            </a:extLst>
          </p:cNvPr>
          <p:cNvSpPr txBox="1">
            <a:spLocks/>
          </p:cNvSpPr>
          <p:nvPr/>
        </p:nvSpPr>
        <p:spPr>
          <a:xfrm>
            <a:off x="4654296" y="2644141"/>
            <a:ext cx="6894576" cy="3599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1600" dirty="0"/>
              <a:t>Gender Balance in Departments: There appears to be a slight gender balance in each department, with males slightly outnumbering females by 2% on average. This suggests a generally equitable distribution of gender within various departments.</a:t>
            </a:r>
          </a:p>
          <a:p>
            <a:pPr>
              <a:buFont typeface="Wingdings" panose="05000000000000000000" pitchFamily="2" charset="2"/>
              <a:buChar char="q"/>
            </a:pPr>
            <a:r>
              <a:rPr lang="en-US" sz="1600" dirty="0"/>
              <a:t>Turnover Rate by Department: The Auditing department has the highest turnover rate, which may necessitate HR intervention to understand and address the causes of turnover in this specific department.</a:t>
            </a:r>
          </a:p>
          <a:p>
            <a:pPr>
              <a:buFont typeface="Wingdings" panose="05000000000000000000" pitchFamily="2" charset="2"/>
              <a:buChar char="q"/>
            </a:pPr>
            <a:r>
              <a:rPr lang="en-US" sz="1600" dirty="0"/>
              <a:t>Location of Employees: Most employees reside in Ohio, while the lowest number live in Kentucky. This information could be important for considering regional factors and workforce planning.</a:t>
            </a:r>
          </a:p>
          <a:p>
            <a:pPr>
              <a:buFont typeface="Wingdings" panose="05000000000000000000" pitchFamily="2" charset="2"/>
              <a:buChar char="q"/>
            </a:pPr>
            <a:r>
              <a:rPr lang="en-US" sz="1600" dirty="0"/>
              <a:t>Employee Count Trend: Over time, there has been an increase in the employee count between 2000 and 2020. This growth may be indicative of the company's expansion or success during this period.</a:t>
            </a:r>
          </a:p>
        </p:txBody>
      </p:sp>
    </p:spTree>
    <p:extLst>
      <p:ext uri="{BB962C8B-B14F-4D97-AF65-F5344CB8AC3E}">
        <p14:creationId xmlns:p14="http://schemas.microsoft.com/office/powerpoint/2010/main" val="102934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2FF4D-E93D-A235-AEFB-97BB6CA3AE77}"/>
              </a:ext>
            </a:extLst>
          </p:cNvPr>
          <p:cNvSpPr>
            <a:spLocks noGrp="1"/>
          </p:cNvSpPr>
          <p:nvPr>
            <p:ph type="title"/>
          </p:nvPr>
        </p:nvSpPr>
        <p:spPr>
          <a:xfrm>
            <a:off x="640080" y="325369"/>
            <a:ext cx="4368602" cy="1956841"/>
          </a:xfrm>
        </p:spPr>
        <p:txBody>
          <a:bodyPr anchor="b">
            <a:normAutofit/>
          </a:bodyPr>
          <a:lstStyle/>
          <a:p>
            <a:r>
              <a:rPr lang="en-US" sz="5400" b="1" dirty="0"/>
              <a:t>CONCLUSION</a:t>
            </a:r>
            <a:endParaRPr lang="en-GB" sz="5400" b="1"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920BAD-507B-627B-5E45-D3B4DECD6324}"/>
              </a:ext>
            </a:extLst>
          </p:cNvPr>
          <p:cNvSpPr>
            <a:spLocks noGrp="1"/>
          </p:cNvSpPr>
          <p:nvPr>
            <p:ph idx="1"/>
          </p:nvPr>
        </p:nvSpPr>
        <p:spPr>
          <a:xfrm>
            <a:off x="640080" y="2915457"/>
            <a:ext cx="4243589" cy="3320668"/>
          </a:xfrm>
        </p:spPr>
        <p:txBody>
          <a:bodyPr>
            <a:normAutofit/>
          </a:bodyPr>
          <a:lstStyle/>
          <a:p>
            <a:pPr>
              <a:buFont typeface="Wingdings" panose="05000000000000000000" pitchFamily="2" charset="2"/>
              <a:buChar char="q"/>
            </a:pPr>
            <a:r>
              <a:rPr lang="en-US" sz="1600" dirty="0"/>
              <a:t>The analysis brings to light essential insights about the employee workforce, encompassing aspects such as gender distribution, departmental dynamics, and historical growth trends.</a:t>
            </a:r>
          </a:p>
          <a:p>
            <a:pPr>
              <a:buFont typeface="Wingdings" panose="05000000000000000000" pitchFamily="2" charset="2"/>
              <a:buChar char="q"/>
            </a:pPr>
            <a:r>
              <a:rPr lang="en-US" sz="1600" dirty="0"/>
              <a:t>These findings provide a valuable foundation for enhancing HR strategies and fostering inclusivity and retention.</a:t>
            </a:r>
            <a:endParaRPr lang="en-GB" sz="1600" dirty="0"/>
          </a:p>
        </p:txBody>
      </p:sp>
      <p:pic>
        <p:nvPicPr>
          <p:cNvPr id="5" name="Picture 4" descr="Five bulbs and one of them is glowing">
            <a:extLst>
              <a:ext uri="{FF2B5EF4-FFF2-40B4-BE49-F238E27FC236}">
                <a16:creationId xmlns:a16="http://schemas.microsoft.com/office/drawing/2014/main" id="{A09087E5-B22D-4D21-5D7D-0C317218674E}"/>
              </a:ext>
            </a:extLst>
          </p:cNvPr>
          <p:cNvPicPr>
            <a:picLocks noChangeAspect="1"/>
          </p:cNvPicPr>
          <p:nvPr/>
        </p:nvPicPr>
        <p:blipFill rotWithShape="1">
          <a:blip r:embed="rId2"/>
          <a:srcRect l="16539" r="1650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4108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7026C-1542-D7F5-6C32-7C1CECCAB681}"/>
              </a:ext>
            </a:extLst>
          </p:cNvPr>
          <p:cNvSpPr txBox="1"/>
          <p:nvPr/>
        </p:nvSpPr>
        <p:spPr>
          <a:xfrm>
            <a:off x="1997476" y="1594396"/>
            <a:ext cx="7927759" cy="1015663"/>
          </a:xfrm>
          <a:prstGeom prst="rect">
            <a:avLst/>
          </a:prstGeom>
          <a:noFill/>
        </p:spPr>
        <p:txBody>
          <a:bodyPr wrap="square" rtlCol="0">
            <a:spAutoFit/>
          </a:bodyPr>
          <a:lstStyle/>
          <a:p>
            <a:pPr algn="ctr"/>
            <a:r>
              <a:rPr lang="en-US" sz="6000" dirty="0">
                <a:solidFill>
                  <a:schemeClr val="bg1"/>
                </a:solidFill>
              </a:rPr>
              <a:t>Like and Share </a:t>
            </a:r>
            <a:endParaRPr lang="en-GB" sz="6000" dirty="0">
              <a:solidFill>
                <a:schemeClr val="bg1"/>
              </a:solidFill>
            </a:endParaRPr>
          </a:p>
        </p:txBody>
      </p:sp>
      <p:sp>
        <p:nvSpPr>
          <p:cNvPr id="5" name="TextBox 4">
            <a:extLst>
              <a:ext uri="{FF2B5EF4-FFF2-40B4-BE49-F238E27FC236}">
                <a16:creationId xmlns:a16="http://schemas.microsoft.com/office/drawing/2014/main" id="{7C7642EC-100B-0B5F-CB15-8B7173019D06}"/>
              </a:ext>
            </a:extLst>
          </p:cNvPr>
          <p:cNvSpPr txBox="1"/>
          <p:nvPr/>
        </p:nvSpPr>
        <p:spPr>
          <a:xfrm>
            <a:off x="2950345" y="2783438"/>
            <a:ext cx="6022022" cy="769441"/>
          </a:xfrm>
          <a:prstGeom prst="rect">
            <a:avLst/>
          </a:prstGeom>
          <a:solidFill>
            <a:srgbClr val="ED7D31"/>
          </a:solidFill>
        </p:spPr>
        <p:txBody>
          <a:bodyPr wrap="square" rtlCol="0">
            <a:spAutoFit/>
          </a:bodyPr>
          <a:lstStyle/>
          <a:p>
            <a:pPr algn="ctr"/>
            <a:r>
              <a:rPr lang="en-US" sz="4400" dirty="0"/>
              <a:t>If you learnt something</a:t>
            </a:r>
            <a:endParaRPr lang="en-GB" sz="4400" dirty="0"/>
          </a:p>
        </p:txBody>
      </p:sp>
      <p:sp>
        <p:nvSpPr>
          <p:cNvPr id="6" name="TextBox 5">
            <a:extLst>
              <a:ext uri="{FF2B5EF4-FFF2-40B4-BE49-F238E27FC236}">
                <a16:creationId xmlns:a16="http://schemas.microsoft.com/office/drawing/2014/main" id="{F4220FBA-CD9E-947A-6DEF-9A4EFF35FEE0}"/>
              </a:ext>
            </a:extLst>
          </p:cNvPr>
          <p:cNvSpPr txBox="1"/>
          <p:nvPr/>
        </p:nvSpPr>
        <p:spPr>
          <a:xfrm>
            <a:off x="1997476" y="3726258"/>
            <a:ext cx="7927759" cy="954107"/>
          </a:xfrm>
          <a:prstGeom prst="rect">
            <a:avLst/>
          </a:prstGeom>
          <a:noFill/>
        </p:spPr>
        <p:txBody>
          <a:bodyPr wrap="square" rtlCol="0">
            <a:spAutoFit/>
          </a:bodyPr>
          <a:lstStyle/>
          <a:p>
            <a:pPr algn="ctr"/>
            <a:r>
              <a:rPr lang="en-US" sz="2800" dirty="0">
                <a:solidFill>
                  <a:schemeClr val="bg1"/>
                </a:solidFill>
              </a:rPr>
              <a:t>Follow for more information on Business Analytics, HR Analytics, Dashboarding and more</a:t>
            </a:r>
            <a:endParaRPr lang="en-GB" sz="2800" dirty="0">
              <a:solidFill>
                <a:schemeClr val="bg1"/>
              </a:solidFill>
            </a:endParaRPr>
          </a:p>
        </p:txBody>
      </p:sp>
      <p:pic>
        <p:nvPicPr>
          <p:cNvPr id="8" name="Graphic 7" descr="Thumbs up sign with solid fill">
            <a:extLst>
              <a:ext uri="{FF2B5EF4-FFF2-40B4-BE49-F238E27FC236}">
                <a16:creationId xmlns:a16="http://schemas.microsoft.com/office/drawing/2014/main" id="{C82AEB32-4546-1FD2-AA01-53159B709C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6825" y="478197"/>
            <a:ext cx="1314450" cy="1314450"/>
          </a:xfrm>
          <a:prstGeom prst="rect">
            <a:avLst/>
          </a:prstGeom>
        </p:spPr>
      </p:pic>
      <p:pic>
        <p:nvPicPr>
          <p:cNvPr id="10" name="Graphic 9" descr="Share with solid fill">
            <a:extLst>
              <a:ext uri="{FF2B5EF4-FFF2-40B4-BE49-F238E27FC236}">
                <a16:creationId xmlns:a16="http://schemas.microsoft.com/office/drawing/2014/main" id="{8C4109F5-C3CC-94D7-E89E-FF7732F2DF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48825" y="478197"/>
            <a:ext cx="1314450" cy="1314450"/>
          </a:xfrm>
          <a:prstGeom prst="rect">
            <a:avLst/>
          </a:prstGeom>
        </p:spPr>
      </p:pic>
    </p:spTree>
    <p:extLst>
      <p:ext uri="{BB962C8B-B14F-4D97-AF65-F5344CB8AC3E}">
        <p14:creationId xmlns:p14="http://schemas.microsoft.com/office/powerpoint/2010/main" val="58441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0CAA2-0CC4-5284-C67B-10A401F2E8AB}"/>
              </a:ext>
            </a:extLst>
          </p:cNvPr>
          <p:cNvSpPr>
            <a:spLocks noGrp="1"/>
          </p:cNvSpPr>
          <p:nvPr>
            <p:ph type="title"/>
          </p:nvPr>
        </p:nvSpPr>
        <p:spPr>
          <a:xfrm>
            <a:off x="838200" y="365125"/>
            <a:ext cx="10515600" cy="1325563"/>
          </a:xfrm>
        </p:spPr>
        <p:txBody>
          <a:bodyPr>
            <a:normAutofit/>
          </a:bodyPr>
          <a:lstStyle/>
          <a:p>
            <a:r>
              <a:rPr lang="en-US" sz="5400" dirty="0">
                <a:latin typeface="+mn-lt"/>
              </a:rPr>
              <a:t>OUTLINE</a:t>
            </a:r>
            <a:endParaRPr lang="en-GB" sz="5400" dirty="0">
              <a:latin typeface="+mn-lt"/>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7241725-8799-BA9B-38E2-F0E6558CB493}"/>
              </a:ext>
            </a:extLst>
          </p:cNvPr>
          <p:cNvGraphicFramePr>
            <a:graphicFrameLocks noGrp="1"/>
          </p:cNvGraphicFramePr>
          <p:nvPr>
            <p:ph idx="1"/>
            <p:extLst>
              <p:ext uri="{D42A27DB-BD31-4B8C-83A1-F6EECF244321}">
                <p14:modId xmlns:p14="http://schemas.microsoft.com/office/powerpoint/2010/main" val="295582095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02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C67D4-2D7F-0651-2D30-BE407021C80F}"/>
              </a:ext>
            </a:extLst>
          </p:cNvPr>
          <p:cNvSpPr>
            <a:spLocks noGrp="1"/>
          </p:cNvSpPr>
          <p:nvPr>
            <p:ph type="title"/>
          </p:nvPr>
        </p:nvSpPr>
        <p:spPr>
          <a:xfrm>
            <a:off x="640080" y="325369"/>
            <a:ext cx="4368602" cy="1956841"/>
          </a:xfrm>
        </p:spPr>
        <p:txBody>
          <a:bodyPr anchor="b">
            <a:normAutofit/>
          </a:bodyPr>
          <a:lstStyle/>
          <a:p>
            <a:r>
              <a:rPr lang="en-US" sz="5400" b="1" dirty="0"/>
              <a:t>PROJECT OVERVIEW</a:t>
            </a:r>
            <a:endParaRPr lang="en-GB" sz="5400" b="1" dirty="0"/>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E1A4B4-F816-5F59-EDCC-564710C070D9}"/>
              </a:ext>
            </a:extLst>
          </p:cNvPr>
          <p:cNvSpPr>
            <a:spLocks noGrp="1"/>
          </p:cNvSpPr>
          <p:nvPr>
            <p:ph idx="1"/>
          </p:nvPr>
        </p:nvSpPr>
        <p:spPr>
          <a:xfrm>
            <a:off x="640080" y="2872899"/>
            <a:ext cx="4243589" cy="3320668"/>
          </a:xfrm>
        </p:spPr>
        <p:txBody>
          <a:bodyPr>
            <a:normAutofit/>
          </a:bodyPr>
          <a:lstStyle/>
          <a:p>
            <a:pPr marL="0" indent="0">
              <a:buNone/>
            </a:pPr>
            <a:r>
              <a:rPr lang="en-US" sz="1600" dirty="0"/>
              <a:t>The Employee company's employee data. By leveraging MySQL for data processing and Power BI for visualization, this project aims to help the company make informed decisions regarding workforce management, performance, and retention Workforce Analytics project is designed to provide insights into the.</a:t>
            </a:r>
            <a:endParaRPr lang="en-GB" sz="1600" dirty="0"/>
          </a:p>
        </p:txBody>
      </p:sp>
      <p:pic>
        <p:nvPicPr>
          <p:cNvPr id="5" name="Picture 4" descr="Graph on document with pen">
            <a:extLst>
              <a:ext uri="{FF2B5EF4-FFF2-40B4-BE49-F238E27FC236}">
                <a16:creationId xmlns:a16="http://schemas.microsoft.com/office/drawing/2014/main" id="{8077688F-2C7E-53D3-1858-D5AC13954B85}"/>
              </a:ext>
            </a:extLst>
          </p:cNvPr>
          <p:cNvPicPr>
            <a:picLocks noChangeAspect="1"/>
          </p:cNvPicPr>
          <p:nvPr/>
        </p:nvPicPr>
        <p:blipFill rotWithShape="1">
          <a:blip r:embed="rId2"/>
          <a:srcRect l="19466" r="1358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4728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9047D-801F-D655-FC7A-2715CA0E0464}"/>
              </a:ext>
            </a:extLst>
          </p:cNvPr>
          <p:cNvSpPr>
            <a:spLocks noGrp="1"/>
          </p:cNvSpPr>
          <p:nvPr>
            <p:ph type="title"/>
          </p:nvPr>
        </p:nvSpPr>
        <p:spPr>
          <a:xfrm>
            <a:off x="640080" y="325369"/>
            <a:ext cx="4368602" cy="1956841"/>
          </a:xfrm>
        </p:spPr>
        <p:txBody>
          <a:bodyPr anchor="b">
            <a:normAutofit/>
          </a:bodyPr>
          <a:lstStyle/>
          <a:p>
            <a:r>
              <a:rPr lang="en-US" sz="5000" b="1" dirty="0"/>
              <a:t>INTRODUCTION</a:t>
            </a:r>
            <a:endParaRPr lang="en-GB" sz="5000" b="1"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E06F84-35A0-78AF-56DE-26FF573A070B}"/>
              </a:ext>
            </a:extLst>
          </p:cNvPr>
          <p:cNvSpPr>
            <a:spLocks noGrp="1"/>
          </p:cNvSpPr>
          <p:nvPr>
            <p:ph idx="1"/>
          </p:nvPr>
        </p:nvSpPr>
        <p:spPr>
          <a:xfrm>
            <a:off x="640080" y="2872899"/>
            <a:ext cx="4243589" cy="3320668"/>
          </a:xfrm>
        </p:spPr>
        <p:txBody>
          <a:bodyPr>
            <a:normAutofit/>
          </a:bodyPr>
          <a:lstStyle/>
          <a:p>
            <a:pPr marL="0" indent="0">
              <a:buNone/>
            </a:pPr>
            <a:r>
              <a:rPr lang="en-US" sz="1600" dirty="0"/>
              <a:t>In this study, the information provides an overview of the Employee Workforce Analytics project, including the data set, tools, and steps for analysis. The project aims to help the company understand its employee workforce better, identify trends, and make data-driven decisions to improve HR strategies.</a:t>
            </a:r>
            <a:endParaRPr lang="en-GB" sz="1600" dirty="0"/>
          </a:p>
        </p:txBody>
      </p:sp>
      <p:pic>
        <p:nvPicPr>
          <p:cNvPr id="5" name="Picture 4" descr="Light bulb on yellow background with sketched light beams and cord">
            <a:extLst>
              <a:ext uri="{FF2B5EF4-FFF2-40B4-BE49-F238E27FC236}">
                <a16:creationId xmlns:a16="http://schemas.microsoft.com/office/drawing/2014/main" id="{AB697900-0C2F-9F7E-90EA-66FC2A4927E9}"/>
              </a:ext>
            </a:extLst>
          </p:cNvPr>
          <p:cNvPicPr>
            <a:picLocks noChangeAspect="1"/>
          </p:cNvPicPr>
          <p:nvPr/>
        </p:nvPicPr>
        <p:blipFill rotWithShape="1">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6986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DBBFD-DFF3-C775-2F3F-8AA607C4DE80}"/>
              </a:ext>
            </a:extLst>
          </p:cNvPr>
          <p:cNvSpPr>
            <a:spLocks noGrp="1"/>
          </p:cNvSpPr>
          <p:nvPr>
            <p:ph type="title"/>
          </p:nvPr>
        </p:nvSpPr>
        <p:spPr>
          <a:xfrm>
            <a:off x="1115568" y="548640"/>
            <a:ext cx="10168128" cy="1179576"/>
          </a:xfrm>
        </p:spPr>
        <p:txBody>
          <a:bodyPr>
            <a:normAutofit/>
          </a:bodyPr>
          <a:lstStyle/>
          <a:p>
            <a:r>
              <a:rPr lang="en-US" sz="4000" b="1" dirty="0"/>
              <a:t>METHODOLOGY</a:t>
            </a:r>
            <a:endParaRPr lang="en-GB" sz="4000" b="1" dirty="0"/>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diagram of a file and a dolphin&#10;&#10;Description automatically generated with medium confidence">
            <a:extLst>
              <a:ext uri="{FF2B5EF4-FFF2-40B4-BE49-F238E27FC236}">
                <a16:creationId xmlns:a16="http://schemas.microsoft.com/office/drawing/2014/main" id="{D73D2E99-B7B4-514F-E24F-C763F099D040}"/>
              </a:ext>
            </a:extLst>
          </p:cNvPr>
          <p:cNvPicPr>
            <a:picLocks noChangeAspect="1"/>
          </p:cNvPicPr>
          <p:nvPr/>
        </p:nvPicPr>
        <p:blipFill rotWithShape="1">
          <a:blip r:embed="rId2">
            <a:extLst>
              <a:ext uri="{28A0092B-C50C-407E-A947-70E740481C1C}">
                <a14:useLocalDpi xmlns:a14="http://schemas.microsoft.com/office/drawing/2010/main" val="0"/>
              </a:ext>
            </a:extLst>
          </a:blip>
          <a:srcRect l="1229" r="7263" b="3"/>
          <a:stretch/>
        </p:blipFill>
        <p:spPr>
          <a:xfrm>
            <a:off x="908304" y="2478024"/>
            <a:ext cx="6009855" cy="3694176"/>
          </a:xfrm>
          <a:prstGeom prst="rect">
            <a:avLst/>
          </a:prstGeom>
        </p:spPr>
      </p:pic>
      <p:sp>
        <p:nvSpPr>
          <p:cNvPr id="9" name="Content Placeholder 8">
            <a:extLst>
              <a:ext uri="{FF2B5EF4-FFF2-40B4-BE49-F238E27FC236}">
                <a16:creationId xmlns:a16="http://schemas.microsoft.com/office/drawing/2014/main" id="{1D87A867-30E5-4524-79AF-AB6022E05655}"/>
              </a:ext>
            </a:extLst>
          </p:cNvPr>
          <p:cNvSpPr>
            <a:spLocks noGrp="1"/>
          </p:cNvSpPr>
          <p:nvPr>
            <p:ph idx="1"/>
          </p:nvPr>
        </p:nvSpPr>
        <p:spPr>
          <a:xfrm>
            <a:off x="7411453" y="2478024"/>
            <a:ext cx="3872243" cy="3694176"/>
          </a:xfrm>
        </p:spPr>
        <p:txBody>
          <a:bodyPr anchor="ctr">
            <a:normAutofit/>
          </a:bodyPr>
          <a:lstStyle/>
          <a:p>
            <a:pPr>
              <a:buFont typeface="Wingdings" panose="05000000000000000000" pitchFamily="2" charset="2"/>
              <a:buChar char="q"/>
            </a:pPr>
            <a:r>
              <a:rPr lang="en-US" sz="1800" dirty="0"/>
              <a:t>MySQL: This relational database management system will be used to store, manage, and query the employee data.</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Power BI: This business intelligence tool will be employed for data visualization, creating insightful reports, and dashboards.</a:t>
            </a:r>
          </a:p>
        </p:txBody>
      </p:sp>
    </p:spTree>
    <p:extLst>
      <p:ext uri="{BB962C8B-B14F-4D97-AF65-F5344CB8AC3E}">
        <p14:creationId xmlns:p14="http://schemas.microsoft.com/office/powerpoint/2010/main" val="106984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54C4FD-5BEE-B85E-EAD8-102990C2C183}"/>
              </a:ext>
            </a:extLst>
          </p:cNvPr>
          <p:cNvSpPr>
            <a:spLocks noGrp="1"/>
          </p:cNvSpPr>
          <p:nvPr>
            <p:ph type="title"/>
          </p:nvPr>
        </p:nvSpPr>
        <p:spPr>
          <a:xfrm>
            <a:off x="1115568" y="548640"/>
            <a:ext cx="10168128" cy="1179576"/>
          </a:xfrm>
        </p:spPr>
        <p:txBody>
          <a:bodyPr>
            <a:normAutofit/>
          </a:bodyPr>
          <a:lstStyle/>
          <a:p>
            <a:r>
              <a:rPr lang="en-US" sz="4000" b="1" dirty="0"/>
              <a:t>RESULTS</a:t>
            </a:r>
            <a:endParaRPr lang="en-GB" sz="4000" b="1" dirty="0"/>
          </a:p>
        </p:txBody>
      </p:sp>
      <p:sp>
        <p:nvSpPr>
          <p:cNvPr id="24" name="Rectangle 23">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10" descr="A pie chart with numbers and text&#10;&#10;Description automatically generated">
            <a:extLst>
              <a:ext uri="{FF2B5EF4-FFF2-40B4-BE49-F238E27FC236}">
                <a16:creationId xmlns:a16="http://schemas.microsoft.com/office/drawing/2014/main" id="{770C709D-1CCE-D917-EA0D-52EAADD9D06F}"/>
              </a:ext>
            </a:extLst>
          </p:cNvPr>
          <p:cNvPicPr>
            <a:picLocks noChangeAspect="1"/>
          </p:cNvPicPr>
          <p:nvPr/>
        </p:nvPicPr>
        <p:blipFill rotWithShape="1">
          <a:blip r:embed="rId2">
            <a:extLst>
              <a:ext uri="{28A0092B-C50C-407E-A947-70E740481C1C}">
                <a14:useLocalDpi xmlns:a14="http://schemas.microsoft.com/office/drawing/2010/main" val="0"/>
              </a:ext>
            </a:extLst>
          </a:blip>
          <a:srcRect t="3565" r="3" b="547"/>
          <a:stretch/>
        </p:blipFill>
        <p:spPr>
          <a:xfrm>
            <a:off x="908304" y="2478024"/>
            <a:ext cx="6009855" cy="3694176"/>
          </a:xfrm>
          <a:prstGeom prst="rect">
            <a:avLst/>
          </a:prstGeom>
        </p:spPr>
      </p:pic>
      <p:sp>
        <p:nvSpPr>
          <p:cNvPr id="26" name="Content Placeholder 14">
            <a:extLst>
              <a:ext uri="{FF2B5EF4-FFF2-40B4-BE49-F238E27FC236}">
                <a16:creationId xmlns:a16="http://schemas.microsoft.com/office/drawing/2014/main" id="{603B2049-17AF-9D00-51DD-01D3FC2B5CA5}"/>
              </a:ext>
            </a:extLst>
          </p:cNvPr>
          <p:cNvSpPr>
            <a:spLocks noGrp="1"/>
          </p:cNvSpPr>
          <p:nvPr>
            <p:ph idx="1"/>
          </p:nvPr>
        </p:nvSpPr>
        <p:spPr>
          <a:xfrm>
            <a:off x="7410451" y="2478024"/>
            <a:ext cx="3873246" cy="3694176"/>
          </a:xfrm>
        </p:spPr>
        <p:txBody>
          <a:bodyPr anchor="ctr">
            <a:normAutofit/>
          </a:bodyPr>
          <a:lstStyle/>
          <a:p>
            <a:pPr marL="0" indent="0">
              <a:buNone/>
            </a:pPr>
            <a:r>
              <a:rPr lang="en-US" sz="1600" dirty="0"/>
              <a:t>The result from the analysis shows the number of employees that work from the Headquarters to the ones working remotely.</a:t>
            </a:r>
          </a:p>
        </p:txBody>
      </p:sp>
    </p:spTree>
    <p:extLst>
      <p:ext uri="{BB962C8B-B14F-4D97-AF65-F5344CB8AC3E}">
        <p14:creationId xmlns:p14="http://schemas.microsoft.com/office/powerpoint/2010/main" val="113528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CD833C-D60D-6E19-00C1-AFAF22B72B74}"/>
              </a:ext>
            </a:extLst>
          </p:cNvPr>
          <p:cNvSpPr>
            <a:spLocks noGrp="1"/>
          </p:cNvSpPr>
          <p:nvPr>
            <p:ph type="title"/>
          </p:nvPr>
        </p:nvSpPr>
        <p:spPr>
          <a:xfrm>
            <a:off x="1115568" y="548640"/>
            <a:ext cx="10168128" cy="1179576"/>
          </a:xfrm>
        </p:spPr>
        <p:txBody>
          <a:bodyPr>
            <a:normAutofit/>
          </a:bodyPr>
          <a:lstStyle/>
          <a:p>
            <a:r>
              <a:rPr lang="en-US" sz="4000" b="1" dirty="0"/>
              <a:t>RESULTS</a:t>
            </a:r>
            <a:endParaRPr lang="en-GB" sz="4000" b="1" dirty="0"/>
          </a:p>
        </p:txBody>
      </p:sp>
      <p:sp>
        <p:nvSpPr>
          <p:cNvPr id="27" name="Rectangle 2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graph of a number of people&#10;&#10;Description automatically generated">
            <a:extLst>
              <a:ext uri="{FF2B5EF4-FFF2-40B4-BE49-F238E27FC236}">
                <a16:creationId xmlns:a16="http://schemas.microsoft.com/office/drawing/2014/main" id="{389CFFFD-A788-24E1-A30B-0DF82903BA07}"/>
              </a:ext>
            </a:extLst>
          </p:cNvPr>
          <p:cNvPicPr>
            <a:picLocks noChangeAspect="1"/>
          </p:cNvPicPr>
          <p:nvPr/>
        </p:nvPicPr>
        <p:blipFill rotWithShape="1">
          <a:blip r:embed="rId2">
            <a:extLst>
              <a:ext uri="{28A0092B-C50C-407E-A947-70E740481C1C}">
                <a14:useLocalDpi xmlns:a14="http://schemas.microsoft.com/office/drawing/2010/main" val="0"/>
              </a:ext>
            </a:extLst>
          </a:blip>
          <a:srcRect t="7466" r="-1" b="2905"/>
          <a:stretch/>
        </p:blipFill>
        <p:spPr>
          <a:xfrm>
            <a:off x="908304" y="2478024"/>
            <a:ext cx="6009855" cy="3694176"/>
          </a:xfrm>
          <a:prstGeom prst="rect">
            <a:avLst/>
          </a:prstGeom>
        </p:spPr>
      </p:pic>
      <p:sp>
        <p:nvSpPr>
          <p:cNvPr id="28" name="Content Placeholder 8">
            <a:extLst>
              <a:ext uri="{FF2B5EF4-FFF2-40B4-BE49-F238E27FC236}">
                <a16:creationId xmlns:a16="http://schemas.microsoft.com/office/drawing/2014/main" id="{D186C5C3-B447-FCD1-2B32-6CEEC9ED7BD3}"/>
              </a:ext>
            </a:extLst>
          </p:cNvPr>
          <p:cNvSpPr>
            <a:spLocks noGrp="1"/>
          </p:cNvSpPr>
          <p:nvPr>
            <p:ph idx="1"/>
          </p:nvPr>
        </p:nvSpPr>
        <p:spPr>
          <a:xfrm>
            <a:off x="7411453" y="2478024"/>
            <a:ext cx="3872243" cy="3694176"/>
          </a:xfrm>
        </p:spPr>
        <p:txBody>
          <a:bodyPr anchor="ctr">
            <a:normAutofit/>
          </a:bodyPr>
          <a:lstStyle/>
          <a:p>
            <a:pPr marL="0" indent="0">
              <a:buNone/>
            </a:pPr>
            <a:r>
              <a:rPr lang="en-US" sz="1600" dirty="0"/>
              <a:t>The results shows the gender breakdown count, in which it shows the gender balance between male and female, with the male slightly higher in number.</a:t>
            </a:r>
          </a:p>
        </p:txBody>
      </p:sp>
    </p:spTree>
    <p:extLst>
      <p:ext uri="{BB962C8B-B14F-4D97-AF65-F5344CB8AC3E}">
        <p14:creationId xmlns:p14="http://schemas.microsoft.com/office/powerpoint/2010/main" val="24343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CD833C-D60D-6E19-00C1-AFAF22B72B74}"/>
              </a:ext>
            </a:extLst>
          </p:cNvPr>
          <p:cNvSpPr>
            <a:spLocks noGrp="1"/>
          </p:cNvSpPr>
          <p:nvPr>
            <p:ph type="title"/>
          </p:nvPr>
        </p:nvSpPr>
        <p:spPr>
          <a:xfrm>
            <a:off x="1115568" y="548640"/>
            <a:ext cx="10168128" cy="1179576"/>
          </a:xfrm>
        </p:spPr>
        <p:txBody>
          <a:bodyPr>
            <a:normAutofit/>
          </a:bodyPr>
          <a:lstStyle/>
          <a:p>
            <a:r>
              <a:rPr lang="en-US" sz="4000" b="1" dirty="0"/>
              <a:t>RESULTS</a:t>
            </a:r>
            <a:endParaRPr lang="en-GB" sz="4000" b="1" dirty="0"/>
          </a:p>
        </p:txBody>
      </p:sp>
      <p:sp>
        <p:nvSpPr>
          <p:cNvPr id="27" name="Rectangle 2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Content Placeholder 8">
            <a:extLst>
              <a:ext uri="{FF2B5EF4-FFF2-40B4-BE49-F238E27FC236}">
                <a16:creationId xmlns:a16="http://schemas.microsoft.com/office/drawing/2014/main" id="{D186C5C3-B447-FCD1-2B32-6CEEC9ED7BD3}"/>
              </a:ext>
            </a:extLst>
          </p:cNvPr>
          <p:cNvSpPr>
            <a:spLocks noGrp="1"/>
          </p:cNvSpPr>
          <p:nvPr>
            <p:ph idx="1"/>
          </p:nvPr>
        </p:nvSpPr>
        <p:spPr>
          <a:xfrm>
            <a:off x="7411453" y="2478024"/>
            <a:ext cx="3872243" cy="3694176"/>
          </a:xfrm>
        </p:spPr>
        <p:txBody>
          <a:bodyPr anchor="ctr">
            <a:normAutofit/>
          </a:bodyPr>
          <a:lstStyle/>
          <a:p>
            <a:pPr marL="0" indent="0">
              <a:buNone/>
            </a:pPr>
            <a:r>
              <a:rPr lang="en-US" sz="1600" dirty="0"/>
              <a:t>The results shows the gender breakdown count, in which it shows the gender balance between male and female, with the male slightly higher in number.</a:t>
            </a:r>
          </a:p>
        </p:txBody>
      </p:sp>
      <p:pic>
        <p:nvPicPr>
          <p:cNvPr id="7" name="Picture 6" descr="A screenshot of a computer&#10;&#10;Description automatically generated">
            <a:extLst>
              <a:ext uri="{FF2B5EF4-FFF2-40B4-BE49-F238E27FC236}">
                <a16:creationId xmlns:a16="http://schemas.microsoft.com/office/drawing/2014/main" id="{94FE370F-CDD3-CE9E-B588-C35AEB194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958" y="2237572"/>
            <a:ext cx="4796042" cy="4401662"/>
          </a:xfrm>
          <a:prstGeom prst="rect">
            <a:avLst/>
          </a:prstGeom>
        </p:spPr>
      </p:pic>
    </p:spTree>
    <p:extLst>
      <p:ext uri="{BB962C8B-B14F-4D97-AF65-F5344CB8AC3E}">
        <p14:creationId xmlns:p14="http://schemas.microsoft.com/office/powerpoint/2010/main" val="203383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D833C-D60D-6E19-00C1-AFAF22B72B74}"/>
              </a:ext>
            </a:extLst>
          </p:cNvPr>
          <p:cNvSpPr>
            <a:spLocks noGrp="1"/>
          </p:cNvSpPr>
          <p:nvPr>
            <p:ph type="title"/>
          </p:nvPr>
        </p:nvSpPr>
        <p:spPr>
          <a:xfrm>
            <a:off x="630936" y="640080"/>
            <a:ext cx="4818888" cy="1481328"/>
          </a:xfrm>
        </p:spPr>
        <p:txBody>
          <a:bodyPr anchor="b">
            <a:normAutofit/>
          </a:bodyPr>
          <a:lstStyle/>
          <a:p>
            <a:r>
              <a:rPr lang="en-US" sz="5400" b="1" dirty="0"/>
              <a:t>RESULTS</a:t>
            </a:r>
            <a:endParaRPr lang="en-GB" sz="5400" b="1" dirty="0"/>
          </a:p>
        </p:txBody>
      </p:sp>
      <p:sp>
        <p:nvSpPr>
          <p:cNvPr id="3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8">
            <a:extLst>
              <a:ext uri="{FF2B5EF4-FFF2-40B4-BE49-F238E27FC236}">
                <a16:creationId xmlns:a16="http://schemas.microsoft.com/office/drawing/2014/main" id="{D186C5C3-B447-FCD1-2B32-6CEEC9ED7BD3}"/>
              </a:ext>
            </a:extLst>
          </p:cNvPr>
          <p:cNvSpPr>
            <a:spLocks noGrp="1"/>
          </p:cNvSpPr>
          <p:nvPr>
            <p:ph idx="1"/>
          </p:nvPr>
        </p:nvSpPr>
        <p:spPr>
          <a:xfrm>
            <a:off x="630936" y="2660904"/>
            <a:ext cx="4818888" cy="3547872"/>
          </a:xfrm>
        </p:spPr>
        <p:txBody>
          <a:bodyPr anchor="t">
            <a:normAutofit/>
          </a:bodyPr>
          <a:lstStyle/>
          <a:p>
            <a:pPr marL="0" indent="0">
              <a:buNone/>
            </a:pPr>
            <a:r>
              <a:rPr lang="en-US" sz="1600" dirty="0"/>
              <a:t>The results shows the gender breakdown count, in which it shows the gender balance between male and female, with the male slightly higher in number.</a:t>
            </a:r>
          </a:p>
        </p:txBody>
      </p:sp>
      <p:pic>
        <p:nvPicPr>
          <p:cNvPr id="4" name="Picture 3" descr="A graph of a company&#10;&#10;Description automatically generated with medium confidence">
            <a:extLst>
              <a:ext uri="{FF2B5EF4-FFF2-40B4-BE49-F238E27FC236}">
                <a16:creationId xmlns:a16="http://schemas.microsoft.com/office/drawing/2014/main" id="{E0F8BB1B-85FA-3EE7-07A2-0D0EFE5D0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760" y="18288"/>
            <a:ext cx="6111240" cy="6839712"/>
          </a:xfrm>
          <a:prstGeom prst="rect">
            <a:avLst/>
          </a:prstGeom>
        </p:spPr>
      </p:pic>
    </p:spTree>
    <p:extLst>
      <p:ext uri="{BB962C8B-B14F-4D97-AF65-F5344CB8AC3E}">
        <p14:creationId xmlns:p14="http://schemas.microsoft.com/office/powerpoint/2010/main" val="603215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655</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THE ONE-TECH COMPAY PEOPLE ANALYTICS</vt:lpstr>
      <vt:lpstr>OUTLINE</vt:lpstr>
      <vt:lpstr>PROJECT OVERVIEW</vt:lpstr>
      <vt:lpstr>INTRODUCTION</vt:lpstr>
      <vt:lpstr>METHODOLOGY</vt:lpstr>
      <vt:lpstr>RESULTS</vt:lpstr>
      <vt:lpstr>RESULTS</vt:lpstr>
      <vt:lpstr>RESULTS</vt:lpstr>
      <vt:lpstr>RESULTS</vt:lpstr>
      <vt:lpstr>FINDINGS</vt:lpstr>
      <vt:lpstr>FINDINGS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ONE-TECH COMPAY PEOPLE ANALYTICS</dc:title>
  <dc:creator>Seun Dada</dc:creator>
  <cp:lastModifiedBy>Seun Dada</cp:lastModifiedBy>
  <cp:revision>1</cp:revision>
  <dcterms:created xsi:type="dcterms:W3CDTF">2023-10-25T03:42:55Z</dcterms:created>
  <dcterms:modified xsi:type="dcterms:W3CDTF">2023-10-25T05:36:58Z</dcterms:modified>
</cp:coreProperties>
</file>