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973" r:id="rId2"/>
  </p:sldMasterIdLst>
  <p:notesMasterIdLst>
    <p:notesMasterId r:id="rId20"/>
  </p:notesMasterIdLst>
  <p:sldIdLst>
    <p:sldId id="922" r:id="rId3"/>
    <p:sldId id="894" r:id="rId4"/>
    <p:sldId id="810" r:id="rId5"/>
    <p:sldId id="889" r:id="rId6"/>
    <p:sldId id="892" r:id="rId7"/>
    <p:sldId id="896" r:id="rId8"/>
    <p:sldId id="895" r:id="rId9"/>
    <p:sldId id="893" r:id="rId10"/>
    <p:sldId id="891" r:id="rId11"/>
    <p:sldId id="923" r:id="rId12"/>
    <p:sldId id="890" r:id="rId13"/>
    <p:sldId id="901" r:id="rId14"/>
    <p:sldId id="897" r:id="rId15"/>
    <p:sldId id="864" r:id="rId16"/>
    <p:sldId id="898" r:id="rId17"/>
    <p:sldId id="919" r:id="rId18"/>
    <p:sldId id="741" r:id="rId19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7AAE1"/>
    <a:srgbClr val="EF404A"/>
    <a:srgbClr val="185ADB"/>
    <a:srgbClr val="FFFFAF"/>
    <a:srgbClr val="FFCC4E"/>
    <a:srgbClr val="66DE93"/>
    <a:srgbClr val="FFC947"/>
    <a:srgbClr val="D5E05B"/>
    <a:srgbClr val="EF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4356" autoAdjust="0"/>
  </p:normalViewPr>
  <p:slideViewPr>
    <p:cSldViewPr>
      <p:cViewPr varScale="1">
        <p:scale>
          <a:sx n="94" d="100"/>
          <a:sy n="94" d="100"/>
        </p:scale>
        <p:origin x="205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3832"/>
    </p:cViewPr>
  </p:sorterViewPr>
  <p:notesViewPr>
    <p:cSldViewPr>
      <p:cViewPr varScale="1">
        <p:scale>
          <a:sx n="109" d="100"/>
          <a:sy n="109" d="100"/>
        </p:scale>
        <p:origin x="5232" y="132"/>
      </p:cViewPr>
      <p:guideLst>
        <p:guide orient="horz" pos="3128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anose="020B0604020202020204" pitchFamily="34" charset="0"/>
              </a:defRPr>
            </a:lvl1pPr>
          </a:lstStyle>
          <a:p>
            <a:endParaRPr lang="ko-KR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4" y="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endParaRPr lang="ko-KR" altLang="ko-KR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092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anose="020B0604020202020204" pitchFamily="34" charset="0"/>
              </a:defRPr>
            </a:lvl1pPr>
          </a:lstStyle>
          <a:p>
            <a:endParaRPr lang="ko-KR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4" y="9430092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fld id="{593F6C8E-966E-49FC-92EA-DEACB4CD336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15238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F6C8E-966E-49FC-92EA-DEACB4CD3368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9424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F6C8E-966E-49FC-92EA-DEACB4CD3368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9424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F6C8E-966E-49FC-92EA-DEACB4CD3368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4304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IBM, Intel, MS</a:t>
            </a:r>
            <a:r>
              <a:rPr lang="ko-KR" altLang="en-US" dirty="0"/>
              <a:t>의 </a:t>
            </a:r>
            <a:r>
              <a:rPr lang="ko-KR" altLang="en-US" dirty="0" err="1"/>
              <a:t>체이너</a:t>
            </a:r>
            <a:r>
              <a:rPr lang="en-US" altLang="ko-KR" dirty="0"/>
              <a:t>, </a:t>
            </a:r>
            <a:r>
              <a:rPr lang="ko-KR" altLang="en-US" dirty="0"/>
              <a:t>마이크로소프트의 </a:t>
            </a:r>
            <a:r>
              <a:rPr lang="en-US" altLang="ko-KR" dirty="0"/>
              <a:t>CNTK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F6C8E-966E-49FC-92EA-DEACB4CD3368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1625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International Conference on Learning Representations</a:t>
            </a: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International Conference on Machine Learning</a:t>
            </a:r>
          </a:p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Conference on Computer Vision and Pattern Recognition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F6C8E-966E-49FC-92EA-DEACB4CD3368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0257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b="0" i="0" dirty="0" err="1">
                <a:solidFill>
                  <a:srgbClr val="4D5968"/>
                </a:solidFill>
                <a:effectLst/>
                <a:latin typeface="Nunito Sans" panose="020B0604020202020204" pitchFamily="2" charset="0"/>
              </a:rPr>
              <a:t>PyTorch</a:t>
            </a:r>
            <a:r>
              <a:rPr lang="ko-KR" altLang="en-US" b="0" i="0" dirty="0">
                <a:solidFill>
                  <a:srgbClr val="4D5968"/>
                </a:solidFill>
                <a:effectLst/>
                <a:latin typeface="Nunito Sans" panose="020B0604020202020204" pitchFamily="2" charset="0"/>
              </a:rPr>
              <a:t>는 기존 프로그래밍과 동일한 구조를 가지며 지속적으로 개선하기 위해 노력하는 개발자 커뮤니티와 함께 ​​훌륭하게 문서화되었습니다</a:t>
            </a:r>
            <a:r>
              <a:rPr lang="en-US" altLang="ko-KR" b="0" i="0" dirty="0">
                <a:solidFill>
                  <a:srgbClr val="4D5968"/>
                </a:solidFill>
                <a:effectLst/>
                <a:latin typeface="Nunito Sans" panose="020B0604020202020204" pitchFamily="2" charset="0"/>
              </a:rPr>
              <a:t>. </a:t>
            </a:r>
            <a:r>
              <a:rPr lang="ko-KR" altLang="en-US" b="0" i="0" dirty="0">
                <a:solidFill>
                  <a:srgbClr val="4D5968"/>
                </a:solidFill>
                <a:effectLst/>
                <a:latin typeface="Nunito Sans" panose="020B0604020202020204" pitchFamily="2" charset="0"/>
              </a:rPr>
              <a:t>이 때문에 프로그래머와 </a:t>
            </a:r>
            <a:r>
              <a:rPr lang="ko-KR" altLang="en-US" b="0" i="0" dirty="0" err="1">
                <a:solidFill>
                  <a:srgbClr val="4D5968"/>
                </a:solidFill>
                <a:effectLst/>
                <a:latin typeface="Nunito Sans" panose="020B0604020202020204" pitchFamily="2" charset="0"/>
              </a:rPr>
              <a:t>비프로그래머</a:t>
            </a:r>
            <a:r>
              <a:rPr lang="ko-KR" altLang="en-US" b="0" i="0" dirty="0">
                <a:solidFill>
                  <a:srgbClr val="4D5968"/>
                </a:solidFill>
                <a:effectLst/>
                <a:latin typeface="Nunito Sans" panose="020B0604020202020204" pitchFamily="2" charset="0"/>
              </a:rPr>
              <a:t> 모두 배우기 쉽습니다</a:t>
            </a:r>
            <a:r>
              <a:rPr lang="en-US" altLang="ko-KR" b="0" i="0" dirty="0">
                <a:solidFill>
                  <a:srgbClr val="4D5968"/>
                </a:solidFill>
                <a:effectLst/>
                <a:latin typeface="Nunito Sans" panose="020B0604020202020204" pitchFamily="2" charset="0"/>
              </a:rPr>
              <a:t>.</a:t>
            </a:r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F6C8E-966E-49FC-92EA-DEACB4CD3368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5940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F6C8E-966E-49FC-92EA-DEACB4CD3368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9882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F6C8E-966E-49FC-92EA-DEACB4CD3368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8074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F6C8E-966E-49FC-92EA-DEACB4CD3368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31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762C5-9A73-1071-E3D2-CEA5125A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29168755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AB00C-8222-A7BE-CA50-2FA3407E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D4B05E-E2D2-934E-CAE7-0DB4AFC03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6E4A2-3862-422A-4CEA-ED97AF390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7A6D-6FB8-41BA-AE1D-7B8D82CD2B5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D2C34-3BD1-4CC3-FD00-C16BFBB1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393EC-0974-27DB-EDE4-87C96A05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D070-C5F6-4EFC-B6BF-89190B6EB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8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33D79-5715-638F-3FCE-9EC5A5D3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5212B7-1CE7-472E-6B71-30665F76F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1A0BE-5713-6369-0566-477EB8F4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7A6D-6FB8-41BA-AE1D-7B8D82CD2B5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F2221-B790-808C-F0A0-E307BAC91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18C2D-4349-B7A3-1338-CC4CF425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D070-C5F6-4EFC-B6BF-89190B6EB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85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44830-C6CD-549D-41E2-0DEFF5F1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F3D94B-1B49-9CE1-473D-73522134D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02B8F0-6EBC-5891-D8ED-BE08FEF19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332433-E51C-E792-59C7-091EBB24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7A6D-6FB8-41BA-AE1D-7B8D82CD2B5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F36EDD-BAC5-05D0-C47D-353AB03B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2D513E-1760-8217-0211-2F466D51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D070-C5F6-4EFC-B6BF-89190B6EB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05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ED2B2-7407-6C42-DA2E-1B6E112B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446647-99E3-3E23-E469-BB771BAD2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739780-C020-7F38-3757-C42F387B4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1D4F21-FC35-388E-8BEA-E84BB40D9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37C965-C322-E580-2D0C-24B6BF4E9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E58354-9F41-30CC-0199-91AED5D1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7A6D-6FB8-41BA-AE1D-7B8D82CD2B5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A0FCED-7493-E526-6C44-8BBDF81F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FF16B5-F907-CC5C-AA94-15598427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D070-C5F6-4EFC-B6BF-89190B6EB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044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D336A-E96B-A9EC-1273-F0AEBA0A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91F080-A41E-CE8F-F7CE-68724F3B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7A6D-6FB8-41BA-AE1D-7B8D82CD2B5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773C18-75F4-2DFD-A04E-D6ACF078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6C7E0B-888A-6198-931C-8EE0A582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D070-C5F6-4EFC-B6BF-89190B6EB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399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2D1330-AFFB-8201-3EBC-6741F750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7A6D-6FB8-41BA-AE1D-7B8D82CD2B5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76E6A1-E6BE-3128-7C66-A0412F04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63FBB9-BDEA-AD97-5DC3-DF71EE47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D070-C5F6-4EFC-B6BF-89190B6EB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26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85FF1-C363-B40E-B5E8-3BA75604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D413B-A144-55DD-7063-99C2E6DE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3108D-D3BC-4B62-E978-CFA8EAD79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F131E6-001E-58B9-2655-30200823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7A6D-6FB8-41BA-AE1D-7B8D82CD2B5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9D7E5-1E50-BCAC-EDA5-2C859A8F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08F2DC-4FCF-2297-9A35-B56B8D5A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D070-C5F6-4EFC-B6BF-89190B6EB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02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820EF-D654-CA16-23FF-AE1CE57D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699C31-F415-0059-CE33-9A9711E7C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7DFD82-C260-1BAC-6558-5C8B4C70E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61B70F-A92C-844C-9CF8-AF329835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7A6D-6FB8-41BA-AE1D-7B8D82CD2B5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8C2927-A362-CC7C-6400-34A5B242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27E84-BC12-99F3-86BB-0B66648E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D070-C5F6-4EFC-B6BF-89190B6EB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061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B0E8B-5173-8F43-FC83-B4AFC370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E6BD24-E03B-EDBD-528C-16D1231E3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81F9C4-D462-6118-6FAB-C3075DA7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7A6D-6FB8-41BA-AE1D-7B8D82CD2B5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D6BE3-5CCF-58D3-C090-1DE0820E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4CD0A-2DBA-6569-7049-5F3BC637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D070-C5F6-4EFC-B6BF-89190B6EB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480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97BE89-C2E0-9509-BEEC-CBA4D046F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89272F-24C3-161E-1F59-60B4762E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7F1B3-CD36-9090-AE60-93455549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7A6D-6FB8-41BA-AE1D-7B8D82CD2B5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6F6762-6F0B-6E0C-276A-B86C956A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D25C0-E378-18D8-BCCD-409B2B4A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D070-C5F6-4EFC-B6BF-89190B6EB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4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9771085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38400"/>
            <a:ext cx="7772400" cy="1362075"/>
          </a:xfrm>
        </p:spPr>
        <p:txBody>
          <a:bodyPr anchor="t"/>
          <a:lstStyle>
            <a:lvl1pPr algn="l"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00475"/>
            <a:ext cx="7772400" cy="1500187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7480794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defRPr sz="1600"/>
            </a:lvl1pPr>
            <a:lvl2pPr>
              <a:defRPr sz="1400"/>
            </a:lvl2pPr>
            <a:lvl3pPr>
              <a:buClr>
                <a:srgbClr val="0070C0"/>
              </a:buClr>
              <a:defRPr sz="1400"/>
            </a:lvl3pPr>
            <a:lvl4pPr>
              <a:defRPr sz="1200"/>
            </a:lvl4pPr>
            <a:lvl5pPr>
              <a:buClr>
                <a:srgbClr val="0070C0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0523431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076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076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2896687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0767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447800"/>
            <a:ext cx="40767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886200"/>
            <a:ext cx="40767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960408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1981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4600" y="1447800"/>
            <a:ext cx="1981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694433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B67E2-2C6E-D465-217D-179C0FD02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2526792"/>
            <a:ext cx="6858000" cy="6858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2EECC1-52D5-D9FE-0703-EA3016E30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3593594"/>
            <a:ext cx="6858000" cy="143560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084AED72-5FAF-10DA-D097-51FF02829E6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5612" y="2057400"/>
            <a:ext cx="8232775" cy="0"/>
          </a:xfrm>
          <a:prstGeom prst="line">
            <a:avLst/>
          </a:prstGeom>
          <a:noFill/>
          <a:ln w="635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Line 2">
            <a:extLst>
              <a:ext uri="{FF2B5EF4-FFF2-40B4-BE49-F238E27FC236}">
                <a16:creationId xmlns:a16="http://schemas.microsoft.com/office/drawing/2014/main" id="{52E22CE2-68FA-6817-CACF-45FEEFD1DFC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5612" y="5486400"/>
            <a:ext cx="8232775" cy="0"/>
          </a:xfrm>
          <a:prstGeom prst="line">
            <a:avLst/>
          </a:prstGeom>
          <a:noFill/>
          <a:ln w="635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61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71EB7116-D4C6-156E-5FEE-8E3E03958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2743200"/>
            <a:ext cx="6858000" cy="6858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86BA4BD-01E9-A668-BD35-12751CE05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3591718"/>
            <a:ext cx="6858000" cy="52308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Line 2">
            <a:extLst>
              <a:ext uri="{FF2B5EF4-FFF2-40B4-BE49-F238E27FC236}">
                <a16:creationId xmlns:a16="http://schemas.microsoft.com/office/drawing/2014/main" id="{82883D9A-0EDD-8621-C3CF-A7DB5EC2349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5612" y="2057400"/>
            <a:ext cx="8232775" cy="0"/>
          </a:xfrm>
          <a:prstGeom prst="line">
            <a:avLst/>
          </a:prstGeom>
          <a:noFill/>
          <a:ln w="635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Line 2">
            <a:extLst>
              <a:ext uri="{FF2B5EF4-FFF2-40B4-BE49-F238E27FC236}">
                <a16:creationId xmlns:a16="http://schemas.microsoft.com/office/drawing/2014/main" id="{B3DAD8E7-DF94-BE94-81C3-0D733E96EB6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5612" y="5486400"/>
            <a:ext cx="8232775" cy="0"/>
          </a:xfrm>
          <a:prstGeom prst="line">
            <a:avLst/>
          </a:prstGeom>
          <a:noFill/>
          <a:ln w="635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3F59190E-E19E-5286-69A6-FB02FF4D7F5F}"/>
              </a:ext>
            </a:extLst>
          </p:cNvPr>
          <p:cNvSpPr txBox="1">
            <a:spLocks/>
          </p:cNvSpPr>
          <p:nvPr userDrawn="1"/>
        </p:nvSpPr>
        <p:spPr>
          <a:xfrm>
            <a:off x="1142999" y="4277518"/>
            <a:ext cx="6858000" cy="52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86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5204C9-4EEB-808E-1BBE-16E354585F2A}"/>
              </a:ext>
            </a:extLst>
          </p:cNvPr>
          <p:cNvSpPr/>
          <p:nvPr userDrawn="1"/>
        </p:nvSpPr>
        <p:spPr>
          <a:xfrm>
            <a:off x="0" y="6781798"/>
            <a:ext cx="9144000" cy="762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28" name="Text Box 7"/>
          <p:cNvSpPr txBox="1">
            <a:spLocks noChangeArrowheads="1"/>
          </p:cNvSpPr>
          <p:nvPr/>
        </p:nvSpPr>
        <p:spPr bwMode="auto">
          <a:xfrm>
            <a:off x="215002" y="6563959"/>
            <a:ext cx="48122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 err="1">
                <a:solidFill>
                  <a:schemeClr val="bg2"/>
                </a:solidFill>
              </a:rPr>
              <a:t>Dilab</a:t>
            </a:r>
            <a:endParaRPr lang="en-US" sz="800" b="1" baseline="0" dirty="0">
              <a:solidFill>
                <a:schemeClr val="bg2"/>
              </a:solidFill>
            </a:endParaRPr>
          </a:p>
        </p:txBody>
      </p:sp>
      <p:sp>
        <p:nvSpPr>
          <p:cNvPr id="103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7" name="Text Box 1031"/>
          <p:cNvSpPr txBox="1">
            <a:spLocks/>
          </p:cNvSpPr>
          <p:nvPr userDrawn="1"/>
        </p:nvSpPr>
        <p:spPr bwMode="auto">
          <a:xfrm>
            <a:off x="4355305" y="6583856"/>
            <a:ext cx="433388" cy="18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81" tIns="32140" rIns="64281" bIns="32140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45DB8B59-6D2A-440F-A22C-F1B3AF48E04C}" type="slidenum">
              <a:rPr lang="en-US" altLang="ko-KR" sz="800">
                <a:solidFill>
                  <a:schemeClr val="bg2"/>
                </a:solidFill>
                <a:ea typeface="ヒラギノ角ゴ ProN W3"/>
                <a:cs typeface="ヒラギノ角ゴ ProN W3"/>
                <a:sym typeface="Verdana" panose="020B0604030504040204" pitchFamily="34" charset="0"/>
              </a:rPr>
              <a:pPr algn="ctr" eaLnBrk="1" hangingPunct="1">
                <a:spcBef>
                  <a:spcPct val="50000"/>
                </a:spcBef>
              </a:pPr>
              <a:t>‹#›</a:t>
            </a:fld>
            <a:endParaRPr lang="en-US" altLang="ko-KR" sz="800" dirty="0">
              <a:solidFill>
                <a:schemeClr val="bg2"/>
              </a:solidFill>
              <a:ea typeface="ヒラギノ角ゴ ProN W3"/>
              <a:cs typeface="ヒラギノ角ゴ ProN W3"/>
              <a:sym typeface="Verdana" panose="020B0604030504040204" pitchFamily="34" charset="0"/>
            </a:endParaRPr>
          </a:p>
        </p:txBody>
      </p:sp>
      <p:sp>
        <p:nvSpPr>
          <p:cNvPr id="9" name="Line 2">
            <a:extLst>
              <a:ext uri="{FF2B5EF4-FFF2-40B4-BE49-F238E27FC236}">
                <a16:creationId xmlns:a16="http://schemas.microsoft.com/office/drawing/2014/main" id="{52D2C33F-456F-0CCA-4BD0-5B2F3D2673E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219200"/>
            <a:ext cx="9143999" cy="0"/>
          </a:xfrm>
          <a:prstGeom prst="line">
            <a:avLst/>
          </a:prstGeom>
          <a:noFill/>
          <a:ln w="635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677" r:id="rId2"/>
    <p:sldLayoutId id="2147483679" r:id="rId3"/>
    <p:sldLayoutId id="2147483678" r:id="rId4"/>
    <p:sldLayoutId id="2147483955" r:id="rId5"/>
    <p:sldLayoutId id="2147483958" r:id="rId6"/>
    <p:sldLayoutId id="2147483680" r:id="rId7"/>
  </p:sldLayoutIdLst>
  <p:transition spd="slow"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Font typeface="Symbol" panose="05050102010706020507" pitchFamily="18" charset="2"/>
        <a:buChar char="·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73088" indent="-22542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Verdana" panose="020B0604030504040204" pitchFamily="34" charset="0"/>
        <a:buChar char="–"/>
        <a:defRPr>
          <a:solidFill>
            <a:schemeClr val="tx2"/>
          </a:solidFill>
          <a:latin typeface="+mn-lt"/>
        </a:defRPr>
      </a:lvl2pPr>
      <a:lvl3pPr marL="914400" indent="-227013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Font typeface="Verdana" panose="020B0604030504040204" pitchFamily="34" charset="0"/>
        <a:buChar char="◦"/>
        <a:defRPr sz="1700">
          <a:solidFill>
            <a:schemeClr val="tx2"/>
          </a:solidFill>
          <a:latin typeface="+mn-lt"/>
        </a:defRPr>
      </a:lvl3pPr>
      <a:lvl4pPr marL="1255713" indent="-2270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Verdana" panose="020B0604030504040204" pitchFamily="34" charset="0"/>
        <a:buChar char="–"/>
        <a:defRPr sz="1600">
          <a:solidFill>
            <a:schemeClr val="tx2"/>
          </a:solidFill>
          <a:latin typeface="+mn-lt"/>
        </a:defRPr>
      </a:lvl4pPr>
      <a:lvl5pPr marL="1604963" indent="-233363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Font typeface="Verdana" panose="020B0604030504040204" pitchFamily="34" charset="0"/>
        <a:buChar char="–"/>
        <a:defRPr sz="1500">
          <a:solidFill>
            <a:schemeClr val="tx2"/>
          </a:solidFill>
          <a:latin typeface="+mn-lt"/>
        </a:defRPr>
      </a:lvl5pPr>
      <a:lvl6pPr marL="2062163" indent="-2333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–"/>
        <a:defRPr sz="1500">
          <a:solidFill>
            <a:schemeClr val="tx2"/>
          </a:solidFill>
          <a:latin typeface="+mn-lt"/>
        </a:defRPr>
      </a:lvl6pPr>
      <a:lvl7pPr marL="2519363" indent="-2333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–"/>
        <a:defRPr sz="1500">
          <a:solidFill>
            <a:schemeClr val="tx2"/>
          </a:solidFill>
          <a:latin typeface="+mn-lt"/>
        </a:defRPr>
      </a:lvl7pPr>
      <a:lvl8pPr marL="2976563" indent="-2333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–"/>
        <a:defRPr sz="1500">
          <a:solidFill>
            <a:schemeClr val="tx2"/>
          </a:solidFill>
          <a:latin typeface="+mn-lt"/>
        </a:defRPr>
      </a:lvl8pPr>
      <a:lvl9pPr marL="3433763" indent="-2333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–"/>
        <a:defRPr sz="15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201270-7436-44AE-61A5-5CB7F3607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9A5DE-4638-74C9-09E6-0DF8069D2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BF316E-00A1-0321-8BCE-415871824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27A6D-6FB8-41BA-AE1D-7B8D82CD2B5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6CB1E-1D8B-3AC6-A331-2E598A5D9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09274-7AE7-2F28-A4AC-C117965C5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D070-C5F6-4EFC-B6BF-89190B6EB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90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85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ngkenh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BklltKXtD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youtube.com/watch?v=j0z4FweCy4M&amp;t=2904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?hl=ko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distribu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anaconda.com/anaconda/install/window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DA(GPU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ytorch.org/get-started/locally/" TargetMode="External"/><Relationship Id="rId5" Type="http://schemas.openxmlformats.org/officeDocument/2006/relationships/hyperlink" Target="https://developer.nvidia.com/cudnn" TargetMode="External"/><Relationship Id="rId4" Type="http://schemas.openxmlformats.org/officeDocument/2006/relationships/hyperlink" Target="https://developer.nvidia.com/cuda-download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enga.com/magazine/machine-learning-programming/" TargetMode="External"/><Relationship Id="rId2" Type="http://schemas.openxmlformats.org/officeDocument/2006/relationships/hyperlink" Target="https://builtin.com/machine-learning/what-is-deep-learning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lab.research.google.com/?hl=ko#scrollTo=-Rh3-Vt9Nev9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ungkenh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stingn.com/sourcing/kkultip_detail/110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towardsdatascience.com/is-pytorch-catching-tensorflow-ca88f9128304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A450824-2D8F-3A32-DFF7-2D959299C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200" dirty="0"/>
              <a:t>신약개발을 위한 </a:t>
            </a:r>
            <a:br>
              <a:rPr lang="en-US" altLang="ko-KR" sz="3200" dirty="0"/>
            </a:br>
            <a:r>
              <a:rPr lang="ko-KR" altLang="en-US" sz="3200" dirty="0"/>
              <a:t>딥러닝 프레임워크 기초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D1BF9FD2-91E9-6E3E-A610-C8B9FB70E8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홍성은</a:t>
            </a:r>
            <a:endParaRPr lang="en-US" altLang="ko-KR" dirty="0"/>
          </a:p>
          <a:p>
            <a:r>
              <a:rPr lang="en-US" altLang="ko-KR" sz="1600" dirty="0">
                <a:hlinkClick r:id="rId3"/>
              </a:rPr>
              <a:t>sungkenh@gmail.com</a:t>
            </a:r>
            <a:endParaRPr lang="en-US" altLang="ko-KR" sz="1600" dirty="0"/>
          </a:p>
          <a:p>
            <a:r>
              <a:rPr lang="ko-KR" altLang="en-US" sz="1600" dirty="0"/>
              <a:t>강원대학교 컴퓨터공학과 데이터지능연구실</a:t>
            </a:r>
          </a:p>
        </p:txBody>
      </p:sp>
    </p:spTree>
    <p:extLst>
      <p:ext uri="{BB962C8B-B14F-4D97-AF65-F5344CB8AC3E}">
        <p14:creationId xmlns:p14="http://schemas.microsoft.com/office/powerpoint/2010/main" val="376365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6256CC6-2AA4-4ED6-0BCA-5C3CCC9FF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294" y="4296138"/>
            <a:ext cx="4285012" cy="22875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3F6CD7C-AACC-F2EB-39D6-8FA13BB9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파이토치</a:t>
            </a:r>
            <a:r>
              <a:rPr lang="ko-KR" altLang="en-US" dirty="0"/>
              <a:t>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5DAE5-EF5F-2343-2E79-E1B8DD68B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What? </a:t>
            </a:r>
            <a:r>
              <a:rPr lang="ko-KR" altLang="en-US" dirty="0"/>
              <a:t>오픈</a:t>
            </a:r>
            <a:r>
              <a:rPr lang="en-US" altLang="ko-KR" dirty="0"/>
              <a:t> </a:t>
            </a:r>
            <a:r>
              <a:rPr lang="ko-KR" altLang="en-US" dirty="0"/>
              <a:t>소스 머신 러닝 및 딥러닝 프레임워크</a:t>
            </a:r>
            <a:endParaRPr lang="en-US" altLang="ko-KR" dirty="0"/>
          </a:p>
          <a:p>
            <a:r>
              <a:rPr lang="en-US" altLang="ko-KR" dirty="0"/>
              <a:t>What Can? </a:t>
            </a:r>
            <a:r>
              <a:rPr lang="ko-KR" altLang="en-US" dirty="0"/>
              <a:t>파이썬</a:t>
            </a:r>
            <a:r>
              <a:rPr lang="en-US" altLang="ko-KR" dirty="0"/>
              <a:t> </a:t>
            </a:r>
            <a:r>
              <a:rPr lang="ko-KR" altLang="en-US" dirty="0"/>
              <a:t>코드를 사용하여 데이터를 조작 및 처리하고 기계 학습 알고리즘을 작성할 수 있음</a:t>
            </a:r>
            <a:endParaRPr lang="en-US" altLang="ko-KR" dirty="0"/>
          </a:p>
          <a:p>
            <a:r>
              <a:rPr lang="en-US" altLang="ko-KR" dirty="0"/>
              <a:t>Who use? Meta Platforms, Tesla, M/S </a:t>
            </a:r>
            <a:r>
              <a:rPr lang="en-US" altLang="ko-KR" dirty="0" err="1"/>
              <a:t>OpenAI</a:t>
            </a:r>
            <a:r>
              <a:rPr lang="ko-KR" altLang="en-US" dirty="0"/>
              <a:t>와 같은 </a:t>
            </a:r>
            <a:r>
              <a:rPr lang="en-US" altLang="ko-KR" dirty="0"/>
              <a:t>AI </a:t>
            </a:r>
            <a:r>
              <a:rPr lang="ko-KR" altLang="en-US" dirty="0"/>
              <a:t>연구 회사</a:t>
            </a:r>
            <a:endParaRPr lang="en-US" altLang="ko-KR" dirty="0"/>
          </a:p>
          <a:p>
            <a:pPr lvl="1"/>
            <a:r>
              <a:rPr lang="en-US" altLang="ko-KR" dirty="0"/>
              <a:t>Tesla</a:t>
            </a:r>
            <a:r>
              <a:rPr lang="ko-KR" altLang="en-US" dirty="0"/>
              <a:t>의 </a:t>
            </a:r>
            <a:r>
              <a:rPr lang="en-US" altLang="ko-KR" dirty="0"/>
              <a:t>AI </a:t>
            </a:r>
            <a:r>
              <a:rPr lang="ko-KR" altLang="en-US" dirty="0"/>
              <a:t>책임 </a:t>
            </a:r>
            <a:r>
              <a:rPr lang="en-US" altLang="ko-KR" dirty="0"/>
              <a:t>Andrej </a:t>
            </a:r>
            <a:r>
              <a:rPr lang="en-US" altLang="ko-KR" dirty="0" err="1"/>
              <a:t>Karpathy</a:t>
            </a:r>
            <a:r>
              <a:rPr lang="ko-KR" altLang="en-US" dirty="0"/>
              <a:t>는 </a:t>
            </a:r>
            <a:r>
              <a:rPr lang="ko-KR" altLang="en-US" dirty="0" err="1"/>
              <a:t>파이토치를</a:t>
            </a:r>
            <a:r>
              <a:rPr lang="ko-KR" altLang="en-US" dirty="0"/>
              <a:t> 사용해 자율주행 컴퓨터 비전 모델을 구동하는 방법을 여러 번 발표 했음 </a:t>
            </a:r>
            <a:r>
              <a:rPr lang="en-US" altLang="ko-KR" dirty="0">
                <a:hlinkClick r:id="rId3"/>
              </a:rPr>
              <a:t>2019 </a:t>
            </a:r>
            <a:r>
              <a:rPr lang="en-US" altLang="ko-KR" b="0" i="0" dirty="0" err="1">
                <a:effectLst/>
                <a:latin typeface="Roboto" panose="02000000000000000000" pitchFamily="2" charset="0"/>
                <a:hlinkClick r:id="rId3"/>
              </a:rPr>
              <a:t>PyTorch</a:t>
            </a:r>
            <a:r>
              <a:rPr lang="en-US" altLang="ko-KR" b="0" i="0" dirty="0">
                <a:effectLst/>
                <a:latin typeface="Roboto" panose="02000000000000000000" pitchFamily="2" charset="0"/>
                <a:hlinkClick r:id="rId3"/>
              </a:rPr>
              <a:t> at Tesla</a:t>
            </a:r>
            <a:r>
              <a:rPr lang="en-US" altLang="ko-KR" dirty="0"/>
              <a:t>, </a:t>
            </a:r>
            <a:r>
              <a:rPr lang="en-US" altLang="ko-KR" dirty="0">
                <a:hlinkClick r:id="rId4"/>
              </a:rPr>
              <a:t>2021 Tesla AI Day</a:t>
            </a:r>
            <a:endParaRPr lang="en-US" altLang="ko-KR" dirty="0"/>
          </a:p>
          <a:p>
            <a:r>
              <a:rPr lang="en-US" altLang="ko-KR" dirty="0"/>
              <a:t>Why use? </a:t>
            </a:r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라이브러리를 갖다 쓸 수 있음</a:t>
            </a:r>
            <a:endParaRPr lang="en-US" altLang="ko-KR" dirty="0"/>
          </a:p>
          <a:p>
            <a:pPr lvl="1"/>
            <a:r>
              <a:rPr lang="ko-KR" altLang="en-US" dirty="0"/>
              <a:t>머신 러닝 모델 개발을 위한 정형화된 코드 구조를 제공</a:t>
            </a:r>
            <a:endParaRPr lang="en-US" altLang="ko-KR" dirty="0"/>
          </a:p>
          <a:p>
            <a:pPr lvl="1"/>
            <a:r>
              <a:rPr lang="en-US" altLang="ko-KR" dirty="0"/>
              <a:t>GPU </a:t>
            </a:r>
            <a:r>
              <a:rPr lang="ko-KR" altLang="en-US" dirty="0"/>
              <a:t>가속</a:t>
            </a:r>
            <a:r>
              <a:rPr lang="en-US" altLang="ko-KR" dirty="0"/>
              <a:t>(</a:t>
            </a:r>
            <a:r>
              <a:rPr lang="ko-KR" altLang="en-US" dirty="0"/>
              <a:t>코드 실행 속도 향상</a:t>
            </a:r>
            <a:r>
              <a:rPr lang="en-US" altLang="ko-KR" dirty="0"/>
              <a:t>)</a:t>
            </a:r>
            <a:r>
              <a:rPr lang="ko-KR" altLang="en-US" dirty="0"/>
              <a:t>과 같은 많은 작업 처리에 도움</a:t>
            </a:r>
            <a:endParaRPr lang="en-US" altLang="ko-KR" dirty="0"/>
          </a:p>
          <a:p>
            <a:pPr lvl="1"/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30</a:t>
            </a:r>
            <a:r>
              <a:rPr lang="ko-KR" altLang="en-US" dirty="0"/>
              <a:t>일 기준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Paper with code</a:t>
            </a:r>
            <a:r>
              <a:rPr lang="ko-KR" altLang="en-US" dirty="0"/>
              <a:t> 사이트에서 가장 많이 사용되는 딥러닝 프레임워크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310201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AA0DD86-2C9E-A33E-361A-AFF0A2F5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파이토치</a:t>
            </a:r>
            <a:r>
              <a:rPr lang="ko-KR" altLang="en-US" dirty="0"/>
              <a:t> 소개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CC64E31-CFBF-76BA-5380-8CCB71B7F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배우기 쉬움</a:t>
            </a:r>
            <a:r>
              <a:rPr lang="en-US" altLang="ko-KR" dirty="0"/>
              <a:t>(</a:t>
            </a:r>
            <a:r>
              <a:rPr lang="ko-KR" altLang="en-US" dirty="0"/>
              <a:t>파이썬 언어를 안다면 비슷한 구조이기에 쉬움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개발자 생산성</a:t>
            </a:r>
            <a:r>
              <a:rPr lang="en-US" altLang="ko-KR" dirty="0"/>
              <a:t>(Python </a:t>
            </a:r>
            <a:r>
              <a:rPr lang="ko-KR" altLang="en-US" dirty="0"/>
              <a:t>라이브러리를</a:t>
            </a:r>
            <a:r>
              <a:rPr lang="en-US" altLang="ko-KR" dirty="0"/>
              <a:t> </a:t>
            </a:r>
            <a:r>
              <a:rPr lang="ko-KR" altLang="en-US" dirty="0"/>
              <a:t>확정하는 다양한</a:t>
            </a:r>
            <a:r>
              <a:rPr lang="en-US" altLang="ko-KR" dirty="0"/>
              <a:t> API)</a:t>
            </a:r>
          </a:p>
          <a:p>
            <a:pPr lvl="1"/>
            <a:r>
              <a:rPr lang="ko-KR" altLang="en-US" dirty="0"/>
              <a:t>디버그에 용이</a:t>
            </a:r>
            <a:r>
              <a:rPr lang="en-US" altLang="ko-KR" dirty="0"/>
              <a:t>(Python </a:t>
            </a:r>
            <a:r>
              <a:rPr lang="ko-KR" altLang="en-US" dirty="0"/>
              <a:t>라이브러리 </a:t>
            </a:r>
            <a:r>
              <a:rPr lang="en-US" altLang="ko-KR" dirty="0" err="1"/>
              <a:t>pdb</a:t>
            </a:r>
            <a:r>
              <a:rPr lang="en-US" altLang="ko-KR" dirty="0"/>
              <a:t>, </a:t>
            </a:r>
            <a:r>
              <a:rPr lang="en-US" altLang="ko-KR" dirty="0" err="1"/>
              <a:t>ipdb</a:t>
            </a:r>
            <a:r>
              <a:rPr lang="ko-KR" altLang="en-US" dirty="0"/>
              <a:t>를 바로 사용 가능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병렬처리 용이</a:t>
            </a:r>
            <a:r>
              <a:rPr lang="en-US" altLang="ko-KR" dirty="0"/>
              <a:t>(</a:t>
            </a:r>
            <a:r>
              <a:rPr lang="en-US" altLang="ko-KR" dirty="0" err="1"/>
              <a:t>Cpu</a:t>
            </a:r>
            <a:r>
              <a:rPr lang="en-US" altLang="ko-KR" dirty="0"/>
              <a:t>, </a:t>
            </a:r>
            <a:r>
              <a:rPr lang="en-US" altLang="ko-KR" dirty="0" err="1"/>
              <a:t>Gpu</a:t>
            </a:r>
            <a:r>
              <a:rPr lang="en-US" altLang="ko-KR" dirty="0"/>
              <a:t> </a:t>
            </a:r>
            <a:r>
              <a:rPr lang="ko-KR" altLang="en-US" dirty="0" err="1"/>
              <a:t>계산량</a:t>
            </a:r>
            <a:r>
              <a:rPr lang="ko-KR" altLang="en-US" dirty="0"/>
              <a:t> 분산 가능 </a:t>
            </a:r>
            <a:r>
              <a:rPr lang="en-US" altLang="ko-KR" dirty="0" err="1"/>
              <a:t>torch.nn.Parallel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유연하고 빠른 최적화</a:t>
            </a:r>
            <a:r>
              <a:rPr lang="en-US" altLang="ko-KR" dirty="0"/>
              <a:t>: Tensor</a:t>
            </a:r>
          </a:p>
          <a:p>
            <a:pPr lvl="1"/>
            <a:r>
              <a:rPr lang="ko-KR" altLang="en-US" dirty="0"/>
              <a:t>클라우드 플랫폼 지원</a:t>
            </a:r>
            <a:endParaRPr lang="en-US" altLang="ko-KR" dirty="0"/>
          </a:p>
          <a:p>
            <a:pPr lvl="1"/>
            <a:r>
              <a:rPr lang="ko-KR" altLang="en-US" dirty="0"/>
              <a:t>유용한 라이브러리</a:t>
            </a:r>
            <a:r>
              <a:rPr lang="en-US" altLang="ko-KR" dirty="0"/>
              <a:t>:  </a:t>
            </a:r>
            <a:r>
              <a:rPr lang="ko-KR" altLang="en-US" dirty="0"/>
              <a:t>연구 개발을 위한 다양한 라이브러리가 구축되어 있음</a:t>
            </a:r>
            <a:endParaRPr lang="en-US" altLang="ko-KR" dirty="0"/>
          </a:p>
          <a:p>
            <a:pPr lvl="2"/>
            <a:r>
              <a:rPr lang="en-US" altLang="ko-KR" dirty="0"/>
              <a:t>OGB, </a:t>
            </a:r>
            <a:r>
              <a:rPr lang="en-US" altLang="ko-KR" dirty="0" err="1"/>
              <a:t>pytorch_geometric</a:t>
            </a: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 err="1"/>
              <a:t>텐서보드와</a:t>
            </a:r>
            <a:r>
              <a:rPr lang="ko-KR" altLang="en-US" dirty="0"/>
              <a:t> 같이 내재된 모니터링 시각화 도구가 없음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6358747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3EBE58-9DDA-A9B6-0658-5BA4D115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4. </a:t>
            </a:r>
            <a:r>
              <a:rPr lang="ko-KR" altLang="en-US" dirty="0">
                <a:solidFill>
                  <a:srgbClr val="0070C0"/>
                </a:solidFill>
              </a:rPr>
              <a:t>환경 구축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4D8985-317B-AF06-C043-2F8C297F7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3800475"/>
            <a:ext cx="7772400" cy="2066925"/>
          </a:xfrm>
        </p:spPr>
        <p:txBody>
          <a:bodyPr/>
          <a:lstStyle/>
          <a:p>
            <a:r>
              <a:rPr lang="en-US" altLang="ko-KR" dirty="0" err="1"/>
              <a:t>Colab</a:t>
            </a:r>
            <a:r>
              <a:rPr lang="ko-KR" altLang="en-US" dirty="0"/>
              <a:t>에서 </a:t>
            </a:r>
            <a:r>
              <a:rPr lang="ko-KR" altLang="en-US" dirty="0" err="1"/>
              <a:t>파이토치</a:t>
            </a:r>
            <a:r>
              <a:rPr lang="ko-KR" altLang="en-US" dirty="0"/>
              <a:t> 설치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파이토치</a:t>
            </a:r>
            <a:r>
              <a:rPr lang="ko-KR" altLang="en-US" dirty="0"/>
              <a:t> </a:t>
            </a:r>
            <a:r>
              <a:rPr lang="en-US" altLang="ko-KR" dirty="0"/>
              <a:t>Locally </a:t>
            </a:r>
            <a:r>
              <a:rPr lang="ko-KR" altLang="en-US" dirty="0"/>
              <a:t>설치</a:t>
            </a:r>
            <a:r>
              <a:rPr lang="en-US" altLang="ko-KR" dirty="0"/>
              <a:t>(CPU)</a:t>
            </a:r>
          </a:p>
          <a:p>
            <a:endParaRPr lang="en-US" altLang="ko-KR" dirty="0"/>
          </a:p>
          <a:p>
            <a:r>
              <a:rPr lang="ko-KR" altLang="en-US" dirty="0" err="1"/>
              <a:t>파이토치</a:t>
            </a:r>
            <a:r>
              <a:rPr lang="ko-KR" altLang="en-US" dirty="0"/>
              <a:t> </a:t>
            </a:r>
            <a:r>
              <a:rPr lang="en-US" altLang="ko-KR" dirty="0"/>
              <a:t>Locally </a:t>
            </a:r>
            <a:r>
              <a:rPr lang="ko-KR" altLang="en-US" dirty="0"/>
              <a:t>설치</a:t>
            </a:r>
            <a:r>
              <a:rPr lang="en-US" altLang="ko-KR" dirty="0"/>
              <a:t>(GPU)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2554927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5F1E8-77D6-CC5A-BB37-08438235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파이토치</a:t>
            </a:r>
            <a:r>
              <a:rPr lang="ko-KR" altLang="en-US" dirty="0"/>
              <a:t> 설치</a:t>
            </a:r>
            <a:r>
              <a:rPr lang="en-US" altLang="ko-KR" dirty="0"/>
              <a:t>(</a:t>
            </a:r>
            <a:r>
              <a:rPr lang="en-US" altLang="ko-KR" dirty="0" err="1"/>
              <a:t>Colab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CC69F-D62B-1B81-901B-51A5D5BA1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hlinkClick r:id="rId2"/>
              </a:rPr>
              <a:t>코랩</a:t>
            </a:r>
            <a:r>
              <a:rPr lang="ko-KR" altLang="en-US" dirty="0">
                <a:hlinkClick r:id="rId2"/>
              </a:rPr>
              <a:t> 접속</a:t>
            </a:r>
            <a:r>
              <a:rPr lang="en-US" altLang="ko-KR" dirty="0">
                <a:hlinkClick r:id="rId2"/>
              </a:rPr>
              <a:t>: https://colab.research.google.com/?hl=ko</a:t>
            </a:r>
            <a:endParaRPr lang="en-US" altLang="ko-KR" dirty="0"/>
          </a:p>
          <a:p>
            <a:r>
              <a:rPr lang="ko-KR" altLang="en-US" dirty="0"/>
              <a:t>파일</a:t>
            </a:r>
            <a:r>
              <a:rPr lang="en-US" altLang="ko-KR" dirty="0"/>
              <a:t>-&gt;</a:t>
            </a:r>
            <a:r>
              <a:rPr lang="ko-KR" altLang="en-US" dirty="0"/>
              <a:t>새 노트</a:t>
            </a:r>
            <a:endParaRPr lang="en-US" altLang="ko-KR" dirty="0"/>
          </a:p>
          <a:p>
            <a:r>
              <a:rPr lang="en-US" altLang="ko-KR" dirty="0"/>
              <a:t>!pip3 install torch</a:t>
            </a:r>
          </a:p>
          <a:p>
            <a:r>
              <a:rPr lang="en-US" altLang="ko-KR" dirty="0"/>
              <a:t>!pip3 install </a:t>
            </a:r>
            <a:r>
              <a:rPr lang="en-US" altLang="ko-KR" dirty="0" err="1"/>
              <a:t>torchvision</a:t>
            </a:r>
            <a:endParaRPr lang="en-US" altLang="ko-KR" dirty="0"/>
          </a:p>
          <a:p>
            <a:r>
              <a:rPr lang="ko-KR" altLang="en-US" dirty="0"/>
              <a:t>런타임</a:t>
            </a:r>
            <a:r>
              <a:rPr lang="en-US" altLang="ko-KR" dirty="0"/>
              <a:t>-&gt;</a:t>
            </a:r>
            <a:r>
              <a:rPr lang="ko-KR" altLang="en-US" dirty="0"/>
              <a:t>런타임 유형 변경</a:t>
            </a:r>
            <a:r>
              <a:rPr lang="en-US" altLang="ko-KR" dirty="0"/>
              <a:t>-&gt;TPU, GPU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아래부터는 </a:t>
            </a:r>
            <a:r>
              <a:rPr lang="en-US" altLang="ko-KR" dirty="0" err="1"/>
              <a:t>gpu</a:t>
            </a:r>
            <a:r>
              <a:rPr lang="en-US" altLang="ko-KR" dirty="0"/>
              <a:t> </a:t>
            </a:r>
            <a:r>
              <a:rPr lang="ko-KR" altLang="en-US" dirty="0"/>
              <a:t>사용 가능 확인</a:t>
            </a:r>
            <a:endParaRPr lang="en-US" altLang="ko-KR" dirty="0"/>
          </a:p>
          <a:p>
            <a:r>
              <a:rPr lang="en-US" altLang="ko-KR" b="0" dirty="0">
                <a:solidFill>
                  <a:srgbClr val="AF00DB"/>
                </a:solidFill>
                <a:effectLst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torch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</a:rPr>
              <a:t>torch.cuda.is_available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()</a:t>
            </a:r>
            <a:r>
              <a:rPr lang="en-US" altLang="ko-KR" dirty="0"/>
              <a:t>#gpu</a:t>
            </a:r>
            <a:r>
              <a:rPr lang="ko-KR" altLang="en-US" dirty="0"/>
              <a:t> 사용 가능 확인</a:t>
            </a:r>
            <a:endParaRPr lang="en-US" altLang="ko-KR" dirty="0"/>
          </a:p>
          <a:p>
            <a:r>
              <a:rPr lang="en-US" altLang="ko-KR" b="0" dirty="0" err="1">
                <a:solidFill>
                  <a:srgbClr val="000000"/>
                </a:solidFill>
                <a:effectLst/>
              </a:rPr>
              <a:t>torch.cuda.get_device_name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09885A"/>
                </a:solidFill>
                <a:effectLst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</a:rPr>
              <a:t>torch.cuda.device_count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x =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torch.Tensor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09885A"/>
                </a:solidFill>
                <a:effectLst/>
              </a:rPr>
              <a:t>3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b="0" dirty="0">
                <a:solidFill>
                  <a:srgbClr val="09885A"/>
                </a:solidFill>
                <a:effectLst/>
              </a:rPr>
              <a:t>4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).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cuda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()#GPU</a:t>
            </a:r>
            <a:r>
              <a:rPr lang="ko-KR" altLang="en-US" dirty="0">
                <a:solidFill>
                  <a:srgbClr val="000000"/>
                </a:solidFill>
              </a:rPr>
              <a:t>버전이 제대로 설치되었으면 </a:t>
            </a:r>
            <a:r>
              <a:rPr lang="ko-KR" altLang="en-US" b="0" dirty="0">
                <a:solidFill>
                  <a:srgbClr val="000000"/>
                </a:solidFill>
                <a:effectLst/>
              </a:rPr>
              <a:t>동작 가능</a:t>
            </a:r>
            <a:endParaRPr lang="en-US" altLang="ko-KR" b="0" dirty="0">
              <a:solidFill>
                <a:srgbClr val="000000"/>
              </a:solidFill>
              <a:effectLst/>
            </a:endParaRPr>
          </a:p>
          <a:p>
            <a:r>
              <a:rPr lang="en-US" altLang="ko-KR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(x)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X =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torch.Tensor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09885A"/>
                </a:solidFill>
                <a:effectLst/>
              </a:rPr>
              <a:t>3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b="0" dirty="0">
                <a:solidFill>
                  <a:srgbClr val="09885A"/>
                </a:solidFill>
                <a:effectLst/>
              </a:rPr>
              <a:t>4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)#CPU</a:t>
            </a:r>
            <a:r>
              <a:rPr lang="ko-KR" altLang="en-US" b="0" dirty="0">
                <a:solidFill>
                  <a:srgbClr val="000000"/>
                </a:solidFill>
                <a:effectLst/>
              </a:rPr>
              <a:t>버전이 설치되었으면 이것만 가능</a:t>
            </a:r>
            <a:endParaRPr lang="en-US" altLang="ko-KR" b="0" dirty="0">
              <a:solidFill>
                <a:srgbClr val="000000"/>
              </a:solidFill>
              <a:effectLst/>
            </a:endParaRPr>
          </a:p>
          <a:p>
            <a:r>
              <a:rPr lang="en-US" altLang="ko-KR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(x)</a:t>
            </a:r>
          </a:p>
          <a:p>
            <a:endParaRPr lang="en-US" altLang="ko-KR" b="0" dirty="0">
              <a:solidFill>
                <a:srgbClr val="000000"/>
              </a:solidFill>
              <a:effectLst/>
            </a:endParaRPr>
          </a:p>
          <a:p>
            <a:endParaRPr lang="en-US" altLang="ko-KR" b="0" dirty="0">
              <a:solidFill>
                <a:srgbClr val="000000"/>
              </a:solidFill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040585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505D528-A010-4CE8-B1D3-186FE504CC33}"/>
              </a:ext>
            </a:extLst>
          </p:cNvPr>
          <p:cNvSpPr txBox="1"/>
          <p:nvPr/>
        </p:nvSpPr>
        <p:spPr>
          <a:xfrm>
            <a:off x="389467" y="1295400"/>
            <a:ext cx="8001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>
                <a:solidFill>
                  <a:srgbClr val="29303B"/>
                </a:solidFill>
                <a:latin typeface="Monaco"/>
              </a:rPr>
              <a:t>아나콘다 설치</a:t>
            </a:r>
            <a:endParaRPr lang="en-US" altLang="ko-KR" dirty="0">
              <a:solidFill>
                <a:srgbClr val="29303B"/>
              </a:solidFill>
              <a:latin typeface="Monaco"/>
            </a:endParaRPr>
          </a:p>
          <a:p>
            <a:pPr algn="l"/>
            <a:r>
              <a:rPr lang="en-US" altLang="ko-KR" b="0" i="0" dirty="0">
                <a:solidFill>
                  <a:srgbClr val="29303B"/>
                </a:solidFill>
                <a:effectLst/>
                <a:latin typeface="Monaco"/>
                <a:hlinkClick r:id="rId3"/>
              </a:rPr>
              <a:t>https://www.anaconda.com/products/distribution</a:t>
            </a:r>
            <a:endParaRPr lang="en-US" altLang="ko-KR" b="0" i="0" dirty="0">
              <a:solidFill>
                <a:srgbClr val="29303B"/>
              </a:solidFill>
              <a:effectLst/>
              <a:latin typeface="Monaco"/>
            </a:endParaRPr>
          </a:p>
          <a:p>
            <a:pPr algn="l"/>
            <a:r>
              <a:rPr lang="ko-KR" altLang="en-US" b="0" i="0" dirty="0">
                <a:solidFill>
                  <a:srgbClr val="29303B"/>
                </a:solidFill>
                <a:effectLst/>
                <a:latin typeface="Monaco"/>
              </a:rPr>
              <a:t>윈도우</a:t>
            </a:r>
            <a:r>
              <a:rPr lang="en-US" altLang="ko-KR" b="0" i="0" dirty="0">
                <a:solidFill>
                  <a:srgbClr val="29303B"/>
                </a:solidFill>
                <a:effectLst/>
                <a:latin typeface="Monaco"/>
              </a:rPr>
              <a:t>: </a:t>
            </a:r>
            <a:r>
              <a:rPr lang="en-US" altLang="ko-KR" b="0" i="0" dirty="0">
                <a:solidFill>
                  <a:srgbClr val="29303B"/>
                </a:solidFill>
                <a:effectLst/>
                <a:latin typeface="Monaco"/>
                <a:hlinkClick r:id="rId4"/>
              </a:rPr>
              <a:t>https://docs.anaconda.com/anaconda/install/windows/</a:t>
            </a:r>
            <a:endParaRPr lang="en-US" altLang="ko-KR" b="0" i="0" dirty="0">
              <a:solidFill>
                <a:srgbClr val="29303B"/>
              </a:solidFill>
              <a:effectLst/>
              <a:latin typeface="Monaco"/>
            </a:endParaRPr>
          </a:p>
          <a:p>
            <a:pPr algn="l"/>
            <a:r>
              <a:rPr lang="ko-KR" altLang="en-US" dirty="0">
                <a:solidFill>
                  <a:srgbClr val="29303B"/>
                </a:solidFill>
                <a:latin typeface="Monaco"/>
              </a:rPr>
              <a:t>맥</a:t>
            </a:r>
            <a:r>
              <a:rPr lang="en-US" altLang="ko-KR" dirty="0">
                <a:solidFill>
                  <a:srgbClr val="29303B"/>
                </a:solidFill>
                <a:latin typeface="Monaco"/>
              </a:rPr>
              <a:t>: https://docs.anaconda.com/anaconda/install/mac-os/</a:t>
            </a:r>
          </a:p>
          <a:p>
            <a:pPr algn="l"/>
            <a:r>
              <a:rPr lang="ko-KR" altLang="en-US" b="0" i="0" dirty="0">
                <a:solidFill>
                  <a:srgbClr val="29303B"/>
                </a:solidFill>
                <a:effectLst/>
                <a:latin typeface="Monaco"/>
              </a:rPr>
              <a:t>리눅스</a:t>
            </a:r>
            <a:r>
              <a:rPr lang="en-US" altLang="ko-KR" b="0" i="0" dirty="0">
                <a:solidFill>
                  <a:srgbClr val="29303B"/>
                </a:solidFill>
                <a:effectLst/>
                <a:latin typeface="Monaco"/>
              </a:rPr>
              <a:t>: https://docs.anaconda.com/anaconda/install/linux/</a:t>
            </a:r>
          </a:p>
          <a:p>
            <a:pPr algn="l"/>
            <a:endParaRPr lang="en-US" altLang="ko-KR" dirty="0">
              <a:solidFill>
                <a:srgbClr val="29303B"/>
              </a:solidFill>
              <a:latin typeface="Monaco"/>
            </a:endParaRPr>
          </a:p>
          <a:p>
            <a:pPr algn="l"/>
            <a:endParaRPr lang="en-US" altLang="ko-KR" b="0" i="0" dirty="0">
              <a:solidFill>
                <a:srgbClr val="29303B"/>
              </a:solidFill>
              <a:effectLst/>
              <a:latin typeface="Monaco"/>
            </a:endParaRPr>
          </a:p>
          <a:p>
            <a:pPr algn="l"/>
            <a:r>
              <a:rPr lang="ko-KR" altLang="en-US" dirty="0">
                <a:solidFill>
                  <a:srgbClr val="29303B"/>
                </a:solidFill>
                <a:latin typeface="Monaco"/>
              </a:rPr>
              <a:t>우선 아나콘다로 가상환경 구성</a:t>
            </a:r>
            <a:endParaRPr lang="en-US" altLang="ko-KR" dirty="0">
              <a:solidFill>
                <a:srgbClr val="29303B"/>
              </a:solidFill>
              <a:latin typeface="Monaco"/>
            </a:endParaRPr>
          </a:p>
          <a:p>
            <a:pPr algn="l"/>
            <a:r>
              <a:rPr lang="en-US" altLang="ko-KR" dirty="0" err="1">
                <a:solidFill>
                  <a:srgbClr val="29303B"/>
                </a:solidFill>
                <a:latin typeface="Monaco"/>
              </a:rPr>
              <a:t>Conda</a:t>
            </a:r>
            <a:r>
              <a:rPr lang="en-US" altLang="ko-KR" dirty="0">
                <a:solidFill>
                  <a:srgbClr val="29303B"/>
                </a:solidFill>
                <a:latin typeface="Monaco"/>
              </a:rPr>
              <a:t> create –n </a:t>
            </a:r>
            <a:r>
              <a:rPr lang="ko-KR" altLang="en-US" dirty="0">
                <a:solidFill>
                  <a:srgbClr val="29303B"/>
                </a:solidFill>
                <a:latin typeface="Monaco"/>
              </a:rPr>
              <a:t>사용할 이름 </a:t>
            </a:r>
            <a:r>
              <a:rPr lang="en-US" altLang="ko-KR" dirty="0">
                <a:solidFill>
                  <a:srgbClr val="29303B"/>
                </a:solidFill>
                <a:latin typeface="Monaco"/>
              </a:rPr>
              <a:t>python=</a:t>
            </a:r>
            <a:r>
              <a:rPr lang="ko-KR" altLang="en-US" dirty="0">
                <a:solidFill>
                  <a:srgbClr val="29303B"/>
                </a:solidFill>
                <a:latin typeface="Monaco"/>
              </a:rPr>
              <a:t>사용할 파이썬 버전</a:t>
            </a:r>
            <a:endParaRPr lang="en-US" altLang="ko-KR" dirty="0">
              <a:solidFill>
                <a:srgbClr val="29303B"/>
              </a:solidFill>
              <a:latin typeface="Monaco"/>
            </a:endParaRPr>
          </a:p>
          <a:p>
            <a:pPr algn="l"/>
            <a:r>
              <a:rPr lang="en-US" altLang="ko-KR" b="0" i="0" dirty="0" err="1">
                <a:solidFill>
                  <a:srgbClr val="29303B"/>
                </a:solidFill>
                <a:effectLst/>
                <a:latin typeface="Monaco"/>
              </a:rPr>
              <a:t>Conda</a:t>
            </a:r>
            <a:r>
              <a:rPr lang="en-US" altLang="ko-KR" b="0" i="0" dirty="0">
                <a:solidFill>
                  <a:srgbClr val="29303B"/>
                </a:solidFill>
                <a:effectLst/>
                <a:latin typeface="Monaco"/>
              </a:rPr>
              <a:t> create –n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Monaco"/>
              </a:rPr>
              <a:t>torch</a:t>
            </a:r>
            <a:r>
              <a:rPr lang="en-US" altLang="ko-KR" b="0" i="0" dirty="0">
                <a:solidFill>
                  <a:srgbClr val="29303B"/>
                </a:solidFill>
                <a:effectLst/>
                <a:latin typeface="Monaco"/>
              </a:rPr>
              <a:t> python=3.8</a:t>
            </a:r>
          </a:p>
          <a:p>
            <a:pPr algn="l"/>
            <a:r>
              <a:rPr lang="en-US" altLang="ko-KR" b="0" i="0" dirty="0" err="1">
                <a:solidFill>
                  <a:srgbClr val="29303B"/>
                </a:solidFill>
                <a:effectLst/>
                <a:latin typeface="Monaco"/>
              </a:rPr>
              <a:t>conda</a:t>
            </a:r>
            <a:r>
              <a:rPr lang="en-US" altLang="ko-KR" b="0" i="0" dirty="0">
                <a:solidFill>
                  <a:srgbClr val="29303B"/>
                </a:solidFill>
                <a:effectLst/>
                <a:latin typeface="Monaco"/>
              </a:rPr>
              <a:t> activate </a:t>
            </a:r>
            <a:r>
              <a:rPr lang="en-US" altLang="ko-KR" b="1" dirty="0">
                <a:solidFill>
                  <a:srgbClr val="FF0000"/>
                </a:solidFill>
                <a:latin typeface="Monaco"/>
              </a:rPr>
              <a:t>torch</a:t>
            </a:r>
          </a:p>
          <a:p>
            <a:pPr algn="l"/>
            <a:r>
              <a:rPr lang="en-US" altLang="ko-KR" b="0" i="0" dirty="0" err="1">
                <a:solidFill>
                  <a:srgbClr val="29303B"/>
                </a:solidFill>
                <a:effectLst/>
                <a:latin typeface="Monaco"/>
              </a:rPr>
              <a:t>conda</a:t>
            </a:r>
            <a:r>
              <a:rPr lang="en-US" altLang="ko-KR" b="0" i="0" dirty="0">
                <a:solidFill>
                  <a:srgbClr val="29303B"/>
                </a:solidFill>
                <a:effectLst/>
                <a:latin typeface="Monaco"/>
              </a:rPr>
              <a:t> install </a:t>
            </a:r>
            <a:r>
              <a:rPr lang="en-US" altLang="ko-KR" b="0" i="0" dirty="0" err="1">
                <a:solidFill>
                  <a:srgbClr val="29303B"/>
                </a:solidFill>
                <a:effectLst/>
                <a:latin typeface="Monaco"/>
              </a:rPr>
              <a:t>jupyter</a:t>
            </a:r>
            <a:r>
              <a:rPr lang="en-US" altLang="ko-KR" b="0" i="0" dirty="0">
                <a:solidFill>
                  <a:srgbClr val="29303B"/>
                </a:solidFill>
                <a:effectLst/>
                <a:latin typeface="Monaco"/>
              </a:rPr>
              <a:t> notebook==5.7.8 tornado==4.5.3 #</a:t>
            </a:r>
            <a:r>
              <a:rPr lang="ko-KR" altLang="en-US" b="0" i="0" dirty="0">
                <a:solidFill>
                  <a:srgbClr val="29303B"/>
                </a:solidFill>
                <a:effectLst/>
                <a:latin typeface="Monaco"/>
              </a:rPr>
              <a:t>주피터 설치</a:t>
            </a:r>
            <a:endParaRPr lang="en-US" altLang="ko-KR" b="0" i="0" dirty="0">
              <a:solidFill>
                <a:srgbClr val="29303B"/>
              </a:solidFill>
              <a:effectLst/>
              <a:latin typeface="Monaco"/>
            </a:endParaRPr>
          </a:p>
          <a:p>
            <a:pPr algn="l"/>
            <a:r>
              <a:rPr lang="en-US" altLang="ko-KR" b="0" i="0" dirty="0">
                <a:solidFill>
                  <a:srgbClr val="29303B"/>
                </a:solidFill>
                <a:effectLst/>
                <a:latin typeface="Monaco"/>
              </a:rPr>
              <a:t>Pip install </a:t>
            </a:r>
            <a:r>
              <a:rPr lang="en-US" altLang="ko-KR" b="0" i="0" dirty="0" err="1">
                <a:solidFill>
                  <a:srgbClr val="29303B"/>
                </a:solidFill>
                <a:effectLst/>
                <a:latin typeface="Monaco"/>
              </a:rPr>
              <a:t>ipynb</a:t>
            </a:r>
            <a:endParaRPr lang="en-US" altLang="ko-KR" dirty="0">
              <a:solidFill>
                <a:srgbClr val="29303B"/>
              </a:solidFill>
              <a:latin typeface="Monaco"/>
            </a:endParaRPr>
          </a:p>
          <a:p>
            <a:pPr algn="l"/>
            <a:r>
              <a:rPr lang="en-US" altLang="ko-KR" b="0" i="0" dirty="0">
                <a:solidFill>
                  <a:srgbClr val="505763"/>
                </a:solidFill>
                <a:effectLst/>
                <a:latin typeface="Monaco"/>
              </a:rPr>
              <a:t>Pip install </a:t>
            </a:r>
            <a:r>
              <a:rPr lang="en-US" altLang="ko-KR" b="0" i="0" dirty="0" err="1">
                <a:solidFill>
                  <a:srgbClr val="505763"/>
                </a:solidFill>
                <a:effectLst/>
                <a:latin typeface="Monaco"/>
              </a:rPr>
              <a:t>ipykernel</a:t>
            </a:r>
            <a:endParaRPr lang="en-US" altLang="ko-KR" b="0" i="0" dirty="0">
              <a:solidFill>
                <a:srgbClr val="505763"/>
              </a:solidFill>
              <a:effectLst/>
              <a:latin typeface="Monaco"/>
            </a:endParaRPr>
          </a:p>
          <a:p>
            <a:pPr algn="l"/>
            <a:r>
              <a:rPr lang="en-US" altLang="ko-KR" b="0" i="0" dirty="0">
                <a:solidFill>
                  <a:srgbClr val="505763"/>
                </a:solidFill>
                <a:effectLst/>
                <a:latin typeface="Monaco"/>
              </a:rPr>
              <a:t>python3 -m </a:t>
            </a:r>
            <a:r>
              <a:rPr lang="en-US" altLang="ko-KR" b="0" i="0" dirty="0" err="1">
                <a:solidFill>
                  <a:srgbClr val="505763"/>
                </a:solidFill>
                <a:effectLst/>
                <a:latin typeface="Monaco"/>
              </a:rPr>
              <a:t>ipykernel</a:t>
            </a:r>
            <a:r>
              <a:rPr lang="en-US" altLang="ko-KR" b="0" i="0" dirty="0">
                <a:solidFill>
                  <a:srgbClr val="505763"/>
                </a:solidFill>
                <a:effectLst/>
                <a:latin typeface="Monaco"/>
              </a:rPr>
              <a:t> install --user --name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Monaco"/>
              </a:rPr>
              <a:t>torch</a:t>
            </a:r>
            <a:r>
              <a:rPr lang="en-US" altLang="ko-KR" b="0" i="0" dirty="0">
                <a:solidFill>
                  <a:srgbClr val="505763"/>
                </a:solidFill>
                <a:effectLst/>
                <a:latin typeface="Monaco"/>
              </a:rPr>
              <a:t> --display-name “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Monaco"/>
              </a:rPr>
              <a:t>torch-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onaco"/>
              </a:rPr>
              <a:t>cpu</a:t>
            </a:r>
            <a:r>
              <a:rPr lang="en-US" altLang="ko-KR" b="0" i="0" dirty="0">
                <a:solidFill>
                  <a:srgbClr val="505763"/>
                </a:solidFill>
                <a:effectLst/>
                <a:latin typeface="Monaco"/>
              </a:rPr>
              <a:t>”#</a:t>
            </a:r>
            <a:r>
              <a:rPr lang="ko-KR" altLang="en-US" b="0" i="0" dirty="0">
                <a:solidFill>
                  <a:srgbClr val="505763"/>
                </a:solidFill>
                <a:effectLst/>
                <a:latin typeface="Monaco"/>
              </a:rPr>
              <a:t>주피터 커널에 가상환경 등록</a:t>
            </a:r>
            <a:endParaRPr lang="en-US" altLang="ko-KR" b="0" i="0" dirty="0">
              <a:solidFill>
                <a:srgbClr val="505763"/>
              </a:solidFill>
              <a:effectLst/>
              <a:latin typeface="Monaco"/>
            </a:endParaRPr>
          </a:p>
          <a:p>
            <a:pPr algn="l"/>
            <a:r>
              <a:rPr lang="en-US" altLang="ko-KR" dirty="0">
                <a:solidFill>
                  <a:srgbClr val="505763"/>
                </a:solidFill>
                <a:latin typeface="Monaco"/>
              </a:rPr>
              <a:t>#pytorch </a:t>
            </a:r>
            <a:r>
              <a:rPr lang="en-US" altLang="ko-KR" dirty="0" err="1">
                <a:solidFill>
                  <a:srgbClr val="505763"/>
                </a:solidFill>
                <a:latin typeface="Monaco"/>
              </a:rPr>
              <a:t>cpu</a:t>
            </a:r>
            <a:r>
              <a:rPr lang="en-US" altLang="ko-KR" dirty="0">
                <a:solidFill>
                  <a:srgbClr val="505763"/>
                </a:solidFill>
                <a:latin typeface="Monaco"/>
              </a:rPr>
              <a:t> </a:t>
            </a:r>
            <a:r>
              <a:rPr lang="ko-KR" altLang="en-US" dirty="0">
                <a:solidFill>
                  <a:srgbClr val="505763"/>
                </a:solidFill>
                <a:latin typeface="Monaco"/>
              </a:rPr>
              <a:t>버전설치</a:t>
            </a:r>
            <a:endParaRPr lang="en-US" altLang="ko-KR" b="0" i="0" dirty="0">
              <a:solidFill>
                <a:srgbClr val="505763"/>
              </a:solidFill>
              <a:effectLst/>
              <a:latin typeface="Monaco"/>
            </a:endParaRPr>
          </a:p>
          <a:p>
            <a:pPr algn="l"/>
            <a:r>
              <a:rPr lang="en-US" altLang="ko-KR" dirty="0" err="1">
                <a:solidFill>
                  <a:srgbClr val="505763"/>
                </a:solidFill>
                <a:latin typeface="Monaco"/>
              </a:rPr>
              <a:t>conda</a:t>
            </a:r>
            <a:r>
              <a:rPr lang="en-US" altLang="ko-KR" dirty="0">
                <a:solidFill>
                  <a:srgbClr val="505763"/>
                </a:solidFill>
                <a:latin typeface="Monaco"/>
              </a:rPr>
              <a:t> install </a:t>
            </a:r>
            <a:r>
              <a:rPr lang="en-US" altLang="ko-KR" dirty="0" err="1">
                <a:solidFill>
                  <a:srgbClr val="505763"/>
                </a:solidFill>
                <a:latin typeface="Monaco"/>
              </a:rPr>
              <a:t>pytorch</a:t>
            </a:r>
            <a:r>
              <a:rPr lang="en-US" altLang="ko-KR" dirty="0">
                <a:solidFill>
                  <a:srgbClr val="505763"/>
                </a:solidFill>
                <a:latin typeface="Monaco"/>
              </a:rPr>
              <a:t> </a:t>
            </a:r>
            <a:r>
              <a:rPr lang="en-US" altLang="ko-KR" dirty="0" err="1">
                <a:solidFill>
                  <a:srgbClr val="505763"/>
                </a:solidFill>
                <a:latin typeface="Monaco"/>
              </a:rPr>
              <a:t>torchvision</a:t>
            </a:r>
            <a:r>
              <a:rPr lang="en-US" altLang="ko-KR" dirty="0">
                <a:solidFill>
                  <a:srgbClr val="505763"/>
                </a:solidFill>
                <a:latin typeface="Monaco"/>
              </a:rPr>
              <a:t> </a:t>
            </a:r>
            <a:r>
              <a:rPr lang="en-US" altLang="ko-KR" dirty="0" err="1">
                <a:solidFill>
                  <a:srgbClr val="505763"/>
                </a:solidFill>
                <a:latin typeface="Monaco"/>
              </a:rPr>
              <a:t>torchaudio</a:t>
            </a:r>
            <a:r>
              <a:rPr lang="en-US" altLang="ko-KR" dirty="0">
                <a:solidFill>
                  <a:srgbClr val="505763"/>
                </a:solidFill>
                <a:latin typeface="Monaco"/>
              </a:rPr>
              <a:t> </a:t>
            </a:r>
            <a:r>
              <a:rPr lang="en-US" altLang="ko-KR" dirty="0" err="1">
                <a:solidFill>
                  <a:srgbClr val="505763"/>
                </a:solidFill>
                <a:latin typeface="Monaco"/>
              </a:rPr>
              <a:t>cpuonly</a:t>
            </a:r>
            <a:r>
              <a:rPr lang="en-US" altLang="ko-KR" dirty="0">
                <a:solidFill>
                  <a:srgbClr val="505763"/>
                </a:solidFill>
                <a:latin typeface="Monaco"/>
              </a:rPr>
              <a:t> -c </a:t>
            </a:r>
            <a:r>
              <a:rPr lang="en-US" altLang="ko-KR" dirty="0" err="1">
                <a:solidFill>
                  <a:srgbClr val="505763"/>
                </a:solidFill>
                <a:latin typeface="Monaco"/>
              </a:rPr>
              <a:t>pytorch</a:t>
            </a:r>
            <a:endParaRPr lang="en-US" altLang="ko-KR" dirty="0">
              <a:solidFill>
                <a:srgbClr val="505763"/>
              </a:solidFill>
              <a:latin typeface="Monaco"/>
            </a:endParaRPr>
          </a:p>
          <a:p>
            <a:pPr algn="l"/>
            <a:endParaRPr lang="en-US" altLang="ko-KR" dirty="0">
              <a:solidFill>
                <a:srgbClr val="505763"/>
              </a:solidFill>
              <a:latin typeface="Monaco"/>
            </a:endParaRPr>
          </a:p>
          <a:p>
            <a:pPr algn="l"/>
            <a:endParaRPr lang="en-US" altLang="ko-KR" b="0" i="0" dirty="0">
              <a:solidFill>
                <a:srgbClr val="505763"/>
              </a:solidFill>
              <a:effectLst/>
              <a:latin typeface="Monaco"/>
            </a:endParaRPr>
          </a:p>
          <a:p>
            <a:endParaRPr lang="en-US" altLang="ko-KR" dirty="0">
              <a:solidFill>
                <a:srgbClr val="29303B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endParaRPr lang="en-US" altLang="ko-KR" b="0" i="0" dirty="0">
              <a:solidFill>
                <a:srgbClr val="29303B"/>
              </a:solidFill>
              <a:effectLst/>
              <a:latin typeface="Monaco"/>
            </a:endParaRPr>
          </a:p>
          <a:p>
            <a:pPr algn="l"/>
            <a:endParaRPr lang="en-US" altLang="ko-KR" b="0" i="0" dirty="0">
              <a:solidFill>
                <a:srgbClr val="505763"/>
              </a:solidFill>
              <a:effectLst/>
              <a:latin typeface="Monaco"/>
            </a:endParaRPr>
          </a:p>
        </p:txBody>
      </p:sp>
      <p:sp>
        <p:nvSpPr>
          <p:cNvPr id="23" name="제목 22">
            <a:extLst>
              <a:ext uri="{FF2B5EF4-FFF2-40B4-BE49-F238E27FC236}">
                <a16:creationId xmlns:a16="http://schemas.microsoft.com/office/drawing/2014/main" id="{A9EE7A48-D648-4107-A45C-0440974A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파이토치</a:t>
            </a:r>
            <a:r>
              <a:rPr lang="ko-KR" altLang="en-US" dirty="0"/>
              <a:t> 설치</a:t>
            </a:r>
            <a:r>
              <a:rPr lang="en-US" altLang="ko-KR" dirty="0"/>
              <a:t>(Linux, Mac OS Locally install)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670136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505D528-A010-4CE8-B1D3-186FE504CC33}"/>
              </a:ext>
            </a:extLst>
          </p:cNvPr>
          <p:cNvSpPr txBox="1"/>
          <p:nvPr/>
        </p:nvSpPr>
        <p:spPr>
          <a:xfrm>
            <a:off x="389466" y="1295400"/>
            <a:ext cx="875453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505763"/>
                </a:solidFill>
                <a:latin typeface="Monaco"/>
              </a:rPr>
              <a:t>GPU </a:t>
            </a:r>
            <a:r>
              <a:rPr lang="ko-KR" altLang="en-US" dirty="0">
                <a:solidFill>
                  <a:srgbClr val="505763"/>
                </a:solidFill>
                <a:latin typeface="Monaco"/>
              </a:rPr>
              <a:t>세팅하는 방법</a:t>
            </a:r>
            <a:endParaRPr lang="en-US" altLang="ko-KR" dirty="0">
              <a:solidFill>
                <a:srgbClr val="505763"/>
              </a:solidFill>
              <a:latin typeface="Monaco"/>
            </a:endParaRPr>
          </a:p>
          <a:p>
            <a:pPr algn="l"/>
            <a:r>
              <a:rPr lang="en-US" altLang="ko-KR" dirty="0">
                <a:solidFill>
                  <a:srgbClr val="505763"/>
                </a:solidFill>
                <a:latin typeface="Monaco"/>
              </a:rPr>
              <a:t>1. </a:t>
            </a:r>
            <a:r>
              <a:rPr lang="en-US" altLang="ko-KR" dirty="0" err="1">
                <a:solidFill>
                  <a:srgbClr val="505763"/>
                </a:solidFill>
                <a:latin typeface="Monaco"/>
              </a:rPr>
              <a:t>Cuda</a:t>
            </a:r>
            <a:r>
              <a:rPr lang="en-US" altLang="ko-KR" dirty="0">
                <a:solidFill>
                  <a:srgbClr val="505763"/>
                </a:solidFill>
                <a:latin typeface="Monaco"/>
              </a:rPr>
              <a:t> </a:t>
            </a:r>
            <a:r>
              <a:rPr lang="ko-KR" altLang="en-US" dirty="0">
                <a:solidFill>
                  <a:srgbClr val="505763"/>
                </a:solidFill>
                <a:latin typeface="Monaco"/>
              </a:rPr>
              <a:t>설치</a:t>
            </a:r>
            <a:endParaRPr lang="en-US" altLang="ko-KR" dirty="0">
              <a:solidFill>
                <a:srgbClr val="505763"/>
              </a:solidFill>
              <a:latin typeface="Monaco"/>
            </a:endParaRPr>
          </a:p>
          <a:p>
            <a:pPr algn="l"/>
            <a:r>
              <a:rPr lang="en-US" altLang="ko-KR" dirty="0">
                <a:solidFill>
                  <a:srgbClr val="505763"/>
                </a:solidFill>
                <a:latin typeface="Monaco"/>
              </a:rPr>
              <a:t>2. </a:t>
            </a:r>
            <a:r>
              <a:rPr lang="en-US" altLang="ko-KR" dirty="0" err="1">
                <a:solidFill>
                  <a:srgbClr val="505763"/>
                </a:solidFill>
                <a:latin typeface="Monaco"/>
              </a:rPr>
              <a:t>cuDNN</a:t>
            </a:r>
            <a:r>
              <a:rPr lang="ko-KR" altLang="en-US" dirty="0">
                <a:solidFill>
                  <a:srgbClr val="505763"/>
                </a:solidFill>
                <a:latin typeface="Monaco"/>
              </a:rPr>
              <a:t>설치</a:t>
            </a:r>
            <a:endParaRPr lang="en-US" altLang="ko-KR" dirty="0">
              <a:solidFill>
                <a:srgbClr val="505763"/>
              </a:solidFill>
              <a:latin typeface="Monaco"/>
            </a:endParaRPr>
          </a:p>
          <a:p>
            <a:pPr algn="l"/>
            <a:r>
              <a:rPr lang="en-US" altLang="ko-KR" dirty="0">
                <a:solidFill>
                  <a:srgbClr val="505763"/>
                </a:solidFill>
                <a:latin typeface="Monaco"/>
              </a:rPr>
              <a:t>3. </a:t>
            </a:r>
            <a:r>
              <a:rPr lang="en-US" altLang="ko-KR" dirty="0" err="1">
                <a:solidFill>
                  <a:srgbClr val="505763"/>
                </a:solidFill>
                <a:latin typeface="Monaco"/>
              </a:rPr>
              <a:t>Pytorch</a:t>
            </a:r>
            <a:r>
              <a:rPr lang="en-US" altLang="ko-KR" dirty="0">
                <a:solidFill>
                  <a:srgbClr val="505763"/>
                </a:solidFill>
                <a:latin typeface="Monaco"/>
              </a:rPr>
              <a:t> GPU </a:t>
            </a:r>
            <a:r>
              <a:rPr lang="ko-KR" altLang="en-US" dirty="0">
                <a:solidFill>
                  <a:srgbClr val="505763"/>
                </a:solidFill>
                <a:latin typeface="Monaco"/>
              </a:rPr>
              <a:t>설치</a:t>
            </a:r>
            <a:endParaRPr lang="en-US" altLang="ko-KR" dirty="0">
              <a:solidFill>
                <a:srgbClr val="505763"/>
              </a:solidFill>
              <a:latin typeface="Monaco"/>
            </a:endParaRPr>
          </a:p>
          <a:p>
            <a:pPr marL="800100" lvl="1" indent="-342900">
              <a:buAutoNum type="arabicPeriod"/>
            </a:pPr>
            <a:r>
              <a:rPr lang="ko-KR" altLang="en-US" dirty="0">
                <a:solidFill>
                  <a:srgbClr val="505763"/>
                </a:solidFill>
                <a:latin typeface="+mn-lt"/>
              </a:rPr>
              <a:t>사용중인 </a:t>
            </a:r>
            <a:r>
              <a:rPr lang="en-US" altLang="ko-KR" dirty="0" err="1">
                <a:solidFill>
                  <a:srgbClr val="505763"/>
                </a:solidFill>
                <a:latin typeface="+mn-lt"/>
              </a:rPr>
              <a:t>gpu</a:t>
            </a:r>
            <a:r>
              <a:rPr lang="ko-KR" altLang="en-US" dirty="0">
                <a:solidFill>
                  <a:srgbClr val="505763"/>
                </a:solidFill>
                <a:latin typeface="+mn-lt"/>
              </a:rPr>
              <a:t>에 따른 지원 버전 확인 </a:t>
            </a:r>
            <a:r>
              <a:rPr lang="en-US" altLang="ko-KR" dirty="0">
                <a:solidFill>
                  <a:srgbClr val="505763"/>
                </a:solidFill>
                <a:latin typeface="+mn-lt"/>
                <a:hlinkClick r:id="rId3"/>
              </a:rPr>
              <a:t>https://en.wikipedia.org/wiki/CUDA(GPUs</a:t>
            </a:r>
            <a:r>
              <a:rPr lang="en-US" altLang="ko-KR" dirty="0">
                <a:solidFill>
                  <a:srgbClr val="505763"/>
                </a:solidFill>
                <a:latin typeface="+mn-lt"/>
              </a:rPr>
              <a:t> Supported )</a:t>
            </a:r>
          </a:p>
          <a:p>
            <a:pPr marL="800100" lvl="1" indent="-342900">
              <a:buAutoNum type="arabicPeriod"/>
            </a:pPr>
            <a:r>
              <a:rPr lang="en-US" altLang="ko-KR" dirty="0">
                <a:solidFill>
                  <a:srgbClr val="505763"/>
                </a:solidFill>
                <a:latin typeface="+mn-lt"/>
                <a:hlinkClick r:id="rId4"/>
              </a:rPr>
              <a:t>https://developer.nvidia.com/cuda-downloads</a:t>
            </a:r>
            <a:r>
              <a:rPr lang="en-US" altLang="ko-KR" dirty="0">
                <a:solidFill>
                  <a:srgbClr val="505763"/>
                </a:solidFill>
                <a:latin typeface="+mn-lt"/>
              </a:rPr>
              <a:t> </a:t>
            </a:r>
            <a:r>
              <a:rPr lang="ko-KR" altLang="en-US" dirty="0">
                <a:solidFill>
                  <a:srgbClr val="505763"/>
                </a:solidFill>
                <a:latin typeface="+mn-lt"/>
              </a:rPr>
              <a:t>알맞은 버전 다운로드 후 설치</a:t>
            </a:r>
            <a:endParaRPr lang="en-US" altLang="ko-KR" dirty="0">
              <a:solidFill>
                <a:srgbClr val="505763"/>
              </a:solidFill>
              <a:latin typeface="+mn-lt"/>
            </a:endParaRPr>
          </a:p>
          <a:p>
            <a:pPr marL="800100" lvl="1" indent="-342900">
              <a:buAutoNum type="arabicPeriod"/>
            </a:pPr>
            <a:r>
              <a:rPr lang="en-US" altLang="ko-KR" dirty="0">
                <a:solidFill>
                  <a:srgbClr val="505763"/>
                </a:solidFill>
                <a:latin typeface="+mn-lt"/>
                <a:hlinkClick r:id="rId5"/>
              </a:rPr>
              <a:t>https://developer.nvidia.com/cudnn</a:t>
            </a:r>
            <a:r>
              <a:rPr lang="en-US" altLang="ko-KR" dirty="0">
                <a:solidFill>
                  <a:srgbClr val="505763"/>
                </a:solidFill>
                <a:latin typeface="+mn-lt"/>
              </a:rPr>
              <a:t> </a:t>
            </a:r>
            <a:r>
              <a:rPr lang="ko-KR" altLang="en-US" dirty="0">
                <a:solidFill>
                  <a:srgbClr val="505763"/>
                </a:solidFill>
                <a:latin typeface="+mn-lt"/>
              </a:rPr>
              <a:t>다운로드 로그인 필요</a:t>
            </a:r>
            <a:endParaRPr lang="en-US" altLang="ko-KR" dirty="0">
              <a:solidFill>
                <a:srgbClr val="505763"/>
              </a:solidFill>
              <a:latin typeface="+mn-lt"/>
            </a:endParaRPr>
          </a:p>
          <a:p>
            <a:pPr marL="800100" lvl="1" indent="-342900">
              <a:buAutoNum type="arabicPeriod"/>
            </a:pPr>
            <a:r>
              <a:rPr lang="ko-KR" altLang="en-US" dirty="0">
                <a:solidFill>
                  <a:srgbClr val="505763"/>
                </a:solidFill>
                <a:latin typeface="+mn-lt"/>
              </a:rPr>
              <a:t>다운로드한 </a:t>
            </a:r>
            <a:r>
              <a:rPr lang="en-US" altLang="ko-KR" dirty="0" err="1">
                <a:solidFill>
                  <a:srgbClr val="505763"/>
                </a:solidFill>
                <a:latin typeface="+mn-lt"/>
              </a:rPr>
              <a:t>cuDNN</a:t>
            </a:r>
            <a:r>
              <a:rPr lang="ko-KR" altLang="en-US" dirty="0">
                <a:solidFill>
                  <a:srgbClr val="505763"/>
                </a:solidFill>
                <a:latin typeface="+mn-lt"/>
              </a:rPr>
              <a:t>을 압축 해제하여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lt"/>
                <a:ea typeface="NanumGothicCoding" panose="020D0009000000000000" pitchFamily="49" charset="-127"/>
              </a:rPr>
              <a:t>C:\Program Files\NVIDIA GPU Computing Toolkit\CUDA\XX.X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lt"/>
                <a:ea typeface="NanumGothicCoding" panose="020D0009000000000000" pitchFamily="49" charset="-127"/>
              </a:rPr>
              <a:t>로 이동 후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+mn-lt"/>
                <a:ea typeface="NanumGothicCoding" panose="020D0009000000000000" pitchFamily="49" charset="-127"/>
              </a:rPr>
              <a:t>cuda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lt"/>
                <a:ea typeface="NanumGothicCoding" panose="020D0009000000000000" pitchFamily="49" charset="-127"/>
              </a:rPr>
              <a:t>/bin,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+mn-lt"/>
                <a:ea typeface="NanumGothicCoding" panose="020D0009000000000000" pitchFamily="49" charset="-127"/>
              </a:rPr>
              <a:t>cuda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lt"/>
                <a:ea typeface="NanumGothicCoding" panose="020D0009000000000000" pitchFamily="49" charset="-127"/>
              </a:rPr>
              <a:t>/include,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+mn-lt"/>
                <a:ea typeface="NanumGothicCoding" panose="020D0009000000000000" pitchFamily="49" charset="-127"/>
              </a:rPr>
              <a:t>cuda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lt"/>
                <a:ea typeface="NanumGothicCoding" panose="020D0009000000000000" pitchFamily="49" charset="-127"/>
              </a:rPr>
              <a:t>/lib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lt"/>
                <a:ea typeface="NanumGothicCoding" panose="020D0009000000000000" pitchFamily="49" charset="-127"/>
              </a:rPr>
              <a:t>를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+mn-lt"/>
                <a:ea typeface="NanumGothicCoding" panose="020D0009000000000000" pitchFamily="49" charset="-127"/>
              </a:rPr>
              <a:t>붙여넣음</a:t>
            </a:r>
            <a:endParaRPr lang="en-US" altLang="ko-KR" b="0" i="0" dirty="0">
              <a:solidFill>
                <a:srgbClr val="212529"/>
              </a:solidFill>
              <a:effectLst/>
              <a:latin typeface="+mn-lt"/>
              <a:ea typeface="NanumGothicCoding" panose="020D0009000000000000" pitchFamily="49" charset="-127"/>
            </a:endParaRPr>
          </a:p>
          <a:p>
            <a:pPr marL="800100" lvl="1" indent="-342900">
              <a:buAutoNum type="arabicPeriod"/>
            </a:pPr>
            <a:r>
              <a:rPr lang="ko-KR" altLang="en-US" dirty="0">
                <a:solidFill>
                  <a:srgbClr val="212529"/>
                </a:solidFill>
                <a:latin typeface="+mn-lt"/>
                <a:ea typeface="NanumGothicCoding" panose="020D0009000000000000" pitchFamily="49" charset="-127"/>
              </a:rPr>
              <a:t>시스템</a:t>
            </a:r>
            <a:r>
              <a:rPr lang="en-US" altLang="ko-KR" dirty="0">
                <a:solidFill>
                  <a:srgbClr val="212529"/>
                </a:solidFill>
                <a:latin typeface="+mn-lt"/>
                <a:ea typeface="NanumGothicCoding" panose="020D0009000000000000" pitchFamily="49" charset="-127"/>
              </a:rPr>
              <a:t>=&gt;</a:t>
            </a:r>
            <a:r>
              <a:rPr lang="ko-KR" altLang="en-US" dirty="0">
                <a:solidFill>
                  <a:srgbClr val="212529"/>
                </a:solidFill>
                <a:latin typeface="+mn-lt"/>
                <a:ea typeface="NanumGothicCoding" panose="020D0009000000000000" pitchFamily="49" charset="-127"/>
              </a:rPr>
              <a:t>고급 시스템 설정</a:t>
            </a:r>
            <a:r>
              <a:rPr lang="en-US" altLang="ko-KR" dirty="0">
                <a:solidFill>
                  <a:srgbClr val="212529"/>
                </a:solidFill>
                <a:latin typeface="+mn-lt"/>
                <a:ea typeface="NanumGothicCoding" panose="020D0009000000000000" pitchFamily="49" charset="-127"/>
              </a:rPr>
              <a:t>=&gt; </a:t>
            </a:r>
            <a:r>
              <a:rPr lang="ko-KR" altLang="en-US" dirty="0">
                <a:solidFill>
                  <a:srgbClr val="212529"/>
                </a:solidFill>
                <a:latin typeface="+mn-lt"/>
                <a:ea typeface="NanumGothicCoding" panose="020D0009000000000000" pitchFamily="49" charset="-127"/>
              </a:rPr>
              <a:t>시스템 속성의 고급 탭</a:t>
            </a:r>
            <a:r>
              <a:rPr lang="en-US" altLang="ko-KR" dirty="0">
                <a:solidFill>
                  <a:srgbClr val="212529"/>
                </a:solidFill>
                <a:latin typeface="+mn-lt"/>
                <a:ea typeface="NanumGothicCoding" panose="020D0009000000000000" pitchFamily="49" charset="-127"/>
              </a:rPr>
              <a:t>=&gt; </a:t>
            </a:r>
            <a:r>
              <a:rPr lang="ko-KR" altLang="en-US" dirty="0">
                <a:solidFill>
                  <a:srgbClr val="212529"/>
                </a:solidFill>
                <a:latin typeface="+mn-lt"/>
                <a:ea typeface="NanumGothicCoding" panose="020D0009000000000000" pitchFamily="49" charset="-127"/>
              </a:rPr>
              <a:t>환경 변수에서 아래 경로 추가</a:t>
            </a:r>
            <a:endParaRPr lang="en-US" altLang="ko-KR" dirty="0">
              <a:solidFill>
                <a:srgbClr val="212529"/>
              </a:solidFill>
              <a:latin typeface="+mn-lt"/>
              <a:ea typeface="NanumGothicCoding" panose="020D0009000000000000" pitchFamily="49" charset="-127"/>
            </a:endParaRPr>
          </a:p>
          <a:p>
            <a:pPr lvl="2"/>
            <a:r>
              <a:rPr lang="en-US" altLang="ko-KR" b="0" i="0" dirty="0">
                <a:solidFill>
                  <a:srgbClr val="212529"/>
                </a:solidFill>
                <a:effectLst/>
                <a:latin typeface="+mn-lt"/>
                <a:ea typeface="NanumGothicCoding" panose="020D0009000000000000" pitchFamily="49" charset="-127"/>
              </a:rPr>
              <a:t>C:\Program Files\NVIDIA GPU Computing Toolkit\CUDA\XX.</a:t>
            </a:r>
            <a:r>
              <a:rPr lang="en-US" altLang="ko-KR" dirty="0">
                <a:solidFill>
                  <a:srgbClr val="212529"/>
                </a:solidFill>
                <a:latin typeface="+mn-lt"/>
                <a:ea typeface="NanumGothicCoding" panose="020D0009000000000000" pitchFamily="49" charset="-127"/>
              </a:rPr>
              <a:t>X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lt"/>
                <a:ea typeface="NanumGothicCoding" panose="020D0009000000000000" pitchFamily="49" charset="-127"/>
              </a:rPr>
              <a:t>\bin</a:t>
            </a:r>
          </a:p>
          <a:p>
            <a:pPr lvl="2"/>
            <a:r>
              <a:rPr lang="en-US" altLang="ko-KR" b="0" i="0" dirty="0">
                <a:solidFill>
                  <a:srgbClr val="212529"/>
                </a:solidFill>
                <a:effectLst/>
                <a:latin typeface="+mn-lt"/>
                <a:ea typeface="NanumGothicCoding" panose="020D0009000000000000" pitchFamily="49" charset="-127"/>
              </a:rPr>
              <a:t>C:\Program Files\NVIDIA GPU Computing Toolkit\CUDA\</a:t>
            </a:r>
            <a:r>
              <a:rPr lang="en-US" altLang="ko-KR" dirty="0">
                <a:solidFill>
                  <a:srgbClr val="212529"/>
                </a:solidFill>
                <a:latin typeface="+mn-lt"/>
                <a:ea typeface="NanumGothicCoding" panose="020D0009000000000000" pitchFamily="49" charset="-127"/>
              </a:rPr>
              <a:t>XX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lt"/>
                <a:ea typeface="NanumGothicCoding" panose="020D0009000000000000" pitchFamily="49" charset="-127"/>
              </a:rPr>
              <a:t>.X\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+mn-lt"/>
                <a:ea typeface="NanumGothicCoding" panose="020D0009000000000000" pitchFamily="49" charset="-127"/>
              </a:rPr>
              <a:t>libnvvp</a:t>
            </a:r>
            <a:endParaRPr lang="en-US" altLang="ko-KR" dirty="0">
              <a:solidFill>
                <a:srgbClr val="212529"/>
              </a:solidFill>
              <a:latin typeface="+mn-lt"/>
              <a:ea typeface="NanumGothicCoding" panose="020D0009000000000000" pitchFamily="49" charset="-127"/>
            </a:endParaRPr>
          </a:p>
          <a:p>
            <a:pPr marL="800100" lvl="1" indent="-342900">
              <a:buAutoNum type="arabicPeriod"/>
            </a:pPr>
            <a:r>
              <a:rPr lang="en-US" altLang="ko-KR" dirty="0" err="1">
                <a:solidFill>
                  <a:srgbClr val="212529"/>
                </a:solidFill>
                <a:latin typeface="+mn-lt"/>
                <a:ea typeface="NanumGothicCoding" panose="020D0009000000000000" pitchFamily="49" charset="-127"/>
              </a:rPr>
              <a:t>Pytorch</a:t>
            </a:r>
            <a:r>
              <a:rPr lang="ko-KR" altLang="en-US" dirty="0">
                <a:solidFill>
                  <a:srgbClr val="212529"/>
                </a:solidFill>
                <a:latin typeface="+mn-lt"/>
                <a:ea typeface="NanumGothicCoding" panose="020D0009000000000000" pitchFamily="49" charset="-127"/>
              </a:rPr>
              <a:t> </a:t>
            </a:r>
            <a:r>
              <a:rPr lang="en-US" altLang="ko-KR" dirty="0">
                <a:solidFill>
                  <a:srgbClr val="212529"/>
                </a:solidFill>
                <a:latin typeface="+mn-lt"/>
                <a:ea typeface="NanumGothicCoding" panose="020D0009000000000000" pitchFamily="49" charset="-127"/>
              </a:rPr>
              <a:t>GPU</a:t>
            </a:r>
            <a:r>
              <a:rPr lang="ko-KR" altLang="en-US" dirty="0">
                <a:solidFill>
                  <a:srgbClr val="212529"/>
                </a:solidFill>
                <a:latin typeface="+mn-lt"/>
                <a:ea typeface="NanumGothicCoding" panose="020D0009000000000000" pitchFamily="49" charset="-127"/>
              </a:rPr>
              <a:t> 설치를 위해 아래 사이트로 이동 후 </a:t>
            </a:r>
            <a:r>
              <a:rPr lang="en-US" altLang="ko-KR" dirty="0">
                <a:solidFill>
                  <a:srgbClr val="212529"/>
                </a:solidFill>
                <a:latin typeface="+mn-lt"/>
                <a:ea typeface="NanumGothicCoding" panose="020D0009000000000000" pitchFamily="49" charset="-127"/>
                <a:hlinkClick r:id="rId6"/>
              </a:rPr>
              <a:t>https://pytorch.org/get-started/locally/</a:t>
            </a:r>
            <a:r>
              <a:rPr lang="en-US" altLang="ko-KR" dirty="0">
                <a:solidFill>
                  <a:srgbClr val="212529"/>
                </a:solidFill>
                <a:latin typeface="+mn-lt"/>
                <a:ea typeface="NanumGothicCoding" panose="020D0009000000000000" pitchFamily="49" charset="-127"/>
              </a:rPr>
              <a:t> </a:t>
            </a:r>
            <a:r>
              <a:rPr lang="en-US" altLang="ko-KR" dirty="0" err="1">
                <a:solidFill>
                  <a:srgbClr val="212529"/>
                </a:solidFill>
                <a:latin typeface="+mn-lt"/>
                <a:ea typeface="NanumGothicCoding" panose="020D0009000000000000" pitchFamily="49" charset="-127"/>
              </a:rPr>
              <a:t>cuda</a:t>
            </a:r>
            <a:r>
              <a:rPr lang="ko-KR" altLang="en-US" dirty="0">
                <a:solidFill>
                  <a:srgbClr val="212529"/>
                </a:solidFill>
                <a:latin typeface="+mn-lt"/>
                <a:ea typeface="NanumGothicCoding" panose="020D0009000000000000" pitchFamily="49" charset="-127"/>
              </a:rPr>
              <a:t>버전 확인후 알맞은 커맨드 선택 후 복사 붙여넣기</a:t>
            </a:r>
            <a:endParaRPr lang="en-US" altLang="ko-KR" dirty="0">
              <a:solidFill>
                <a:srgbClr val="212529"/>
              </a:solidFill>
              <a:latin typeface="+mn-lt"/>
              <a:ea typeface="NanumGothicCoding" panose="020D0009000000000000" pitchFamily="49" charset="-127"/>
            </a:endParaRPr>
          </a:p>
          <a:p>
            <a:pPr lvl="2"/>
            <a:r>
              <a:rPr lang="en-US" altLang="ko-KR" dirty="0">
                <a:solidFill>
                  <a:srgbClr val="212529"/>
                </a:solidFill>
                <a:latin typeface="+mn-lt"/>
                <a:ea typeface="NanumGothicCoding" panose="020D0009000000000000" pitchFamily="49" charset="-127"/>
              </a:rPr>
              <a:t>Ex) </a:t>
            </a:r>
            <a:r>
              <a:rPr lang="en-US" altLang="ko-KR" dirty="0" err="1">
                <a:solidFill>
                  <a:srgbClr val="212529"/>
                </a:solidFill>
                <a:latin typeface="+mn-lt"/>
                <a:ea typeface="NanumGothicCoding" panose="020D0009000000000000" pitchFamily="49" charset="-127"/>
              </a:rPr>
              <a:t>conda</a:t>
            </a:r>
            <a:r>
              <a:rPr lang="en-US" altLang="ko-KR" dirty="0">
                <a:solidFill>
                  <a:srgbClr val="212529"/>
                </a:solidFill>
                <a:latin typeface="+mn-lt"/>
                <a:ea typeface="NanumGothicCoding" panose="020D0009000000000000" pitchFamily="49" charset="-127"/>
              </a:rPr>
              <a:t> install </a:t>
            </a:r>
            <a:r>
              <a:rPr lang="en-US" altLang="ko-KR" dirty="0" err="1">
                <a:solidFill>
                  <a:srgbClr val="212529"/>
                </a:solidFill>
                <a:latin typeface="+mn-lt"/>
                <a:ea typeface="NanumGothicCoding" panose="020D0009000000000000" pitchFamily="49" charset="-127"/>
              </a:rPr>
              <a:t>pytorch</a:t>
            </a:r>
            <a:r>
              <a:rPr lang="en-US" altLang="ko-KR" dirty="0">
                <a:solidFill>
                  <a:srgbClr val="212529"/>
                </a:solidFill>
                <a:latin typeface="+mn-lt"/>
                <a:ea typeface="NanumGothicCoding" panose="020D0009000000000000" pitchFamily="49" charset="-127"/>
              </a:rPr>
              <a:t> </a:t>
            </a:r>
            <a:r>
              <a:rPr lang="en-US" altLang="ko-KR" dirty="0" err="1">
                <a:solidFill>
                  <a:srgbClr val="212529"/>
                </a:solidFill>
                <a:latin typeface="+mn-lt"/>
                <a:ea typeface="NanumGothicCoding" panose="020D0009000000000000" pitchFamily="49" charset="-127"/>
              </a:rPr>
              <a:t>torchvision</a:t>
            </a:r>
            <a:r>
              <a:rPr lang="en-US" altLang="ko-KR" dirty="0">
                <a:solidFill>
                  <a:srgbClr val="212529"/>
                </a:solidFill>
                <a:latin typeface="+mn-lt"/>
                <a:ea typeface="NanumGothicCoding" panose="020D0009000000000000" pitchFamily="49" charset="-127"/>
              </a:rPr>
              <a:t> </a:t>
            </a:r>
            <a:r>
              <a:rPr lang="en-US" altLang="ko-KR" dirty="0" err="1">
                <a:solidFill>
                  <a:srgbClr val="212529"/>
                </a:solidFill>
                <a:latin typeface="+mn-lt"/>
                <a:ea typeface="NanumGothicCoding" panose="020D0009000000000000" pitchFamily="49" charset="-127"/>
              </a:rPr>
              <a:t>torchaudio</a:t>
            </a:r>
            <a:r>
              <a:rPr lang="en-US" altLang="ko-KR" dirty="0">
                <a:solidFill>
                  <a:srgbClr val="212529"/>
                </a:solidFill>
                <a:latin typeface="+mn-lt"/>
                <a:ea typeface="NanumGothicCoding" panose="020D0009000000000000" pitchFamily="49" charset="-127"/>
              </a:rPr>
              <a:t> </a:t>
            </a:r>
            <a:r>
              <a:rPr lang="en-US" altLang="ko-KR" dirty="0" err="1">
                <a:solidFill>
                  <a:srgbClr val="212529"/>
                </a:solidFill>
                <a:latin typeface="+mn-lt"/>
                <a:ea typeface="NanumGothicCoding" panose="020D0009000000000000" pitchFamily="49" charset="-127"/>
              </a:rPr>
              <a:t>cudatoolkit</a:t>
            </a:r>
            <a:r>
              <a:rPr lang="en-US" altLang="ko-KR" dirty="0">
                <a:solidFill>
                  <a:srgbClr val="212529"/>
                </a:solidFill>
                <a:latin typeface="+mn-lt"/>
                <a:ea typeface="NanumGothicCoding" panose="020D0009000000000000" pitchFamily="49" charset="-127"/>
              </a:rPr>
              <a:t>=10.2 -c </a:t>
            </a:r>
            <a:r>
              <a:rPr lang="en-US" altLang="ko-KR" dirty="0" err="1">
                <a:solidFill>
                  <a:srgbClr val="212529"/>
                </a:solidFill>
                <a:latin typeface="+mn-lt"/>
                <a:ea typeface="NanumGothicCoding" panose="020D0009000000000000" pitchFamily="49" charset="-127"/>
              </a:rPr>
              <a:t>pytorch</a:t>
            </a:r>
            <a:endParaRPr lang="en-US" altLang="ko-KR" dirty="0">
              <a:solidFill>
                <a:srgbClr val="212529"/>
              </a:solidFill>
              <a:latin typeface="+mn-lt"/>
              <a:ea typeface="NanumGothicCoding" panose="020D0009000000000000" pitchFamily="49" charset="-127"/>
            </a:endParaRPr>
          </a:p>
          <a:p>
            <a:pPr lvl="2"/>
            <a:endParaRPr lang="en-US" altLang="ko-KR" dirty="0">
              <a:solidFill>
                <a:srgbClr val="212529"/>
              </a:solidFill>
              <a:latin typeface="NanumGothicCoding" panose="020D0009000000000000" pitchFamily="49" charset="-127"/>
              <a:ea typeface="NanumGothicCoding" panose="020D0009000000000000" pitchFamily="49" charset="-127"/>
            </a:endParaRPr>
          </a:p>
          <a:p>
            <a:pPr marL="800100" lvl="1" indent="-342900">
              <a:buAutoNum type="arabicPeriod"/>
            </a:pPr>
            <a:endParaRPr lang="en-US" altLang="ko-KR" dirty="0">
              <a:solidFill>
                <a:srgbClr val="212529"/>
              </a:solidFill>
              <a:latin typeface="NanumGothicCoding" panose="020D0009000000000000" pitchFamily="49" charset="-127"/>
              <a:ea typeface="NanumGothicCoding" panose="020D0009000000000000" pitchFamily="49" charset="-127"/>
            </a:endParaRPr>
          </a:p>
        </p:txBody>
      </p:sp>
      <p:sp>
        <p:nvSpPr>
          <p:cNvPr id="23" name="제목 22">
            <a:extLst>
              <a:ext uri="{FF2B5EF4-FFF2-40B4-BE49-F238E27FC236}">
                <a16:creationId xmlns:a16="http://schemas.microsoft.com/office/drawing/2014/main" id="{A9EE7A48-D648-4107-A45C-0440974A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파이토치</a:t>
            </a:r>
            <a:r>
              <a:rPr lang="ko-KR" altLang="en-US" dirty="0"/>
              <a:t> 설치</a:t>
            </a:r>
            <a:r>
              <a:rPr lang="en-US" altLang="ko-KR" dirty="0"/>
              <a:t>(GPU Locally install, Win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1196756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401F519-5CB0-010B-C852-06FC5B23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문헌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4A56FF2-6D8B-77AB-A662-CC57382DF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https://builtin.com/machine-learning/what-is-deep-learning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https://www.avenga.com/magazine/machine-learning-programming/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https://colab.research.google.com/?hl=ko#scrollTo=-Rh3-Vt9Nev9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825476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C5440CF-26F6-48FE-B7C6-4F2FE59934E3}"/>
              </a:ext>
            </a:extLst>
          </p:cNvPr>
          <p:cNvSpPr/>
          <p:nvPr/>
        </p:nvSpPr>
        <p:spPr>
          <a:xfrm>
            <a:off x="1" y="-2"/>
            <a:ext cx="9144000" cy="68580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2D38E-7DBC-487F-A157-F3AE846E20A7}"/>
              </a:ext>
            </a:extLst>
          </p:cNvPr>
          <p:cNvSpPr txBox="1"/>
          <p:nvPr/>
        </p:nvSpPr>
        <p:spPr>
          <a:xfrm>
            <a:off x="3086240" y="2921167"/>
            <a:ext cx="29715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 &amp; A</a:t>
            </a:r>
            <a:endParaRPr lang="ko-KR" altLang="en-US" sz="6000" b="1" spc="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091950-330E-4DBD-A056-EB011B0BCC5D}"/>
              </a:ext>
            </a:extLst>
          </p:cNvPr>
          <p:cNvSpPr txBox="1"/>
          <p:nvPr/>
        </p:nvSpPr>
        <p:spPr>
          <a:xfrm>
            <a:off x="7315200" y="6112014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B0F0">
                    <a:alpha val="16000"/>
                  </a:srgbClr>
                </a:solidFill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 &amp; A</a:t>
            </a:r>
            <a:endParaRPr lang="ko-KR" altLang="en-US" sz="4000" b="1" dirty="0">
              <a:solidFill>
                <a:srgbClr val="00B0F0">
                  <a:alpha val="16000"/>
                </a:srgbClr>
              </a:solidFill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242267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A450824-2D8F-3A32-DFF7-2D959299C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200" dirty="0" err="1"/>
              <a:t>파이토치</a:t>
            </a:r>
            <a:r>
              <a:rPr lang="ko-KR" altLang="en-US" sz="3200" dirty="0"/>
              <a:t> 소개</a:t>
            </a:r>
            <a:br>
              <a:rPr lang="en-US" altLang="ko-KR" sz="3200" dirty="0"/>
            </a:br>
            <a:r>
              <a:rPr lang="en-US" altLang="ko-KR" sz="3200" dirty="0"/>
              <a:t>-6</a:t>
            </a:r>
            <a:r>
              <a:rPr lang="ko-KR" altLang="en-US" sz="3200" dirty="0"/>
              <a:t>강</a:t>
            </a:r>
            <a:r>
              <a:rPr lang="en-US" altLang="ko-KR" sz="3200" dirty="0"/>
              <a:t>-</a:t>
            </a:r>
            <a:endParaRPr lang="ko-KR" altLang="en-US" sz="3200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D1BF9FD2-91E9-6E3E-A610-C8B9FB70E8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홍성은</a:t>
            </a:r>
            <a:endParaRPr lang="en-US" altLang="ko-KR" dirty="0"/>
          </a:p>
          <a:p>
            <a:r>
              <a:rPr lang="en-US" altLang="ko-KR" sz="1600" dirty="0">
                <a:hlinkClick r:id="rId3"/>
              </a:rPr>
              <a:t>sungkenh@gmail.com</a:t>
            </a:r>
            <a:endParaRPr lang="en-US" altLang="ko-KR" sz="1600" dirty="0"/>
          </a:p>
          <a:p>
            <a:r>
              <a:rPr lang="ko-KR" altLang="en-US" sz="1600" dirty="0"/>
              <a:t>강원대학교 컴퓨터공학과 데이터지능연구실</a:t>
            </a:r>
          </a:p>
        </p:txBody>
      </p:sp>
    </p:spTree>
    <p:extLst>
      <p:ext uri="{BB962C8B-B14F-4D97-AF65-F5344CB8AC3E}">
        <p14:creationId xmlns:p14="http://schemas.microsoft.com/office/powerpoint/2010/main" val="314004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ED95812-2E6A-4005-B8DC-F0291D8ECBB4}"/>
              </a:ext>
            </a:extLst>
          </p:cNvPr>
          <p:cNvGrpSpPr/>
          <p:nvPr/>
        </p:nvGrpSpPr>
        <p:grpSpPr>
          <a:xfrm>
            <a:off x="887748" y="2286000"/>
            <a:ext cx="7722852" cy="1789933"/>
            <a:chOff x="1320992" y="1981513"/>
            <a:chExt cx="6689689" cy="178993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869EEF-7F89-4FA6-B7F4-2A4C8A5B25E7}"/>
                </a:ext>
              </a:extLst>
            </p:cNvPr>
            <p:cNvSpPr txBox="1"/>
            <p:nvPr/>
          </p:nvSpPr>
          <p:spPr>
            <a:xfrm>
              <a:off x="1320992" y="1981513"/>
              <a:ext cx="7792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0070C0"/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0070C0"/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436D4D-DC25-4818-A68E-E321D6802A4D}"/>
                </a:ext>
              </a:extLst>
            </p:cNvPr>
            <p:cNvSpPr txBox="1"/>
            <p:nvPr/>
          </p:nvSpPr>
          <p:spPr>
            <a:xfrm>
              <a:off x="2220596" y="2166178"/>
              <a:ext cx="2291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KoPubWorld돋움체 Bold" panose="00000800000000000000" pitchFamily="2" charset="-127"/>
                  <a:cs typeface="KoPubWorld돋움체 Light" panose="00000300000000000000" pitchFamily="2" charset="-127"/>
                </a:rPr>
                <a:t>파이토치</a:t>
              </a: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KoPubWorld돋움체 Bold" panose="00000800000000000000" pitchFamily="2" charset="-127"/>
                  <a:cs typeface="KoPubWorld돋움체 Light" panose="00000300000000000000" pitchFamily="2" charset="-127"/>
                </a:rPr>
                <a:t> 소개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020F0C1-A5AB-4027-BCA7-DEDC9C0D7BA3}"/>
                </a:ext>
              </a:extLst>
            </p:cNvPr>
            <p:cNvSpPr txBox="1"/>
            <p:nvPr/>
          </p:nvSpPr>
          <p:spPr>
            <a:xfrm>
              <a:off x="4851784" y="1981513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0070C0"/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0070C0"/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A7DFE3-7182-4B36-9867-B2A710EC5A5D}"/>
                </a:ext>
              </a:extLst>
            </p:cNvPr>
            <p:cNvSpPr txBox="1"/>
            <p:nvPr/>
          </p:nvSpPr>
          <p:spPr>
            <a:xfrm>
              <a:off x="1320992" y="2940449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0070C0"/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0070C0"/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F28CE8-1806-4D39-8642-6F8D86A6E5A4}"/>
                </a:ext>
              </a:extLst>
            </p:cNvPr>
            <p:cNvSpPr txBox="1"/>
            <p:nvPr/>
          </p:nvSpPr>
          <p:spPr>
            <a:xfrm>
              <a:off x="4851784" y="2940449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0070C0"/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0070C0"/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6A2D9B6-D182-4BCE-9FF1-EB33AD310D08}"/>
                </a:ext>
              </a:extLst>
            </p:cNvPr>
            <p:cNvSpPr txBox="1"/>
            <p:nvPr/>
          </p:nvSpPr>
          <p:spPr>
            <a:xfrm>
              <a:off x="5751388" y="2166178"/>
              <a:ext cx="2259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머신러닝</a:t>
              </a: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이란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7E9E76-2497-484F-97A5-1CB0D2D88533}"/>
                </a:ext>
              </a:extLst>
            </p:cNvPr>
            <p:cNvSpPr txBox="1"/>
            <p:nvPr/>
          </p:nvSpPr>
          <p:spPr>
            <a:xfrm>
              <a:off x="2220597" y="3125114"/>
              <a:ext cx="22917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KoPubWorld돋움체 Bold" panose="00000800000000000000" pitchFamily="2" charset="-127"/>
                  <a:cs typeface="KoPubWorld돋움체 Light" panose="00000300000000000000" pitchFamily="2" charset="-127"/>
                </a:rPr>
                <a:t>딥러닝 이론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62BD65-8BB0-45F7-B948-938EC8037A5B}"/>
                </a:ext>
              </a:extLst>
            </p:cNvPr>
            <p:cNvSpPr txBox="1"/>
            <p:nvPr/>
          </p:nvSpPr>
          <p:spPr>
            <a:xfrm>
              <a:off x="5751387" y="3125114"/>
              <a:ext cx="2259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환경 구축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32916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3EBE58-9DDA-A9B6-0658-5BA4D115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1. </a:t>
            </a:r>
            <a:r>
              <a:rPr lang="ko-KR" altLang="en-US" dirty="0" err="1"/>
              <a:t>파이토치</a:t>
            </a:r>
            <a:r>
              <a:rPr lang="ko-KR" altLang="en-US" dirty="0"/>
              <a:t> 소개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4D8985-317B-AF06-C043-2F8C297F7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3800475"/>
            <a:ext cx="7772400" cy="2066925"/>
          </a:xfrm>
        </p:spPr>
        <p:txBody>
          <a:bodyPr/>
          <a:lstStyle/>
          <a:p>
            <a:r>
              <a:rPr lang="ko-KR" altLang="en-US" dirty="0"/>
              <a:t>딥러닝 프레임워크란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파이토치</a:t>
            </a:r>
            <a:r>
              <a:rPr lang="ko-KR" altLang="en-US" dirty="0"/>
              <a:t> 소개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왜 </a:t>
            </a:r>
            <a:r>
              <a:rPr lang="ko-KR" altLang="en-US" dirty="0" err="1"/>
              <a:t>파이토치를</a:t>
            </a:r>
            <a:r>
              <a:rPr lang="ko-KR" altLang="en-US" dirty="0"/>
              <a:t> </a:t>
            </a:r>
            <a:r>
              <a:rPr lang="ko-KR" altLang="en-US" dirty="0" err="1"/>
              <a:t>써야하는가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06454740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6676816-49C8-137E-F6AC-F81910B6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딥러닝 프레임워크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B43AFC4-6BCD-B074-3FAA-0F259930E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딥러닝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인공 신경망이라고 하는 뇌의 구조와 기능에서 영감을 받은 알고리즘과 관련된 기계 학습의 하위 분야</a:t>
            </a:r>
            <a:endParaRPr lang="en-US" altLang="ko-KR" dirty="0"/>
          </a:p>
          <a:p>
            <a:pPr lvl="1"/>
            <a:r>
              <a:rPr lang="ko-KR" altLang="en-US" dirty="0"/>
              <a:t>간단하게 말하면 대규모 신경망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프레임워크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프로그래밍에서 소프트웨어의 구체적인 부분에 해당하는 설계와 구현을 재사용이 가능하게끔 </a:t>
            </a:r>
            <a:r>
              <a:rPr lang="ko-KR" altLang="en-US" dirty="0" err="1"/>
              <a:t>협업화된</a:t>
            </a:r>
            <a:r>
              <a:rPr lang="ko-KR" altLang="en-US" dirty="0"/>
              <a:t> 형태로 클래스를 제공하는 것</a:t>
            </a:r>
            <a:endParaRPr lang="en-US" altLang="ko-KR" dirty="0"/>
          </a:p>
          <a:p>
            <a:pPr lvl="1"/>
            <a:r>
              <a:rPr lang="en-US" altLang="ko-KR" dirty="0"/>
              <a:t>Frame(</a:t>
            </a:r>
            <a:r>
              <a:rPr lang="ko-KR" altLang="en-US" dirty="0"/>
              <a:t>틀</a:t>
            </a:r>
            <a:r>
              <a:rPr lang="en-US" altLang="ko-KR" dirty="0"/>
              <a:t>, </a:t>
            </a:r>
            <a:r>
              <a:rPr lang="ko-KR" altLang="en-US" dirty="0"/>
              <a:t>규칙</a:t>
            </a:r>
            <a:r>
              <a:rPr lang="en-US" altLang="ko-KR" dirty="0"/>
              <a:t>)+Work(</a:t>
            </a:r>
            <a:r>
              <a:rPr lang="ko-KR" altLang="en-US" dirty="0"/>
              <a:t>일</a:t>
            </a:r>
            <a:r>
              <a:rPr lang="en-US" altLang="ko-KR" dirty="0"/>
              <a:t>) </a:t>
            </a:r>
            <a:r>
              <a:rPr lang="ko-KR" altLang="en-US" dirty="0"/>
              <a:t>프레임워크는 어떠한 소프트웨어 개발에는 일종의 규칙이 있고 그 규칙을 정하는 일을 말함</a:t>
            </a:r>
            <a:endParaRPr lang="en-US" altLang="ko-KR" dirty="0"/>
          </a:p>
          <a:p>
            <a:pPr lvl="1"/>
            <a:r>
              <a:rPr lang="ko-KR" altLang="en-US" dirty="0"/>
              <a:t>프로그래밍을 위한 프레임워크가 있다면</a:t>
            </a:r>
            <a:r>
              <a:rPr lang="en-US" altLang="ko-KR" dirty="0"/>
              <a:t>, </a:t>
            </a:r>
            <a:r>
              <a:rPr lang="ko-KR" altLang="en-US" dirty="0"/>
              <a:t>프로그래밍에서의 반복적인 로직이나 규칙</a:t>
            </a:r>
            <a:r>
              <a:rPr lang="en-US" altLang="ko-KR" dirty="0"/>
              <a:t>, </a:t>
            </a:r>
            <a:r>
              <a:rPr lang="ko-KR" altLang="en-US" dirty="0"/>
              <a:t>기본 작업을 제공해준다는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딥러닝 프레임워크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딥러닝에는</a:t>
            </a:r>
            <a:r>
              <a:rPr lang="ko-KR" altLang="en-US" dirty="0"/>
              <a:t> </a:t>
            </a:r>
            <a:r>
              <a:rPr lang="en-US" altLang="ko-KR" dirty="0"/>
              <a:t>DNN,CNN,RNN, GNN </a:t>
            </a:r>
            <a:r>
              <a:rPr lang="ko-KR" altLang="en-US" dirty="0"/>
              <a:t>등 다양한 형태의 수많은 알고리즘이 있는데</a:t>
            </a:r>
            <a:r>
              <a:rPr lang="en-US" altLang="ko-KR" dirty="0"/>
              <a:t>, </a:t>
            </a:r>
            <a:r>
              <a:rPr lang="ko-KR" altLang="en-US" dirty="0"/>
              <a:t>이러한 알고리즘을 사용하려고 할 때마다 새롭게 구현해야 한다면 비효율적</a:t>
            </a:r>
            <a:endParaRPr lang="en-US" altLang="ko-KR" dirty="0"/>
          </a:p>
          <a:p>
            <a:pPr lvl="1"/>
            <a:r>
              <a:rPr lang="ko-KR" altLang="en-US" dirty="0"/>
              <a:t>딥러닝 프레임워크는 이미 검증된 많은 알고리즘</a:t>
            </a:r>
            <a:r>
              <a:rPr lang="en-US" altLang="ko-KR" dirty="0"/>
              <a:t>, </a:t>
            </a:r>
            <a:r>
              <a:rPr lang="ko-KR" altLang="en-US" dirty="0"/>
              <a:t>이미 학습된 딥러닝 알고리즘을 제공하여 개발자가 </a:t>
            </a:r>
            <a:r>
              <a:rPr lang="ko-KR" altLang="en-US" dirty="0" err="1"/>
              <a:t>딥러닝을</a:t>
            </a:r>
            <a:r>
              <a:rPr lang="ko-KR" altLang="en-US" dirty="0"/>
              <a:t> 사용하려고 할 때 반복적인 작업을 </a:t>
            </a:r>
            <a:r>
              <a:rPr lang="ko-KR" altLang="en-US" dirty="0" err="1"/>
              <a:t>적게하도록</a:t>
            </a:r>
            <a:r>
              <a:rPr lang="ko-KR" altLang="en-US" dirty="0"/>
              <a:t> 지원하는 도구임</a:t>
            </a:r>
            <a:endParaRPr lang="en-US" altLang="ko-KR" dirty="0"/>
          </a:p>
          <a:p>
            <a:pPr lvl="1"/>
            <a:r>
              <a:rPr lang="ko-KR" altLang="en-US" dirty="0"/>
              <a:t>딥러닝 프레임워크에는 데이터 정제</a:t>
            </a:r>
            <a:r>
              <a:rPr lang="en-US" altLang="ko-KR" dirty="0"/>
              <a:t>, </a:t>
            </a:r>
            <a:r>
              <a:rPr lang="ko-KR" altLang="en-US" dirty="0"/>
              <a:t>모델 생성</a:t>
            </a:r>
            <a:r>
              <a:rPr lang="en-US" altLang="ko-KR" dirty="0"/>
              <a:t>, </a:t>
            </a:r>
            <a:r>
              <a:rPr lang="ko-KR" altLang="en-US" dirty="0"/>
              <a:t>학습 및 검증을 위한 여러가지 라이브러리나 모듈을 </a:t>
            </a:r>
            <a:r>
              <a:rPr lang="ko-KR" altLang="en-US" dirty="0" err="1"/>
              <a:t>묶어놓은</a:t>
            </a:r>
            <a:r>
              <a:rPr lang="ko-KR" altLang="en-US" dirty="0"/>
              <a:t> 패키지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65FA2-4215-6C25-09A0-8740D3B52BBA}"/>
              </a:ext>
            </a:extLst>
          </p:cNvPr>
          <p:cNvSpPr txBox="1"/>
          <p:nvPr/>
        </p:nvSpPr>
        <p:spPr>
          <a:xfrm>
            <a:off x="5791200" y="6426360"/>
            <a:ext cx="3352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참고</a:t>
            </a:r>
            <a:r>
              <a:rPr lang="en-US" altLang="ko-KR" sz="800" dirty="0"/>
              <a:t>: </a:t>
            </a:r>
            <a:r>
              <a:rPr lang="ko-KR" altLang="en-US" sz="800" dirty="0">
                <a:hlinkClick r:id="rId2"/>
              </a:rPr>
              <a:t>https://www.castingn.com/sourcing/kkultip_detail/110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/>
              <a:t>https://moolgogiheart.tistory.com/87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7063520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EF9BD-B47E-1FD6-CFC4-6E74A3E4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딥러닝 프레임워크</a:t>
            </a:r>
          </a:p>
        </p:txBody>
      </p:sp>
      <p:pic>
        <p:nvPicPr>
          <p:cNvPr id="3074" name="Picture 2" descr="텐서플로 - 위키백과, 우리 모두의 백과사전">
            <a:extLst>
              <a:ext uri="{FF2B5EF4-FFF2-40B4-BE49-F238E27FC236}">
                <a16:creationId xmlns:a16="http://schemas.microsoft.com/office/drawing/2014/main" id="{9D871A39-6AE9-4A5B-6482-7E67CE5F5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483796"/>
            <a:ext cx="19812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eras: the Python deep learning API">
            <a:extLst>
              <a:ext uri="{FF2B5EF4-FFF2-40B4-BE49-F238E27FC236}">
                <a16:creationId xmlns:a16="http://schemas.microsoft.com/office/drawing/2014/main" id="{06425490-8FFC-FC6F-0048-135803D17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311" y="2001066"/>
            <a:ext cx="2362200" cy="68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56BE6CB-741A-F8AA-1712-AD1A0BBDE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37816"/>
            <a:ext cx="2733674" cy="68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itHub - eclipse/deeplearning4j: Suite of tools for deploying and training  deep learning models using the JVM. Highlights include model import for  keras, tensorflow, and onnx/pytorch, a modular and tiny c++ library for">
            <a:extLst>
              <a:ext uri="{FF2B5EF4-FFF2-40B4-BE49-F238E27FC236}">
                <a16:creationId xmlns:a16="http://schemas.microsoft.com/office/drawing/2014/main" id="{45C0DABF-40D9-8ED7-696D-0444B3BF8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214" y="4326886"/>
            <a:ext cx="1638300" cy="68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affe Definition | DeepAI">
            <a:extLst>
              <a:ext uri="{FF2B5EF4-FFF2-40B4-BE49-F238E27FC236}">
                <a16:creationId xmlns:a16="http://schemas.microsoft.com/office/drawing/2014/main" id="{8594239F-455B-7227-3BA7-71013DED5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964" y="4405844"/>
            <a:ext cx="1539010" cy="53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heano">
            <a:extLst>
              <a:ext uri="{FF2B5EF4-FFF2-40B4-BE49-F238E27FC236}">
                <a16:creationId xmlns:a16="http://schemas.microsoft.com/office/drawing/2014/main" id="{462F9388-E727-7236-D5FF-DAAB5B2BEF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09" y="1983811"/>
            <a:ext cx="2294084" cy="52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257850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6676816-49C8-137E-F6AC-F81910B6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딥러닝 프레임워크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B43AFC4-6BCD-B074-3FAA-0F259930E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시아노</a:t>
            </a:r>
            <a:endParaRPr lang="en-US" altLang="ko-KR" dirty="0"/>
          </a:p>
          <a:p>
            <a:pPr lvl="1"/>
            <a:r>
              <a:rPr lang="ko-KR" altLang="en-US" dirty="0"/>
              <a:t>몬트리올 대학에서 </a:t>
            </a: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Nvidia GPU</a:t>
            </a:r>
            <a:r>
              <a:rPr lang="ko-KR" altLang="en-US" dirty="0"/>
              <a:t> 기반으로 개발되었음</a:t>
            </a:r>
            <a:endParaRPr lang="en-US" altLang="ko-KR" dirty="0"/>
          </a:p>
          <a:p>
            <a:pPr lvl="1"/>
            <a:r>
              <a:rPr lang="ko-KR" altLang="en-US" dirty="0"/>
              <a:t>확장성이 뛰어나지 않고 다중 </a:t>
            </a:r>
            <a:r>
              <a:rPr lang="en-US" altLang="ko-KR" dirty="0"/>
              <a:t>GPU</a:t>
            </a:r>
            <a:r>
              <a:rPr lang="ko-KR" altLang="en-US" dirty="0"/>
              <a:t>에 대한 지원도 부족함</a:t>
            </a:r>
            <a:endParaRPr lang="en-US" altLang="ko-KR" dirty="0"/>
          </a:p>
          <a:p>
            <a:pPr lvl="1"/>
            <a:r>
              <a:rPr lang="ko-KR" altLang="en-US" dirty="0"/>
              <a:t>하지만 파이썬 기반이라는 장점때문에 범용적인 딥러닝 모델 구축에 자주 활용됨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텐서플로우</a:t>
            </a:r>
            <a:endParaRPr lang="en-US" altLang="ko-KR" dirty="0"/>
          </a:p>
          <a:p>
            <a:pPr lvl="1"/>
            <a:r>
              <a:rPr lang="ko-KR" altLang="en-US" dirty="0"/>
              <a:t>인기있는 딥러닝 프레임워크 중 하나로 </a:t>
            </a:r>
            <a:r>
              <a:rPr lang="ko-KR" altLang="en-US" dirty="0" err="1"/>
              <a:t>시아노를</a:t>
            </a:r>
            <a:r>
              <a:rPr lang="ko-KR" altLang="en-US" dirty="0"/>
              <a:t> 대체하기 위해 구글 브레인 팀에서 개발한 딥러닝 프레임워크임</a:t>
            </a:r>
            <a:endParaRPr lang="en-US" altLang="ko-KR" dirty="0"/>
          </a:p>
          <a:p>
            <a:pPr lvl="1"/>
            <a:r>
              <a:rPr lang="en-US" altLang="ko-KR" dirty="0"/>
              <a:t>C/C++</a:t>
            </a:r>
            <a:r>
              <a:rPr lang="ko-KR" altLang="en-US" dirty="0"/>
              <a:t>엔진에 파이썬 </a:t>
            </a:r>
            <a:r>
              <a:rPr lang="en-US" altLang="ko-KR" dirty="0"/>
              <a:t>API</a:t>
            </a:r>
            <a:r>
              <a:rPr lang="ko-KR" altLang="en-US" dirty="0"/>
              <a:t>로 개발되어 빠른 실행이 가능하며</a:t>
            </a:r>
            <a:r>
              <a:rPr lang="en-US" altLang="ko-KR" dirty="0"/>
              <a:t>, </a:t>
            </a:r>
            <a:r>
              <a:rPr lang="ko-KR" altLang="en-US" dirty="0"/>
              <a:t>데이터 흐름 그래프를 사용하여 데이터를 처리하는 방식의 프레임워크로 여러 알고리즘을 지원하고</a:t>
            </a:r>
            <a:r>
              <a:rPr lang="en-US" altLang="ko-KR" dirty="0"/>
              <a:t>, </a:t>
            </a:r>
            <a:r>
              <a:rPr lang="ko-KR" altLang="en-US" dirty="0" err="1"/>
              <a:t>텐서보드라는</a:t>
            </a:r>
            <a:r>
              <a:rPr lang="ko-KR" altLang="en-US" dirty="0"/>
              <a:t> 모델 가상화</a:t>
            </a:r>
            <a:r>
              <a:rPr lang="en-US" altLang="ko-KR" dirty="0"/>
              <a:t>, </a:t>
            </a:r>
            <a:r>
              <a:rPr lang="ko-KR" altLang="en-US" dirty="0"/>
              <a:t>시각화 도구를 제공하기에 모델을 손쉽게 </a:t>
            </a:r>
            <a:r>
              <a:rPr lang="ko-KR" altLang="en-US" dirty="0" err="1"/>
              <a:t>시각화할</a:t>
            </a:r>
            <a:r>
              <a:rPr lang="ko-KR" altLang="en-US" dirty="0"/>
              <a:t> 수 있음</a:t>
            </a:r>
            <a:endParaRPr lang="en-US" altLang="ko-KR" dirty="0"/>
          </a:p>
          <a:p>
            <a:pPr lvl="1"/>
            <a:r>
              <a:rPr lang="ko-KR" altLang="en-US" dirty="0"/>
              <a:t>다른 프레임워크에 비해 속도가 느리지만</a:t>
            </a:r>
            <a:r>
              <a:rPr lang="en-US" altLang="ko-KR" dirty="0"/>
              <a:t>, </a:t>
            </a:r>
            <a:r>
              <a:rPr lang="ko-KR" altLang="en-US" dirty="0"/>
              <a:t>파이썬</a:t>
            </a:r>
            <a:r>
              <a:rPr lang="en-US" altLang="ko-KR" dirty="0"/>
              <a:t>, C/C++, </a:t>
            </a:r>
            <a:r>
              <a:rPr lang="ko-KR" altLang="en-US" dirty="0"/>
              <a:t>자바</a:t>
            </a:r>
            <a:r>
              <a:rPr lang="en-US" altLang="ko-KR" dirty="0"/>
              <a:t>, Go</a:t>
            </a:r>
            <a:r>
              <a:rPr lang="ko-KR" altLang="en-US" dirty="0"/>
              <a:t>언어까지 지원함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케라스</a:t>
            </a:r>
            <a:endParaRPr lang="en-US" altLang="ko-KR" dirty="0"/>
          </a:p>
          <a:p>
            <a:pPr lvl="1"/>
            <a:r>
              <a:rPr lang="ko-KR" altLang="en-US" dirty="0" err="1"/>
              <a:t>시아노나</a:t>
            </a:r>
            <a:r>
              <a:rPr lang="ko-KR" altLang="en-US" dirty="0"/>
              <a:t> </a:t>
            </a:r>
            <a:r>
              <a:rPr lang="ko-KR" altLang="en-US" dirty="0" err="1"/>
              <a:t>텐서플로우를</a:t>
            </a:r>
            <a:r>
              <a:rPr lang="ko-KR" altLang="en-US" dirty="0"/>
              <a:t> 사용해서는 딥러닝 모델을 만드는 것은 전문가가 아니라면 매우 어려운데 이를 해결하기 위해 딥러닝 모델 개발의 컴포넌트를 더욱 </a:t>
            </a:r>
            <a:r>
              <a:rPr lang="ko-KR" altLang="en-US" dirty="0" err="1"/>
              <a:t>추상화하여</a:t>
            </a:r>
            <a:r>
              <a:rPr lang="ko-KR" altLang="en-US" dirty="0"/>
              <a:t> 단순한 인터페이스로 구축할 수 있도록 만든 것이 </a:t>
            </a:r>
            <a:r>
              <a:rPr lang="ko-KR" altLang="en-US" dirty="0" err="1"/>
              <a:t>케라스임</a:t>
            </a:r>
            <a:endParaRPr lang="en-US" altLang="ko-KR" dirty="0"/>
          </a:p>
          <a:p>
            <a:pPr lvl="1"/>
            <a:r>
              <a:rPr lang="ko-KR" altLang="en-US" dirty="0" err="1"/>
              <a:t>케라스는</a:t>
            </a:r>
            <a:r>
              <a:rPr lang="ko-KR" altLang="en-US" dirty="0"/>
              <a:t> </a:t>
            </a:r>
            <a:r>
              <a:rPr lang="ko-KR" altLang="en-US" dirty="0" err="1"/>
              <a:t>시아노나</a:t>
            </a:r>
            <a:r>
              <a:rPr lang="ko-KR" altLang="en-US" dirty="0"/>
              <a:t> </a:t>
            </a:r>
            <a:r>
              <a:rPr lang="ko-KR" altLang="en-US" dirty="0" err="1"/>
              <a:t>텐서플로우의</a:t>
            </a:r>
            <a:r>
              <a:rPr lang="ko-KR" altLang="en-US" dirty="0"/>
              <a:t> </a:t>
            </a:r>
            <a:r>
              <a:rPr lang="ko-KR" altLang="en-US" dirty="0" err="1"/>
              <a:t>백엔드로</a:t>
            </a:r>
            <a:r>
              <a:rPr lang="ko-KR" altLang="en-US" dirty="0"/>
              <a:t> 사용할 수 있음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7774935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6676816-49C8-137E-F6AC-F81910B6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딥러닝 프레임워크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B43AFC4-6BCD-B074-3FAA-0F259930E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토치</a:t>
            </a:r>
            <a:endParaRPr lang="en-US" altLang="ko-KR" dirty="0"/>
          </a:p>
          <a:p>
            <a:pPr lvl="1"/>
            <a:r>
              <a:rPr lang="ko-KR" altLang="en-US" dirty="0" err="1"/>
              <a:t>토치는</a:t>
            </a:r>
            <a:r>
              <a:rPr lang="ko-KR" altLang="en-US" dirty="0"/>
              <a:t> </a:t>
            </a:r>
            <a:r>
              <a:rPr lang="ko-KR" altLang="en-US" dirty="0" err="1"/>
              <a:t>루아</a:t>
            </a:r>
            <a:r>
              <a:rPr lang="en-US" altLang="ko-KR" dirty="0"/>
              <a:t>(Lua)</a:t>
            </a:r>
            <a:r>
              <a:rPr lang="ko-KR" altLang="en-US" dirty="0"/>
              <a:t>라는 스크립트 언어를 기반으로 제작된 프레임워크로 페이스북</a:t>
            </a:r>
            <a:r>
              <a:rPr lang="en-US" altLang="ko-KR" dirty="0"/>
              <a:t>, </a:t>
            </a:r>
            <a:r>
              <a:rPr lang="ko-KR" altLang="en-US" dirty="0"/>
              <a:t>구글 등과 같은 대기업에서도 </a:t>
            </a:r>
            <a:r>
              <a:rPr lang="ko-KR" altLang="en-US" dirty="0" err="1"/>
              <a:t>토치를</a:t>
            </a:r>
            <a:r>
              <a:rPr lang="ko-KR" altLang="en-US" dirty="0"/>
              <a:t> 기반으로 하는 자체 버전을 별도로 개발하여 사용하고 있을 정도로 효율적인 프레임워크임</a:t>
            </a:r>
            <a:endParaRPr lang="en-US" altLang="ko-KR" dirty="0"/>
          </a:p>
          <a:p>
            <a:pPr lvl="1"/>
            <a:r>
              <a:rPr lang="ko-KR" altLang="en-US" dirty="0"/>
              <a:t>딥러닝 모델을 만드는 과정을 최대한 유연하고 간단하게 만드는 것을 목표로 개발되었으며</a:t>
            </a:r>
            <a:r>
              <a:rPr lang="en-US" altLang="ko-KR" dirty="0"/>
              <a:t>, </a:t>
            </a:r>
            <a:r>
              <a:rPr lang="ko-KR" altLang="en-US" dirty="0"/>
              <a:t>강화학습에 필요한 </a:t>
            </a:r>
            <a:r>
              <a:rPr lang="ko-KR" altLang="en-US" dirty="0" err="1"/>
              <a:t>사전학습된</a:t>
            </a:r>
            <a:r>
              <a:rPr lang="ko-KR" altLang="en-US" dirty="0"/>
              <a:t> 라이브러리를 제공해줌</a:t>
            </a:r>
            <a:endParaRPr lang="en-US" altLang="ko-KR" dirty="0"/>
          </a:p>
          <a:p>
            <a:r>
              <a:rPr lang="ko-KR" altLang="en-US" dirty="0" err="1"/>
              <a:t>파이토치</a:t>
            </a:r>
            <a:endParaRPr lang="en-US" altLang="ko-KR" dirty="0"/>
          </a:p>
          <a:p>
            <a:pPr lvl="1"/>
            <a:r>
              <a:rPr lang="en-US" altLang="ko-KR" dirty="0"/>
              <a:t>Facebook AI Research lab(FAIR)</a:t>
            </a:r>
            <a:r>
              <a:rPr lang="ko-KR" altLang="en-US" dirty="0"/>
              <a:t>에서 개발했으며</a:t>
            </a:r>
            <a:r>
              <a:rPr lang="en-US" altLang="ko-KR" dirty="0"/>
              <a:t>, </a:t>
            </a:r>
            <a:r>
              <a:rPr lang="ko-KR" altLang="en-US" dirty="0" err="1"/>
              <a:t>토치의</a:t>
            </a:r>
            <a:r>
              <a:rPr lang="ko-KR" altLang="en-US" dirty="0"/>
              <a:t> </a:t>
            </a:r>
            <a:r>
              <a:rPr lang="ko-KR" altLang="en-US" dirty="0" err="1"/>
              <a:t>백엔드</a:t>
            </a:r>
            <a:r>
              <a:rPr lang="ko-KR" altLang="en-US" dirty="0"/>
              <a:t> 프레임워크임</a:t>
            </a:r>
            <a:endParaRPr lang="en-US" altLang="ko-KR" dirty="0"/>
          </a:p>
          <a:p>
            <a:pPr lvl="1"/>
            <a:r>
              <a:rPr lang="ko-KR" altLang="en-US" dirty="0"/>
              <a:t>처리를</a:t>
            </a:r>
            <a:r>
              <a:rPr lang="en-US" altLang="ko-KR" dirty="0"/>
              <a:t> </a:t>
            </a:r>
            <a:r>
              <a:rPr lang="ko-KR" altLang="en-US" dirty="0"/>
              <a:t>위해 </a:t>
            </a:r>
            <a:r>
              <a:rPr lang="en-US" altLang="ko-KR" dirty="0"/>
              <a:t>C/C++, Python, </a:t>
            </a:r>
            <a:r>
              <a:rPr lang="en-US" altLang="ko-KR" dirty="0" err="1"/>
              <a:t>Cuda</a:t>
            </a:r>
            <a:r>
              <a:rPr lang="ko-KR" altLang="en-US" dirty="0"/>
              <a:t>를 사용했고</a:t>
            </a:r>
            <a:r>
              <a:rPr lang="en-US" altLang="ko-KR" dirty="0"/>
              <a:t>, </a:t>
            </a:r>
            <a:r>
              <a:rPr lang="ko-KR" altLang="en-US" dirty="0"/>
              <a:t>유연성이 있으면서 빠른 속도를 지향하도록 설계되었음</a:t>
            </a:r>
            <a:endParaRPr lang="en-US" altLang="ko-KR" dirty="0"/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과의 긴밀한 통합성을 지원하기에 </a:t>
            </a:r>
            <a:r>
              <a:rPr lang="en-US" altLang="ko-KR" dirty="0"/>
              <a:t>Python</a:t>
            </a:r>
            <a:r>
              <a:rPr lang="ko-KR" altLang="en-US" dirty="0"/>
              <a:t>에서 제공되는 대부분의 라이브러리와 신경망을 같이 사용할 수 있다는 장점이 있음</a:t>
            </a:r>
            <a:endParaRPr lang="en-US" altLang="ko-KR" dirty="0"/>
          </a:p>
          <a:p>
            <a:r>
              <a:rPr lang="en-US" altLang="ko-KR" dirty="0"/>
              <a:t>DL4J</a:t>
            </a:r>
          </a:p>
          <a:p>
            <a:pPr lvl="1"/>
            <a:r>
              <a:rPr lang="en-US" altLang="ko-KR" dirty="0"/>
              <a:t>Adam</a:t>
            </a:r>
            <a:r>
              <a:rPr lang="ko-KR" altLang="en-US" dirty="0"/>
              <a:t> </a:t>
            </a:r>
            <a:r>
              <a:rPr lang="en-US" altLang="ko-KR" dirty="0"/>
              <a:t>Gibson</a:t>
            </a:r>
            <a:r>
              <a:rPr lang="ko-KR" altLang="en-US" dirty="0"/>
              <a:t> </a:t>
            </a:r>
            <a:r>
              <a:rPr lang="en-US" altLang="ko-KR" dirty="0"/>
              <a:t>Alex D. Black, </a:t>
            </a:r>
            <a:r>
              <a:rPr lang="ko-KR" altLang="en-US" dirty="0"/>
              <a:t>등 몇몇 개발자들의 기계학습 그룹에서 개발한 프레임워크</a:t>
            </a:r>
            <a:endParaRPr lang="en-US" altLang="ko-KR" dirty="0"/>
          </a:p>
          <a:p>
            <a:pPr lvl="1"/>
            <a:r>
              <a:rPr lang="en-US" altLang="ko-KR" dirty="0"/>
              <a:t>Java, Scala, C++, CUDA</a:t>
            </a:r>
            <a:r>
              <a:rPr lang="ko-KR" altLang="en-US" dirty="0"/>
              <a:t>로 작성되었으며 </a:t>
            </a:r>
            <a:r>
              <a:rPr lang="en-US" altLang="ko-KR" dirty="0"/>
              <a:t>CNN, RNN, LSTM</a:t>
            </a:r>
            <a:r>
              <a:rPr lang="ko-KR" altLang="en-US" dirty="0"/>
              <a:t>과 같은 다양한 신경망을 지원</a:t>
            </a:r>
            <a:endParaRPr lang="en-US" altLang="ko-KR" dirty="0"/>
          </a:p>
          <a:p>
            <a:pPr lvl="1"/>
            <a:r>
              <a:rPr lang="en-US" altLang="ko-KR" dirty="0"/>
              <a:t>Hadoop, Apache Spark </a:t>
            </a:r>
            <a:r>
              <a:rPr lang="ko-KR" altLang="en-US" dirty="0"/>
              <a:t>등 분산 컴퓨팅 관련 라이브러리와 높은 통합성을 지원하여 비즈니스 환경에서의 </a:t>
            </a:r>
            <a:r>
              <a:rPr lang="en-US" altLang="ko-KR" dirty="0"/>
              <a:t>AI </a:t>
            </a:r>
            <a:r>
              <a:rPr lang="ko-KR" altLang="en-US" dirty="0"/>
              <a:t>개발에 적절함</a:t>
            </a:r>
            <a:endParaRPr lang="en-US" altLang="ko-KR" dirty="0"/>
          </a:p>
          <a:p>
            <a:r>
              <a:rPr lang="en-US" altLang="ko-KR" dirty="0"/>
              <a:t>Caffe</a:t>
            </a:r>
          </a:p>
          <a:p>
            <a:pPr lvl="1"/>
            <a:r>
              <a:rPr lang="ko-KR" altLang="en-US" dirty="0"/>
              <a:t>버클리 </a:t>
            </a:r>
            <a:r>
              <a:rPr lang="en-US" altLang="ko-KR" dirty="0"/>
              <a:t>AI Research</a:t>
            </a:r>
            <a:r>
              <a:rPr lang="ko-KR" altLang="en-US" dirty="0"/>
              <a:t>에서 개발하였고 빠른 </a:t>
            </a:r>
            <a:r>
              <a:rPr lang="ko-KR" altLang="en-US" dirty="0" err="1"/>
              <a:t>피쳐</a:t>
            </a:r>
            <a:r>
              <a:rPr lang="ko-KR" altLang="en-US" dirty="0"/>
              <a:t> </a:t>
            </a:r>
            <a:r>
              <a:rPr lang="ko-KR" altLang="en-US" dirty="0" err="1"/>
              <a:t>임베딩</a:t>
            </a:r>
            <a:r>
              <a:rPr lang="ko-KR" altLang="en-US" dirty="0"/>
              <a:t> </a:t>
            </a:r>
            <a:r>
              <a:rPr lang="ko-KR" altLang="en-US" dirty="0" err="1"/>
              <a:t>컨볼루션</a:t>
            </a:r>
            <a:r>
              <a:rPr lang="ko-KR" altLang="en-US" dirty="0"/>
              <a:t> 아키텍처의 줄임말</a:t>
            </a:r>
            <a:endParaRPr lang="en-US" altLang="ko-KR" dirty="0"/>
          </a:p>
          <a:p>
            <a:pPr lvl="1"/>
            <a:r>
              <a:rPr lang="ko-KR" altLang="en-US" dirty="0"/>
              <a:t>이미지 감지 및 분류에 뛰어난 성능을 보여줌</a:t>
            </a:r>
            <a:r>
              <a:rPr lang="en-US" altLang="ko-KR" dirty="0"/>
              <a:t>(1</a:t>
            </a:r>
            <a:r>
              <a:rPr lang="ko-KR" altLang="en-US" dirty="0"/>
              <a:t>일 </a:t>
            </a:r>
            <a:r>
              <a:rPr lang="en-US" altLang="ko-KR" dirty="0"/>
              <a:t>6</a:t>
            </a:r>
            <a:r>
              <a:rPr lang="ko-KR" altLang="en-US" dirty="0" err="1"/>
              <a:t>천만개</a:t>
            </a:r>
            <a:r>
              <a:rPr lang="ko-KR" altLang="en-US" dirty="0"/>
              <a:t> 이미지 처리 가능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5465112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3AF6D-6EFB-FE20-2CC3-81A86FC5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파이토치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3BC8E-5F53-6788-5F17-4A93047CD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파이토치는</a:t>
            </a:r>
            <a:r>
              <a:rPr lang="ko-KR" altLang="en-US" dirty="0"/>
              <a:t> </a:t>
            </a:r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컴퓨터비전</a:t>
            </a:r>
            <a:r>
              <a:rPr lang="en-US" altLang="ko-KR" dirty="0"/>
              <a:t>, </a:t>
            </a:r>
            <a:r>
              <a:rPr lang="ko-KR" altLang="en-US" dirty="0"/>
              <a:t>딥러닝</a:t>
            </a:r>
            <a:r>
              <a:rPr lang="en-US" altLang="ko-KR" dirty="0"/>
              <a:t>, </a:t>
            </a:r>
            <a:r>
              <a:rPr lang="ko-KR" altLang="en-US" dirty="0"/>
              <a:t>자연어처리 어플리케이션에 주로 사용되는 오픈 소스 라이브러리로 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Numpy</a:t>
            </a:r>
            <a:r>
              <a:rPr lang="ko-KR" altLang="en-US" dirty="0"/>
              <a:t>와 같은 다차원 배열인 </a:t>
            </a:r>
            <a:r>
              <a:rPr lang="en-US" altLang="ko-KR" dirty="0"/>
              <a:t>Tensor</a:t>
            </a:r>
            <a:r>
              <a:rPr lang="ko-KR" altLang="en-US" dirty="0"/>
              <a:t>라는 핵심 데이터 구조를 가지고 있어 프로그래머가 </a:t>
            </a:r>
            <a:r>
              <a:rPr lang="ko-KR" altLang="en-US" dirty="0" err="1"/>
              <a:t>파이토치로</a:t>
            </a:r>
            <a:r>
              <a:rPr lang="ko-KR" altLang="en-US" dirty="0"/>
              <a:t> 복잡한 신경망을 쉽게 구축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파이토치는</a:t>
            </a:r>
            <a:r>
              <a:rPr lang="ko-KR" altLang="en-US" dirty="0"/>
              <a:t> 유연하고 빠르게 프로젝트 시작이 가능하고 실행이 쉽기에 산업</a:t>
            </a:r>
            <a:r>
              <a:rPr lang="en-US" altLang="ko-KR" dirty="0"/>
              <a:t>, </a:t>
            </a:r>
            <a:r>
              <a:rPr lang="ko-KR" altLang="en-US" dirty="0"/>
              <a:t>연구 전반에서 사용이 증가하고 있음</a:t>
            </a:r>
            <a:r>
              <a:rPr lang="en-US" altLang="ko-KR" dirty="0"/>
              <a:t>(ICLR)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B992F65-D265-4537-17C9-FCA837F6F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22" y="3934314"/>
            <a:ext cx="4184378" cy="219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ytorch vs tensorflow papers at neuralips">
            <a:extLst>
              <a:ext uri="{FF2B5EF4-FFF2-40B4-BE49-F238E27FC236}">
                <a16:creationId xmlns:a16="http://schemas.microsoft.com/office/drawing/2014/main" id="{1E635943-E6BE-3C6B-BBD1-8602BEE5A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94" y="4000500"/>
            <a:ext cx="372441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332980-5AA6-4407-F65D-A8A4D4B2E61A}"/>
              </a:ext>
            </a:extLst>
          </p:cNvPr>
          <p:cNvSpPr txBox="1"/>
          <p:nvPr/>
        </p:nvSpPr>
        <p:spPr>
          <a:xfrm>
            <a:off x="3962400" y="6248400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>
                <a:hlinkClick r:id="rId5"/>
              </a:rPr>
              <a:t>https://towardsdatascience.com/is-pytorch-catching-tensorflow-ca88f9128304</a:t>
            </a:r>
            <a:endParaRPr lang="en-US" altLang="ko-KR" sz="900" dirty="0"/>
          </a:p>
          <a:p>
            <a:r>
              <a:rPr lang="en-US" altLang="ko-KR" sz="900" dirty="0"/>
              <a:t>https://towardsdatascience.com/pytorch-vs-tensorflow-in-2020-fe237862fae1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72953416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KAIST Huawei Video 3.0">
  <a:themeElements>
    <a:clrScheme name="3_TES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EB0B2"/>
      </a:accent1>
      <a:accent2>
        <a:srgbClr val="E31937"/>
      </a:accent2>
      <a:accent3>
        <a:srgbClr val="FFFFFF"/>
      </a:accent3>
      <a:accent4>
        <a:srgbClr val="000000"/>
      </a:accent4>
      <a:accent5>
        <a:srgbClr val="D3D4D5"/>
      </a:accent5>
      <a:accent6>
        <a:srgbClr val="CE1631"/>
      </a:accent6>
      <a:hlink>
        <a:srgbClr val="E31937"/>
      </a:hlink>
      <a:folHlink>
        <a:srgbClr val="E31937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TE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EB0B2"/>
        </a:accent1>
        <a:accent2>
          <a:srgbClr val="E31937"/>
        </a:accent2>
        <a:accent3>
          <a:srgbClr val="FFFFFF"/>
        </a:accent3>
        <a:accent4>
          <a:srgbClr val="000000"/>
        </a:accent4>
        <a:accent5>
          <a:srgbClr val="D3D4D5"/>
        </a:accent5>
        <a:accent6>
          <a:srgbClr val="CE1631"/>
        </a:accent6>
        <a:hlink>
          <a:srgbClr val="E31937"/>
        </a:hlink>
        <a:folHlink>
          <a:srgbClr val="E31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107184</TotalTime>
  <Words>1408</Words>
  <Application>Microsoft Office PowerPoint</Application>
  <PresentationFormat>화면 슬라이드 쇼(4:3)</PresentationFormat>
  <Paragraphs>176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30" baseType="lpstr">
      <vt:lpstr>Apple SD Gothic Neo</vt:lpstr>
      <vt:lpstr>Helvetica Neue</vt:lpstr>
      <vt:lpstr>KoPubWorld돋움체 Bold</vt:lpstr>
      <vt:lpstr>Monaco</vt:lpstr>
      <vt:lpstr>NanumGothicCoding</vt:lpstr>
      <vt:lpstr>맑은 고딕</vt:lpstr>
      <vt:lpstr>Arial</vt:lpstr>
      <vt:lpstr>Nunito Sans</vt:lpstr>
      <vt:lpstr>Roboto</vt:lpstr>
      <vt:lpstr>Symbol</vt:lpstr>
      <vt:lpstr>Verdana</vt:lpstr>
      <vt:lpstr>KAIST Huawei Video 3.0</vt:lpstr>
      <vt:lpstr>디자인 사용자 지정</vt:lpstr>
      <vt:lpstr>신약개발을 위한  딥러닝 프레임워크 기초</vt:lpstr>
      <vt:lpstr>파이토치 소개 -6강-</vt:lpstr>
      <vt:lpstr>목차</vt:lpstr>
      <vt:lpstr>1. 파이토치 소개</vt:lpstr>
      <vt:lpstr>딥러닝 프레임워크</vt:lpstr>
      <vt:lpstr>딥러닝 프레임워크</vt:lpstr>
      <vt:lpstr>딥러닝 프레임워크</vt:lpstr>
      <vt:lpstr>딥러닝 프레임워크</vt:lpstr>
      <vt:lpstr>파이토치</vt:lpstr>
      <vt:lpstr>파이토치 소개</vt:lpstr>
      <vt:lpstr>파이토치 소개</vt:lpstr>
      <vt:lpstr>4. 환경 구축</vt:lpstr>
      <vt:lpstr>파이토치 설치(Colab)</vt:lpstr>
      <vt:lpstr>파이토치 설치(Linux, Mac OS Locally install)</vt:lpstr>
      <vt:lpstr>파이토치 설치(GPU Locally install, Win 기준)</vt:lpstr>
      <vt:lpstr>참고 문헌</vt:lpstr>
      <vt:lpstr>PowerPoint 프레젠테이션</vt:lpstr>
    </vt:vector>
  </TitlesOfParts>
  <Company>Savvis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Use Only Template</dc:title>
  <dc:creator>Tracy Zahn</dc:creator>
  <cp:lastModifiedBy>HongSeong Eun</cp:lastModifiedBy>
  <cp:revision>1100</cp:revision>
  <cp:lastPrinted>2016-11-18T02:24:25Z</cp:lastPrinted>
  <dcterms:created xsi:type="dcterms:W3CDTF">2010-06-28T13:49:14Z</dcterms:created>
  <dcterms:modified xsi:type="dcterms:W3CDTF">2022-07-06T01:14:54Z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">
    <vt:lpwstr/>
  </property>
  <property fmtid="{D5CDD505-2E9C-101B-9397-08002B2CF9AE}" pid="3" name="Service">
    <vt:lpwstr/>
  </property>
  <property fmtid="{D5CDD505-2E9C-101B-9397-08002B2CF9AE}" pid="4" name="ContentType">
    <vt:lpwstr>Document</vt:lpwstr>
  </property>
</Properties>
</file>