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695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6" userDrawn="1">
          <p15:clr>
            <a:srgbClr val="A4A3A4"/>
          </p15:clr>
        </p15:guide>
        <p15:guide id="1" pos="38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5" autoAdjust="0"/>
    <p:restoredTop sz="95208" autoAdjust="0"/>
  </p:normalViewPr>
  <p:slideViewPr>
    <p:cSldViewPr snapToGrid="0" snapToObjects="1">
      <p:cViewPr varScale="1">
        <p:scale>
          <a:sx n="85" d="100"/>
          <a:sy n="85" d="100"/>
        </p:scale>
        <p:origin x="758" y="67"/>
      </p:cViewPr>
      <p:guideLst>
        <p:guide orient="horz" pos="2156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0F5A2EE-FA92-4C1D-9658-816773D0B242}" type="datetime1">
              <a:rPr lang="ko-KR" altLang="en-US"/>
              <a:pPr lvl="0">
                <a:defRPr/>
              </a:pPr>
              <a:t>2022-11-15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3A65D35-5188-40C1-89C0-CA326E1C383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anchor="t" anchorCtr="0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defRPr/>
            </a:pPr>
            <a:endParaRPr lang="ko-KR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defRPr>
                <a:solidFill>
                  <a:schemeClr val="tx1"/>
                </a:solidFill>
                <a:latin typeface="Open Sans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Open Sans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Open Sans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Open Sans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Open Sans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/>
                <a:ea typeface="맑은 고딕"/>
              </a:defRPr>
            </a:lvl9pPr>
          </a:lstStyle>
          <a:p>
            <a:pPr lvl="0">
              <a:defRPr/>
            </a:pPr>
            <a:fld id="{81148907-0807-4033-8DEA-5F90494CBFE8}" type="slidenum">
              <a:rPr lang="en-US" altLang="en-US">
                <a:latin typeface="맑은 고딕"/>
                <a:ea typeface="等线"/>
              </a:rPr>
              <a:pPr lvl="0">
                <a:defRPr/>
              </a:pPr>
              <a:t>2</a:t>
            </a:fld>
            <a:endParaRPr lang="en-US" altLang="en-US">
              <a:latin typeface="맑은 고딕"/>
              <a:ea typeface="等线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8F86A-D300-4B1C-B5C7-A6F25F9D5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60F58C-E28E-4B13-9A75-566877B9B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92FE0F-8C72-4557-9B38-28BED1C3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F6C1-0326-40A1-BE6F-390FBBCBB4B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26E36-0779-4B2E-B650-C93EC883B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D01CD3-1056-4A8C-80A0-4F4A0AC4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0319-3742-45FA-8C76-3DA8053D3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96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2ADCA-9734-4EAE-9E72-1E35073B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559B5E-84C3-4FE6-A0A6-7D5C2EFC1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9A82E-A148-43B9-96C4-1BF3B6FB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F6C1-0326-40A1-BE6F-390FBBCBB4B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DACFB-6051-45B6-AB12-2FFD31D5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C0037-7149-4DC2-8321-5A2C1DB5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0319-3742-45FA-8C76-3DA8053D3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09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99811-A25F-4786-93C4-4E2E82D63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227FCF-7DA8-46E6-B987-2B10722AE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5DB34-E43F-4EB5-B191-68D52FB8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F6C1-0326-40A1-BE6F-390FBBCBB4B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BF561-8154-487B-9F65-4CAB26BB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881744-F21E-41D5-AB0E-84E45A00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0319-3742-45FA-8C76-3DA8053D3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94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2022-11-15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2022-11-15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2022-11-15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2022-11-15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2022-11-15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2022-11-15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2022-11-15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2022-11-15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ED1C9-FA24-4A98-B678-841B5333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4DB79-B8A3-4776-92F4-E07C96F33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ECDCBC-0370-417B-9993-91DD1EB0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F6C1-0326-40A1-BE6F-390FBBCBB4B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0C15C-0EC0-4773-A649-EA15BA56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5224C-B235-4E73-B616-8491C30F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0319-3742-45FA-8C76-3DA8053D3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2588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2022-11-15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2022-11-15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2022-11-15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1315-BD30-46FC-A05D-A63BAB9A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9F5652-F599-47E1-8EC1-757F53AF6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20BF35-E807-478B-AD40-F397C6D4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F6C1-0326-40A1-BE6F-390FBBCBB4B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31E3E1-20B9-4A73-9912-CE1AFB17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926401-D1F2-43AB-AB0D-E8579484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0319-3742-45FA-8C76-3DA8053D3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98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D39E7-20A3-4939-892A-349F7E17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FDADC-DF1D-48CE-A413-AB43ACDB9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673688-2898-450F-A7EB-8C9146328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74BBCA-1815-4013-B575-638579D6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F6C1-0326-40A1-BE6F-390FBBCBB4B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B9E91A-F3D7-4D98-B7B2-77209C06E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2A19E2-F267-4500-ACF8-785C9D451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0319-3742-45FA-8C76-3DA8053D3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375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7A374-CFD2-415D-96DC-843A77FC6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4DC80E-C998-495C-A152-0F62B2253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C67056-1056-4B06-BA5E-AD32BE419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A4E7AE-211F-4E49-ADA1-239BF6AA4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3242EB-97F6-4D3E-B579-AF4630632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85B147-F63D-4F7C-91EF-7324E058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F6C1-0326-40A1-BE6F-390FBBCBB4B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BD6D11-373A-4B98-A64E-C7A70C68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2FDAC1-73F6-4961-8220-3CE683E7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0319-3742-45FA-8C76-3DA8053D3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26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9FD5E-B4A7-4FEE-A38C-FBFC37368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34ECA8-90F1-4ABE-99B9-140219CE8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F6C1-0326-40A1-BE6F-390FBBCBB4B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57EAE-201C-432F-9D81-3AAA57ED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D10EEF-2857-47E3-B218-652290A9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0319-3742-45FA-8C76-3DA8053D3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00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D70135-F551-4E98-84EC-8034B1997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F6C1-0326-40A1-BE6F-390FBBCBB4B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7C45A3-A760-4267-8AE3-AE05B4FC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6F8518-379D-4222-AB21-84760FA4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0319-3742-45FA-8C76-3DA8053D3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42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0F414-7660-434C-BC19-D12BE3FFB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621776-711F-4DA6-9F71-D50663446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BF6D90-3A38-43C6-A282-2CE6F8CDB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855708-4309-4D36-B952-FBFBBC95A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F6C1-0326-40A1-BE6F-390FBBCBB4B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662B75-C6A2-4534-9C02-F224AC5E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7EC689-44DA-4CC8-BCC0-4B579858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0319-3742-45FA-8C76-3DA8053D3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27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F1A1A-B734-425D-AE6A-59A5D43E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8EC457-A954-4F80-8729-147410169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6C0E60-E546-4DBF-974A-F44B39B8B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E31EDF-AECD-4879-A7A8-8AAF9602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F6C1-0326-40A1-BE6F-390FBBCBB4B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C6C3C9-2BBD-4EF5-905E-DBCAF85EC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7D5DE1-859A-4F05-8E88-FDD13C0D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0319-3742-45FA-8C76-3DA8053D3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21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BEF4F9-B609-43B3-851C-1063877FE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7481B2-F86A-41D5-BFA3-6FA0CADC7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6C03E-7CD9-422C-8AF1-4925B2085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8F6C1-0326-40A1-BE6F-390FBBCBB4B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93D1D-D3E6-4BFC-8726-147CFBD87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47224A-7CED-4F40-AD5A-7C79EDC40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B0319-3742-45FA-8C76-3DA8053D3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2022-11-15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>
            <a:grpSpLocks/>
          </p:cNvGrpSpPr>
          <p:nvPr/>
        </p:nvGrpSpPr>
        <p:grpSpPr>
          <a:xfrm>
            <a:off x="2828925" y="2616200"/>
            <a:ext cx="6533515" cy="2242185"/>
            <a:chOff x="2828925" y="2616200"/>
            <a:chExt cx="6533515" cy="2242185"/>
          </a:xfrm>
        </p:grpSpPr>
        <p:graphicFrame>
          <p:nvGraphicFramePr>
            <p:cNvPr id="9" name="개체 8"/>
            <p:cNvGraphicFramePr>
              <a:graphicFrameLocks noChangeAspect="1"/>
            </p:cNvGraphicFramePr>
            <p:nvPr/>
          </p:nvGraphicFramePr>
          <p:xfrm>
            <a:off x="8505364" y="2845271"/>
            <a:ext cx="1104900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2" imgW="1104480" imgH="939600" progId="Photoshop.Image.9">
                    <p:embed/>
                  </p:oleObj>
                </mc:Choice>
                <mc:Fallback>
                  <p:oleObj name="Image" r:id="rId2" imgW="1104480" imgH="939600" progId="Photoshop.Image.9">
                    <p:embed/>
                    <p:pic>
                      <p:nvPicPr>
                        <p:cNvPr id="0" name="Picture 3" descr="rId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05364" y="2845271"/>
                          <a:ext cx="1104900" cy="939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73195" y="2863850"/>
              <a:ext cx="5389245" cy="6997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/>
                  <a:ea typeface="배달의민족 주아"/>
                </a:rPr>
                <a:t>De : Home</a:t>
              </a: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828925" y="2694940"/>
              <a:ext cx="889000" cy="889000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3887470" y="3661410"/>
              <a:ext cx="3435350" cy="467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altLang="ko-KR" sz="250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/>
                <a:ea typeface="에스코어 드림 6 Bold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468870" y="3611880"/>
              <a:ext cx="1634490" cy="12465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3913505" y="3582670"/>
              <a:ext cx="4619625" cy="1270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그림 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003415" y="1122045"/>
            <a:ext cx="2095500" cy="2095500"/>
          </a:xfrm>
          <a:prstGeom prst="rect">
            <a:avLst/>
          </a:prstGeom>
        </p:spPr>
      </p:pic>
      <p:sp>
        <p:nvSpPr>
          <p:cNvPr id="15" name="텍스트 상자 3"/>
          <p:cNvSpPr txBox="1"/>
          <p:nvPr/>
        </p:nvSpPr>
        <p:spPr>
          <a:xfrm>
            <a:off x="4005580" y="3667125"/>
            <a:ext cx="4741545" cy="391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Decorating your Home</a:t>
            </a:r>
          </a:p>
        </p:txBody>
      </p:sp>
      <p:pic>
        <p:nvPicPr>
          <p:cNvPr id="2051" name="Picture 3" descr="rI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838" y="2616200"/>
            <a:ext cx="11049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각 삼각형 26"/>
          <p:cNvSpPr/>
          <p:nvPr/>
        </p:nvSpPr>
        <p:spPr>
          <a:xfrm>
            <a:off x="-11430" y="0"/>
            <a:ext cx="4931410" cy="6869430"/>
          </a:xfrm>
          <a:prstGeom prst="rtTriangle">
            <a:avLst/>
          </a:prstGeom>
          <a:solidFill>
            <a:srgbClr val="35C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721995" y="0"/>
            <a:ext cx="4932680" cy="6858000"/>
          </a:xfrm>
          <a:prstGeom prst="line">
            <a:avLst/>
          </a:prstGeom>
          <a:ln w="38100">
            <a:solidFill>
              <a:srgbClr val="35C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40740" y="387350"/>
            <a:ext cx="1189355" cy="776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에스코어 드림 6 Bold"/>
              <a:ea typeface="에스코어 드림 6 Bold"/>
            </a:endParaRPr>
          </a:p>
        </p:txBody>
      </p:sp>
      <p:sp>
        <p:nvSpPr>
          <p:cNvPr id="11" name="Rectangle 70"/>
          <p:cNvSpPr>
            <a:spLocks noChangeArrowheads="1"/>
          </p:cNvSpPr>
          <p:nvPr/>
        </p:nvSpPr>
        <p:spPr>
          <a:xfrm>
            <a:off x="866140" y="452120"/>
            <a:ext cx="1138555" cy="5746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rgbClr val="595959"/>
                </a:solidFill>
                <a:latin typeface="Calibri Light"/>
                <a:cs typeface="Roboto Light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rgbClr val="595959"/>
                </a:solidFill>
                <a:latin typeface="Calibri Light"/>
                <a:cs typeface="Roboto Light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rgbClr val="595959"/>
                </a:solidFill>
                <a:latin typeface="Calibri Light"/>
                <a:cs typeface="Roboto Light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rgbClr val="595959"/>
                </a:solidFill>
                <a:latin typeface="Calibri Light"/>
                <a:cs typeface="Roboto Light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rgbClr val="595959"/>
                </a:solidFill>
                <a:latin typeface="Calibri Light"/>
                <a:cs typeface="Roboto Light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 sz="2000">
                <a:solidFill>
                  <a:srgbClr val="595959"/>
                </a:solidFill>
                <a:latin typeface="Calibri Light"/>
                <a:cs typeface="Roboto Light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 sz="2000">
                <a:solidFill>
                  <a:srgbClr val="595959"/>
                </a:solidFill>
                <a:latin typeface="Calibri Light"/>
                <a:cs typeface="Roboto Light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 sz="2000">
                <a:solidFill>
                  <a:srgbClr val="595959"/>
                </a:solidFill>
                <a:latin typeface="Calibri Light"/>
                <a:cs typeface="Roboto Light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 sz="2000">
                <a:solidFill>
                  <a:srgbClr val="595959"/>
                </a:solidFill>
                <a:latin typeface="Calibri Light"/>
                <a:cs typeface="Roboto Light"/>
              </a:defRPr>
            </a:lvl9pPr>
          </a:lstStyle>
          <a:p>
            <a:pPr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/>
                <a:ea typeface="에스코어 드림 6 Bold"/>
                <a:cs typeface="Open Sans"/>
              </a:rPr>
              <a:t>순서</a:t>
            </a:r>
            <a:endParaRPr lang="en-US" altLang="zh-CN" sz="3200" b="1">
              <a:solidFill>
                <a:schemeClr val="tx1">
                  <a:lumMod val="65000"/>
                  <a:lumOff val="35000"/>
                </a:schemeClr>
              </a:solidFill>
              <a:latin typeface="에스코어 드림 6 Bold"/>
              <a:ea typeface="에스코어 드림 6 Bold"/>
              <a:cs typeface="Open Sans"/>
            </a:endParaRPr>
          </a:p>
        </p:txBody>
      </p:sp>
      <p:sp>
        <p:nvSpPr>
          <p:cNvPr id="20" name="Rectangle 70"/>
          <p:cNvSpPr>
            <a:spLocks noChangeArrowheads="1"/>
          </p:cNvSpPr>
          <p:nvPr/>
        </p:nvSpPr>
        <p:spPr>
          <a:xfrm>
            <a:off x="2423795" y="983615"/>
            <a:ext cx="2494280" cy="3594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defTabSz="913130" latinLnBrk="0">
              <a:lnSpc>
                <a:spcPct val="90000"/>
              </a:lnSpc>
              <a:spcBef>
                <a:spcPts val="1000"/>
              </a:spcBef>
              <a:buFontTx/>
              <a:buNone/>
              <a:defRPr lang="en-GB" altLang="en-US" sz="2800">
                <a:solidFill>
                  <a:srgbClr val="595959"/>
                </a:solidFill>
                <a:latin typeface="Calibri Light" charset="0"/>
                <a:cs typeface="Roboto Light" charset="0"/>
              </a:defRPr>
            </a:lvl1pPr>
            <a:lvl2pPr marL="742950" lvl="1" indent="-285750" defTabSz="913130" latinLnBrk="0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2400">
                <a:solidFill>
                  <a:srgbClr val="595959"/>
                </a:solidFill>
                <a:latin typeface="Calibri Light" charset="0"/>
                <a:cs typeface="Roboto Light" charset="0"/>
              </a:defRPr>
            </a:lvl2pPr>
            <a:lvl3pPr marL="1143000" lvl="2" indent="-228600" defTabSz="913130" latinLnBrk="0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2000">
                <a:solidFill>
                  <a:srgbClr val="595959"/>
                </a:solidFill>
                <a:latin typeface="Calibri Light" charset="0"/>
                <a:cs typeface="Roboto Light" charset="0"/>
              </a:defRPr>
            </a:lvl3pPr>
            <a:lvl4pPr marL="1600200" lvl="3" indent="-228600" defTabSz="913130" latinLnBrk="0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2000">
                <a:solidFill>
                  <a:srgbClr val="595959"/>
                </a:solidFill>
                <a:latin typeface="Calibri Light" charset="0"/>
                <a:cs typeface="Roboto Light" charset="0"/>
              </a:defRPr>
            </a:lvl4pPr>
            <a:lvl5pPr marL="2057400" lvl="4" indent="-228600" defTabSz="913130" latinLnBrk="0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2000">
                <a:solidFill>
                  <a:srgbClr val="595959"/>
                </a:solidFill>
                <a:latin typeface="Calibri Light" charset="0"/>
                <a:cs typeface="Roboto Light" charset="0"/>
              </a:defRPr>
            </a:lvl5pPr>
            <a:lvl6pPr marL="2514600" lvl="5" indent="-228600" defTabSz="91313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defRPr lang="en-GB" altLang="en-US" sz="2000">
                <a:solidFill>
                  <a:srgbClr val="595959"/>
                </a:solidFill>
                <a:latin typeface="Calibri Light" charset="0"/>
                <a:cs typeface="Roboto Light" charset="0"/>
              </a:defRPr>
            </a:lvl6pPr>
            <a:lvl7pPr marL="2971800" lvl="6" indent="-228600" defTabSz="91313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defRPr lang="en-GB" altLang="en-US" sz="2000">
                <a:solidFill>
                  <a:srgbClr val="595959"/>
                </a:solidFill>
                <a:latin typeface="Calibri Light" charset="0"/>
                <a:cs typeface="Roboto Light" charset="0"/>
              </a:defRPr>
            </a:lvl7pPr>
            <a:lvl8pPr marL="3429000" lvl="7" indent="-228600" defTabSz="91313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defRPr lang="en-GB" altLang="en-US" sz="2000">
                <a:solidFill>
                  <a:srgbClr val="595959"/>
                </a:solidFill>
                <a:latin typeface="Calibri Light" charset="0"/>
                <a:cs typeface="Roboto Light" charset="0"/>
              </a:defRPr>
            </a:lvl8pPr>
            <a:lvl9pPr marL="3886200" lvl="8" indent="-228600" defTabSz="91313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defRPr lang="en-GB" altLang="en-US" sz="2000">
                <a:solidFill>
                  <a:srgbClr val="595959"/>
                </a:solidFill>
                <a:latin typeface="Calibri Light" charset="0"/>
                <a:cs typeface="Roboto Light" charset="0"/>
              </a:defRPr>
            </a:lvl9pPr>
          </a:lstStyle>
          <a:p>
            <a:pPr marL="0" indent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800" b="1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charset="0"/>
                <a:ea typeface="에스코어 드림 6 Bold" charset="0"/>
                <a:cs typeface="Open Sans" charset="0"/>
              </a:rPr>
              <a:t>PART 01</a:t>
            </a:r>
            <a:endParaRPr lang="ko-KR" altLang="en-US" sz="1800" b="1">
              <a:solidFill>
                <a:schemeClr val="tx1">
                  <a:lumMod val="85000"/>
                  <a:lumOff val="15000"/>
                </a:schemeClr>
              </a:solidFill>
              <a:latin typeface="에스코어 드림 6 Bold" charset="0"/>
              <a:ea typeface="에스코어 드림 6 Bold" charset="0"/>
              <a:cs typeface="Open Sans" charset="0"/>
            </a:endParaRPr>
          </a:p>
        </p:txBody>
      </p:sp>
      <p:sp>
        <p:nvSpPr>
          <p:cNvPr id="21" name="Rectangle 23"/>
          <p:cNvSpPr>
            <a:spLocks/>
          </p:cNvSpPr>
          <p:nvPr/>
        </p:nvSpPr>
        <p:spPr>
          <a:xfrm>
            <a:off x="2437765" y="1329690"/>
            <a:ext cx="3362960" cy="3625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just" eaLnBrk="1" latin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에스코어 드림 6 Bold" charset="0"/>
                <a:ea typeface="에스코어 드림 6 Bold" charset="0"/>
              </a:rPr>
              <a:t>프로젝트 기획의도</a:t>
            </a:r>
          </a:p>
        </p:txBody>
      </p:sp>
      <p:sp>
        <p:nvSpPr>
          <p:cNvPr id="24" name="Rectangle 44"/>
          <p:cNvSpPr>
            <a:spLocks noChangeArrowheads="1"/>
          </p:cNvSpPr>
          <p:nvPr/>
        </p:nvSpPr>
        <p:spPr>
          <a:xfrm>
            <a:off x="3159125" y="2084070"/>
            <a:ext cx="2099310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defTabSz="913130" latinLnBrk="0">
              <a:lnSpc>
                <a:spcPct val="90000"/>
              </a:lnSpc>
              <a:spcBef>
                <a:spcPts val="1000"/>
              </a:spcBef>
              <a:buFontTx/>
              <a:buNone/>
              <a:defRPr lang="en-GB" altLang="en-US" sz="2800">
                <a:solidFill>
                  <a:srgbClr val="595959"/>
                </a:solidFill>
                <a:latin typeface="Calibri Light" charset="0"/>
                <a:cs typeface="Roboto Light" charset="0"/>
              </a:defRPr>
            </a:lvl1pPr>
            <a:lvl2pPr marL="742950" lvl="1" indent="-285750" defTabSz="913130" latinLnBrk="0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2400">
                <a:solidFill>
                  <a:srgbClr val="595959"/>
                </a:solidFill>
                <a:latin typeface="Calibri Light" charset="0"/>
                <a:cs typeface="Roboto Light" charset="0"/>
              </a:defRPr>
            </a:lvl2pPr>
            <a:lvl3pPr marL="1143000" lvl="2" indent="-228600" defTabSz="913130" latinLnBrk="0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2000">
                <a:solidFill>
                  <a:srgbClr val="595959"/>
                </a:solidFill>
                <a:latin typeface="Calibri Light" charset="0"/>
                <a:cs typeface="Roboto Light" charset="0"/>
              </a:defRPr>
            </a:lvl3pPr>
            <a:lvl4pPr marL="1600200" lvl="3" indent="-228600" defTabSz="913130" latinLnBrk="0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2000">
                <a:solidFill>
                  <a:srgbClr val="595959"/>
                </a:solidFill>
                <a:latin typeface="Calibri Light" charset="0"/>
                <a:cs typeface="Roboto Light" charset="0"/>
              </a:defRPr>
            </a:lvl4pPr>
            <a:lvl5pPr marL="2057400" lvl="4" indent="-228600" defTabSz="913130" latinLnBrk="0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2000">
                <a:solidFill>
                  <a:srgbClr val="595959"/>
                </a:solidFill>
                <a:latin typeface="Calibri Light" charset="0"/>
                <a:cs typeface="Roboto Light" charset="0"/>
              </a:defRPr>
            </a:lvl5pPr>
            <a:lvl6pPr marL="2514600" lvl="5" indent="-228600" defTabSz="91313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defRPr lang="en-GB" altLang="en-US" sz="2000">
                <a:solidFill>
                  <a:srgbClr val="595959"/>
                </a:solidFill>
                <a:latin typeface="Calibri Light" charset="0"/>
                <a:cs typeface="Roboto Light" charset="0"/>
              </a:defRPr>
            </a:lvl6pPr>
            <a:lvl7pPr marL="2971800" lvl="6" indent="-228600" defTabSz="91313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defRPr lang="en-GB" altLang="en-US" sz="2000">
                <a:solidFill>
                  <a:srgbClr val="595959"/>
                </a:solidFill>
                <a:latin typeface="Calibri Light" charset="0"/>
                <a:cs typeface="Roboto Light" charset="0"/>
              </a:defRPr>
            </a:lvl7pPr>
            <a:lvl8pPr marL="3429000" lvl="7" indent="-228600" defTabSz="91313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defRPr lang="en-GB" altLang="en-US" sz="2000">
                <a:solidFill>
                  <a:srgbClr val="595959"/>
                </a:solidFill>
                <a:latin typeface="Calibri Light" charset="0"/>
                <a:cs typeface="Roboto Light" charset="0"/>
              </a:defRPr>
            </a:lvl8pPr>
            <a:lvl9pPr marL="3886200" lvl="8" indent="-228600" defTabSz="91313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defRPr lang="en-GB" altLang="en-US" sz="2000">
                <a:solidFill>
                  <a:srgbClr val="595959"/>
                </a:solidFill>
                <a:latin typeface="Calibri Light" charset="0"/>
                <a:cs typeface="Roboto Light" charset="0"/>
              </a:defRPr>
            </a:lvl9pPr>
          </a:lstStyle>
          <a:p>
            <a:pPr marL="0" indent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800" b="1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charset="0"/>
                <a:ea typeface="에스코어 드림 6 Bold" charset="0"/>
                <a:cs typeface="Open Sans" charset="0"/>
              </a:rPr>
              <a:t>PART 02</a:t>
            </a:r>
            <a:endParaRPr lang="ko-KR" altLang="en-US" sz="1800" b="1">
              <a:solidFill>
                <a:schemeClr val="tx1">
                  <a:lumMod val="85000"/>
                  <a:lumOff val="15000"/>
                </a:schemeClr>
              </a:solidFill>
              <a:latin typeface="에스코어 드림 6 Bold" charset="0"/>
              <a:ea typeface="에스코어 드림 6 Bold" charset="0"/>
              <a:cs typeface="Open Sans" charset="0"/>
            </a:endParaRPr>
          </a:p>
        </p:txBody>
      </p:sp>
      <p:sp>
        <p:nvSpPr>
          <p:cNvPr id="25" name="Rectangle 45"/>
          <p:cNvSpPr>
            <a:spLocks/>
          </p:cNvSpPr>
          <p:nvPr/>
        </p:nvSpPr>
        <p:spPr>
          <a:xfrm>
            <a:off x="3159760" y="2447290"/>
            <a:ext cx="3362960" cy="36933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just" eaLnBrk="1" latin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에스코어 드림 6 Bold" charset="0"/>
                <a:ea typeface="에스코어 드림 6 Bold" charset="0"/>
              </a:rPr>
              <a:t>개발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  <a:latin typeface="에스코어 드림 6 Bold" charset="0"/>
                <a:ea typeface="에스코어 드림 6 Bold" charset="0"/>
              </a:rPr>
              <a:t>ㅎ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에스코어 드림 6 Bold" charset="0"/>
              <a:ea typeface="에스코어 드림 6 Bold" charset="0"/>
            </a:endParaRPr>
          </a:p>
        </p:txBody>
      </p:sp>
      <p:sp>
        <p:nvSpPr>
          <p:cNvPr id="28" name="Rectangle 44"/>
          <p:cNvSpPr>
            <a:spLocks noChangeArrowheads="1"/>
          </p:cNvSpPr>
          <p:nvPr/>
        </p:nvSpPr>
        <p:spPr>
          <a:xfrm>
            <a:off x="3783330" y="3166110"/>
            <a:ext cx="2098040" cy="3606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defTabSz="913130" latinLnBrk="0">
              <a:lnSpc>
                <a:spcPct val="90000"/>
              </a:lnSpc>
              <a:spcBef>
                <a:spcPts val="1000"/>
              </a:spcBef>
              <a:buFontTx/>
              <a:buNone/>
              <a:defRPr lang="en-GB" altLang="en-US" sz="2800">
                <a:solidFill>
                  <a:srgbClr val="595959"/>
                </a:solidFill>
                <a:latin typeface="Calibri Light" charset="0"/>
                <a:cs typeface="Roboto Light" charset="0"/>
              </a:defRPr>
            </a:lvl1pPr>
            <a:lvl2pPr marL="742950" lvl="1" indent="-285750" defTabSz="913130" latinLnBrk="0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2400">
                <a:solidFill>
                  <a:srgbClr val="595959"/>
                </a:solidFill>
                <a:latin typeface="Calibri Light" charset="0"/>
                <a:cs typeface="Roboto Light" charset="0"/>
              </a:defRPr>
            </a:lvl2pPr>
            <a:lvl3pPr marL="1143000" lvl="2" indent="-228600" defTabSz="913130" latinLnBrk="0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2000">
                <a:solidFill>
                  <a:srgbClr val="595959"/>
                </a:solidFill>
                <a:latin typeface="Calibri Light" charset="0"/>
                <a:cs typeface="Roboto Light" charset="0"/>
              </a:defRPr>
            </a:lvl3pPr>
            <a:lvl4pPr marL="1600200" lvl="3" indent="-228600" defTabSz="913130" latinLnBrk="0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2000">
                <a:solidFill>
                  <a:srgbClr val="595959"/>
                </a:solidFill>
                <a:latin typeface="Calibri Light" charset="0"/>
                <a:cs typeface="Roboto Light" charset="0"/>
              </a:defRPr>
            </a:lvl4pPr>
            <a:lvl5pPr marL="2057400" lvl="4" indent="-228600" defTabSz="913130" latinLnBrk="0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2000">
                <a:solidFill>
                  <a:srgbClr val="595959"/>
                </a:solidFill>
                <a:latin typeface="Calibri Light" charset="0"/>
                <a:cs typeface="Roboto Light" charset="0"/>
              </a:defRPr>
            </a:lvl5pPr>
            <a:lvl6pPr marL="2514600" lvl="5" indent="-228600" defTabSz="91313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defRPr lang="en-GB" altLang="en-US" sz="2000">
                <a:solidFill>
                  <a:srgbClr val="595959"/>
                </a:solidFill>
                <a:latin typeface="Calibri Light" charset="0"/>
                <a:cs typeface="Roboto Light" charset="0"/>
              </a:defRPr>
            </a:lvl6pPr>
            <a:lvl7pPr marL="2971800" lvl="6" indent="-228600" defTabSz="91313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defRPr lang="en-GB" altLang="en-US" sz="2000">
                <a:solidFill>
                  <a:srgbClr val="595959"/>
                </a:solidFill>
                <a:latin typeface="Calibri Light" charset="0"/>
                <a:cs typeface="Roboto Light" charset="0"/>
              </a:defRPr>
            </a:lvl7pPr>
            <a:lvl8pPr marL="3429000" lvl="7" indent="-228600" defTabSz="91313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defRPr lang="en-GB" altLang="en-US" sz="2000">
                <a:solidFill>
                  <a:srgbClr val="595959"/>
                </a:solidFill>
                <a:latin typeface="Calibri Light" charset="0"/>
                <a:cs typeface="Roboto Light" charset="0"/>
              </a:defRPr>
            </a:lvl8pPr>
            <a:lvl9pPr marL="3886200" lvl="8" indent="-228600" defTabSz="91313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defRPr lang="en-GB" altLang="en-US" sz="2000">
                <a:solidFill>
                  <a:srgbClr val="595959"/>
                </a:solidFill>
                <a:latin typeface="Calibri Light" charset="0"/>
                <a:cs typeface="Roboto Light" charset="0"/>
              </a:defRPr>
            </a:lvl9pPr>
          </a:lstStyle>
          <a:p>
            <a:pPr marL="0" indent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800" b="1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charset="0"/>
                <a:ea typeface="에스코어 드림 6 Bold" charset="0"/>
                <a:cs typeface="Open Sans" charset="0"/>
              </a:rPr>
              <a:t>PART 03</a:t>
            </a:r>
            <a:endParaRPr lang="ko-KR" altLang="en-US" sz="1800" b="1">
              <a:solidFill>
                <a:schemeClr val="tx1">
                  <a:lumMod val="85000"/>
                  <a:lumOff val="15000"/>
                </a:schemeClr>
              </a:solidFill>
              <a:latin typeface="에스코어 드림 6 Bold" charset="0"/>
              <a:ea typeface="에스코어 드림 6 Bold" charset="0"/>
              <a:cs typeface="Open Sans" charset="0"/>
            </a:endParaRPr>
          </a:p>
        </p:txBody>
      </p:sp>
      <p:sp>
        <p:nvSpPr>
          <p:cNvPr id="29" name="Rectangle 45"/>
          <p:cNvSpPr>
            <a:spLocks/>
          </p:cNvSpPr>
          <p:nvPr/>
        </p:nvSpPr>
        <p:spPr>
          <a:xfrm>
            <a:off x="3778885" y="3515360"/>
            <a:ext cx="3362960" cy="3619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just" eaLnBrk="1" latin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에스코어 드림 6 Bold" charset="0"/>
                <a:ea typeface="에스코어 드림 6 Bold" charset="0"/>
              </a:rPr>
              <a:t>개발 환경</a:t>
            </a:r>
          </a:p>
        </p:txBody>
      </p:sp>
      <p:sp>
        <p:nvSpPr>
          <p:cNvPr id="39" name="Rectangle 44"/>
          <p:cNvSpPr>
            <a:spLocks noChangeArrowheads="1"/>
          </p:cNvSpPr>
          <p:nvPr/>
        </p:nvSpPr>
        <p:spPr>
          <a:xfrm>
            <a:off x="4419600" y="4168775"/>
            <a:ext cx="2099310" cy="3600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defTabSz="913130" latinLnBrk="0">
              <a:lnSpc>
                <a:spcPct val="90000"/>
              </a:lnSpc>
              <a:spcBef>
                <a:spcPts val="1000"/>
              </a:spcBef>
              <a:buFontTx/>
              <a:buNone/>
              <a:defRPr lang="en-GB" altLang="en-US" sz="2800">
                <a:solidFill>
                  <a:srgbClr val="595959"/>
                </a:solidFill>
                <a:latin typeface="Calibri Light" charset="0"/>
                <a:cs typeface="Roboto Light" charset="0"/>
              </a:defRPr>
            </a:lvl1pPr>
            <a:lvl2pPr marL="742950" lvl="1" indent="-285750" defTabSz="913130" latinLnBrk="0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2400">
                <a:solidFill>
                  <a:srgbClr val="595959"/>
                </a:solidFill>
                <a:latin typeface="Calibri Light" charset="0"/>
                <a:cs typeface="Roboto Light" charset="0"/>
              </a:defRPr>
            </a:lvl2pPr>
            <a:lvl3pPr marL="1143000" lvl="2" indent="-228600" defTabSz="913130" latinLnBrk="0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2000">
                <a:solidFill>
                  <a:srgbClr val="595959"/>
                </a:solidFill>
                <a:latin typeface="Calibri Light" charset="0"/>
                <a:cs typeface="Roboto Light" charset="0"/>
              </a:defRPr>
            </a:lvl3pPr>
            <a:lvl4pPr marL="1600200" lvl="3" indent="-228600" defTabSz="913130" latinLnBrk="0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2000">
                <a:solidFill>
                  <a:srgbClr val="595959"/>
                </a:solidFill>
                <a:latin typeface="Calibri Light" charset="0"/>
                <a:cs typeface="Roboto Light" charset="0"/>
              </a:defRPr>
            </a:lvl4pPr>
            <a:lvl5pPr marL="2057400" lvl="4" indent="-228600" defTabSz="913130" latinLnBrk="0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2000">
                <a:solidFill>
                  <a:srgbClr val="595959"/>
                </a:solidFill>
                <a:latin typeface="Calibri Light" charset="0"/>
                <a:cs typeface="Roboto Light" charset="0"/>
              </a:defRPr>
            </a:lvl5pPr>
            <a:lvl6pPr marL="2514600" lvl="5" indent="-228600" defTabSz="91313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defRPr lang="en-GB" altLang="en-US" sz="2000">
                <a:solidFill>
                  <a:srgbClr val="595959"/>
                </a:solidFill>
                <a:latin typeface="Calibri Light" charset="0"/>
                <a:cs typeface="Roboto Light" charset="0"/>
              </a:defRPr>
            </a:lvl6pPr>
            <a:lvl7pPr marL="2971800" lvl="6" indent="-228600" defTabSz="91313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defRPr lang="en-GB" altLang="en-US" sz="2000">
                <a:solidFill>
                  <a:srgbClr val="595959"/>
                </a:solidFill>
                <a:latin typeface="Calibri Light" charset="0"/>
                <a:cs typeface="Roboto Light" charset="0"/>
              </a:defRPr>
            </a:lvl7pPr>
            <a:lvl8pPr marL="3429000" lvl="7" indent="-228600" defTabSz="91313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defRPr lang="en-GB" altLang="en-US" sz="2000">
                <a:solidFill>
                  <a:srgbClr val="595959"/>
                </a:solidFill>
                <a:latin typeface="Calibri Light" charset="0"/>
                <a:cs typeface="Roboto Light" charset="0"/>
              </a:defRPr>
            </a:lvl8pPr>
            <a:lvl9pPr marL="3886200" lvl="8" indent="-228600" defTabSz="91313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defRPr lang="en-GB" altLang="en-US" sz="2000">
                <a:solidFill>
                  <a:srgbClr val="595959"/>
                </a:solidFill>
                <a:latin typeface="Calibri Light" charset="0"/>
                <a:cs typeface="Roboto Light" charset="0"/>
              </a:defRPr>
            </a:lvl9pPr>
          </a:lstStyle>
          <a:p>
            <a:pPr marL="0" indent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800" b="1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charset="0"/>
                <a:ea typeface="에스코어 드림 6 Bold" charset="0"/>
                <a:cs typeface="Open Sans" charset="0"/>
              </a:rPr>
              <a:t>PART 04</a:t>
            </a:r>
            <a:endParaRPr lang="ko-KR" altLang="en-US" sz="1800" b="1">
              <a:solidFill>
                <a:schemeClr val="tx1">
                  <a:lumMod val="85000"/>
                  <a:lumOff val="15000"/>
                </a:schemeClr>
              </a:solidFill>
              <a:latin typeface="에스코어 드림 6 Bold" charset="0"/>
              <a:ea typeface="에스코어 드림 6 Bold" charset="0"/>
              <a:cs typeface="Open Sans" charset="0"/>
            </a:endParaRPr>
          </a:p>
        </p:txBody>
      </p:sp>
      <p:sp>
        <p:nvSpPr>
          <p:cNvPr id="40" name="Rectangle 45"/>
          <p:cNvSpPr>
            <a:spLocks/>
          </p:cNvSpPr>
          <p:nvPr/>
        </p:nvSpPr>
        <p:spPr>
          <a:xfrm>
            <a:off x="4392295" y="4545330"/>
            <a:ext cx="3362960" cy="3670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just" eaLnBrk="1" latin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에스코어 드림 6 Bold" charset="0"/>
                <a:ea typeface="에스코어 드림 6 Bold" charset="0"/>
              </a:rPr>
              <a:t>개발 일정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35050" y="5565775"/>
            <a:ext cx="3124835" cy="909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spc="-15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TEAM</a:t>
            </a:r>
            <a:r>
              <a:rPr lang="en-US" altLang="ko-KR" sz="5400" spc="-15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 </a:t>
            </a:r>
            <a:r>
              <a:rPr lang="en-US" altLang="ko-KR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1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0360" y="5758180"/>
            <a:ext cx="651510" cy="651510"/>
          </a:xfrm>
          <a:prstGeom prst="rect">
            <a:avLst/>
          </a:prstGeom>
        </p:spPr>
      </p:pic>
      <p:pic>
        <p:nvPicPr>
          <p:cNvPr id="5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419205" y="0"/>
            <a:ext cx="635000" cy="635000"/>
          </a:xfrm>
          <a:prstGeom prst="rect">
            <a:avLst/>
          </a:prstGeom>
        </p:spPr>
      </p:pic>
      <p:sp>
        <p:nvSpPr>
          <p:cNvPr id="56" name="도형 48"/>
          <p:cNvSpPr>
            <a:spLocks/>
          </p:cNvSpPr>
          <p:nvPr/>
        </p:nvSpPr>
        <p:spPr>
          <a:xfrm>
            <a:off x="5168265" y="5207000"/>
            <a:ext cx="2099310" cy="3689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defTabSz="913130" latinLnBrk="0">
              <a:lnSpc>
                <a:spcPct val="90000"/>
              </a:lnSpc>
              <a:spcBef>
                <a:spcPts val="1000"/>
              </a:spcBef>
              <a:buFontTx/>
              <a:buNone/>
              <a:defRPr lang="en-GB" altLang="en-US" sz="2800">
                <a:solidFill>
                  <a:srgbClr val="595959"/>
                </a:solidFill>
                <a:latin typeface="Calibri Light" charset="0"/>
                <a:cs typeface="Roboto Light" charset="0"/>
              </a:defRPr>
            </a:lvl1pPr>
            <a:lvl2pPr marL="742950" lvl="1" indent="-285750" defTabSz="913130" latinLnBrk="0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2400">
                <a:solidFill>
                  <a:srgbClr val="595959"/>
                </a:solidFill>
                <a:latin typeface="Calibri Light" charset="0"/>
                <a:cs typeface="Roboto Light" charset="0"/>
              </a:defRPr>
            </a:lvl2pPr>
            <a:lvl3pPr marL="1143000" lvl="2" indent="-228600" defTabSz="913130" latinLnBrk="0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2000">
                <a:solidFill>
                  <a:srgbClr val="595959"/>
                </a:solidFill>
                <a:latin typeface="Calibri Light" charset="0"/>
                <a:cs typeface="Roboto Light" charset="0"/>
              </a:defRPr>
            </a:lvl3pPr>
            <a:lvl4pPr marL="1600200" lvl="3" indent="-228600" defTabSz="913130" latinLnBrk="0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2000">
                <a:solidFill>
                  <a:srgbClr val="595959"/>
                </a:solidFill>
                <a:latin typeface="Calibri Light" charset="0"/>
                <a:cs typeface="Roboto Light" charset="0"/>
              </a:defRPr>
            </a:lvl4pPr>
            <a:lvl5pPr marL="2057400" lvl="4" indent="-228600" defTabSz="913130" latinLnBrk="0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2000">
                <a:solidFill>
                  <a:srgbClr val="595959"/>
                </a:solidFill>
                <a:latin typeface="Calibri Light" charset="0"/>
                <a:cs typeface="Roboto Light" charset="0"/>
              </a:defRPr>
            </a:lvl5pPr>
            <a:lvl6pPr marL="2514600" lvl="5" indent="-228600" defTabSz="91313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defRPr lang="en-GB" altLang="en-US" sz="2000">
                <a:solidFill>
                  <a:srgbClr val="595959"/>
                </a:solidFill>
                <a:latin typeface="Calibri Light" charset="0"/>
                <a:cs typeface="Roboto Light" charset="0"/>
              </a:defRPr>
            </a:lvl6pPr>
            <a:lvl7pPr marL="2971800" lvl="6" indent="-228600" defTabSz="91313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defRPr lang="en-GB" altLang="en-US" sz="2000">
                <a:solidFill>
                  <a:srgbClr val="595959"/>
                </a:solidFill>
                <a:latin typeface="Calibri Light" charset="0"/>
                <a:cs typeface="Roboto Light" charset="0"/>
              </a:defRPr>
            </a:lvl7pPr>
            <a:lvl8pPr marL="3429000" lvl="7" indent="-228600" defTabSz="91313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defRPr lang="en-GB" altLang="en-US" sz="2000">
                <a:solidFill>
                  <a:srgbClr val="595959"/>
                </a:solidFill>
                <a:latin typeface="Calibri Light" charset="0"/>
                <a:cs typeface="Roboto Light" charset="0"/>
              </a:defRPr>
            </a:lvl8pPr>
            <a:lvl9pPr marL="3886200" lvl="8" indent="-228600" defTabSz="91313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defRPr lang="en-GB" altLang="en-US" sz="2000">
                <a:solidFill>
                  <a:srgbClr val="595959"/>
                </a:solidFill>
                <a:latin typeface="Calibri Light" charset="0"/>
                <a:cs typeface="Roboto Light" charset="0"/>
              </a:defRPr>
            </a:lvl9pPr>
          </a:lstStyle>
          <a:p>
            <a:pPr marL="0" indent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800" b="1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charset="0"/>
                <a:ea typeface="에스코어 드림 6 Bold" charset="0"/>
                <a:cs typeface="Open Sans" charset="0"/>
              </a:rPr>
              <a:t>PART 0</a:t>
            </a:r>
            <a:r>
              <a:rPr lang="ko-KR" altLang="zh-CN" sz="1800" b="1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charset="0"/>
                <a:ea typeface="에스코어 드림 6 Bold" charset="0"/>
                <a:cs typeface="Open Sans" charset="0"/>
              </a:rPr>
              <a:t>5</a:t>
            </a:r>
            <a:endParaRPr lang="ko-KR" altLang="en-US" sz="1800" b="1">
              <a:solidFill>
                <a:schemeClr val="tx1">
                  <a:lumMod val="85000"/>
                  <a:lumOff val="15000"/>
                </a:schemeClr>
              </a:solidFill>
              <a:latin typeface="에스코어 드림 6 Bold" charset="0"/>
              <a:ea typeface="에스코어 드림 6 Bold" charset="0"/>
              <a:cs typeface="Open Sans" charset="0"/>
            </a:endParaRPr>
          </a:p>
        </p:txBody>
      </p:sp>
      <p:sp>
        <p:nvSpPr>
          <p:cNvPr id="57" name="도형 49"/>
          <p:cNvSpPr>
            <a:spLocks/>
          </p:cNvSpPr>
          <p:nvPr/>
        </p:nvSpPr>
        <p:spPr>
          <a:xfrm>
            <a:off x="5168265" y="5570220"/>
            <a:ext cx="3362960" cy="3689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just" eaLnBrk="1" latin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에스코어 드림 6 Bold" charset="0"/>
                <a:ea typeface="에스코어 드림 6 Bold" charset="0"/>
              </a:rPr>
              <a:t>업무흐름도 및 ERD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2000"/>
    </mc:Choice>
    <mc:Fallback xmlns="" xmlns:c="http://schemas.openxmlformats.org/drawingml/2006/chart" xmlns:dgm="http://schemas.openxmlformats.org/drawingml/2006/diagram" xmlns:dsp="http://schemas.microsoft.com/office/drawing/2008/diagram">
      <p:transition spd="slow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215" y="288290"/>
            <a:ext cx="626110" cy="62611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419205" y="0"/>
            <a:ext cx="635000" cy="635000"/>
          </a:xfrm>
          <a:prstGeom prst="rect">
            <a:avLst/>
          </a:prstGeom>
        </p:spPr>
      </p:pic>
      <p:sp>
        <p:nvSpPr>
          <p:cNvPr id="10" name="텍스트 상자 6"/>
          <p:cNvSpPr txBox="1"/>
          <p:nvPr/>
        </p:nvSpPr>
        <p:spPr>
          <a:xfrm>
            <a:off x="957580" y="407670"/>
            <a:ext cx="2910205" cy="469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/>
              <a:t>프로젝트 기획의도</a:t>
            </a:r>
          </a:p>
        </p:txBody>
      </p:sp>
      <p:sp>
        <p:nvSpPr>
          <p:cNvPr id="11" name="텍스트 상자 7"/>
          <p:cNvSpPr txBox="1"/>
          <p:nvPr/>
        </p:nvSpPr>
        <p:spPr>
          <a:xfrm>
            <a:off x="454025" y="1417320"/>
            <a:ext cx="7048500" cy="115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10</a:t>
            </a:r>
            <a:r>
              <a:rPr lang="ko-KR" altLang="en-US" sz="2000"/>
              <a:t>대 후반 </a:t>
            </a:r>
            <a:r>
              <a:rPr lang="en-US" altLang="ko-KR" sz="2000"/>
              <a:t>~</a:t>
            </a:r>
            <a:r>
              <a:rPr lang="ko-KR" altLang="en-US" sz="2000"/>
              <a:t> </a:t>
            </a:r>
            <a:r>
              <a:rPr lang="en-US" altLang="ko-KR" sz="2000"/>
              <a:t>30</a:t>
            </a:r>
            <a:r>
              <a:rPr lang="ko-KR" altLang="en-US" sz="2000"/>
              <a:t>대 후반 </a:t>
            </a:r>
            <a:r>
              <a:rPr lang="en-US" altLang="ko-KR" sz="2000"/>
              <a:t>MZ</a:t>
            </a:r>
            <a:r>
              <a:rPr lang="ko-KR" altLang="en-US" sz="2000"/>
              <a:t>세대들이 주도하는 </a:t>
            </a:r>
            <a:r>
              <a:rPr lang="en-US" altLang="ko-KR" sz="2000"/>
              <a:t>‘</a:t>
            </a:r>
            <a:r>
              <a:rPr lang="ko-KR" altLang="en-US" sz="2000"/>
              <a:t>젊은 소비</a:t>
            </a:r>
            <a:r>
              <a:rPr lang="en-US" altLang="ko-KR" sz="2000"/>
              <a:t>’</a:t>
            </a:r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그 중심에 있는 </a:t>
            </a:r>
            <a:r>
              <a:rPr lang="ko-KR" altLang="en-US" sz="3000" b="1"/>
              <a:t>중고거래</a:t>
            </a:r>
            <a:r>
              <a:rPr lang="en-US" altLang="ko-KR" sz="2000"/>
              <a:t>(</a:t>
            </a:r>
            <a:r>
              <a:rPr lang="ko-KR" altLang="en-US" sz="2000"/>
              <a:t>당근마켓</a:t>
            </a:r>
            <a:r>
              <a:rPr lang="en-US" altLang="ko-KR" sz="2000"/>
              <a:t>,</a:t>
            </a:r>
            <a:r>
              <a:rPr lang="ko-KR" altLang="en-US" sz="2000"/>
              <a:t> 번개장터 등</a:t>
            </a:r>
            <a:r>
              <a:rPr lang="en-US" altLang="ko-KR" sz="2000"/>
              <a:t>)</a:t>
            </a:r>
          </a:p>
        </p:txBody>
      </p:sp>
      <p:pic>
        <p:nvPicPr>
          <p:cNvPr id="12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90155" y="1123950"/>
            <a:ext cx="3043555" cy="1208405"/>
          </a:xfrm>
          <a:prstGeom prst="rect">
            <a:avLst/>
          </a:prstGeom>
        </p:spPr>
      </p:pic>
      <p:pic>
        <p:nvPicPr>
          <p:cNvPr id="14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751445" y="2498725"/>
            <a:ext cx="2745105" cy="930275"/>
          </a:xfrm>
          <a:prstGeom prst="rect">
            <a:avLst/>
          </a:prstGeom>
        </p:spPr>
      </p:pic>
      <p:sp>
        <p:nvSpPr>
          <p:cNvPr id="15" name="텍스트 상자 10"/>
          <p:cNvSpPr txBox="1"/>
          <p:nvPr/>
        </p:nvSpPr>
        <p:spPr>
          <a:xfrm>
            <a:off x="468630" y="4211955"/>
            <a:ext cx="7048500" cy="1767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/>
              <a:t>코로나 이후 변해버린 </a:t>
            </a:r>
            <a:r>
              <a:rPr lang="en-US" altLang="ko-KR" sz="2000"/>
              <a:t>‘</a:t>
            </a:r>
            <a:r>
              <a:rPr lang="ko-KR" altLang="en-US" sz="2000"/>
              <a:t>집콕</a:t>
            </a:r>
            <a:r>
              <a:rPr lang="en-US" altLang="ko-KR" sz="2000"/>
              <a:t>’</a:t>
            </a:r>
            <a:r>
              <a:rPr lang="ko-KR" altLang="en-US" sz="2000"/>
              <a:t>의 의미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</a:p>
          <a:p>
            <a:pPr>
              <a:defRPr/>
            </a:pPr>
            <a:r>
              <a:rPr lang="ko-KR" altLang="en-US" sz="2000"/>
              <a:t>인식의 변화와 더불어 장기적인 집콕으로 인해 사람들은</a:t>
            </a:r>
          </a:p>
          <a:p>
            <a:pPr>
              <a:defRPr/>
            </a:pPr>
            <a:r>
              <a:rPr lang="ko-KR" altLang="en-US" sz="2000"/>
              <a:t>머무는 공간을 꾸미기 시작</a:t>
            </a:r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인테리어 필수앱으로 자리잡은 </a:t>
            </a:r>
            <a:r>
              <a:rPr lang="ko-KR" altLang="en-US" sz="3000" b="1"/>
              <a:t>오늘의 집</a:t>
            </a:r>
          </a:p>
        </p:txBody>
      </p:sp>
      <p:pic>
        <p:nvPicPr>
          <p:cNvPr id="16" name="그림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618095" y="4503420"/>
            <a:ext cx="3068320" cy="1075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spd="slow">
        <p:fade thruBlk="1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215" y="288290"/>
            <a:ext cx="626110" cy="62611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419205" y="0"/>
            <a:ext cx="635000" cy="635000"/>
          </a:xfrm>
          <a:prstGeom prst="rect">
            <a:avLst/>
          </a:prstGeom>
        </p:spPr>
      </p:pic>
      <p:sp>
        <p:nvSpPr>
          <p:cNvPr id="10" name="텍스트 상자 13"/>
          <p:cNvSpPr txBox="1"/>
          <p:nvPr/>
        </p:nvSpPr>
        <p:spPr>
          <a:xfrm>
            <a:off x="957580" y="407670"/>
            <a:ext cx="2910205" cy="469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/>
              <a:t>팀원 소개</a:t>
            </a:r>
          </a:p>
        </p:txBody>
      </p:sp>
      <p:sp>
        <p:nvSpPr>
          <p:cNvPr id="111" name="사각형: 둥근 모서리 4"/>
          <p:cNvSpPr/>
          <p:nvPr/>
        </p:nvSpPr>
        <p:spPr>
          <a:xfrm>
            <a:off x="2087245" y="1386205"/>
            <a:ext cx="3762375" cy="1435100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7620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2" name="타원 14"/>
          <p:cNvSpPr/>
          <p:nvPr/>
        </p:nvSpPr>
        <p:spPr>
          <a:xfrm>
            <a:off x="2197100" y="1654175"/>
            <a:ext cx="930910" cy="909320"/>
          </a:xfrm>
          <a:prstGeom prst="ellipse">
            <a:avLst/>
          </a:prstGeom>
          <a:solidFill>
            <a:srgbClr val="FFFFFF">
              <a:alpha val="100000"/>
            </a:srgbClr>
          </a:solidFill>
          <a:ln w="57150" cap="flat" cmpd="sng" algn="ctr">
            <a:solidFill>
              <a:srgbClr val="8FABDB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팀장</a:t>
            </a:r>
          </a:p>
        </p:txBody>
      </p:sp>
      <p:sp>
        <p:nvSpPr>
          <p:cNvPr id="113" name="TextBox 16"/>
          <p:cNvSpPr txBox="1"/>
          <p:nvPr/>
        </p:nvSpPr>
        <p:spPr>
          <a:xfrm>
            <a:off x="3482975" y="1807845"/>
            <a:ext cx="1724660" cy="5429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김경윤</a:t>
            </a:r>
            <a:endParaRPr kumimoji="0" lang="ko-KR" altLang="en-US" sz="30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4" name="직선 연결선 2"/>
          <p:cNvCxnSpPr/>
          <p:nvPr/>
        </p:nvCxnSpPr>
        <p:spPr>
          <a:xfrm>
            <a:off x="3215005" y="1607185"/>
            <a:ext cx="0" cy="974090"/>
          </a:xfrm>
          <a:prstGeom prst="line">
            <a:avLst/>
          </a:prstGeom>
          <a:noFill/>
          <a:ln w="9525" cap="flat" cmpd="sng" algn="ctr">
            <a:solidFill>
              <a:srgbClr val="5B9BD5">
                <a:alpha val="100000"/>
              </a:srgbClr>
            </a:solidFill>
            <a:prstDash val="dash"/>
            <a:round/>
          </a:ln>
        </p:spPr>
      </p:cxnSp>
      <p:sp>
        <p:nvSpPr>
          <p:cNvPr id="115" name="사각형: 둥근 모서리 41"/>
          <p:cNvSpPr/>
          <p:nvPr/>
        </p:nvSpPr>
        <p:spPr>
          <a:xfrm>
            <a:off x="2087245" y="3209925"/>
            <a:ext cx="3762375" cy="1435100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7620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6" name="타원 42"/>
          <p:cNvSpPr/>
          <p:nvPr/>
        </p:nvSpPr>
        <p:spPr>
          <a:xfrm>
            <a:off x="2197100" y="3477895"/>
            <a:ext cx="930910" cy="909320"/>
          </a:xfrm>
          <a:prstGeom prst="ellipse">
            <a:avLst/>
          </a:prstGeom>
          <a:solidFill>
            <a:srgbClr val="FFFFFF">
              <a:alpha val="100000"/>
            </a:srgbClr>
          </a:solidFill>
          <a:ln w="57150" cap="flat" cmpd="sng" algn="ctr">
            <a:solidFill>
              <a:srgbClr val="8FABDB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팀원</a:t>
            </a:r>
          </a:p>
        </p:txBody>
      </p:sp>
      <p:cxnSp>
        <p:nvCxnSpPr>
          <p:cNvPr id="117" name="직선 연결선 45"/>
          <p:cNvCxnSpPr/>
          <p:nvPr/>
        </p:nvCxnSpPr>
        <p:spPr>
          <a:xfrm>
            <a:off x="3215005" y="3430905"/>
            <a:ext cx="0" cy="974090"/>
          </a:xfrm>
          <a:prstGeom prst="line">
            <a:avLst/>
          </a:prstGeom>
          <a:noFill/>
          <a:ln w="9525" cap="flat" cmpd="sng" algn="ctr">
            <a:solidFill>
              <a:srgbClr val="5B9BD5">
                <a:alpha val="100000"/>
              </a:srgbClr>
            </a:solidFill>
            <a:prstDash val="dash"/>
            <a:round/>
          </a:ln>
        </p:spPr>
      </p:cxnSp>
      <p:sp>
        <p:nvSpPr>
          <p:cNvPr id="118" name="사각형: 둥근 모서리 46"/>
          <p:cNvSpPr/>
          <p:nvPr/>
        </p:nvSpPr>
        <p:spPr>
          <a:xfrm>
            <a:off x="2087245" y="5074920"/>
            <a:ext cx="3762375" cy="1435100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7620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9" name="타원 47"/>
          <p:cNvSpPr/>
          <p:nvPr/>
        </p:nvSpPr>
        <p:spPr>
          <a:xfrm>
            <a:off x="2197100" y="5342255"/>
            <a:ext cx="930910" cy="909320"/>
          </a:xfrm>
          <a:prstGeom prst="ellipse">
            <a:avLst/>
          </a:prstGeom>
          <a:solidFill>
            <a:srgbClr val="FFFFFF">
              <a:alpha val="100000"/>
            </a:srgbClr>
          </a:solidFill>
          <a:ln w="57150" cap="flat" cmpd="sng" algn="ctr">
            <a:solidFill>
              <a:srgbClr val="8FABDB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팀원</a:t>
            </a:r>
          </a:p>
        </p:txBody>
      </p:sp>
      <p:cxnSp>
        <p:nvCxnSpPr>
          <p:cNvPr id="120" name="직선 연결선 50"/>
          <p:cNvCxnSpPr/>
          <p:nvPr/>
        </p:nvCxnSpPr>
        <p:spPr>
          <a:xfrm>
            <a:off x="3215005" y="5295265"/>
            <a:ext cx="0" cy="974090"/>
          </a:xfrm>
          <a:prstGeom prst="line">
            <a:avLst/>
          </a:prstGeom>
          <a:noFill/>
          <a:ln w="9525" cap="flat" cmpd="sng" algn="ctr">
            <a:solidFill>
              <a:srgbClr val="5B9BD5">
                <a:alpha val="100000"/>
              </a:srgbClr>
            </a:solidFill>
            <a:prstDash val="dash"/>
            <a:round/>
          </a:ln>
        </p:spPr>
      </p:cxnSp>
      <p:sp>
        <p:nvSpPr>
          <p:cNvPr id="121" name="사각형: 둥근 모서리 51"/>
          <p:cNvSpPr/>
          <p:nvPr/>
        </p:nvSpPr>
        <p:spPr>
          <a:xfrm>
            <a:off x="6148705" y="1386205"/>
            <a:ext cx="3762375" cy="1435100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7620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2" name="타원 52"/>
          <p:cNvSpPr/>
          <p:nvPr/>
        </p:nvSpPr>
        <p:spPr>
          <a:xfrm>
            <a:off x="6258560" y="1654175"/>
            <a:ext cx="930910" cy="909320"/>
          </a:xfrm>
          <a:prstGeom prst="ellipse">
            <a:avLst/>
          </a:prstGeom>
          <a:solidFill>
            <a:srgbClr val="FFFFFF">
              <a:alpha val="100000"/>
            </a:srgbClr>
          </a:solidFill>
          <a:ln w="57150" cap="flat" cmpd="sng" algn="ctr">
            <a:solidFill>
              <a:srgbClr val="8FABDB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팀원</a:t>
            </a:r>
          </a:p>
        </p:txBody>
      </p:sp>
      <p:cxnSp>
        <p:nvCxnSpPr>
          <p:cNvPr id="123" name="직선 연결선 55"/>
          <p:cNvCxnSpPr/>
          <p:nvPr/>
        </p:nvCxnSpPr>
        <p:spPr>
          <a:xfrm>
            <a:off x="7277100" y="1607185"/>
            <a:ext cx="0" cy="974090"/>
          </a:xfrm>
          <a:prstGeom prst="line">
            <a:avLst/>
          </a:prstGeom>
          <a:noFill/>
          <a:ln w="9525" cap="flat" cmpd="sng" algn="ctr">
            <a:solidFill>
              <a:srgbClr val="5B9BD5">
                <a:alpha val="100000"/>
              </a:srgbClr>
            </a:solidFill>
            <a:prstDash val="dash"/>
            <a:round/>
          </a:ln>
        </p:spPr>
      </p:cxnSp>
      <p:sp>
        <p:nvSpPr>
          <p:cNvPr id="124" name="사각형: 둥근 모서리 56"/>
          <p:cNvSpPr/>
          <p:nvPr/>
        </p:nvSpPr>
        <p:spPr>
          <a:xfrm>
            <a:off x="6148705" y="3209925"/>
            <a:ext cx="3762375" cy="1435100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7620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5" name="타원 57"/>
          <p:cNvSpPr/>
          <p:nvPr/>
        </p:nvSpPr>
        <p:spPr>
          <a:xfrm>
            <a:off x="6258560" y="3477895"/>
            <a:ext cx="930910" cy="909320"/>
          </a:xfrm>
          <a:prstGeom prst="ellipse">
            <a:avLst/>
          </a:prstGeom>
          <a:solidFill>
            <a:srgbClr val="FFFFFF">
              <a:alpha val="100000"/>
            </a:srgbClr>
          </a:solidFill>
          <a:ln w="57150" cap="flat" cmpd="sng" algn="ctr">
            <a:solidFill>
              <a:srgbClr val="8FABDB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팀원</a:t>
            </a:r>
          </a:p>
        </p:txBody>
      </p:sp>
      <p:cxnSp>
        <p:nvCxnSpPr>
          <p:cNvPr id="126" name="직선 연결선 60"/>
          <p:cNvCxnSpPr/>
          <p:nvPr/>
        </p:nvCxnSpPr>
        <p:spPr>
          <a:xfrm>
            <a:off x="7277100" y="3430905"/>
            <a:ext cx="0" cy="974090"/>
          </a:xfrm>
          <a:prstGeom prst="line">
            <a:avLst/>
          </a:prstGeom>
          <a:noFill/>
          <a:ln w="9525" cap="flat" cmpd="sng" algn="ctr">
            <a:solidFill>
              <a:srgbClr val="5B9BD5">
                <a:alpha val="100000"/>
              </a:srgbClr>
            </a:solidFill>
            <a:prstDash val="dash"/>
            <a:round/>
          </a:ln>
        </p:spPr>
      </p:cxnSp>
      <p:sp>
        <p:nvSpPr>
          <p:cNvPr id="127" name="사각형: 둥근 모서리 61"/>
          <p:cNvSpPr/>
          <p:nvPr/>
        </p:nvSpPr>
        <p:spPr>
          <a:xfrm>
            <a:off x="6148705" y="5074920"/>
            <a:ext cx="3762375" cy="1435100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7620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8" name="타원 62"/>
          <p:cNvSpPr/>
          <p:nvPr/>
        </p:nvSpPr>
        <p:spPr>
          <a:xfrm>
            <a:off x="6258560" y="5342255"/>
            <a:ext cx="930910" cy="909320"/>
          </a:xfrm>
          <a:prstGeom prst="ellipse">
            <a:avLst/>
          </a:prstGeom>
          <a:solidFill>
            <a:srgbClr val="FFFFFF">
              <a:alpha val="100000"/>
            </a:srgbClr>
          </a:solidFill>
          <a:ln w="57150" cap="flat" cmpd="sng" algn="ctr">
            <a:solidFill>
              <a:srgbClr val="8FABDB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팀원</a:t>
            </a:r>
          </a:p>
        </p:txBody>
      </p:sp>
      <p:cxnSp>
        <p:nvCxnSpPr>
          <p:cNvPr id="129" name="직선 연결선 65"/>
          <p:cNvCxnSpPr/>
          <p:nvPr/>
        </p:nvCxnSpPr>
        <p:spPr>
          <a:xfrm>
            <a:off x="7277100" y="5295265"/>
            <a:ext cx="0" cy="974090"/>
          </a:xfrm>
          <a:prstGeom prst="line">
            <a:avLst/>
          </a:prstGeom>
          <a:noFill/>
          <a:ln w="9525" cap="flat" cmpd="sng" algn="ctr">
            <a:solidFill>
              <a:srgbClr val="5B9BD5">
                <a:alpha val="100000"/>
              </a:srgbClr>
            </a:solidFill>
            <a:prstDash val="dash"/>
            <a:round/>
          </a:ln>
        </p:spPr>
      </p:cxnSp>
      <p:sp>
        <p:nvSpPr>
          <p:cNvPr id="130" name="TextBox 16"/>
          <p:cNvSpPr txBox="1"/>
          <p:nvPr/>
        </p:nvSpPr>
        <p:spPr>
          <a:xfrm>
            <a:off x="3540125" y="3642995"/>
            <a:ext cx="1724660" cy="5461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김준형</a:t>
            </a:r>
          </a:p>
        </p:txBody>
      </p:sp>
      <p:sp>
        <p:nvSpPr>
          <p:cNvPr id="131" name="TextBox 16"/>
          <p:cNvSpPr txBox="1"/>
          <p:nvPr/>
        </p:nvSpPr>
        <p:spPr>
          <a:xfrm>
            <a:off x="7566025" y="1774190"/>
            <a:ext cx="1724660" cy="5480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박소은</a:t>
            </a:r>
          </a:p>
        </p:txBody>
      </p:sp>
      <p:sp>
        <p:nvSpPr>
          <p:cNvPr id="132" name="TextBox 16"/>
          <p:cNvSpPr txBox="1"/>
          <p:nvPr/>
        </p:nvSpPr>
        <p:spPr>
          <a:xfrm>
            <a:off x="7566025" y="1774190"/>
            <a:ext cx="1724660" cy="5480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박소은</a:t>
            </a:r>
          </a:p>
        </p:txBody>
      </p:sp>
      <p:sp>
        <p:nvSpPr>
          <p:cNvPr id="133" name="TextBox 16"/>
          <p:cNvSpPr txBox="1"/>
          <p:nvPr/>
        </p:nvSpPr>
        <p:spPr>
          <a:xfrm>
            <a:off x="3549015" y="5482590"/>
            <a:ext cx="1724660" cy="5480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신제원</a:t>
            </a:r>
          </a:p>
        </p:txBody>
      </p:sp>
      <p:sp>
        <p:nvSpPr>
          <p:cNvPr id="134" name="TextBox 16"/>
          <p:cNvSpPr txBox="1"/>
          <p:nvPr/>
        </p:nvSpPr>
        <p:spPr>
          <a:xfrm>
            <a:off x="7538720" y="3598545"/>
            <a:ext cx="1724660" cy="5480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권연진</a:t>
            </a:r>
          </a:p>
        </p:txBody>
      </p:sp>
      <p:sp>
        <p:nvSpPr>
          <p:cNvPr id="135" name="TextBox 16"/>
          <p:cNvSpPr txBox="1"/>
          <p:nvPr/>
        </p:nvSpPr>
        <p:spPr>
          <a:xfrm>
            <a:off x="7574915" y="5539740"/>
            <a:ext cx="1724660" cy="5480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이동현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215" y="288290"/>
            <a:ext cx="626110" cy="62611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419205" y="0"/>
            <a:ext cx="635000" cy="635000"/>
          </a:xfrm>
          <a:prstGeom prst="rect">
            <a:avLst/>
          </a:prstGeom>
        </p:spPr>
      </p:pic>
      <p:sp>
        <p:nvSpPr>
          <p:cNvPr id="10" name="텍스트 상자 15"/>
          <p:cNvSpPr txBox="1"/>
          <p:nvPr/>
        </p:nvSpPr>
        <p:spPr>
          <a:xfrm>
            <a:off x="957580" y="407670"/>
            <a:ext cx="2910205" cy="469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/>
              <a:t>개발 환경</a:t>
            </a:r>
          </a:p>
        </p:txBody>
      </p:sp>
      <p:pic>
        <p:nvPicPr>
          <p:cNvPr id="36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19300" y="1725930"/>
            <a:ext cx="1535430" cy="1386205"/>
          </a:xfrm>
          <a:prstGeom prst="rect">
            <a:avLst/>
          </a:prstGeom>
        </p:spPr>
      </p:pic>
      <p:pic>
        <p:nvPicPr>
          <p:cNvPr id="37" name="그림 17"/>
          <p:cNvPicPr>
            <a:picLocks noChangeAspect="1"/>
          </p:cNvPicPr>
          <p:nvPr/>
        </p:nvPicPr>
        <p:blipFill rotWithShape="1">
          <a:blip r:embed="rId5"/>
          <a:srcRect l="33950" r="32880"/>
          <a:stretch>
            <a:fillRect/>
          </a:stretch>
        </p:blipFill>
        <p:spPr>
          <a:xfrm>
            <a:off x="833755" y="1709420"/>
            <a:ext cx="883920" cy="1381125"/>
          </a:xfrm>
          <a:prstGeom prst="rect">
            <a:avLst/>
          </a:prstGeom>
        </p:spPr>
      </p:pic>
      <p:pic>
        <p:nvPicPr>
          <p:cNvPr id="39" name="그림 1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23900" y="3819525"/>
            <a:ext cx="1238885" cy="1333500"/>
          </a:xfrm>
          <a:prstGeom prst="rect">
            <a:avLst/>
          </a:prstGeom>
        </p:spPr>
      </p:pic>
      <p:pic>
        <p:nvPicPr>
          <p:cNvPr id="40" name="그림 1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467225" y="1705610"/>
            <a:ext cx="801370" cy="1293495"/>
          </a:xfrm>
          <a:prstGeom prst="rect">
            <a:avLst/>
          </a:prstGeom>
        </p:spPr>
      </p:pic>
      <p:pic>
        <p:nvPicPr>
          <p:cNvPr id="42" name="그림 20"/>
          <p:cNvPicPr>
            <a:picLocks noChangeAspect="1"/>
          </p:cNvPicPr>
          <p:nvPr/>
        </p:nvPicPr>
        <p:blipFill rotWithShape="1">
          <a:blip r:embed="rId8"/>
          <a:srcRect l="25420" r="27080"/>
          <a:stretch>
            <a:fillRect/>
          </a:stretch>
        </p:blipFill>
        <p:spPr>
          <a:xfrm>
            <a:off x="4314825" y="3990975"/>
            <a:ext cx="1038225" cy="1288415"/>
          </a:xfrm>
          <a:prstGeom prst="rect">
            <a:avLst/>
          </a:prstGeom>
        </p:spPr>
      </p:pic>
      <p:pic>
        <p:nvPicPr>
          <p:cNvPr id="43" name="그림 2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096000" y="3990975"/>
            <a:ext cx="1022350" cy="1064895"/>
          </a:xfrm>
          <a:prstGeom prst="rect">
            <a:avLst/>
          </a:prstGeom>
        </p:spPr>
      </p:pic>
      <p:pic>
        <p:nvPicPr>
          <p:cNvPr id="44" name="그림 22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5946140" y="1948180"/>
            <a:ext cx="1214120" cy="1087755"/>
          </a:xfrm>
          <a:prstGeom prst="rect">
            <a:avLst/>
          </a:prstGeom>
        </p:spPr>
      </p:pic>
      <p:pic>
        <p:nvPicPr>
          <p:cNvPr id="45" name="그림 23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8153400" y="1743075"/>
            <a:ext cx="1438910" cy="1685925"/>
          </a:xfrm>
          <a:prstGeom prst="rect">
            <a:avLst/>
          </a:prstGeom>
        </p:spPr>
      </p:pic>
      <p:pic>
        <p:nvPicPr>
          <p:cNvPr id="46" name="그림 24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9728200" y="1843405"/>
            <a:ext cx="1958975" cy="1316355"/>
          </a:xfrm>
          <a:prstGeom prst="rect">
            <a:avLst/>
          </a:prstGeom>
        </p:spPr>
      </p:pic>
      <p:pic>
        <p:nvPicPr>
          <p:cNvPr id="47" name="그림 25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8486775" y="4314825"/>
            <a:ext cx="2853690" cy="1685925"/>
          </a:xfrm>
          <a:prstGeom prst="rect">
            <a:avLst/>
          </a:prstGeom>
        </p:spPr>
      </p:pic>
      <p:grpSp>
        <p:nvGrpSpPr>
          <p:cNvPr id="55" name="그룹 54"/>
          <p:cNvGrpSpPr/>
          <p:nvPr/>
        </p:nvGrpSpPr>
        <p:grpSpPr>
          <a:xfrm>
            <a:off x="518795" y="1152525"/>
            <a:ext cx="2181225" cy="4676775"/>
            <a:chOff x="518795" y="1152525"/>
            <a:chExt cx="2181225" cy="4676775"/>
          </a:xfrm>
        </p:grpSpPr>
        <p:sp>
          <p:nvSpPr>
            <p:cNvPr id="48" name="텍스트 상자 26"/>
            <p:cNvSpPr txBox="1"/>
            <p:nvPr/>
          </p:nvSpPr>
          <p:spPr>
            <a:xfrm>
              <a:off x="1423670" y="1152525"/>
              <a:ext cx="1276350" cy="388620"/>
            </a:xfrm>
            <a:prstGeom prst="rect">
              <a:avLst/>
            </a:prstGeom>
            <a:ln w="25400">
              <a:solidFill>
                <a:schemeClr val="dk1"/>
              </a:solidFill>
              <a:prstDash val="solid"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000" b="1"/>
                <a:t>언어</a:t>
              </a:r>
              <a:r>
                <a:rPr lang="en-US" altLang="ko-KR" sz="2000" b="1"/>
                <a:t>,</a:t>
              </a:r>
              <a:r>
                <a:rPr lang="ko-KR" altLang="en-US" sz="2000" b="1"/>
                <a:t> </a:t>
              </a:r>
              <a:r>
                <a:rPr lang="en-US" altLang="ko-KR" sz="2000" b="1"/>
                <a:t>IDE</a:t>
              </a:r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518795" y="1346835"/>
              <a:ext cx="2181225" cy="4482465"/>
              <a:chOff x="518795" y="1346835"/>
              <a:chExt cx="2181225" cy="4482465"/>
            </a:xfrm>
          </p:grpSpPr>
          <p:cxnSp>
            <p:nvCxnSpPr>
              <p:cNvPr id="52" name="꺾인 연결선 51"/>
              <p:cNvCxnSpPr/>
              <p:nvPr/>
            </p:nvCxnSpPr>
            <p:spPr>
              <a:xfrm rot="10800000" flipV="1">
                <a:off x="518795" y="1346835"/>
                <a:ext cx="904875" cy="4482465"/>
              </a:xfrm>
              <a:prstGeom prst="bentConnector2">
                <a:avLst/>
              </a:prstGeom>
              <a:ln w="25400"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꺾인 연결선 52"/>
              <p:cNvCxnSpPr/>
              <p:nvPr/>
            </p:nvCxnSpPr>
            <p:spPr>
              <a:xfrm rot="5400000" flipH="1" flipV="1">
                <a:off x="-607695" y="2473325"/>
                <a:ext cx="4434840" cy="2181225"/>
              </a:xfrm>
              <a:prstGeom prst="bentConnector4">
                <a:avLst>
                  <a:gd name="adj1" fmla="val -817"/>
                  <a:gd name="adj2" fmla="val 146764"/>
                </a:avLst>
              </a:prstGeom>
              <a:ln w="25400">
                <a:solidFill>
                  <a:schemeClr val="dk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그룹 55"/>
          <p:cNvGrpSpPr/>
          <p:nvPr/>
        </p:nvGrpSpPr>
        <p:grpSpPr>
          <a:xfrm>
            <a:off x="4147820" y="1090295"/>
            <a:ext cx="2505075" cy="4686300"/>
            <a:chOff x="4147820" y="1090295"/>
            <a:chExt cx="2505075" cy="4686300"/>
          </a:xfrm>
        </p:grpSpPr>
        <p:sp>
          <p:nvSpPr>
            <p:cNvPr id="57" name="텍스트 상자 29"/>
            <p:cNvSpPr txBox="1"/>
            <p:nvPr/>
          </p:nvSpPr>
          <p:spPr>
            <a:xfrm>
              <a:off x="4947920" y="1090295"/>
              <a:ext cx="1704975" cy="393700"/>
            </a:xfrm>
            <a:prstGeom prst="rect">
              <a:avLst/>
            </a:prstGeom>
            <a:ln w="25400">
              <a:solidFill>
                <a:schemeClr val="dk1"/>
              </a:solidFill>
              <a:prstDash val="solid"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000" b="1"/>
                <a:t>디자인</a:t>
              </a:r>
              <a:r>
                <a:rPr lang="en-US" altLang="ko-KR" sz="2000" b="1"/>
                <a:t>,</a:t>
              </a:r>
              <a:r>
                <a:rPr lang="ko-KR" altLang="en-US" sz="2000" b="1"/>
                <a:t> 기능</a:t>
              </a: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4147820" y="1287145"/>
              <a:ext cx="2505075" cy="4489450"/>
              <a:chOff x="4147820" y="1287145"/>
              <a:chExt cx="2505075" cy="4489450"/>
            </a:xfrm>
          </p:grpSpPr>
          <p:cxnSp>
            <p:nvCxnSpPr>
              <p:cNvPr id="59" name="꺾인 연결선 58"/>
              <p:cNvCxnSpPr/>
              <p:nvPr/>
            </p:nvCxnSpPr>
            <p:spPr>
              <a:xfrm rot="10800000" flipV="1">
                <a:off x="4147820" y="1287145"/>
                <a:ext cx="800100" cy="4489450"/>
              </a:xfrm>
              <a:prstGeom prst="bentConnector2">
                <a:avLst/>
              </a:prstGeom>
              <a:ln w="25400"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꺾인 연결선 59"/>
              <p:cNvCxnSpPr/>
              <p:nvPr/>
            </p:nvCxnSpPr>
            <p:spPr>
              <a:xfrm rot="5400000" flipH="1" flipV="1">
                <a:off x="3179445" y="2255520"/>
                <a:ext cx="4441825" cy="2505075"/>
              </a:xfrm>
              <a:prstGeom prst="bentConnector4">
                <a:avLst>
                  <a:gd name="adj1" fmla="val -1201"/>
                  <a:gd name="adj2" fmla="val 131917"/>
                </a:avLst>
              </a:prstGeom>
              <a:ln w="25400">
                <a:solidFill>
                  <a:schemeClr val="dk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그룹 60"/>
          <p:cNvGrpSpPr/>
          <p:nvPr/>
        </p:nvGrpSpPr>
        <p:grpSpPr>
          <a:xfrm>
            <a:off x="8253095" y="1009650"/>
            <a:ext cx="2505075" cy="2419350"/>
            <a:chOff x="8253095" y="1009650"/>
            <a:chExt cx="2505075" cy="2419350"/>
          </a:xfrm>
        </p:grpSpPr>
        <p:sp>
          <p:nvSpPr>
            <p:cNvPr id="62" name="텍스트 상자 32"/>
            <p:cNvSpPr txBox="1"/>
            <p:nvPr/>
          </p:nvSpPr>
          <p:spPr>
            <a:xfrm>
              <a:off x="9072245" y="1009650"/>
              <a:ext cx="1685925" cy="388620"/>
            </a:xfrm>
            <a:prstGeom prst="rect">
              <a:avLst/>
            </a:prstGeom>
            <a:ln w="25400">
              <a:solidFill>
                <a:schemeClr val="dk1"/>
              </a:solidFill>
              <a:prstDash val="solid"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b="1"/>
                <a:t>   </a:t>
              </a:r>
              <a:r>
                <a:rPr lang="ko-KR" altLang="en-US" sz="2000" b="1"/>
                <a:t>서버</a:t>
              </a:r>
              <a:r>
                <a:rPr lang="en-US" altLang="ko-KR" sz="2000" b="1"/>
                <a:t>,</a:t>
              </a:r>
              <a:r>
                <a:rPr lang="ko-KR" altLang="en-US" sz="2000" b="1"/>
                <a:t> </a:t>
              </a:r>
              <a:r>
                <a:rPr lang="en-US" altLang="ko-KR" sz="2000" b="1"/>
                <a:t>DB</a:t>
              </a: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8253095" y="1184275"/>
              <a:ext cx="2505075" cy="2244725"/>
              <a:chOff x="8253095" y="1184275"/>
              <a:chExt cx="2505075" cy="2244725"/>
            </a:xfrm>
          </p:grpSpPr>
          <p:cxnSp>
            <p:nvCxnSpPr>
              <p:cNvPr id="64" name="꺾인 연결선 63"/>
              <p:cNvCxnSpPr/>
              <p:nvPr/>
            </p:nvCxnSpPr>
            <p:spPr>
              <a:xfrm rot="10800000" flipV="1">
                <a:off x="8253095" y="1184275"/>
                <a:ext cx="800100" cy="2244725"/>
              </a:xfrm>
              <a:prstGeom prst="bentConnector2">
                <a:avLst/>
              </a:prstGeom>
              <a:ln w="25400"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꺾인 연결선 64"/>
              <p:cNvCxnSpPr/>
              <p:nvPr/>
            </p:nvCxnSpPr>
            <p:spPr>
              <a:xfrm rot="5400000" flipH="1" flipV="1">
                <a:off x="8395335" y="1042035"/>
                <a:ext cx="2221230" cy="2505075"/>
              </a:xfrm>
              <a:prstGeom prst="bentConnector4">
                <a:avLst>
                  <a:gd name="adj1" fmla="val -1201"/>
                  <a:gd name="adj2" fmla="val 131917"/>
                </a:avLst>
              </a:prstGeom>
              <a:ln w="25400">
                <a:solidFill>
                  <a:schemeClr val="dk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그룹 65"/>
          <p:cNvGrpSpPr/>
          <p:nvPr/>
        </p:nvGrpSpPr>
        <p:grpSpPr>
          <a:xfrm>
            <a:off x="8253095" y="3695700"/>
            <a:ext cx="2505075" cy="2419350"/>
            <a:chOff x="8253095" y="3695700"/>
            <a:chExt cx="2505075" cy="2419350"/>
          </a:xfrm>
        </p:grpSpPr>
        <p:sp>
          <p:nvSpPr>
            <p:cNvPr id="67" name="텍스트 상자 35"/>
            <p:cNvSpPr txBox="1"/>
            <p:nvPr/>
          </p:nvSpPr>
          <p:spPr>
            <a:xfrm>
              <a:off x="9072245" y="3695700"/>
              <a:ext cx="1685925" cy="388620"/>
            </a:xfrm>
            <a:prstGeom prst="rect">
              <a:avLst/>
            </a:prstGeom>
            <a:ln w="25400">
              <a:solidFill>
                <a:schemeClr val="dk1"/>
              </a:solidFill>
              <a:prstDash val="solid"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b="1"/>
                <a:t>  </a:t>
              </a:r>
              <a:r>
                <a:rPr lang="ko-KR" altLang="en-US" sz="2000" b="1"/>
                <a:t>형상 관리</a:t>
              </a: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8253095" y="3870325"/>
              <a:ext cx="2505075" cy="2244725"/>
              <a:chOff x="8253095" y="3870325"/>
              <a:chExt cx="2505075" cy="2244725"/>
            </a:xfrm>
          </p:grpSpPr>
          <p:cxnSp>
            <p:nvCxnSpPr>
              <p:cNvPr id="69" name="꺾인 연결선 68"/>
              <p:cNvCxnSpPr/>
              <p:nvPr/>
            </p:nvCxnSpPr>
            <p:spPr>
              <a:xfrm rot="10800000" flipV="1">
                <a:off x="8253095" y="3870325"/>
                <a:ext cx="800100" cy="2244725"/>
              </a:xfrm>
              <a:prstGeom prst="bentConnector2">
                <a:avLst/>
              </a:prstGeom>
              <a:ln w="25400"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꺾인 연결선 69"/>
              <p:cNvCxnSpPr/>
              <p:nvPr/>
            </p:nvCxnSpPr>
            <p:spPr>
              <a:xfrm rot="5400000" flipH="1" flipV="1">
                <a:off x="8395335" y="3728085"/>
                <a:ext cx="2221230" cy="2505075"/>
              </a:xfrm>
              <a:prstGeom prst="bentConnector4">
                <a:avLst>
                  <a:gd name="adj1" fmla="val -1201"/>
                  <a:gd name="adj2" fmla="val 131917"/>
                </a:avLst>
              </a:prstGeom>
              <a:ln w="25400">
                <a:solidFill>
                  <a:schemeClr val="dk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215" y="288290"/>
            <a:ext cx="626110" cy="62611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그림 3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419205" y="0"/>
            <a:ext cx="635000" cy="635000"/>
          </a:xfrm>
          <a:prstGeom prst="rect">
            <a:avLst/>
          </a:prstGeom>
        </p:spPr>
      </p:pic>
      <p:sp>
        <p:nvSpPr>
          <p:cNvPr id="10" name="텍스트 상자 39"/>
          <p:cNvSpPr txBox="1"/>
          <p:nvPr/>
        </p:nvSpPr>
        <p:spPr>
          <a:xfrm>
            <a:off x="957580" y="407670"/>
            <a:ext cx="2910205" cy="469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/>
              <a:t>개발 일정</a:t>
            </a:r>
          </a:p>
        </p:txBody>
      </p:sp>
      <p:graphicFrame>
        <p:nvGraphicFramePr>
          <p:cNvPr id="38" name="표 40"/>
          <p:cNvGraphicFramePr>
            <a:graphicFrameLocks noGrp="1"/>
          </p:cNvGraphicFramePr>
          <p:nvPr/>
        </p:nvGraphicFramePr>
        <p:xfrm>
          <a:off x="2403475" y="1548341"/>
          <a:ext cx="9210194" cy="489711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56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05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05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05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05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29640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2000">
                          <a:solidFill>
                            <a:schemeClr val="dk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2000">
                          <a:solidFill>
                            <a:schemeClr val="dk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sz="2000">
                          <a:solidFill>
                            <a:schemeClr val="dk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z="2000">
                          <a:solidFill>
                            <a:schemeClr val="dk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186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186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186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186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3" name="그룹 42"/>
          <p:cNvGrpSpPr/>
          <p:nvPr/>
        </p:nvGrpSpPr>
        <p:grpSpPr>
          <a:xfrm>
            <a:off x="223520" y="2628900"/>
            <a:ext cx="2305050" cy="3484245"/>
            <a:chOff x="223520" y="2628900"/>
            <a:chExt cx="2305050" cy="3484245"/>
          </a:xfrm>
        </p:grpSpPr>
        <p:sp>
          <p:nvSpPr>
            <p:cNvPr id="39" name="텍스트 상자 41"/>
            <p:cNvSpPr txBox="1"/>
            <p:nvPr/>
          </p:nvSpPr>
          <p:spPr>
            <a:xfrm>
              <a:off x="252095" y="2628900"/>
              <a:ext cx="2181225" cy="6362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/>
                <a:t>프로젝트 </a:t>
              </a:r>
            </a:p>
            <a:p>
              <a:pPr>
                <a:defRPr/>
              </a:pPr>
              <a:r>
                <a:rPr lang="ko-KR" altLang="en-US" b="1"/>
                <a:t>세부 계획 수립</a:t>
              </a:r>
            </a:p>
          </p:txBody>
        </p:sp>
        <p:sp>
          <p:nvSpPr>
            <p:cNvPr id="40" name="텍스트 상자 42"/>
            <p:cNvSpPr txBox="1"/>
            <p:nvPr/>
          </p:nvSpPr>
          <p:spPr>
            <a:xfrm>
              <a:off x="233045" y="3638550"/>
              <a:ext cx="2133600" cy="6362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/>
                <a:t>DB</a:t>
              </a:r>
              <a:r>
                <a:rPr lang="ko-KR" altLang="en-US" b="1"/>
                <a:t>구현</a:t>
              </a:r>
              <a:r>
                <a:rPr lang="en-US" altLang="ko-KR" b="1"/>
                <a:t>,</a:t>
              </a:r>
              <a:r>
                <a:rPr lang="ko-KR" altLang="en-US" b="1"/>
                <a:t> </a:t>
              </a:r>
            </a:p>
            <a:p>
              <a:pPr>
                <a:defRPr/>
              </a:pPr>
              <a:r>
                <a:rPr lang="ko-KR" altLang="en-US" b="1"/>
                <a:t>인터페이스 구현</a:t>
              </a:r>
            </a:p>
          </p:txBody>
        </p:sp>
        <p:sp>
          <p:nvSpPr>
            <p:cNvPr id="41" name="텍스트 상자 43"/>
            <p:cNvSpPr txBox="1"/>
            <p:nvPr/>
          </p:nvSpPr>
          <p:spPr>
            <a:xfrm>
              <a:off x="223520" y="4695825"/>
              <a:ext cx="2305050" cy="6362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/>
                <a:t>프론트엔드</a:t>
              </a:r>
              <a:r>
                <a:rPr lang="en-US" altLang="ko-KR" b="1"/>
                <a:t>,</a:t>
              </a:r>
              <a:r>
                <a:rPr lang="ko-KR" altLang="en-US" b="1"/>
                <a:t> 백엔드 프로그래밍</a:t>
              </a:r>
            </a:p>
          </p:txBody>
        </p:sp>
        <p:sp>
          <p:nvSpPr>
            <p:cNvPr id="42" name="텍스트 상자 44"/>
            <p:cNvSpPr txBox="1"/>
            <p:nvPr/>
          </p:nvSpPr>
          <p:spPr>
            <a:xfrm>
              <a:off x="242570" y="5753100"/>
              <a:ext cx="2105025" cy="3600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/>
                <a:t>테스트 및 디버그</a:t>
              </a:r>
            </a:p>
          </p:txBody>
        </p:sp>
      </p:grpSp>
      <p:sp>
        <p:nvSpPr>
          <p:cNvPr id="44" name="오른쪽 화살표 43"/>
          <p:cNvSpPr/>
          <p:nvPr/>
        </p:nvSpPr>
        <p:spPr>
          <a:xfrm>
            <a:off x="2453005" y="2609850"/>
            <a:ext cx="1476375" cy="7143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5C5F0"/>
          </a:solidFill>
          <a:ln>
            <a:solidFill>
              <a:srgbClr val="35C5F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>
            <a:off x="3014980" y="3552825"/>
            <a:ext cx="2209800" cy="6667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5C5F0"/>
          </a:solidFill>
          <a:ln>
            <a:solidFill>
              <a:srgbClr val="35C5F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오른쪽 화살표 45"/>
          <p:cNvSpPr/>
          <p:nvPr/>
        </p:nvSpPr>
        <p:spPr>
          <a:xfrm>
            <a:off x="5210175" y="4572000"/>
            <a:ext cx="4448175" cy="6667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5C5F0"/>
          </a:solidFill>
          <a:ln>
            <a:solidFill>
              <a:srgbClr val="35C5F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오른쪽 화살표 46"/>
          <p:cNvSpPr/>
          <p:nvPr/>
        </p:nvSpPr>
        <p:spPr>
          <a:xfrm>
            <a:off x="9344025" y="5610225"/>
            <a:ext cx="2266950" cy="6667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5C5F0"/>
          </a:solidFill>
          <a:ln>
            <a:solidFill>
              <a:srgbClr val="35C5F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텍스트 상자 46"/>
          <p:cNvSpPr txBox="1"/>
          <p:nvPr/>
        </p:nvSpPr>
        <p:spPr>
          <a:xfrm>
            <a:off x="3448050" y="1009650"/>
            <a:ext cx="5619750" cy="436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b="1"/>
              <a:t>프로젝트 진행 단계 예상도</a:t>
            </a:r>
            <a:r>
              <a:rPr lang="en-US" altLang="ko-KR" sz="2300" b="1"/>
              <a:t>(4~5week)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Rect 0"/>
          <p:cNvCxnSpPr/>
          <p:nvPr/>
        </p:nvCxnSpPr>
        <p:spPr>
          <a:xfrm>
            <a:off x="8230235" y="544942"/>
            <a:ext cx="1298575" cy="635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t 0"/>
          <p:cNvCxnSpPr/>
          <p:nvPr/>
        </p:nvCxnSpPr>
        <p:spPr>
          <a:xfrm>
            <a:off x="5580380" y="3099547"/>
            <a:ext cx="1298575" cy="635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t 0"/>
          <p:cNvCxnSpPr>
            <a:cxnSpLocks/>
          </p:cNvCxnSpPr>
          <p:nvPr/>
        </p:nvCxnSpPr>
        <p:spPr>
          <a:xfrm flipV="1">
            <a:off x="5580380" y="3992731"/>
            <a:ext cx="1386579" cy="22056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t 0"/>
          <p:cNvCxnSpPr/>
          <p:nvPr/>
        </p:nvCxnSpPr>
        <p:spPr>
          <a:xfrm>
            <a:off x="4258945" y="1640317"/>
            <a:ext cx="1298575" cy="635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t 0"/>
          <p:cNvCxnSpPr>
            <a:cxnSpLocks/>
            <a:stCxn id="22" idx="3"/>
          </p:cNvCxnSpPr>
          <p:nvPr/>
        </p:nvCxnSpPr>
        <p:spPr>
          <a:xfrm flipV="1">
            <a:off x="4451350" y="5714159"/>
            <a:ext cx="1132840" cy="1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t 0"/>
          <p:cNvCxnSpPr/>
          <p:nvPr/>
        </p:nvCxnSpPr>
        <p:spPr>
          <a:xfrm>
            <a:off x="3015615" y="5685267"/>
            <a:ext cx="387350" cy="635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t 0"/>
          <p:cNvCxnSpPr>
            <a:cxnSpLocks/>
          </p:cNvCxnSpPr>
          <p:nvPr/>
        </p:nvCxnSpPr>
        <p:spPr>
          <a:xfrm>
            <a:off x="2116026" y="3702162"/>
            <a:ext cx="897049" cy="0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205" y="0"/>
            <a:ext cx="635635" cy="635635"/>
          </a:xfrm>
          <a:prstGeom prst="rect">
            <a:avLst/>
          </a:prstGeom>
          <a:noFill/>
        </p:spPr>
      </p:pic>
      <p:sp>
        <p:nvSpPr>
          <p:cNvPr id="11" name="Rect 0"/>
          <p:cNvSpPr>
            <a:spLocks/>
          </p:cNvSpPr>
          <p:nvPr/>
        </p:nvSpPr>
        <p:spPr>
          <a:xfrm>
            <a:off x="864870" y="1098662"/>
            <a:ext cx="1268095" cy="110553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chemeClr val="accent1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메인페이지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>
            <a:off x="3216910" y="5442697"/>
            <a:ext cx="1234440" cy="5429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chemeClr val="accent1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altLang="en-US" sz="1500" dirty="0">
                <a:latin typeface="맑은 고딕" charset="0"/>
                <a:ea typeface="맑은 고딕" charset="0"/>
              </a:rPr>
              <a:t>일반회원</a:t>
            </a:r>
          </a:p>
        </p:txBody>
      </p:sp>
      <p:sp>
        <p:nvSpPr>
          <p:cNvPr id="23" name="Rect 0"/>
          <p:cNvSpPr>
            <a:spLocks/>
          </p:cNvSpPr>
          <p:nvPr/>
        </p:nvSpPr>
        <p:spPr>
          <a:xfrm>
            <a:off x="3205480" y="1385682"/>
            <a:ext cx="1234440" cy="5429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chemeClr val="accent1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altLang="en-US" sz="1500" dirty="0">
                <a:latin typeface="맑은 고딕" charset="0"/>
                <a:ea typeface="맑은 고딕" charset="0"/>
              </a:rPr>
              <a:t>관리자</a:t>
            </a:r>
          </a:p>
        </p:txBody>
      </p:sp>
      <p:cxnSp>
        <p:nvCxnSpPr>
          <p:cNvPr id="24" name="Rect 0"/>
          <p:cNvCxnSpPr>
            <a:cxnSpLocks/>
          </p:cNvCxnSpPr>
          <p:nvPr/>
        </p:nvCxnSpPr>
        <p:spPr>
          <a:xfrm>
            <a:off x="3013710" y="1657145"/>
            <a:ext cx="0" cy="4026852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 0"/>
          <p:cNvSpPr>
            <a:spLocks/>
          </p:cNvSpPr>
          <p:nvPr/>
        </p:nvSpPr>
        <p:spPr>
          <a:xfrm>
            <a:off x="6893112" y="3670571"/>
            <a:ext cx="1490345" cy="5429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>
            <a:solidFill>
              <a:srgbClr val="E7BFBF">
                <a:alpha val="100000"/>
              </a:srgb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altLang="en-US" sz="1600" dirty="0">
                <a:latin typeface="맑은 고딕" charset="0"/>
                <a:ea typeface="맑은 고딕" charset="0"/>
              </a:rPr>
              <a:t>상품 조회</a:t>
            </a:r>
          </a:p>
        </p:txBody>
      </p:sp>
      <p:cxnSp>
        <p:nvCxnSpPr>
          <p:cNvPr id="31" name="Rect 0"/>
          <p:cNvCxnSpPr/>
          <p:nvPr/>
        </p:nvCxnSpPr>
        <p:spPr>
          <a:xfrm>
            <a:off x="5557520" y="551927"/>
            <a:ext cx="26670" cy="2546350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t 0"/>
          <p:cNvCxnSpPr/>
          <p:nvPr/>
        </p:nvCxnSpPr>
        <p:spPr>
          <a:xfrm>
            <a:off x="5560695" y="568437"/>
            <a:ext cx="1298575" cy="635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t 0"/>
          <p:cNvCxnSpPr>
            <a:cxnSpLocks/>
            <a:endCxn id="37" idx="1"/>
          </p:cNvCxnSpPr>
          <p:nvPr/>
        </p:nvCxnSpPr>
        <p:spPr>
          <a:xfrm>
            <a:off x="5588001" y="5509951"/>
            <a:ext cx="1285613" cy="0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 0"/>
          <p:cNvSpPr>
            <a:spLocks/>
          </p:cNvSpPr>
          <p:nvPr/>
        </p:nvSpPr>
        <p:spPr>
          <a:xfrm>
            <a:off x="6859270" y="4445112"/>
            <a:ext cx="1490345" cy="5429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>
            <a:solidFill>
              <a:srgbClr val="E7BFBF">
                <a:alpha val="100000"/>
              </a:srgb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altLang="en-US" sz="1600" dirty="0">
                <a:latin typeface="맑은 고딕" charset="0"/>
                <a:ea typeface="맑은 고딕" charset="0"/>
              </a:rPr>
              <a:t>상품 주문</a:t>
            </a:r>
          </a:p>
        </p:txBody>
      </p:sp>
      <p:sp>
        <p:nvSpPr>
          <p:cNvPr id="37" name="Rect 0"/>
          <p:cNvSpPr>
            <a:spLocks/>
          </p:cNvSpPr>
          <p:nvPr/>
        </p:nvSpPr>
        <p:spPr>
          <a:xfrm>
            <a:off x="6873614" y="5238488"/>
            <a:ext cx="1490345" cy="5429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>
            <a:solidFill>
              <a:srgbClr val="E7BFBF">
                <a:alpha val="100000"/>
              </a:srgb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altLang="en-US" sz="1600" dirty="0">
                <a:latin typeface="맑은 고딕" charset="0"/>
                <a:ea typeface="맑은 고딕" charset="0"/>
              </a:rPr>
              <a:t>장바구니</a:t>
            </a:r>
          </a:p>
        </p:txBody>
      </p:sp>
      <p:sp>
        <p:nvSpPr>
          <p:cNvPr id="40" name="Rect 0"/>
          <p:cNvSpPr>
            <a:spLocks/>
          </p:cNvSpPr>
          <p:nvPr/>
        </p:nvSpPr>
        <p:spPr>
          <a:xfrm>
            <a:off x="6833235" y="268717"/>
            <a:ext cx="1490345" cy="5429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>
            <a:solidFill>
              <a:srgbClr val="E7BFBF">
                <a:alpha val="100000"/>
              </a:srgb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altLang="en-US" sz="1600" dirty="0">
                <a:latin typeface="맑은 고딕" charset="0"/>
                <a:ea typeface="맑은 고딕" charset="0"/>
              </a:rPr>
              <a:t>상품 등록</a:t>
            </a:r>
          </a:p>
        </p:txBody>
      </p:sp>
      <p:sp>
        <p:nvSpPr>
          <p:cNvPr id="41" name="Rect 0"/>
          <p:cNvSpPr>
            <a:spLocks/>
          </p:cNvSpPr>
          <p:nvPr/>
        </p:nvSpPr>
        <p:spPr>
          <a:xfrm>
            <a:off x="6826885" y="2794747"/>
            <a:ext cx="1490345" cy="5429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>
            <a:solidFill>
              <a:srgbClr val="E7BFBF">
                <a:alpha val="100000"/>
              </a:srgb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altLang="en-US" sz="1600" dirty="0">
                <a:latin typeface="맑은 고딕" charset="0"/>
                <a:ea typeface="맑은 고딕" charset="0"/>
              </a:rPr>
              <a:t>댓글 관리</a:t>
            </a:r>
          </a:p>
        </p:txBody>
      </p:sp>
      <p:sp>
        <p:nvSpPr>
          <p:cNvPr id="44" name="Rect 0"/>
          <p:cNvSpPr>
            <a:spLocks/>
          </p:cNvSpPr>
          <p:nvPr/>
        </p:nvSpPr>
        <p:spPr>
          <a:xfrm>
            <a:off x="9507855" y="337297"/>
            <a:ext cx="1109345" cy="4057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accent4">
                <a:lumMod val="20000"/>
                <a:lumOff val="80000"/>
                <a:alpha val="10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altLang="en-US" sz="1200" dirty="0">
                <a:latin typeface="맑은 고딕" charset="0"/>
                <a:ea typeface="맑은 고딕" charset="0"/>
              </a:rPr>
              <a:t>상품 수정</a:t>
            </a:r>
          </a:p>
        </p:txBody>
      </p:sp>
      <p:cxnSp>
        <p:nvCxnSpPr>
          <p:cNvPr id="45" name="Rect 0"/>
          <p:cNvCxnSpPr/>
          <p:nvPr/>
        </p:nvCxnSpPr>
        <p:spPr>
          <a:xfrm>
            <a:off x="9023350" y="545577"/>
            <a:ext cx="15875" cy="1600200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t 0"/>
          <p:cNvCxnSpPr/>
          <p:nvPr/>
        </p:nvCxnSpPr>
        <p:spPr>
          <a:xfrm>
            <a:off x="9038590" y="1322817"/>
            <a:ext cx="614045" cy="4445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 0"/>
          <p:cNvSpPr>
            <a:spLocks/>
          </p:cNvSpPr>
          <p:nvPr/>
        </p:nvSpPr>
        <p:spPr>
          <a:xfrm>
            <a:off x="9510395" y="1101837"/>
            <a:ext cx="1109345" cy="4057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accent4">
                <a:lumMod val="20000"/>
                <a:lumOff val="80000"/>
                <a:alpha val="10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altLang="en-US" sz="1200" dirty="0">
                <a:latin typeface="맑은 고딕" charset="0"/>
                <a:ea typeface="맑은 고딕" charset="0"/>
              </a:rPr>
              <a:t>상품 삭제</a:t>
            </a:r>
          </a:p>
        </p:txBody>
      </p:sp>
      <p:cxnSp>
        <p:nvCxnSpPr>
          <p:cNvPr id="48" name="Rect 0"/>
          <p:cNvCxnSpPr/>
          <p:nvPr/>
        </p:nvCxnSpPr>
        <p:spPr>
          <a:xfrm flipV="1">
            <a:off x="9039225" y="2125457"/>
            <a:ext cx="590550" cy="3175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 0"/>
          <p:cNvSpPr>
            <a:spLocks/>
          </p:cNvSpPr>
          <p:nvPr/>
        </p:nvSpPr>
        <p:spPr>
          <a:xfrm>
            <a:off x="9504045" y="1926702"/>
            <a:ext cx="1109345" cy="4057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accent4">
                <a:lumMod val="20000"/>
                <a:lumOff val="80000"/>
                <a:alpha val="10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altLang="en-US" sz="1200" dirty="0">
                <a:latin typeface="맑은 고딕" charset="0"/>
                <a:ea typeface="맑은 고딕" charset="0"/>
              </a:rPr>
              <a:t>상품 관리</a:t>
            </a:r>
          </a:p>
        </p:txBody>
      </p:sp>
      <p:sp>
        <p:nvSpPr>
          <p:cNvPr id="2" name="Rect 0">
            <a:extLst>
              <a:ext uri="{FF2B5EF4-FFF2-40B4-BE49-F238E27FC236}">
                <a16:creationId xmlns:a16="http://schemas.microsoft.com/office/drawing/2014/main" id="{5F3F9DD4-8032-E7C1-A6A8-F972F2F38AF4}"/>
              </a:ext>
            </a:extLst>
          </p:cNvPr>
          <p:cNvSpPr>
            <a:spLocks/>
          </p:cNvSpPr>
          <p:nvPr/>
        </p:nvSpPr>
        <p:spPr>
          <a:xfrm>
            <a:off x="885508" y="3431391"/>
            <a:ext cx="1234440" cy="5429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chemeClr val="accent1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500" dirty="0" err="1">
                <a:latin typeface="맑은 고딕" charset="0"/>
                <a:ea typeface="맑은 고딕" charset="0"/>
              </a:rPr>
              <a:t>로그인</a:t>
            </a:r>
            <a:endParaRPr lang="ko-KR" altLang="en-US" sz="1500" dirty="0">
              <a:latin typeface="맑은 고딕" charset="0"/>
              <a:ea typeface="맑은 고딕" charset="0"/>
            </a:endParaRPr>
          </a:p>
        </p:txBody>
      </p:sp>
      <p:cxnSp>
        <p:nvCxnSpPr>
          <p:cNvPr id="3" name="Rect 0">
            <a:extLst>
              <a:ext uri="{FF2B5EF4-FFF2-40B4-BE49-F238E27FC236}">
                <a16:creationId xmlns:a16="http://schemas.microsoft.com/office/drawing/2014/main" id="{D2903F8E-152C-D58D-36EF-662B1D049263}"/>
              </a:ext>
            </a:extLst>
          </p:cNvPr>
          <p:cNvCxnSpPr>
            <a:cxnSpLocks/>
            <a:stCxn id="11" idx="2"/>
            <a:endCxn id="2" idx="0"/>
          </p:cNvCxnSpPr>
          <p:nvPr/>
        </p:nvCxnSpPr>
        <p:spPr>
          <a:xfrm>
            <a:off x="1498918" y="2204197"/>
            <a:ext cx="3810" cy="1227194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t 0">
            <a:extLst>
              <a:ext uri="{FF2B5EF4-FFF2-40B4-BE49-F238E27FC236}">
                <a16:creationId xmlns:a16="http://schemas.microsoft.com/office/drawing/2014/main" id="{1B4E5341-8FC1-8549-12ED-DF33561EBBA8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015615" y="1657145"/>
            <a:ext cx="189865" cy="0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Rect 0">
            <a:extLst>
              <a:ext uri="{FF2B5EF4-FFF2-40B4-BE49-F238E27FC236}">
                <a16:creationId xmlns:a16="http://schemas.microsoft.com/office/drawing/2014/main" id="{51D2CAA3-2B83-7383-54D9-E27DEDDB8979}"/>
              </a:ext>
            </a:extLst>
          </p:cNvPr>
          <p:cNvCxnSpPr/>
          <p:nvPr/>
        </p:nvCxnSpPr>
        <p:spPr>
          <a:xfrm>
            <a:off x="5580380" y="1372291"/>
            <a:ext cx="1298575" cy="635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 0">
            <a:extLst>
              <a:ext uri="{FF2B5EF4-FFF2-40B4-BE49-F238E27FC236}">
                <a16:creationId xmlns:a16="http://schemas.microsoft.com/office/drawing/2014/main" id="{E0CC8CD0-DD02-1FDB-9A55-03370F8C67A2}"/>
              </a:ext>
            </a:extLst>
          </p:cNvPr>
          <p:cNvSpPr>
            <a:spLocks/>
          </p:cNvSpPr>
          <p:nvPr/>
        </p:nvSpPr>
        <p:spPr>
          <a:xfrm>
            <a:off x="6826885" y="1067491"/>
            <a:ext cx="1490345" cy="5429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>
            <a:solidFill>
              <a:srgbClr val="E7BFBF">
                <a:alpha val="100000"/>
              </a:srgb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altLang="en-US" sz="1600" dirty="0">
                <a:latin typeface="맑은 고딕" charset="0"/>
                <a:ea typeface="맑은 고딕" charset="0"/>
              </a:rPr>
              <a:t>상품 리스트</a:t>
            </a:r>
          </a:p>
        </p:txBody>
      </p:sp>
      <p:cxnSp>
        <p:nvCxnSpPr>
          <p:cNvPr id="79" name="Rect 0">
            <a:extLst>
              <a:ext uri="{FF2B5EF4-FFF2-40B4-BE49-F238E27FC236}">
                <a16:creationId xmlns:a16="http://schemas.microsoft.com/office/drawing/2014/main" id="{3A345F65-2DBC-D09D-DF28-2E200F77B4F5}"/>
              </a:ext>
            </a:extLst>
          </p:cNvPr>
          <p:cNvCxnSpPr/>
          <p:nvPr/>
        </p:nvCxnSpPr>
        <p:spPr>
          <a:xfrm>
            <a:off x="5580380" y="2233837"/>
            <a:ext cx="1298575" cy="635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 0">
            <a:extLst>
              <a:ext uri="{FF2B5EF4-FFF2-40B4-BE49-F238E27FC236}">
                <a16:creationId xmlns:a16="http://schemas.microsoft.com/office/drawing/2014/main" id="{C733DE6E-8E9B-2289-89A4-FF322E6505DF}"/>
              </a:ext>
            </a:extLst>
          </p:cNvPr>
          <p:cNvSpPr>
            <a:spLocks/>
          </p:cNvSpPr>
          <p:nvPr/>
        </p:nvSpPr>
        <p:spPr>
          <a:xfrm>
            <a:off x="6826885" y="1929037"/>
            <a:ext cx="1490345" cy="5429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>
            <a:solidFill>
              <a:srgbClr val="E7BFBF">
                <a:alpha val="100000"/>
              </a:srgb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altLang="en-US" sz="1600" dirty="0">
                <a:latin typeface="맑은 고딕" charset="0"/>
                <a:ea typeface="맑은 고딕" charset="0"/>
              </a:rPr>
              <a:t>주문 목록</a:t>
            </a:r>
          </a:p>
        </p:txBody>
      </p:sp>
      <p:cxnSp>
        <p:nvCxnSpPr>
          <p:cNvPr id="82" name="Rect 0">
            <a:extLst>
              <a:ext uri="{FF2B5EF4-FFF2-40B4-BE49-F238E27FC236}">
                <a16:creationId xmlns:a16="http://schemas.microsoft.com/office/drawing/2014/main" id="{986D64F1-2189-227E-EC55-8B61ACBDEBAA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5588001" y="4716575"/>
            <a:ext cx="1271269" cy="0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 0">
            <a:extLst>
              <a:ext uri="{FF2B5EF4-FFF2-40B4-BE49-F238E27FC236}">
                <a16:creationId xmlns:a16="http://schemas.microsoft.com/office/drawing/2014/main" id="{FA06CA42-284B-6AC8-2458-D6C6DD2A830C}"/>
              </a:ext>
            </a:extLst>
          </p:cNvPr>
          <p:cNvSpPr>
            <a:spLocks/>
          </p:cNvSpPr>
          <p:nvPr/>
        </p:nvSpPr>
        <p:spPr>
          <a:xfrm>
            <a:off x="6873614" y="5985622"/>
            <a:ext cx="1490345" cy="5429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>
            <a:solidFill>
              <a:srgbClr val="E7BFBF">
                <a:alpha val="100000"/>
              </a:srgb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altLang="en-US" sz="1600" dirty="0">
                <a:latin typeface="맑은 고딕" charset="0"/>
                <a:ea typeface="맑은 고딕" charset="0"/>
              </a:rPr>
              <a:t>댓글 작성</a:t>
            </a:r>
          </a:p>
        </p:txBody>
      </p:sp>
      <p:cxnSp>
        <p:nvCxnSpPr>
          <p:cNvPr id="90" name="Rect 0">
            <a:extLst>
              <a:ext uri="{FF2B5EF4-FFF2-40B4-BE49-F238E27FC236}">
                <a16:creationId xmlns:a16="http://schemas.microsoft.com/office/drawing/2014/main" id="{587D15EC-167E-B2DD-25D3-EBFD5562FDA6}"/>
              </a:ext>
            </a:extLst>
          </p:cNvPr>
          <p:cNvCxnSpPr>
            <a:cxnSpLocks/>
          </p:cNvCxnSpPr>
          <p:nvPr/>
        </p:nvCxnSpPr>
        <p:spPr>
          <a:xfrm>
            <a:off x="5588001" y="6246720"/>
            <a:ext cx="1279576" cy="0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Rect 0">
            <a:extLst>
              <a:ext uri="{FF2B5EF4-FFF2-40B4-BE49-F238E27FC236}">
                <a16:creationId xmlns:a16="http://schemas.microsoft.com/office/drawing/2014/main" id="{A84B94D6-7A52-D2FD-D899-08E1E611B049}"/>
              </a:ext>
            </a:extLst>
          </p:cNvPr>
          <p:cNvCxnSpPr>
            <a:cxnSpLocks/>
          </p:cNvCxnSpPr>
          <p:nvPr/>
        </p:nvCxnSpPr>
        <p:spPr>
          <a:xfrm>
            <a:off x="5584190" y="3992731"/>
            <a:ext cx="0" cy="2274196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5" y="288290"/>
            <a:ext cx="626745" cy="62674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9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205" y="0"/>
            <a:ext cx="635635" cy="635635"/>
          </a:xfrm>
          <a:prstGeom prst="rect">
            <a:avLst/>
          </a:prstGeom>
          <a:noFill/>
        </p:spPr>
      </p:pic>
      <p:sp>
        <p:nvSpPr>
          <p:cNvPr id="10" name="Rect 0"/>
          <p:cNvSpPr txBox="1">
            <a:spLocks/>
          </p:cNvSpPr>
          <p:nvPr/>
        </p:nvSpPr>
        <p:spPr>
          <a:xfrm>
            <a:off x="957580" y="407670"/>
            <a:ext cx="2910840" cy="476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2500"/>
              <a:t>ERD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62"/>
            <a:ext cx="12192000" cy="5276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39435" y="2592705"/>
            <a:ext cx="912495" cy="9124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60240" y="3620135"/>
            <a:ext cx="3272155" cy="511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spc="-150">
                <a:solidFill>
                  <a:srgbClr val="35C5F0"/>
                </a:solidFill>
                <a:latin typeface="에스코어 드림 6 Bold"/>
                <a:ea typeface="에스코어 드림 6 Bold"/>
              </a:rPr>
              <a:t>Thank You</a:t>
            </a:r>
            <a:endParaRPr lang="ko-KR" altLang="en-US" sz="2800" spc="-150">
              <a:solidFill>
                <a:srgbClr val="35C5F0"/>
              </a:solidFill>
              <a:latin typeface="에스코어 드림 6 Bold"/>
              <a:ea typeface="에스코어 드림 6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60240" y="4340860"/>
            <a:ext cx="32721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spc="-150">
                <a:solidFill>
                  <a:schemeClr val="bg1">
                    <a:lumMod val="85000"/>
                  </a:schemeClr>
                </a:solidFill>
                <a:latin typeface="에스코어 드림 6 Bold"/>
                <a:ea typeface="에스코어 드림 6 Bold"/>
              </a:rPr>
              <a:t>TEAM 1</a:t>
            </a:r>
          </a:p>
        </p:txBody>
      </p:sp>
      <p:cxnSp>
        <p:nvCxnSpPr>
          <p:cNvPr id="2" name="직선 연결선 1"/>
          <p:cNvCxnSpPr/>
          <p:nvPr/>
        </p:nvCxnSpPr>
        <p:spPr>
          <a:xfrm>
            <a:off x="5674995" y="4263390"/>
            <a:ext cx="84201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5692775" y="6448425"/>
            <a:ext cx="805815" cy="142875"/>
            <a:chOff x="5692775" y="6448425"/>
            <a:chExt cx="805815" cy="142875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5692775" y="6448425"/>
              <a:ext cx="194310" cy="142875"/>
            </a:xfrm>
            <a:prstGeom prst="line">
              <a:avLst/>
            </a:prstGeom>
            <a:ln w="76200" cap="rnd">
              <a:solidFill>
                <a:srgbClr val="35C5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5998845" y="6448425"/>
              <a:ext cx="194310" cy="142875"/>
            </a:xfrm>
            <a:prstGeom prst="line">
              <a:avLst/>
            </a:prstGeom>
            <a:ln w="76200" cap="rnd">
              <a:solidFill>
                <a:srgbClr val="35C5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6304915" y="6448425"/>
              <a:ext cx="194310" cy="142875"/>
            </a:xfrm>
            <a:prstGeom prst="line">
              <a:avLst/>
            </a:prstGeom>
            <a:ln w="76200" cap="rnd">
              <a:solidFill>
                <a:srgbClr val="35C5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spd="slow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00,0.3600; 0.4300,0.7300; 0.7100,0.9100; 1,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,0; 0.2500,0.0700; 0.5000,0.2000; 0.7500,0.4670; 1,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0; 0.1250,0.2665; 0.2500,0.4000; 0.3750,0.4650; 0.5000,0.5000; 0.6250,0.5350; 0.7500,0.6000; 0.8750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0; 0.1250,0.2665; 0.2500,0.4000; 0.3750,0.4650; 0.5000,0.5000; 0.6250,0.5350; 0.7500,0.6000; 0.8750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0; 0.1250,0.2665; 0.2500,0.4000; 0.3750,0.4650; 0.5000,0.5000; 0.6250,0.5350; 0.7500,0.6000; 0.8750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Pages>9</Pages>
  <Words>176</Words>
  <Characters>0</Characters>
  <Application>Microsoft Office PowerPoint</Application>
  <DocSecurity>0</DocSecurity>
  <PresentationFormat>와이드스크린</PresentationFormat>
  <Lines>0</Lines>
  <Paragraphs>77</Paragraphs>
  <Slides>9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배달의민족 주아</vt:lpstr>
      <vt:lpstr>에스코어 드림 6 Bold</vt:lpstr>
      <vt:lpstr>Arial</vt:lpstr>
      <vt:lpstr>Office 테마</vt:lpstr>
      <vt:lpstr>Office theme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윤주</dc:creator>
  <cp:lastModifiedBy>강 승구</cp:lastModifiedBy>
  <cp:revision>5</cp:revision>
  <dcterms:modified xsi:type="dcterms:W3CDTF">2022-11-15T09:19:43Z</dcterms:modified>
  <cp:version>9.103.83.44158</cp:version>
</cp:coreProperties>
</file>