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2" r:id="rId2"/>
    <p:sldId id="282" r:id="rId3"/>
    <p:sldId id="294" r:id="rId4"/>
    <p:sldId id="295" r:id="rId5"/>
    <p:sldId id="293" r:id="rId6"/>
    <p:sldId id="283" r:id="rId7"/>
    <p:sldId id="285" r:id="rId8"/>
    <p:sldId id="284" r:id="rId9"/>
    <p:sldId id="288" r:id="rId10"/>
    <p:sldId id="287" r:id="rId11"/>
    <p:sldId id="290" r:id="rId12"/>
    <p:sldId id="289" r:id="rId13"/>
    <p:sldId id="292" r:id="rId14"/>
    <p:sldId id="286" r:id="rId15"/>
    <p:sldId id="28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746" autoAdjust="0"/>
  </p:normalViewPr>
  <p:slideViewPr>
    <p:cSldViewPr snapToGrid="0">
      <p:cViewPr varScale="1">
        <p:scale>
          <a:sx n="92" d="100"/>
          <a:sy n="92" d="100"/>
        </p:scale>
        <p:origin x="12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EB948-5AD9-4384-8637-FE7773F760C0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2F590-EBF3-47AC-855B-F35B38D90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761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893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938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86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572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858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989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128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0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426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389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281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442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561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19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FE5CB-7928-4F95-B59F-BB85BDB9B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D89375-1FA0-4FCC-B95F-29C095503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9AB95-0C81-489D-9892-85577443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A30DB-3C7B-4000-8A39-751DA01D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367CD-C396-4A7D-9941-B09FD7C1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7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420DB-FB50-4518-A49B-02846487B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5107C6-5667-4815-976E-E0333BB25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03007-7EFF-4C5D-BD0A-D8DD8241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8692E-3C26-4E61-9A08-7C1937BA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7A1005-C8C7-447F-9449-5491ACE5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6D0BBF-133C-45FF-97B4-0E5E5C0AD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85BD78-DA82-44E9-9B64-2E994ECA6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B90C3C-AF16-4FEF-9A10-A5DB06FE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D0A113-EA33-4B8A-8605-462862D4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FC64F6-A9DB-42FC-8EFB-D00805E7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46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C8831-FDBF-46E9-BEC2-282AF101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AFB09-82A5-4F11-89A4-042CEC428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BD42D7-C90A-4BF6-B26B-02D15043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D45AA2-42ED-41E0-9869-5E124A90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024D76-D24F-4C85-98D9-02B19912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60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77E8A-C861-45D9-8826-7ECDC698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A500C9-0DD0-45FE-99FF-B2FBECC9D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E6936-149F-491F-9B25-28B80B20B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0D04D0-0214-47C3-911B-D0434D08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2788B3-3200-44AF-BC5F-3CED6B5B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5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306D8-6D9B-4827-9B08-7D411875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23398-748C-48B7-A9C1-42D75AAAF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083FEF-94C7-432C-A4B6-0088D3616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190A1B-A8A6-4B95-9994-8C4D9E87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4B744E-D787-438B-81D3-CCF72665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DD4F6-4CA8-4C4E-87BB-D361B0A9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24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7F26C-9706-492F-830C-EFF80BC86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802D16-06F1-4047-8655-E6CFB332B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4F3AA-92F5-4AD5-B65D-B93D00C08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5E9F53-C25B-4E63-9F03-B7458AC2A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2735F9-3000-499D-93E0-18CF39F8A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A43B72-9645-4E89-954F-92CB1D962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81FE34-A1E9-4795-831B-D3E5965C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24798B-5EAF-41BE-A840-1776A831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391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8FE0D-494F-4BFC-9CBB-5B05C3CA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373F27-56FB-45AA-9D2D-28C453E4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DBB18C-6FBA-4C93-8EA8-EB867330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ED9A2F-6B96-4898-8D50-1A828877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34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F3A231-B08A-4564-A266-9CDC92F4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66719B-69F9-4120-92B5-991D2D0C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6EEBC0-6ACD-4D98-8E4D-5B4E4488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3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39143-E2C0-40A2-AEF1-8FEF5BB2C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AC1253-6F7F-4AE1-A914-0427BF8CF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722E5A-6C4D-449C-B395-285D98FE0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11B9A1-9D39-47A2-934B-55AE8E98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75CA64-1245-44D1-9F82-41D041BB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260BCC-971B-4503-A2E3-EBE08A2A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8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752FD-9802-4D42-94CA-9E278285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8E4D02-7BA7-4971-AE2D-29D874449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487E29-A02D-454F-9524-EA1452019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E11864-65A8-49C4-B0DB-5A988D90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4ED807-D0C1-41D0-837B-CA3CDC04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833F78-33D9-4C97-82BC-A4E297F4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47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BAEB04-A422-40DE-B521-66D657EB1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088D34-E65E-4446-8D5F-991D884A4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B14E41-BF23-4F58-8546-756BE3AE1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FF727-4FB9-425A-A042-A903835905AD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FDAFC-2E74-4B2D-9CCD-7484AB8F0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1B193-4360-4382-A59C-6B5B89F77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2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erm2.com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6358203" y="3441229"/>
            <a:ext cx="1529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 smtClean="0">
                <a:solidFill>
                  <a:schemeClr val="bg1"/>
                </a:solidFill>
              </a:rPr>
              <a:t>Git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 ?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1812324" y="3426941"/>
            <a:ext cx="10379676" cy="16475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1812324" y="2427753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2">
                    <a:lumMod val="75000"/>
                  </a:schemeClr>
                </a:solidFill>
              </a:rPr>
              <a:t>첫번째</a:t>
            </a:r>
            <a:endParaRPr lang="ko-KR" altLang="en-US" sz="6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28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B572EB2-656D-475D-ADE1-209B11E99549}"/>
              </a:ext>
            </a:extLst>
          </p:cNvPr>
          <p:cNvSpPr/>
          <p:nvPr/>
        </p:nvSpPr>
        <p:spPr>
          <a:xfrm>
            <a:off x="400050" y="892728"/>
            <a:ext cx="11487148" cy="5546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````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2242742" y="184842"/>
            <a:ext cx="4209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Merge, Rebase ?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C793A1-22B7-4653-8425-55961F356D25}"/>
              </a:ext>
            </a:extLst>
          </p:cNvPr>
          <p:cNvSpPr/>
          <p:nvPr/>
        </p:nvSpPr>
        <p:spPr>
          <a:xfrm>
            <a:off x="408288" y="541638"/>
            <a:ext cx="1101772" cy="359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첫</a:t>
            </a:r>
            <a:r>
              <a:rPr lang="ko-KR" altLang="en-US" dirty="0" smtClean="0">
                <a:solidFill>
                  <a:schemeClr val="tx1"/>
                </a:solidFill>
              </a:rPr>
              <a:t>번째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693135" y="1269325"/>
            <a:ext cx="1696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●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Merge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421" y="4720763"/>
            <a:ext cx="4954555" cy="12774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21" y="2333230"/>
            <a:ext cx="4248150" cy="12477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47" y="4829399"/>
            <a:ext cx="4743450" cy="12858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6098" y="2224594"/>
            <a:ext cx="4267200" cy="1419225"/>
          </a:xfrm>
          <a:prstGeom prst="rect">
            <a:avLst/>
          </a:prstGeom>
        </p:spPr>
      </p:pic>
      <p:sp>
        <p:nvSpPr>
          <p:cNvPr id="14" name="아래쪽 화살표 13"/>
          <p:cNvSpPr/>
          <p:nvPr/>
        </p:nvSpPr>
        <p:spPr>
          <a:xfrm>
            <a:off x="2745120" y="3849388"/>
            <a:ext cx="343352" cy="1018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9023476" y="3725874"/>
            <a:ext cx="343352" cy="1018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769859" y="1850907"/>
            <a:ext cx="2370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1. </a:t>
            </a:r>
            <a:r>
              <a:rPr lang="en-US" altLang="ko-KR" sz="2400" b="1" dirty="0"/>
              <a:t>fast-forward</a:t>
            </a:r>
            <a:endParaRPr lang="en-US" altLang="ko-KR" sz="2400" b="1" dirty="0" smtClean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6681772" y="1839282"/>
            <a:ext cx="270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2. </a:t>
            </a:r>
            <a:r>
              <a:rPr lang="en-US" altLang="ko-KR" sz="2400" b="1" dirty="0"/>
              <a:t>m</a:t>
            </a:r>
            <a:r>
              <a:rPr lang="en-US" altLang="ko-KR" sz="2400" b="1" dirty="0" smtClean="0"/>
              <a:t>erge commit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747" y="4903734"/>
            <a:ext cx="4743450" cy="11715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3260058" y="4405857"/>
            <a:ext cx="2678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non fast-forward</a:t>
            </a:r>
          </a:p>
        </p:txBody>
      </p:sp>
    </p:spTree>
    <p:extLst>
      <p:ext uri="{BB962C8B-B14F-4D97-AF65-F5344CB8AC3E}">
        <p14:creationId xmlns:p14="http://schemas.microsoft.com/office/powerpoint/2010/main" val="255338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B572EB2-656D-475D-ADE1-209B11E99549}"/>
              </a:ext>
            </a:extLst>
          </p:cNvPr>
          <p:cNvSpPr/>
          <p:nvPr/>
        </p:nvSpPr>
        <p:spPr>
          <a:xfrm>
            <a:off x="400050" y="892728"/>
            <a:ext cx="11487148" cy="5546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````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2242742" y="184842"/>
            <a:ext cx="4209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Merge, Rebase ?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C793A1-22B7-4653-8425-55961F356D25}"/>
              </a:ext>
            </a:extLst>
          </p:cNvPr>
          <p:cNvSpPr/>
          <p:nvPr/>
        </p:nvSpPr>
        <p:spPr>
          <a:xfrm>
            <a:off x="408288" y="541638"/>
            <a:ext cx="1101772" cy="359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첫</a:t>
            </a:r>
            <a:r>
              <a:rPr lang="ko-KR" altLang="en-US" dirty="0" smtClean="0">
                <a:solidFill>
                  <a:schemeClr val="tx1"/>
                </a:solidFill>
              </a:rPr>
              <a:t>번째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693135" y="1269325"/>
            <a:ext cx="1696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●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Rebase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95" y="1813191"/>
            <a:ext cx="3714750" cy="1533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310" y="1784615"/>
            <a:ext cx="5600700" cy="15906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4098" y="4768440"/>
            <a:ext cx="5581650" cy="1076325"/>
          </a:xfrm>
          <a:prstGeom prst="rect">
            <a:avLst/>
          </a:prstGeom>
        </p:spPr>
      </p:pic>
      <p:sp>
        <p:nvSpPr>
          <p:cNvPr id="16" name="아래쪽 화살표 15"/>
          <p:cNvSpPr/>
          <p:nvPr/>
        </p:nvSpPr>
        <p:spPr>
          <a:xfrm rot="3309364">
            <a:off x="6770159" y="2595835"/>
            <a:ext cx="343352" cy="26231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4512274" y="2640399"/>
            <a:ext cx="1510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r>
              <a:rPr lang="en-US" altLang="ko-KR" sz="2400" b="1" dirty="0" smtClean="0"/>
              <a:t>. rebase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6941835" y="3988170"/>
            <a:ext cx="239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2. fast-</a:t>
            </a:r>
            <a:r>
              <a:rPr lang="en-US" altLang="ko-KR" sz="2400" b="1" dirty="0" err="1" smtClean="0"/>
              <a:t>forword</a:t>
            </a:r>
            <a:endParaRPr lang="en-US" altLang="ko-KR" sz="2400" b="1" dirty="0" smtClean="0"/>
          </a:p>
        </p:txBody>
      </p:sp>
      <p:sp>
        <p:nvSpPr>
          <p:cNvPr id="23" name="오른쪽 화살표 22"/>
          <p:cNvSpPr/>
          <p:nvPr/>
        </p:nvSpPr>
        <p:spPr>
          <a:xfrm>
            <a:off x="4567777" y="2290527"/>
            <a:ext cx="1280762" cy="289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78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B572EB2-656D-475D-ADE1-209B11E99549}"/>
              </a:ext>
            </a:extLst>
          </p:cNvPr>
          <p:cNvSpPr/>
          <p:nvPr/>
        </p:nvSpPr>
        <p:spPr>
          <a:xfrm>
            <a:off x="400050" y="892728"/>
            <a:ext cx="11487148" cy="5546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````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2242742" y="184842"/>
            <a:ext cx="6285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성공적인 </a:t>
            </a:r>
            <a:r>
              <a:rPr lang="en-US" altLang="ko-KR" sz="4000" b="1" dirty="0" err="1" smtClean="0">
                <a:solidFill>
                  <a:schemeClr val="bg1"/>
                </a:solidFill>
              </a:rPr>
              <a:t>Git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 </a:t>
            </a:r>
            <a:r>
              <a:rPr lang="ko-KR" altLang="en-US" sz="4000" b="1" dirty="0" err="1" smtClean="0">
                <a:solidFill>
                  <a:schemeClr val="bg1"/>
                </a:solidFill>
              </a:rPr>
              <a:t>브랜칭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 모델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C793A1-22B7-4653-8425-55961F356D25}"/>
              </a:ext>
            </a:extLst>
          </p:cNvPr>
          <p:cNvSpPr/>
          <p:nvPr/>
        </p:nvSpPr>
        <p:spPr>
          <a:xfrm>
            <a:off x="408288" y="541638"/>
            <a:ext cx="1101772" cy="359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첫</a:t>
            </a:r>
            <a:r>
              <a:rPr lang="ko-KR" altLang="en-US" dirty="0" smtClean="0">
                <a:solidFill>
                  <a:schemeClr val="tx1"/>
                </a:solidFill>
              </a:rPr>
              <a:t>번째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32" y="1620507"/>
            <a:ext cx="6151772" cy="40906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6569838" y="2192609"/>
            <a:ext cx="4414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r>
              <a:rPr lang="en-US" altLang="ko-KR" sz="2400" b="1" dirty="0" smtClean="0"/>
              <a:t>. Develop</a:t>
            </a:r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  - </a:t>
            </a:r>
            <a:r>
              <a:rPr lang="ko-KR" altLang="en-US" dirty="0"/>
              <a:t>이 </a:t>
            </a:r>
            <a:r>
              <a:rPr lang="ko-KR" altLang="en-US" dirty="0" err="1"/>
              <a:t>브랜치를</a:t>
            </a:r>
            <a:r>
              <a:rPr lang="ko-KR" altLang="en-US" dirty="0"/>
              <a:t> 기반으로 개발을 </a:t>
            </a:r>
            <a:r>
              <a:rPr lang="ko-KR" altLang="en-US" dirty="0" smtClean="0"/>
              <a:t>진행</a:t>
            </a:r>
            <a:endParaRPr lang="en-US" altLang="ko-KR" sz="2400" b="1" dirty="0" smtClean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6569838" y="3175543"/>
            <a:ext cx="5352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r>
              <a:rPr lang="en-US" altLang="ko-KR" sz="2400" b="1" dirty="0" smtClean="0"/>
              <a:t>. Feature</a:t>
            </a:r>
          </a:p>
          <a:p>
            <a:r>
              <a:rPr lang="en-US" altLang="ko-KR" sz="2400" b="1" dirty="0" smtClean="0"/>
              <a:t>    - </a:t>
            </a:r>
            <a:r>
              <a:rPr lang="ko-KR" altLang="en-US" dirty="0"/>
              <a:t>새로운 기능 개발 및 버그 수정이 필요할 때</a:t>
            </a:r>
            <a:endParaRPr lang="en-US" altLang="ko-KR" sz="2400" b="1" dirty="0" smtClean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6569838" y="1209675"/>
            <a:ext cx="37224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b="1" dirty="0" smtClean="0"/>
              <a:t>Master</a:t>
            </a:r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  - </a:t>
            </a:r>
            <a:r>
              <a:rPr lang="ko-KR" altLang="en-US" dirty="0"/>
              <a:t>배포 가능한 상태만을 </a:t>
            </a:r>
            <a:r>
              <a:rPr lang="ko-KR" altLang="en-US" dirty="0" smtClean="0"/>
              <a:t>관리</a:t>
            </a:r>
            <a:r>
              <a:rPr lang="en-US" altLang="ko-KR" dirty="0"/>
              <a:t> </a:t>
            </a:r>
            <a:endParaRPr lang="en-US" altLang="ko-KR" sz="2400" b="1" dirty="0" smtClean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6569838" y="4175922"/>
            <a:ext cx="37737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4. Release</a:t>
            </a:r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  - </a:t>
            </a:r>
            <a:r>
              <a:rPr lang="ko-KR" altLang="en-US" dirty="0" smtClean="0"/>
              <a:t>버그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정상작동 테스트</a:t>
            </a:r>
            <a:endParaRPr lang="en-US" altLang="ko-KR" sz="2400" b="1" dirty="0" smtClean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6569838" y="5171299"/>
            <a:ext cx="51760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5</a:t>
            </a:r>
            <a:r>
              <a:rPr lang="en-US" altLang="ko-KR" sz="2400" b="1" dirty="0" smtClean="0"/>
              <a:t>. Hotfix</a:t>
            </a:r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  -</a:t>
            </a:r>
            <a:r>
              <a:rPr lang="en-US" altLang="ko-KR" dirty="0" smtClean="0"/>
              <a:t> </a:t>
            </a:r>
            <a:r>
              <a:rPr lang="ko-KR" altLang="en-US" dirty="0" smtClean="0"/>
              <a:t>긴급 수정이 필요할 경우 </a:t>
            </a:r>
            <a:r>
              <a:rPr lang="en-US" altLang="ko-KR" dirty="0" smtClean="0"/>
              <a:t>master</a:t>
            </a:r>
            <a:r>
              <a:rPr lang="ko-KR" altLang="en-US" dirty="0" smtClean="0"/>
              <a:t>에서 분기</a:t>
            </a:r>
            <a:endParaRPr lang="en-US" altLang="ko-KR" dirty="0" smtClean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515651" y="6061327"/>
            <a:ext cx="106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참고 사이트 </a:t>
            </a:r>
            <a:r>
              <a:rPr lang="en-US" altLang="ko-KR" b="1" dirty="0"/>
              <a:t>: https://backlog.com/git-tutorial/kr/intro/intro1_1.html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2440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B572EB2-656D-475D-ADE1-209B11E99549}"/>
              </a:ext>
            </a:extLst>
          </p:cNvPr>
          <p:cNvSpPr/>
          <p:nvPr/>
        </p:nvSpPr>
        <p:spPr>
          <a:xfrm>
            <a:off x="400050" y="892728"/>
            <a:ext cx="11487148" cy="5546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````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2242742" y="184842"/>
            <a:ext cx="23342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GitHub ?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C793A1-22B7-4653-8425-55961F356D25}"/>
              </a:ext>
            </a:extLst>
          </p:cNvPr>
          <p:cNvSpPr/>
          <p:nvPr/>
        </p:nvSpPr>
        <p:spPr>
          <a:xfrm>
            <a:off x="408288" y="541638"/>
            <a:ext cx="1101772" cy="359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첫</a:t>
            </a:r>
            <a:r>
              <a:rPr lang="ko-KR" altLang="en-US" dirty="0" smtClean="0">
                <a:solidFill>
                  <a:schemeClr val="tx1"/>
                </a:solidFill>
              </a:rPr>
              <a:t>번째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693134" y="1369781"/>
            <a:ext cx="7237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●</a:t>
            </a:r>
            <a:r>
              <a:rPr lang="en-US" altLang="ko-KR" sz="2400" b="1" dirty="0"/>
              <a:t> </a:t>
            </a:r>
            <a:r>
              <a:rPr lang="en-US" altLang="ko-KR" sz="2400" b="1" dirty="0" err="1" smtClean="0"/>
              <a:t>Git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웹 호스팅 시스템 </a:t>
            </a:r>
            <a:r>
              <a:rPr lang="en-US" altLang="ko-KR" sz="1600" b="1" dirty="0" smtClean="0"/>
              <a:t>(MS </a:t>
            </a:r>
            <a:r>
              <a:rPr lang="ko-KR" altLang="en-US" sz="1600" b="1" dirty="0" smtClean="0"/>
              <a:t>인수 </a:t>
            </a:r>
            <a:r>
              <a:rPr lang="en-US" altLang="ko-KR" sz="1600" b="1" dirty="0" smtClean="0"/>
              <a:t>75</a:t>
            </a:r>
            <a:r>
              <a:rPr lang="ko-KR" altLang="en-US" sz="1600" b="1" dirty="0" smtClean="0"/>
              <a:t>억</a:t>
            </a:r>
            <a:r>
              <a:rPr lang="en-US" altLang="ko-KR" sz="1600" b="1" dirty="0" smtClean="0"/>
              <a:t>$, </a:t>
            </a:r>
            <a:r>
              <a:rPr lang="ko-KR" altLang="en-US" sz="1600" b="1" dirty="0" smtClean="0"/>
              <a:t>한화 약 </a:t>
            </a:r>
            <a:r>
              <a:rPr lang="en-US" altLang="ko-KR" sz="1600" b="1" dirty="0" smtClean="0"/>
              <a:t>8</a:t>
            </a:r>
            <a:r>
              <a:rPr lang="ko-KR" altLang="en-US" sz="1600" b="1" dirty="0" smtClean="0"/>
              <a:t>조</a:t>
            </a:r>
            <a:r>
              <a:rPr lang="en-US" altLang="ko-KR" sz="1600" b="1" dirty="0"/>
              <a:t>7</a:t>
            </a:r>
            <a:r>
              <a:rPr lang="ko-KR" altLang="en-US" sz="1600" b="1" dirty="0" smtClean="0"/>
              <a:t>천억</a:t>
            </a:r>
            <a:r>
              <a:rPr lang="en-US" altLang="ko-KR" sz="1600" b="1" dirty="0" smtClean="0"/>
              <a:t>)</a:t>
            </a:r>
            <a:endParaRPr lang="en-US" altLang="ko-KR" sz="2400" b="1" dirty="0" smtClean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693135" y="5913859"/>
            <a:ext cx="351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https://github.com/</a:t>
            </a:r>
            <a:endParaRPr lang="en-US" altLang="ko-KR" sz="2400" b="1" dirty="0" smtClean="0"/>
          </a:p>
        </p:txBody>
      </p:sp>
      <p:pic>
        <p:nvPicPr>
          <p:cNvPr id="1028" name="Picture 4" descr="Github] git 명령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916" y="901781"/>
            <a:ext cx="2846282" cy="166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828936" y="1942650"/>
            <a:ext cx="107866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 - </a:t>
            </a:r>
            <a:r>
              <a:rPr lang="ko-KR" altLang="en-US" sz="2000" b="1" dirty="0" smtClean="0"/>
              <a:t>소스 버전 관리 </a:t>
            </a:r>
            <a:r>
              <a:rPr lang="ko-KR" altLang="en-US" sz="2000" b="1" dirty="0" err="1" smtClean="0"/>
              <a:t>클라우드</a:t>
            </a:r>
            <a:r>
              <a:rPr lang="ko-KR" altLang="en-US" sz="2000" b="1" dirty="0" smtClean="0"/>
              <a:t> 서비스 지원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 - </a:t>
            </a:r>
            <a:r>
              <a:rPr lang="ko-KR" altLang="en-US" sz="2000" b="1" dirty="0" smtClean="0"/>
              <a:t>어느 </a:t>
            </a:r>
            <a:r>
              <a:rPr lang="en-US" altLang="ko-KR" sz="2000" b="1" dirty="0" smtClean="0"/>
              <a:t>PC</a:t>
            </a:r>
            <a:r>
              <a:rPr lang="ko-KR" altLang="en-US" sz="2000" b="1" dirty="0" smtClean="0"/>
              <a:t>에서든 인터넷 만 가능하다면 소스를 받아 개발을 할 수 있다</a:t>
            </a:r>
            <a:r>
              <a:rPr lang="en-US" altLang="ko-KR" sz="2000" b="1" dirty="0" smtClean="0"/>
              <a:t>!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 - </a:t>
            </a:r>
            <a:r>
              <a:rPr lang="ko-KR" altLang="en-US" sz="2000" b="1" dirty="0"/>
              <a:t>오픈 소스를 통해 다른 개발자들과 협업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소스 리뷰 등이 </a:t>
            </a:r>
            <a:r>
              <a:rPr lang="ko-KR" altLang="en-US" sz="2000" b="1" dirty="0" smtClean="0"/>
              <a:t>가능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컨트리뷰션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en-US" altLang="ko-KR" sz="2000" b="1" dirty="0" smtClean="0"/>
              <a:t> - </a:t>
            </a:r>
            <a:r>
              <a:rPr lang="ko-KR" altLang="en-US" sz="2000" b="1" dirty="0"/>
              <a:t>개발자 포트폴리오 작성 관리에 </a:t>
            </a:r>
            <a:r>
              <a:rPr lang="ko-KR" altLang="en-US" sz="2000" b="1" dirty="0" smtClean="0"/>
              <a:t>용의</a:t>
            </a:r>
            <a:endParaRPr lang="en-US" altLang="ko-KR" sz="2000" b="1" dirty="0"/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 </a:t>
            </a:r>
            <a:r>
              <a:rPr lang="en-US" altLang="ko-KR" sz="2000" b="1" dirty="0"/>
              <a:t>- ‘</a:t>
            </a:r>
            <a:r>
              <a:rPr lang="en-US" altLang="ko-KR" sz="2000" b="1" dirty="0" err="1"/>
              <a:t>Git</a:t>
            </a:r>
            <a:r>
              <a:rPr lang="en-US" altLang="ko-KR" sz="2000" b="1" dirty="0"/>
              <a:t>’</a:t>
            </a:r>
            <a:r>
              <a:rPr lang="ko-KR" altLang="en-US" sz="2000" b="1" dirty="0"/>
              <a:t> 과 </a:t>
            </a:r>
            <a:r>
              <a:rPr lang="en-US" altLang="ko-KR" sz="2000" b="1" dirty="0"/>
              <a:t>‘GitHub’</a:t>
            </a:r>
            <a:r>
              <a:rPr lang="ko-KR" altLang="en-US" sz="2000" b="1" dirty="0"/>
              <a:t>는 다르다</a:t>
            </a:r>
            <a:r>
              <a:rPr lang="en-US" altLang="ko-KR" sz="2000" b="1" dirty="0" smtClean="0"/>
              <a:t>!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요즘 </a:t>
            </a:r>
            <a:r>
              <a:rPr lang="en-US" altLang="ko-KR" sz="2000" b="1" dirty="0" err="1" smtClean="0"/>
              <a:t>Github</a:t>
            </a:r>
            <a:r>
              <a:rPr lang="ko-KR" altLang="en-US" sz="2000" b="1" dirty="0" smtClean="0"/>
              <a:t>에 올라온 소스를 </a:t>
            </a:r>
            <a:r>
              <a:rPr lang="en-US" altLang="ko-KR" sz="2000" b="1" dirty="0" smtClean="0"/>
              <a:t>AI </a:t>
            </a:r>
            <a:r>
              <a:rPr lang="ko-KR" altLang="en-US" sz="2000" b="1" dirty="0" smtClean="0"/>
              <a:t>인공지능이 학습 하고 있답니다</a:t>
            </a:r>
            <a:r>
              <a:rPr lang="en-US" altLang="ko-KR" sz="2000" b="1" dirty="0" smtClean="0"/>
              <a:t>.</a:t>
            </a:r>
            <a:r>
              <a:rPr lang="ko-KR" altLang="en-US" sz="2000" b="1" dirty="0"/>
              <a:t> </a:t>
            </a:r>
            <a:r>
              <a:rPr lang="ko-KR" altLang="en-US" sz="2000" b="1" dirty="0" err="1" smtClean="0"/>
              <a:t>ㅜㅜ</a:t>
            </a:r>
            <a:endParaRPr lang="en-US" altLang="ko-KR" sz="2000" b="1" dirty="0" smtClean="0"/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 -&gt; </a:t>
            </a:r>
            <a:r>
              <a:rPr lang="ko-KR" altLang="en-US" sz="2000" b="1" dirty="0" smtClean="0"/>
              <a:t>오픈</a:t>
            </a:r>
            <a:r>
              <a:rPr lang="en-US" altLang="ko-KR" sz="2000" b="1" dirty="0" smtClean="0"/>
              <a:t>AI </a:t>
            </a:r>
            <a:r>
              <a:rPr lang="ko-KR" altLang="en-US" sz="2000" b="1" dirty="0" err="1" smtClean="0"/>
              <a:t>코덱스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깃허브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코파일럿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9504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B572EB2-656D-475D-ADE1-209B11E99549}"/>
              </a:ext>
            </a:extLst>
          </p:cNvPr>
          <p:cNvSpPr/>
          <p:nvPr/>
        </p:nvSpPr>
        <p:spPr>
          <a:xfrm>
            <a:off x="400050" y="892728"/>
            <a:ext cx="11487148" cy="5546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````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2242742" y="184842"/>
            <a:ext cx="4533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GitHub Desktop ?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C793A1-22B7-4653-8425-55961F356D25}"/>
              </a:ext>
            </a:extLst>
          </p:cNvPr>
          <p:cNvSpPr/>
          <p:nvPr/>
        </p:nvSpPr>
        <p:spPr>
          <a:xfrm>
            <a:off x="408288" y="541638"/>
            <a:ext cx="1101772" cy="359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첫</a:t>
            </a:r>
            <a:r>
              <a:rPr lang="ko-KR" altLang="en-US" dirty="0" smtClean="0">
                <a:solidFill>
                  <a:schemeClr val="tx1"/>
                </a:solidFill>
              </a:rPr>
              <a:t>번째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6553" y="1027661"/>
            <a:ext cx="523875" cy="819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693135" y="1369781"/>
            <a:ext cx="1724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●</a:t>
            </a:r>
            <a:r>
              <a:rPr lang="en-US" altLang="ko-KR" sz="2400" b="1" dirty="0"/>
              <a:t> </a:t>
            </a:r>
            <a:r>
              <a:rPr lang="en-US" altLang="ko-KR" sz="2400" b="1" dirty="0" err="1" smtClean="0"/>
              <a:t>Git</a:t>
            </a:r>
            <a:r>
              <a:rPr lang="en-US" altLang="ko-KR" sz="2400" b="1" dirty="0" smtClean="0"/>
              <a:t> GUI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828936" y="1942650"/>
            <a:ext cx="10786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  - </a:t>
            </a:r>
            <a:r>
              <a:rPr lang="ko-KR" altLang="en-US" sz="2000" b="1" dirty="0" smtClean="0"/>
              <a:t>터미널을 통한 </a:t>
            </a:r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사용의 어려움을 </a:t>
            </a:r>
            <a:r>
              <a:rPr lang="en-US" altLang="ko-KR" sz="2000" b="1" dirty="0" smtClean="0"/>
              <a:t>GUI</a:t>
            </a:r>
            <a:r>
              <a:rPr lang="ko-KR" altLang="en-US" sz="2000" b="1" dirty="0" smtClean="0"/>
              <a:t>를 통해 쉽게 지원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  - </a:t>
            </a:r>
            <a:r>
              <a:rPr lang="ko-KR" altLang="en-US" sz="2000" b="1" dirty="0" smtClean="0"/>
              <a:t>여러가지 명령어 들이 많음</a:t>
            </a:r>
            <a:r>
              <a:rPr lang="en-US" altLang="ko-KR" sz="2000" b="1" dirty="0" smtClean="0"/>
              <a:t>…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001096">
            <a:off x="1047659" y="3623498"/>
            <a:ext cx="4648200" cy="14954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3200" y="2660531"/>
            <a:ext cx="5633539" cy="13396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1383" y="4564626"/>
            <a:ext cx="5969045" cy="14564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210540">
            <a:off x="9578633" y="3839796"/>
            <a:ext cx="20193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9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5193759" y="3125469"/>
            <a:ext cx="1845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 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끝 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- 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408288" y="1021223"/>
            <a:ext cx="2875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실제 통신 과정 </a:t>
            </a:r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⑤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61646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B572EB2-656D-475D-ADE1-209B11E99549}"/>
              </a:ext>
            </a:extLst>
          </p:cNvPr>
          <p:cNvSpPr/>
          <p:nvPr/>
        </p:nvSpPr>
        <p:spPr>
          <a:xfrm>
            <a:off x="400050" y="892728"/>
            <a:ext cx="11487148" cy="5546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````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2242742" y="184842"/>
            <a:ext cx="1306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bg1"/>
                </a:solidFill>
              </a:rPr>
              <a:t>Git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 ?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C793A1-22B7-4653-8425-55961F356D25}"/>
              </a:ext>
            </a:extLst>
          </p:cNvPr>
          <p:cNvSpPr/>
          <p:nvPr/>
        </p:nvSpPr>
        <p:spPr>
          <a:xfrm>
            <a:off x="408288" y="541638"/>
            <a:ext cx="1101772" cy="359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첫</a:t>
            </a:r>
            <a:r>
              <a:rPr lang="ko-KR" altLang="en-US" dirty="0" smtClean="0">
                <a:solidFill>
                  <a:schemeClr val="tx1"/>
                </a:solidFill>
              </a:rPr>
              <a:t>번째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521119" y="1369781"/>
            <a:ext cx="369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● 형상관리 </a:t>
            </a:r>
            <a:r>
              <a:rPr lang="ko-KR" altLang="en-US" sz="2400" b="1" dirty="0" smtClean="0"/>
              <a:t>도구 중 하나</a:t>
            </a:r>
            <a:endParaRPr lang="en-US" altLang="ko-KR" sz="24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663" y="900966"/>
            <a:ext cx="2231231" cy="111307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521119" y="1870927"/>
            <a:ext cx="4645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 err="1" smtClean="0"/>
              <a:t>분산형</a:t>
            </a:r>
            <a:r>
              <a:rPr lang="ko-KR" altLang="en-US" sz="1400" b="1" dirty="0" smtClean="0"/>
              <a:t> 버전 관리 시스템</a:t>
            </a:r>
            <a:r>
              <a:rPr lang="en-US" altLang="ko-KR" sz="1400" b="1" dirty="0" smtClean="0"/>
              <a:t>(Version Control System)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소스 코드 관리 무료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공개 소프트웨어</a:t>
            </a:r>
            <a:endParaRPr lang="en-US" altLang="ko-KR" sz="1400" b="1" dirty="0" smtClean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521119" y="2656096"/>
            <a:ext cx="49814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● 장점</a:t>
            </a:r>
            <a:endParaRPr lang="en-US" altLang="ko-KR" sz="1400" b="1" dirty="0" smtClean="0"/>
          </a:p>
          <a:p>
            <a:r>
              <a:rPr lang="en-US" altLang="ko-KR" sz="1400" b="1" dirty="0"/>
              <a:t> - </a:t>
            </a:r>
            <a:r>
              <a:rPr lang="ko-KR" altLang="en-US" sz="1400" b="1" dirty="0" err="1" smtClean="0"/>
              <a:t>여러명이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동시에 작업하는 병렬 개발 </a:t>
            </a:r>
            <a:r>
              <a:rPr lang="ko-KR" altLang="en-US" sz="1400" b="1" dirty="0" smtClean="0"/>
              <a:t>가능</a:t>
            </a:r>
            <a:r>
              <a:rPr lang="en-US" altLang="ko-KR" sz="1400" b="1" dirty="0" smtClean="0"/>
              <a:t>(branch)</a:t>
            </a:r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- </a:t>
            </a:r>
            <a:r>
              <a:rPr lang="ko-KR" altLang="en-US" sz="1400" b="1" dirty="0"/>
              <a:t>빠른 수행 </a:t>
            </a:r>
            <a:r>
              <a:rPr lang="ko-KR" altLang="en-US" sz="1400" b="1" dirty="0" smtClean="0"/>
              <a:t>속도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사본을 로컬에서 관리하므로 빠름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 - </a:t>
            </a:r>
            <a:r>
              <a:rPr lang="ko-KR" altLang="en-US" sz="1400" b="1" dirty="0" smtClean="0"/>
              <a:t>개발자 포트폴리오 작성 관리에 용의</a:t>
            </a:r>
            <a:r>
              <a:rPr lang="en-US" altLang="ko-KR" sz="1400" b="1" dirty="0" smtClean="0"/>
              <a:t>(GitHub)</a:t>
            </a:r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/>
              <a:t>오픈 소스 </a:t>
            </a:r>
            <a:r>
              <a:rPr lang="ko-KR" altLang="en-US" sz="1400" b="1" dirty="0" smtClean="0"/>
              <a:t>활동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/>
              <a:t>컨트리뷰션</a:t>
            </a:r>
            <a:r>
              <a:rPr lang="en-US" altLang="ko-KR" sz="1400" b="1" dirty="0"/>
              <a:t>(Contribution</a:t>
            </a:r>
            <a:r>
              <a:rPr lang="en-US" altLang="ko-KR" sz="1400" b="1" dirty="0" smtClean="0"/>
              <a:t>)) </a:t>
            </a:r>
            <a:r>
              <a:rPr lang="ko-KR" altLang="en-US" sz="1400" b="1" dirty="0" smtClean="0"/>
              <a:t>가능</a:t>
            </a:r>
            <a:r>
              <a:rPr lang="en-US" altLang="ko-KR" sz="1400" b="1" dirty="0"/>
              <a:t>(GitHub)</a:t>
            </a:r>
          </a:p>
          <a:p>
            <a:endParaRPr lang="en-US" altLang="ko-KR" sz="1400" b="1" dirty="0" smtClean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159" y="1156833"/>
            <a:ext cx="3183735" cy="212738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2287" y="3284214"/>
            <a:ext cx="5556541" cy="299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4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B572EB2-656D-475D-ADE1-209B11E99549}"/>
              </a:ext>
            </a:extLst>
          </p:cNvPr>
          <p:cNvSpPr/>
          <p:nvPr/>
        </p:nvSpPr>
        <p:spPr>
          <a:xfrm>
            <a:off x="400050" y="892728"/>
            <a:ext cx="11487148" cy="5546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````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2242742" y="184842"/>
            <a:ext cx="1306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bg1"/>
                </a:solidFill>
              </a:rPr>
              <a:t>Git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 ?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C793A1-22B7-4653-8425-55961F356D25}"/>
              </a:ext>
            </a:extLst>
          </p:cNvPr>
          <p:cNvSpPr/>
          <p:nvPr/>
        </p:nvSpPr>
        <p:spPr>
          <a:xfrm>
            <a:off x="408288" y="541638"/>
            <a:ext cx="1101772" cy="359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첫</a:t>
            </a:r>
            <a:r>
              <a:rPr lang="ko-KR" altLang="en-US" dirty="0" smtClean="0">
                <a:solidFill>
                  <a:schemeClr val="tx1"/>
                </a:solidFill>
              </a:rPr>
              <a:t>번째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33689" y="1508929"/>
            <a:ext cx="10908143" cy="4929970"/>
            <a:chOff x="689552" y="1252056"/>
            <a:chExt cx="10908143" cy="492997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552" y="1252056"/>
              <a:ext cx="10908143" cy="4929970"/>
            </a:xfrm>
            <a:prstGeom prst="rect">
              <a:avLst/>
            </a:prstGeom>
          </p:spPr>
        </p:pic>
        <p:sp>
          <p:nvSpPr>
            <p:cNvPr id="5" name="오른쪽 화살표 4"/>
            <p:cNvSpPr/>
            <p:nvPr/>
          </p:nvSpPr>
          <p:spPr>
            <a:xfrm>
              <a:off x="2896126" y="4405745"/>
              <a:ext cx="1163921" cy="685800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① </a:t>
              </a:r>
              <a:r>
                <a:rPr lang="en-US" altLang="ko-KR" dirty="0" smtClean="0"/>
                <a:t>add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40947" y="4499263"/>
              <a:ext cx="810492" cy="59228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Ds.txt</a:t>
              </a:r>
              <a:endParaRPr lang="ko-KR" altLang="en-US" dirty="0"/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5201546" y="4405745"/>
              <a:ext cx="1493766" cy="685800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② </a:t>
              </a:r>
              <a:r>
                <a:rPr lang="en-US" altLang="ko-KR" dirty="0" smtClean="0"/>
                <a:t>commit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246303" y="4452504"/>
              <a:ext cx="810492" cy="59228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Ds.txt</a:t>
              </a:r>
              <a:endParaRPr lang="ko-KR" altLang="en-US" dirty="0"/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8316493" y="3717041"/>
              <a:ext cx="1493766" cy="685800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③ </a:t>
              </a:r>
              <a:r>
                <a:rPr lang="en-US" altLang="ko-KR" dirty="0" smtClean="0"/>
                <a:t>push</a:t>
              </a:r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844828" y="900966"/>
            <a:ext cx="4434160" cy="1540898"/>
            <a:chOff x="4844828" y="900966"/>
            <a:chExt cx="4434160" cy="154089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4828" y="900966"/>
              <a:ext cx="3825510" cy="154089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1" name="직사각형 10"/>
            <p:cNvSpPr/>
            <p:nvPr/>
          </p:nvSpPr>
          <p:spPr>
            <a:xfrm>
              <a:off x="6581711" y="970320"/>
              <a:ext cx="26972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https://git-scm.com/doc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757583" y="2129873"/>
              <a:ext cx="898445" cy="16625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오른쪽 화살표 22"/>
          <p:cNvSpPr/>
          <p:nvPr/>
        </p:nvSpPr>
        <p:spPr>
          <a:xfrm flipH="1">
            <a:off x="8093537" y="5667819"/>
            <a:ext cx="1560859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④ </a:t>
            </a:r>
            <a:r>
              <a:rPr lang="en-US" altLang="ko-KR" dirty="0" smtClean="0"/>
              <a:t>fetch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203752" y="4623439"/>
            <a:ext cx="1340428" cy="108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 flipH="1">
            <a:off x="2740263" y="6138639"/>
            <a:ext cx="6914132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⑤ </a:t>
            </a:r>
            <a:r>
              <a:rPr lang="en-US" altLang="ko-KR" dirty="0" smtClean="0"/>
              <a:t>pull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285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B572EB2-656D-475D-ADE1-209B11E99549}"/>
              </a:ext>
            </a:extLst>
          </p:cNvPr>
          <p:cNvSpPr/>
          <p:nvPr/>
        </p:nvSpPr>
        <p:spPr>
          <a:xfrm>
            <a:off x="400050" y="892728"/>
            <a:ext cx="11487148" cy="5546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````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2242742" y="184842"/>
            <a:ext cx="1306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bg1"/>
                </a:solidFill>
              </a:rPr>
              <a:t>Git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 ?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C793A1-22B7-4653-8425-55961F356D25}"/>
              </a:ext>
            </a:extLst>
          </p:cNvPr>
          <p:cNvSpPr/>
          <p:nvPr/>
        </p:nvSpPr>
        <p:spPr>
          <a:xfrm>
            <a:off x="408288" y="541638"/>
            <a:ext cx="1101772" cy="359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첫</a:t>
            </a:r>
            <a:r>
              <a:rPr lang="ko-KR" altLang="en-US" dirty="0" smtClean="0">
                <a:solidFill>
                  <a:schemeClr val="tx1"/>
                </a:solidFill>
              </a:rPr>
              <a:t>번째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174" y="1069683"/>
            <a:ext cx="9563495" cy="520049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226126" y="3356264"/>
            <a:ext cx="5444837" cy="12884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0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B572EB2-656D-475D-ADE1-209B11E99549}"/>
              </a:ext>
            </a:extLst>
          </p:cNvPr>
          <p:cNvSpPr/>
          <p:nvPr/>
        </p:nvSpPr>
        <p:spPr>
          <a:xfrm>
            <a:off x="400050" y="892728"/>
            <a:ext cx="11487148" cy="5546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https://git-scm.com/downloads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2242742" y="184842"/>
            <a:ext cx="1306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bg1"/>
                </a:solidFill>
              </a:rPr>
              <a:t>Git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 ?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C793A1-22B7-4653-8425-55961F356D25}"/>
              </a:ext>
            </a:extLst>
          </p:cNvPr>
          <p:cNvSpPr/>
          <p:nvPr/>
        </p:nvSpPr>
        <p:spPr>
          <a:xfrm>
            <a:off x="408288" y="541638"/>
            <a:ext cx="1101772" cy="359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첫</a:t>
            </a:r>
            <a:r>
              <a:rPr lang="ko-KR" altLang="en-US" dirty="0" smtClean="0">
                <a:solidFill>
                  <a:schemeClr val="tx1"/>
                </a:solidFill>
              </a:rPr>
              <a:t>번째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663" y="900966"/>
            <a:ext cx="2231231" cy="11130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483494" y="1062533"/>
            <a:ext cx="2920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● </a:t>
            </a:r>
            <a:r>
              <a:rPr lang="en-US" altLang="ko-KR" sz="1400" b="1" dirty="0" err="1" smtClean="0"/>
              <a:t>git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다운로드</a:t>
            </a:r>
            <a:endParaRPr lang="en-US" altLang="ko-KR" sz="1400" b="1" dirty="0" smtClean="0"/>
          </a:p>
          <a:p>
            <a:r>
              <a:rPr lang="en-US" altLang="ko-KR" sz="1400" b="1" dirty="0"/>
              <a:t> - </a:t>
            </a:r>
            <a:r>
              <a:rPr lang="ko-KR" altLang="en-US" sz="1400" dirty="0"/>
              <a:t>https://git-scm.com/downloads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483494" y="1642340"/>
            <a:ext cx="3317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● </a:t>
            </a:r>
            <a:r>
              <a:rPr lang="en-US" altLang="ko-KR" sz="1400" b="1" dirty="0" err="1" smtClean="0"/>
              <a:t>git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Gui</a:t>
            </a:r>
            <a:r>
              <a:rPr lang="en-US" altLang="ko-KR" sz="1400" b="1" dirty="0" smtClean="0"/>
              <a:t> Tool(</a:t>
            </a:r>
            <a:r>
              <a:rPr lang="en-US" altLang="ko-KR" sz="1400" b="1" dirty="0" err="1" smtClean="0"/>
              <a:t>sourceTree</a:t>
            </a:r>
            <a:r>
              <a:rPr lang="en-US" altLang="ko-KR" sz="1400" b="1" dirty="0" smtClean="0"/>
              <a:t>) </a:t>
            </a:r>
            <a:r>
              <a:rPr lang="ko-KR" altLang="en-US" sz="1400" b="1" dirty="0" smtClean="0"/>
              <a:t>다운로드</a:t>
            </a:r>
            <a:endParaRPr lang="en-US" altLang="ko-KR" sz="1400" b="1" dirty="0" smtClean="0"/>
          </a:p>
          <a:p>
            <a:r>
              <a:rPr lang="en-US" altLang="ko-KR" sz="1400" b="1" dirty="0"/>
              <a:t> - </a:t>
            </a:r>
            <a:r>
              <a:rPr lang="en-US" altLang="ko-KR" sz="1400" dirty="0"/>
              <a:t>https://www.sourcetreeapp.com/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71" y="2276969"/>
            <a:ext cx="3564142" cy="17484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8824" y="2354394"/>
            <a:ext cx="3228023" cy="16343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208824" y="1970262"/>
            <a:ext cx="197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desktop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4436264" y="2616331"/>
            <a:ext cx="636508" cy="104948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566622" y="4327322"/>
            <a:ext cx="51025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● </a:t>
            </a:r>
            <a:r>
              <a:rPr lang="en-US" altLang="ko-KR" sz="1400" b="1" dirty="0" err="1" smtClean="0"/>
              <a:t>cmdTool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다운로드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맥</a:t>
            </a:r>
            <a:r>
              <a:rPr lang="en-US" altLang="ko-KR" sz="1400" b="1" dirty="0" smtClean="0"/>
              <a:t>(</a:t>
            </a:r>
            <a:r>
              <a:rPr lang="en-US" altLang="ko-KR" sz="1400" b="1" dirty="0" smtClean="0"/>
              <a:t>iterm2</a:t>
            </a:r>
            <a:r>
              <a:rPr lang="en-US" altLang="ko-KR" sz="1400" b="1" dirty="0" smtClean="0"/>
              <a:t>) : </a:t>
            </a:r>
            <a:r>
              <a:rPr lang="en-US" altLang="ko-KR" sz="1400" dirty="0">
                <a:hlinkClick r:id="rId6"/>
              </a:rPr>
              <a:t>https://iterm2.com</a:t>
            </a:r>
            <a:r>
              <a:rPr lang="en-US" altLang="ko-KR" sz="1400" dirty="0" smtClean="0">
                <a:hlinkClick r:id="rId6"/>
              </a:rPr>
              <a:t>/</a:t>
            </a:r>
            <a:endParaRPr lang="en-US" altLang="ko-KR" sz="1400" dirty="0" smtClean="0"/>
          </a:p>
          <a:p>
            <a:r>
              <a:rPr lang="en-US" altLang="ko-KR" sz="1400" dirty="0" smtClean="0"/>
              <a:t> - windows : </a:t>
            </a:r>
            <a:r>
              <a:rPr lang="en-US" altLang="ko-KR" sz="1400" dirty="0" err="1" smtClean="0"/>
              <a:t>Git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Bash(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기본</a:t>
            </a:r>
            <a:r>
              <a:rPr lang="en-US" altLang="ko-KR" sz="1400" dirty="0" smtClean="0"/>
              <a:t>) or</a:t>
            </a:r>
            <a:r>
              <a:rPr lang="ko-KR" altLang="en-US" sz="1400" dirty="0"/>
              <a:t> </a:t>
            </a:r>
            <a:r>
              <a:rPr lang="en-US" altLang="ko-KR" sz="1400" dirty="0" err="1"/>
              <a:t>cmder</a:t>
            </a:r>
            <a:r>
              <a:rPr lang="en-US" altLang="ko-KR" sz="1400" dirty="0"/>
              <a:t>(https://cmder.app/)</a:t>
            </a:r>
          </a:p>
        </p:txBody>
      </p:sp>
    </p:spTree>
    <p:extLst>
      <p:ext uri="{BB962C8B-B14F-4D97-AF65-F5344CB8AC3E}">
        <p14:creationId xmlns:p14="http://schemas.microsoft.com/office/powerpoint/2010/main" val="194407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B572EB2-656D-475D-ADE1-209B11E99549}"/>
              </a:ext>
            </a:extLst>
          </p:cNvPr>
          <p:cNvSpPr/>
          <p:nvPr/>
        </p:nvSpPr>
        <p:spPr>
          <a:xfrm>
            <a:off x="400050" y="892728"/>
            <a:ext cx="11487148" cy="5546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````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2242742" y="184842"/>
            <a:ext cx="2635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bg1"/>
                </a:solidFill>
              </a:rPr>
              <a:t>Svn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 vs </a:t>
            </a:r>
            <a:r>
              <a:rPr lang="en-US" altLang="ko-KR" sz="4000" b="1" dirty="0" err="1" smtClean="0">
                <a:solidFill>
                  <a:schemeClr val="bg1"/>
                </a:solidFill>
              </a:rPr>
              <a:t>Git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C793A1-22B7-4653-8425-55961F356D25}"/>
              </a:ext>
            </a:extLst>
          </p:cNvPr>
          <p:cNvSpPr/>
          <p:nvPr/>
        </p:nvSpPr>
        <p:spPr>
          <a:xfrm>
            <a:off x="408288" y="541638"/>
            <a:ext cx="1101772" cy="359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첫</a:t>
            </a:r>
            <a:r>
              <a:rPr lang="ko-KR" altLang="en-US" dirty="0" smtClean="0">
                <a:solidFill>
                  <a:schemeClr val="tx1"/>
                </a:solidFill>
              </a:rPr>
              <a:t>번째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660" y="4987761"/>
            <a:ext cx="3588543" cy="12572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967" y="4987762"/>
            <a:ext cx="3699253" cy="12572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789" y="1208746"/>
            <a:ext cx="6590921" cy="358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6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B572EB2-656D-475D-ADE1-209B11E99549}"/>
              </a:ext>
            </a:extLst>
          </p:cNvPr>
          <p:cNvSpPr/>
          <p:nvPr/>
        </p:nvSpPr>
        <p:spPr>
          <a:xfrm>
            <a:off x="400050" y="892728"/>
            <a:ext cx="11487148" cy="55461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````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2242742" y="184842"/>
            <a:ext cx="8115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Master, Branch, </a:t>
            </a:r>
            <a:r>
              <a:rPr lang="en-US" altLang="ko-KR" sz="4000" b="1" dirty="0">
                <a:solidFill>
                  <a:schemeClr val="bg1"/>
                </a:solidFill>
              </a:rPr>
              <a:t>P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ush &amp; Merge ?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C793A1-22B7-4653-8425-55961F356D25}"/>
              </a:ext>
            </a:extLst>
          </p:cNvPr>
          <p:cNvSpPr/>
          <p:nvPr/>
        </p:nvSpPr>
        <p:spPr>
          <a:xfrm>
            <a:off x="408288" y="541638"/>
            <a:ext cx="1101772" cy="359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첫</a:t>
            </a:r>
            <a:r>
              <a:rPr lang="ko-KR" altLang="en-US" dirty="0" smtClean="0">
                <a:solidFill>
                  <a:schemeClr val="tx1"/>
                </a:solidFill>
              </a:rPr>
              <a:t>번째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530172" y="1085632"/>
            <a:ext cx="4227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● </a:t>
            </a:r>
            <a:r>
              <a:rPr lang="en-US" altLang="ko-KR" sz="1400" b="1" dirty="0" smtClean="0"/>
              <a:t>Master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 </a:t>
            </a:r>
            <a:r>
              <a:rPr lang="ko-KR" altLang="en-US" sz="1400" b="1" dirty="0" smtClean="0"/>
              <a:t>처음 저장소를 만들면 생성되는 기준 </a:t>
            </a:r>
            <a:r>
              <a:rPr lang="en-US" altLang="ko-KR" sz="1400" b="1" dirty="0" smtClean="0"/>
              <a:t>Branch</a:t>
            </a:r>
            <a:r>
              <a:rPr lang="ko-KR" altLang="en-US" sz="1400" b="1" dirty="0" smtClean="0"/>
              <a:t> </a:t>
            </a:r>
            <a:endParaRPr lang="en-US" altLang="ko-KR" sz="14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71" y="1608852"/>
            <a:ext cx="4367753" cy="14303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49" y="3747069"/>
            <a:ext cx="4243576" cy="25447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530172" y="3391323"/>
            <a:ext cx="3871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● </a:t>
            </a:r>
            <a:r>
              <a:rPr lang="en-US" altLang="ko-KR" sz="1400" b="1" dirty="0" smtClean="0"/>
              <a:t>Branch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 </a:t>
            </a:r>
            <a:r>
              <a:rPr lang="ko-KR" altLang="en-US" sz="1400" b="1" dirty="0" smtClean="0"/>
              <a:t>독립적인 작업을 위해 </a:t>
            </a:r>
            <a:r>
              <a:rPr lang="en-US" altLang="ko-KR" sz="1400" b="1" dirty="0" smtClean="0"/>
              <a:t>Branch(</a:t>
            </a:r>
            <a:r>
              <a:rPr lang="ko-KR" altLang="en-US" sz="1400" b="1" dirty="0" smtClean="0"/>
              <a:t>가지</a:t>
            </a:r>
            <a:r>
              <a:rPr lang="en-US" altLang="ko-KR" sz="1400" b="1" dirty="0" smtClean="0"/>
              <a:t>) </a:t>
            </a:r>
            <a:r>
              <a:rPr lang="ko-KR" altLang="en-US" sz="1400" b="1" dirty="0" smtClean="0"/>
              <a:t>생성</a:t>
            </a:r>
            <a:endParaRPr lang="en-US" altLang="ko-KR" sz="14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656" y="1816345"/>
            <a:ext cx="5109779" cy="41963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6660314" y="1204285"/>
            <a:ext cx="3324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● </a:t>
            </a:r>
            <a:r>
              <a:rPr lang="en-US" altLang="ko-KR" sz="1400" b="1" dirty="0" smtClean="0"/>
              <a:t>push &amp; Merge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 </a:t>
            </a:r>
            <a:r>
              <a:rPr lang="ko-KR" altLang="en-US" sz="1400" b="1" dirty="0" smtClean="0"/>
              <a:t>각각을 작업을 </a:t>
            </a:r>
            <a:r>
              <a:rPr lang="en-US" altLang="ko-KR" sz="1400" b="1" dirty="0" smtClean="0"/>
              <a:t>commit </a:t>
            </a:r>
            <a:r>
              <a:rPr lang="ko-KR" altLang="en-US" sz="1400" b="1" dirty="0" smtClean="0"/>
              <a:t>후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update</a:t>
            </a:r>
          </a:p>
        </p:txBody>
      </p:sp>
      <p:sp>
        <p:nvSpPr>
          <p:cNvPr id="11" name="아래쪽 화살표 10"/>
          <p:cNvSpPr/>
          <p:nvPr/>
        </p:nvSpPr>
        <p:spPr>
          <a:xfrm>
            <a:off x="2436632" y="2980721"/>
            <a:ext cx="679010" cy="588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9416849">
            <a:off x="4634593" y="3916606"/>
            <a:ext cx="1955171" cy="579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5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B572EB2-656D-475D-ADE1-209B11E99549}"/>
              </a:ext>
            </a:extLst>
          </p:cNvPr>
          <p:cNvSpPr/>
          <p:nvPr/>
        </p:nvSpPr>
        <p:spPr>
          <a:xfrm>
            <a:off x="400050" y="892728"/>
            <a:ext cx="11487148" cy="5546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````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2242742" y="184842"/>
            <a:ext cx="2279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Branch ?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C793A1-22B7-4653-8425-55961F356D25}"/>
              </a:ext>
            </a:extLst>
          </p:cNvPr>
          <p:cNvSpPr/>
          <p:nvPr/>
        </p:nvSpPr>
        <p:spPr>
          <a:xfrm>
            <a:off x="408288" y="541638"/>
            <a:ext cx="1101772" cy="359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첫</a:t>
            </a:r>
            <a:r>
              <a:rPr lang="ko-KR" altLang="en-US" dirty="0" smtClean="0">
                <a:solidFill>
                  <a:schemeClr val="tx1"/>
                </a:solidFill>
              </a:rPr>
              <a:t>번째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1007002" y="1805092"/>
            <a:ext cx="4909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언제든 배포 할 수 있는</a:t>
            </a:r>
            <a:r>
              <a:rPr lang="en-US" altLang="ko-KR" b="1" dirty="0"/>
              <a:t>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안정적인 상태</a:t>
            </a:r>
            <a:r>
              <a:rPr lang="en-US" altLang="ko-KR" b="1" dirty="0" smtClean="0"/>
              <a:t>’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보통 </a:t>
            </a:r>
            <a:r>
              <a:rPr lang="en-US" altLang="ko-KR" b="1" dirty="0" smtClean="0"/>
              <a:t>Master Branch</a:t>
            </a:r>
            <a:r>
              <a:rPr lang="ko-KR" altLang="en-US" b="1" dirty="0" smtClean="0"/>
              <a:t>가 통합 </a:t>
            </a:r>
            <a:r>
              <a:rPr lang="ko-KR" altLang="en-US" b="1" dirty="0" err="1" smtClean="0"/>
              <a:t>브랜치에</a:t>
            </a:r>
            <a:r>
              <a:rPr lang="ko-KR" altLang="en-US" b="1" dirty="0" smtClean="0"/>
              <a:t> 해당</a:t>
            </a:r>
            <a:endParaRPr lang="en-US" altLang="ko-KR" b="1" dirty="0" smtClean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693134" y="1269325"/>
            <a:ext cx="522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● 통합 </a:t>
            </a:r>
            <a:r>
              <a:rPr lang="ko-KR" altLang="en-US" sz="2400" b="1" dirty="0" err="1"/>
              <a:t>브랜치</a:t>
            </a:r>
            <a:r>
              <a:rPr lang="en-US" altLang="ko-KR" sz="2400" b="1" dirty="0"/>
              <a:t>(Integration </a:t>
            </a:r>
            <a:r>
              <a:rPr lang="en-US" altLang="ko-KR" sz="2400" b="1" dirty="0" smtClean="0"/>
              <a:t>Branch)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6517197" y="1269325"/>
            <a:ext cx="435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● </a:t>
            </a:r>
            <a:r>
              <a:rPr lang="ko-KR" altLang="en-US" sz="2400" b="1" dirty="0" smtClean="0"/>
              <a:t>토픽 </a:t>
            </a:r>
            <a:r>
              <a:rPr lang="ko-KR" altLang="en-US" sz="2400" b="1" dirty="0" err="1" smtClean="0"/>
              <a:t>브랜치</a:t>
            </a:r>
            <a:r>
              <a:rPr lang="en-US" altLang="ko-KR" sz="2400" b="1" dirty="0" smtClean="0"/>
              <a:t>(Topic Branch)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277" y="2698289"/>
            <a:ext cx="7104036" cy="33556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6611097" y="1808586"/>
            <a:ext cx="4859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주 기능 수정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단위 작업을 위한 </a:t>
            </a:r>
            <a:r>
              <a:rPr lang="en-US" altLang="ko-KR" b="1" dirty="0" smtClean="0"/>
              <a:t>Branch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특정 작업이 완료 되면 통합 </a:t>
            </a:r>
            <a:r>
              <a:rPr lang="ko-KR" altLang="en-US" b="1" dirty="0" err="1" smtClean="0"/>
              <a:t>브랜치에</a:t>
            </a:r>
            <a:r>
              <a:rPr lang="ko-KR" altLang="en-US" b="1" dirty="0" smtClean="0"/>
              <a:t> 병합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- ‘</a:t>
            </a:r>
            <a:r>
              <a:rPr lang="ko-KR" altLang="en-US" b="1" dirty="0" smtClean="0"/>
              <a:t>피처 </a:t>
            </a:r>
            <a:r>
              <a:rPr lang="ko-KR" altLang="en-US" b="1" dirty="0" err="1" smtClean="0"/>
              <a:t>브랜치</a:t>
            </a:r>
            <a:r>
              <a:rPr lang="en-US" altLang="ko-KR" b="1" dirty="0" smtClean="0"/>
              <a:t>(Feature Branch)’ </a:t>
            </a:r>
            <a:r>
              <a:rPr lang="ko-KR" altLang="en-US" b="1" dirty="0" smtClean="0"/>
              <a:t>라고도 함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41457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B572EB2-656D-475D-ADE1-209B11E99549}"/>
              </a:ext>
            </a:extLst>
          </p:cNvPr>
          <p:cNvSpPr/>
          <p:nvPr/>
        </p:nvSpPr>
        <p:spPr>
          <a:xfrm>
            <a:off x="400050" y="892728"/>
            <a:ext cx="11487148" cy="5546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````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2242742" y="184842"/>
            <a:ext cx="3486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Branch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전환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 ?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C793A1-22B7-4653-8425-55961F356D25}"/>
              </a:ext>
            </a:extLst>
          </p:cNvPr>
          <p:cNvSpPr/>
          <p:nvPr/>
        </p:nvSpPr>
        <p:spPr>
          <a:xfrm>
            <a:off x="408288" y="541638"/>
            <a:ext cx="1101772" cy="359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첫</a:t>
            </a:r>
            <a:r>
              <a:rPr lang="ko-KR" altLang="en-US" dirty="0" smtClean="0">
                <a:solidFill>
                  <a:schemeClr val="tx1"/>
                </a:solidFill>
              </a:rPr>
              <a:t>번째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693135" y="1269325"/>
            <a:ext cx="1470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●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HEAD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17" y="3279772"/>
            <a:ext cx="5200650" cy="2438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693134" y="1758914"/>
            <a:ext cx="5481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현재 사용 중인 </a:t>
            </a:r>
            <a:r>
              <a:rPr lang="ko-KR" altLang="en-US" b="1" dirty="0" err="1" smtClean="0"/>
              <a:t>브랜치의</a:t>
            </a:r>
            <a:r>
              <a:rPr lang="ko-KR" altLang="en-US" b="1" dirty="0" smtClean="0"/>
              <a:t> 선두 부분을 나타냄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- HEAD</a:t>
            </a:r>
            <a:r>
              <a:rPr lang="ko-KR" altLang="en-US" b="1" dirty="0" smtClean="0"/>
              <a:t>를 이동하게 되면 사용하는 </a:t>
            </a:r>
            <a:r>
              <a:rPr lang="en-US" altLang="ko-KR" b="1" dirty="0" smtClean="0"/>
              <a:t>Branch</a:t>
            </a:r>
            <a:r>
              <a:rPr lang="ko-KR" altLang="en-US" b="1" dirty="0" smtClean="0"/>
              <a:t>가 변경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- Branch </a:t>
            </a:r>
            <a:r>
              <a:rPr lang="ko-KR" altLang="en-US" b="1" dirty="0" smtClean="0"/>
              <a:t>변경은 </a:t>
            </a:r>
            <a:r>
              <a:rPr lang="en-US" altLang="ko-KR" b="1" dirty="0" smtClean="0"/>
              <a:t>Checkout</a:t>
            </a:r>
            <a:r>
              <a:rPr lang="ko-KR" altLang="en-US" b="1" dirty="0" smtClean="0"/>
              <a:t>을 통해 변경</a:t>
            </a:r>
            <a:endParaRPr lang="en-US" altLang="ko-KR" b="1" dirty="0" smtClean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6423980" y="1269324"/>
            <a:ext cx="1470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●</a:t>
            </a:r>
            <a:r>
              <a:rPr lang="en-US" altLang="ko-KR" sz="2400" b="1" dirty="0"/>
              <a:t> S</a:t>
            </a:r>
            <a:r>
              <a:rPr lang="en-US" altLang="ko-KR" sz="2400" b="1" dirty="0" smtClean="0"/>
              <a:t>tash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6458200" y="1730989"/>
            <a:ext cx="469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변경 내용을 일시적으로 기록해두는 영역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227" y="2893303"/>
            <a:ext cx="4618353" cy="302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0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</TotalTime>
  <Words>566</Words>
  <Application>Microsoft Office PowerPoint</Application>
  <PresentationFormat>와이드스크린</PresentationFormat>
  <Paragraphs>139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LSE</cp:lastModifiedBy>
  <cp:revision>541</cp:revision>
  <dcterms:created xsi:type="dcterms:W3CDTF">2020-03-08T06:22:21Z</dcterms:created>
  <dcterms:modified xsi:type="dcterms:W3CDTF">2022-08-21T15:37:45Z</dcterms:modified>
</cp:coreProperties>
</file>