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  <p:sldMasterId id="2147483657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58" r:id="rId6"/>
    <p:sldId id="270" r:id="rId7"/>
    <p:sldId id="276" r:id="rId8"/>
    <p:sldId id="275" r:id="rId9"/>
    <p:sldId id="271" r:id="rId10"/>
    <p:sldId id="272" r:id="rId11"/>
    <p:sldId id="260" r:id="rId12"/>
    <p:sldId id="268" r:id="rId13"/>
    <p:sldId id="263" r:id="rId14"/>
    <p:sldId id="278" r:id="rId15"/>
    <p:sldId id="266" r:id="rId16"/>
    <p:sldId id="267" r:id="rId17"/>
    <p:sldId id="269" r:id="rId18"/>
    <p:sldId id="277" r:id="rId19"/>
    <p:sldId id="261" r:id="rId20"/>
    <p:sldId id="264" r:id="rId21"/>
    <p:sldId id="273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BF5"/>
    <a:srgbClr val="CFD5EA"/>
    <a:srgbClr val="4B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4E188BF-61CD-43DA-AD45-964C0FC99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5B992E-1D8C-414B-8A8E-E8BDECBFF3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53EB2-4E80-4EE9-93C8-7ED52DB40A6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16F461-F4D2-4688-97B5-5E2446AF2E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AA3AD-F4BD-48F5-933B-45B746A297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958A2-4450-4AD6-B47C-8482E82CD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24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DB51-ADF4-4CA6-A2CE-9790D7DDDA52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290B1-743D-421B-9C85-2DBEA619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7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96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7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0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77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8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0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33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72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>
            <a:extLst>
              <a:ext uri="{FF2B5EF4-FFF2-40B4-BE49-F238E27FC236}">
                <a16:creationId xmlns:a16="http://schemas.microsoft.com/office/drawing/2014/main" id="{0AFB168D-1CDA-45C8-9621-146D309864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2016" y="6265487"/>
            <a:ext cx="3269101" cy="440112"/>
            <a:chOff x="1714314" y="3149600"/>
            <a:chExt cx="2451683" cy="3302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15FB7B-F005-4127-AEEC-D8B8E05C0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314" y="3149600"/>
              <a:ext cx="1660712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C87FD15-D5E8-40C9-A55E-D04727A30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2572" y="3295526"/>
              <a:ext cx="7334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2062">
            <a:extLst>
              <a:ext uri="{FF2B5EF4-FFF2-40B4-BE49-F238E27FC236}">
                <a16:creationId xmlns:a16="http://schemas.microsoft.com/office/drawing/2014/main" id="{AC11A41A-9CBA-4496-9351-45866348B0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400" y="6372224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fontAlgn="ctr" latin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3366"/>
                </a:solidFill>
                <a:latin typeface="Arial Narrow" panose="020B0606020202030204" pitchFamily="34" charset="0"/>
                <a:ea typeface="굴림체" panose="020B0609000101010101" pitchFamily="49" charset="-127"/>
              </a:rPr>
              <a:t>&lt; </a:t>
            </a:r>
            <a:fld id="{D189E42E-C4B8-4A45-8732-7F46B0978CF3}" type="slidenum">
              <a:rPr lang="en-US" altLang="ko-KR" sz="1600" b="1">
                <a:solidFill>
                  <a:srgbClr val="003366"/>
                </a:solidFill>
                <a:latin typeface="Arial Narrow" panose="020B0606020202030204" pitchFamily="34" charset="0"/>
                <a:ea typeface="굴림체" panose="020B0609000101010101" pitchFamily="49" charset="-127"/>
              </a:rPr>
              <a:pPr algn="r" eaLnBrk="1" fontAlgn="ctr" latin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ko-KR" sz="1600" b="1" dirty="0">
                <a:solidFill>
                  <a:srgbClr val="003366"/>
                </a:solidFill>
                <a:latin typeface="Arial Narrow" panose="020B0606020202030204" pitchFamily="34" charset="0"/>
                <a:ea typeface="굴림체" panose="020B0609000101010101" pitchFamily="49" charset="-127"/>
              </a:rPr>
              <a:t> / 18 &gt;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D855350-FC1F-4342-9568-2773EE6D18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016000"/>
          </a:xfrm>
          <a:prstGeom prst="rect">
            <a:avLst/>
          </a:prstGeom>
          <a:solidFill>
            <a:srgbClr val="4B76FF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0D72266-BF82-4748-8DC0-10EEEE4E4F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6288617" cy="101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0F2D5E0-6CCB-41F3-ADEB-F3B91FF9B3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13313" y="0"/>
            <a:ext cx="103716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99981" tIns="66654" rIns="0" bIns="66654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DC7027C-A027-4359-B422-77A7050E09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65713" y="152400"/>
            <a:ext cx="103716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99981" tIns="66654" rIns="0" bIns="66654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35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12" Type="http://schemas.openxmlformats.org/officeDocument/2006/relationships/image" Target="../media/image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8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11.svg"/><Relationship Id="rId9" Type="http://schemas.openxmlformats.org/officeDocument/2006/relationships/image" Target="../media/image25.png"/><Relationship Id="rId1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svg"/><Relationship Id="rId7" Type="http://schemas.openxmlformats.org/officeDocument/2006/relationships/image" Target="../media/image9.svg"/><Relationship Id="rId12" Type="http://schemas.openxmlformats.org/officeDocument/2006/relationships/image" Target="../media/image3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28.svg"/><Relationship Id="rId10" Type="http://schemas.openxmlformats.org/officeDocument/2006/relationships/image" Target="../media/image31.sv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svg"/><Relationship Id="rId7" Type="http://schemas.openxmlformats.org/officeDocument/2006/relationships/image" Target="../media/image9.svg"/><Relationship Id="rId12" Type="http://schemas.openxmlformats.org/officeDocument/2006/relationships/image" Target="../media/image3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28.svg"/><Relationship Id="rId10" Type="http://schemas.openxmlformats.org/officeDocument/2006/relationships/image" Target="../media/image31.sv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rgia.tistory.com/224" TargetMode="External"/><Relationship Id="rId2" Type="http://schemas.openxmlformats.org/officeDocument/2006/relationships/hyperlink" Target="http://jiintech.kr/wp-content/uploads/2018/01/%EC%97%B4%ED%99%94%EC%83%81-%EA%B8%B0%EB%B0%98-%ED%99%94%EC%9E%AC%EA%B0%90%EC%A7%80-%EC%8B%9C%EC%8A%A4%ED%85%9C-%EC%A0%9C%EC%95%88%EC%84%9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oidcon.com/media-detail?video=330711501" TargetMode="External"/><Relationship Id="rId5" Type="http://schemas.openxmlformats.org/officeDocument/2006/relationships/hyperlink" Target="https://namjackson.tistory.com/15" TargetMode="External"/><Relationship Id="rId4" Type="http://schemas.openxmlformats.org/officeDocument/2006/relationships/hyperlink" Target="https://wayhome25.github.io/firebase/2017/02/16/01-firebase_install_settin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5C9FF3B-F3CA-47E9-8291-228C456D9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62" y="704537"/>
            <a:ext cx="10153338" cy="212860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lnSpc>
                <a:spcPct val="160000"/>
              </a:lnSpc>
              <a:defRPr/>
            </a:pP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C0E9D1-5EDE-42DD-AA29-067D7D38E5C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48000" y="772459"/>
            <a:ext cx="9144000" cy="200660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</a:rPr>
              <a:t>종합설계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ko-KR" altLang="en-US" sz="4000" b="1" dirty="0">
                <a:solidFill>
                  <a:schemeClr val="bg1"/>
                </a:solidFill>
              </a:rPr>
              <a:t>요약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BE2DA6-A260-475C-941A-61E0E0D37F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22098" y="3903102"/>
            <a:ext cx="7769902" cy="4158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IOT </a:t>
            </a:r>
            <a:r>
              <a:rPr lang="ko-KR" altLang="en-US" sz="2000" dirty="0">
                <a:solidFill>
                  <a:srgbClr val="0000FF"/>
                </a:solidFill>
              </a:rPr>
              <a:t>센서를 이용한 스마트 화재 감지 및 대응 시스템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F2971-1F34-46B2-92AC-AC5BC59543E9}"/>
              </a:ext>
            </a:extLst>
          </p:cNvPr>
          <p:cNvSpPr txBox="1"/>
          <p:nvPr/>
        </p:nvSpPr>
        <p:spPr>
          <a:xfrm>
            <a:off x="5289176" y="4467878"/>
            <a:ext cx="6624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백승학 </a:t>
            </a:r>
            <a:r>
              <a:rPr lang="en-US" altLang="ko-KR" b="1" dirty="0"/>
              <a:t>/ 2016150021</a:t>
            </a:r>
          </a:p>
          <a:p>
            <a:pPr algn="r"/>
            <a:r>
              <a:rPr lang="ko-KR" altLang="en-US" b="1" dirty="0"/>
              <a:t>김정환 </a:t>
            </a:r>
            <a:r>
              <a:rPr lang="en-US" altLang="ko-KR" b="1" dirty="0"/>
              <a:t>/ 2015150008</a:t>
            </a:r>
          </a:p>
          <a:p>
            <a:pPr algn="r"/>
            <a:r>
              <a:rPr lang="ko-KR" altLang="en-US" b="1" dirty="0"/>
              <a:t>김태형 </a:t>
            </a:r>
            <a:r>
              <a:rPr lang="en-US" altLang="ko-KR" b="1" dirty="0"/>
              <a:t>/ 2018152012</a:t>
            </a:r>
          </a:p>
          <a:p>
            <a:pPr algn="r"/>
            <a:r>
              <a:rPr lang="ko-KR" altLang="en-US" b="1" dirty="0"/>
              <a:t>응웬뒤훙 </a:t>
            </a:r>
            <a:r>
              <a:rPr lang="en-US" altLang="ko-KR" b="1" dirty="0"/>
              <a:t>/ 2018150047</a:t>
            </a:r>
          </a:p>
          <a:p>
            <a:pPr algn="r"/>
            <a:endParaRPr lang="ko-KR" altLang="en-US" b="1" dirty="0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7ECEE15E-DFAF-4DCE-8628-540EDCCAC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4306220"/>
            <a:ext cx="12192000" cy="12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2415-7DC7-4C50-A731-AB38D26ED88A}"/>
              </a:ext>
            </a:extLst>
          </p:cNvPr>
          <p:cNvSpPr txBox="1"/>
          <p:nvPr/>
        </p:nvSpPr>
        <p:spPr>
          <a:xfrm>
            <a:off x="259976" y="5945206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000FF"/>
                </a:solidFill>
              </a:rPr>
              <a:t>회사명 </a:t>
            </a:r>
            <a:r>
              <a:rPr lang="en-US" altLang="ko-KR" sz="3600" b="1" dirty="0">
                <a:solidFill>
                  <a:srgbClr val="0000FF"/>
                </a:solidFill>
              </a:rPr>
              <a:t>: </a:t>
            </a:r>
            <a:r>
              <a:rPr lang="ko-KR" altLang="en-US" sz="3600" b="1" dirty="0" err="1">
                <a:solidFill>
                  <a:srgbClr val="0000FF"/>
                </a:solidFill>
              </a:rPr>
              <a:t>청보</a:t>
            </a:r>
            <a:endParaRPr lang="ko-KR" alt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3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수행 시나리오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18BB82-886E-4C77-8415-72DF24EDC3B5}"/>
              </a:ext>
            </a:extLst>
          </p:cNvPr>
          <p:cNvGrpSpPr/>
          <p:nvPr/>
        </p:nvGrpSpPr>
        <p:grpSpPr>
          <a:xfrm>
            <a:off x="4072753" y="4337192"/>
            <a:ext cx="1954635" cy="1175104"/>
            <a:chOff x="3554136" y="2882605"/>
            <a:chExt cx="1954635" cy="1175104"/>
          </a:xfrm>
        </p:grpSpPr>
        <p:pic>
          <p:nvPicPr>
            <p:cNvPr id="7" name="그래픽 6" descr="무선 단색으로 채워진">
              <a:extLst>
                <a:ext uri="{FF2B5EF4-FFF2-40B4-BE49-F238E27FC236}">
                  <a16:creationId xmlns:a16="http://schemas.microsoft.com/office/drawing/2014/main" id="{F6AE060C-2661-48B1-BBC4-4152F0C6E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4254" y="2882605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7EFF08-DFF0-4909-8D61-4E50D0047334}"/>
                </a:ext>
              </a:extLst>
            </p:cNvPr>
            <p:cNvSpPr txBox="1"/>
            <p:nvPr/>
          </p:nvSpPr>
          <p:spPr>
            <a:xfrm>
              <a:off x="3554136" y="3734544"/>
              <a:ext cx="19546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센서 및 카메라 모듈</a:t>
              </a:r>
              <a:endParaRPr lang="en-US" altLang="ko-KR" sz="15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2AEC11-8747-4939-891D-534CE0325305}"/>
              </a:ext>
            </a:extLst>
          </p:cNvPr>
          <p:cNvGrpSpPr/>
          <p:nvPr/>
        </p:nvGrpSpPr>
        <p:grpSpPr>
          <a:xfrm>
            <a:off x="3929967" y="3484259"/>
            <a:ext cx="1441323" cy="752817"/>
            <a:chOff x="4727117" y="3237311"/>
            <a:chExt cx="1441323" cy="752817"/>
          </a:xfrm>
        </p:grpSpPr>
        <p:pic>
          <p:nvPicPr>
            <p:cNvPr id="10" name="그래픽 9" descr="오른쪽 화살표">
              <a:extLst>
                <a:ext uri="{FF2B5EF4-FFF2-40B4-BE49-F238E27FC236}">
                  <a16:creationId xmlns:a16="http://schemas.microsoft.com/office/drawing/2014/main" id="{615456CC-29C4-4188-9196-50A9E015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415623" y="3237311"/>
              <a:ext cx="752817" cy="7528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EB49DB-B58A-4E6C-805B-FDF3D2F56EA5}"/>
                </a:ext>
              </a:extLst>
            </p:cNvPr>
            <p:cNvSpPr txBox="1"/>
            <p:nvPr/>
          </p:nvSpPr>
          <p:spPr>
            <a:xfrm>
              <a:off x="4727117" y="3422967"/>
              <a:ext cx="10402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화재 감지</a:t>
              </a:r>
            </a:p>
          </p:txBody>
        </p:sp>
      </p:grpSp>
      <p:pic>
        <p:nvPicPr>
          <p:cNvPr id="15" name="그래픽 14" descr="오른쪽 화살표">
            <a:extLst>
              <a:ext uri="{FF2B5EF4-FFF2-40B4-BE49-F238E27FC236}">
                <a16:creationId xmlns:a16="http://schemas.microsoft.com/office/drawing/2014/main" id="{DC94AB7D-5CB7-4718-8D1F-52B48901E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8883" y="4532853"/>
            <a:ext cx="752817" cy="75281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B03539-E8DE-4101-BBED-42CD15F5F1E2}"/>
              </a:ext>
            </a:extLst>
          </p:cNvPr>
          <p:cNvGrpSpPr/>
          <p:nvPr/>
        </p:nvGrpSpPr>
        <p:grpSpPr>
          <a:xfrm>
            <a:off x="6844690" y="4040583"/>
            <a:ext cx="1678347" cy="1737356"/>
            <a:chOff x="8817653" y="2712727"/>
            <a:chExt cx="1678347" cy="1737356"/>
          </a:xfrm>
        </p:grpSpPr>
        <p:pic>
          <p:nvPicPr>
            <p:cNvPr id="20" name="Picture 4" descr="ARCore, Sceneform &amp; Augmented Images #2 Android AR | by Neeraj Moudgil |  Coinmonks | Medium">
              <a:extLst>
                <a:ext uri="{FF2B5EF4-FFF2-40B4-BE49-F238E27FC236}">
                  <a16:creationId xmlns:a16="http://schemas.microsoft.com/office/drawing/2014/main" id="{119689ED-C423-48A5-901E-D7D74E6A1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5174" y="2712727"/>
              <a:ext cx="1158342" cy="1158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35F4CB-1B2E-41C9-9A9D-99E2D15B6EBC}"/>
                </a:ext>
              </a:extLst>
            </p:cNvPr>
            <p:cNvSpPr txBox="1"/>
            <p:nvPr/>
          </p:nvSpPr>
          <p:spPr>
            <a:xfrm>
              <a:off x="8817653" y="3849919"/>
              <a:ext cx="16783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사용자 위치 추적</a:t>
              </a:r>
              <a:endParaRPr lang="en-US" altLang="ko-KR" sz="1500" dirty="0"/>
            </a:p>
            <a:p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943132-4A95-4E98-B562-67A9E9A23008}"/>
              </a:ext>
            </a:extLst>
          </p:cNvPr>
          <p:cNvGrpSpPr/>
          <p:nvPr/>
        </p:nvGrpSpPr>
        <p:grpSpPr>
          <a:xfrm>
            <a:off x="1722110" y="1933071"/>
            <a:ext cx="1599183" cy="1426033"/>
            <a:chOff x="152386" y="2098557"/>
            <a:chExt cx="1599183" cy="1426033"/>
          </a:xfrm>
        </p:grpSpPr>
        <p:pic>
          <p:nvPicPr>
            <p:cNvPr id="23" name="그래픽 22" descr="{0} 단색으로 채워진">
              <a:extLst>
                <a:ext uri="{FF2B5EF4-FFF2-40B4-BE49-F238E27FC236}">
                  <a16:creationId xmlns:a16="http://schemas.microsoft.com/office/drawing/2014/main" id="{9610567E-829D-48CB-8061-62220CE3A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9676" y="2098557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7D2BA-41EE-4EBC-9BA0-B2211FDDC8F6}"/>
                </a:ext>
              </a:extLst>
            </p:cNvPr>
            <p:cNvSpPr txBox="1"/>
            <p:nvPr/>
          </p:nvSpPr>
          <p:spPr>
            <a:xfrm>
              <a:off x="152386" y="3201425"/>
              <a:ext cx="15991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QR </a:t>
              </a:r>
              <a:r>
                <a:rPr lang="ko-KR" altLang="en-US" sz="1500" dirty="0"/>
                <a:t>스캔 후 입장</a:t>
              </a:r>
              <a:endParaRPr lang="en-US" altLang="ko-KR" sz="1500" dirty="0"/>
            </a:p>
          </p:txBody>
        </p:sp>
      </p:grpSp>
      <p:pic>
        <p:nvPicPr>
          <p:cNvPr id="26" name="그래픽 25" descr="불꽃 단색으로 채워진">
            <a:extLst>
              <a:ext uri="{FF2B5EF4-FFF2-40B4-BE49-F238E27FC236}">
                <a16:creationId xmlns:a16="http://schemas.microsoft.com/office/drawing/2014/main" id="{60C2E6AE-31BB-4C50-8A58-817BF7857B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8060" y="197397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6EA1317-8A62-4BC7-96D3-C4ED42EF3A4A}"/>
              </a:ext>
            </a:extLst>
          </p:cNvPr>
          <p:cNvSpPr txBox="1"/>
          <p:nvPr/>
        </p:nvSpPr>
        <p:spPr>
          <a:xfrm>
            <a:off x="4233856" y="3033192"/>
            <a:ext cx="1062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화재 발생</a:t>
            </a:r>
            <a:endParaRPr lang="en-US" altLang="ko-KR" sz="1500" dirty="0"/>
          </a:p>
          <a:p>
            <a:endParaRPr lang="ko-KR" altLang="en-US" dirty="0"/>
          </a:p>
        </p:txBody>
      </p:sp>
      <p:pic>
        <p:nvPicPr>
          <p:cNvPr id="28" name="그래픽 27" descr="오른쪽 화살표">
            <a:extLst>
              <a:ext uri="{FF2B5EF4-FFF2-40B4-BE49-F238E27FC236}">
                <a16:creationId xmlns:a16="http://schemas.microsoft.com/office/drawing/2014/main" id="{14DE2BBD-E771-4D8A-AA78-1ED8A129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6137" y="2133119"/>
            <a:ext cx="752817" cy="75281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48744AE-2A1B-47E5-ACEC-018F5771F757}"/>
              </a:ext>
            </a:extLst>
          </p:cNvPr>
          <p:cNvGrpSpPr/>
          <p:nvPr/>
        </p:nvGrpSpPr>
        <p:grpSpPr>
          <a:xfrm>
            <a:off x="6895408" y="1848662"/>
            <a:ext cx="1571948" cy="1556231"/>
            <a:chOff x="7731872" y="1544599"/>
            <a:chExt cx="1571948" cy="1556231"/>
          </a:xfrm>
        </p:grpSpPr>
        <p:pic>
          <p:nvPicPr>
            <p:cNvPr id="31" name="Picture 6" descr="unity 아이콘">
              <a:extLst>
                <a:ext uri="{FF2B5EF4-FFF2-40B4-BE49-F238E27FC236}">
                  <a16:creationId xmlns:a16="http://schemas.microsoft.com/office/drawing/2014/main" id="{F164F6AF-9DCF-44C0-9CA8-62101356F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467" y="1544599"/>
              <a:ext cx="1292758" cy="129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3085E7-D8F7-451B-868B-1DC266B415F6}"/>
                </a:ext>
              </a:extLst>
            </p:cNvPr>
            <p:cNvSpPr txBox="1"/>
            <p:nvPr/>
          </p:nvSpPr>
          <p:spPr>
            <a:xfrm>
              <a:off x="7731872" y="2777665"/>
              <a:ext cx="15719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대피 경로 탐색</a:t>
              </a:r>
            </a:p>
          </p:txBody>
        </p:sp>
      </p:grpSp>
      <p:pic>
        <p:nvPicPr>
          <p:cNvPr id="33" name="그래픽 32" descr="오른쪽 화살표">
            <a:extLst>
              <a:ext uri="{FF2B5EF4-FFF2-40B4-BE49-F238E27FC236}">
                <a16:creationId xmlns:a16="http://schemas.microsoft.com/office/drawing/2014/main" id="{A5ADBE05-0C02-40C8-AA44-3242CD887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335315" y="3501713"/>
            <a:ext cx="704320" cy="70432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A26D99F-652A-4C42-A41B-C9C356803FC0}"/>
              </a:ext>
            </a:extLst>
          </p:cNvPr>
          <p:cNvGrpSpPr/>
          <p:nvPr/>
        </p:nvGrpSpPr>
        <p:grpSpPr>
          <a:xfrm>
            <a:off x="9939995" y="2221741"/>
            <a:ext cx="792413" cy="1390306"/>
            <a:chOff x="10524693" y="2389266"/>
            <a:chExt cx="792413" cy="1390306"/>
          </a:xfrm>
        </p:grpSpPr>
        <p:pic>
          <p:nvPicPr>
            <p:cNvPr id="35" name="그래픽 34" descr="사용자 단색으로 채워진">
              <a:extLst>
                <a:ext uri="{FF2B5EF4-FFF2-40B4-BE49-F238E27FC236}">
                  <a16:creationId xmlns:a16="http://schemas.microsoft.com/office/drawing/2014/main" id="{1C31D953-2010-4CA0-B3EE-2394DCEB1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44490" y="2389266"/>
              <a:ext cx="752818" cy="75281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BB0F4D-55F5-4CAB-B5F1-1CE197E6B053}"/>
                </a:ext>
              </a:extLst>
            </p:cNvPr>
            <p:cNvSpPr txBox="1"/>
            <p:nvPr/>
          </p:nvSpPr>
          <p:spPr>
            <a:xfrm>
              <a:off x="10524693" y="3179408"/>
              <a:ext cx="7924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사용자</a:t>
              </a:r>
              <a:endParaRPr lang="en-US" altLang="ko-KR" sz="1500" dirty="0"/>
            </a:p>
            <a:p>
              <a:endParaRPr lang="ko-KR" altLang="en-US" dirty="0"/>
            </a:p>
          </p:txBody>
        </p:sp>
      </p:grpSp>
      <p:pic>
        <p:nvPicPr>
          <p:cNvPr id="37" name="그래픽 36" descr="오른쪽 화살표">
            <a:extLst>
              <a:ext uri="{FF2B5EF4-FFF2-40B4-BE49-F238E27FC236}">
                <a16:creationId xmlns:a16="http://schemas.microsoft.com/office/drawing/2014/main" id="{F2D8A588-7567-42B7-A887-8A0272C0E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3300" y="2188888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3FAAF3C-AC3B-418C-91CE-F00FE5385B2B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사용자 대피 관점</a:t>
            </a:r>
          </a:p>
        </p:txBody>
      </p:sp>
    </p:spTree>
    <p:extLst>
      <p:ext uri="{BB962C8B-B14F-4D97-AF65-F5344CB8AC3E}">
        <p14:creationId xmlns:p14="http://schemas.microsoft.com/office/powerpoint/2010/main" val="49515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수행 시나리오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FAAF3C-AC3B-418C-91CE-F00FE5385B2B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인명구조 관점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D01D9DF-6DC2-4674-A242-9E6F651E275F}"/>
              </a:ext>
            </a:extLst>
          </p:cNvPr>
          <p:cNvGrpSpPr/>
          <p:nvPr/>
        </p:nvGrpSpPr>
        <p:grpSpPr>
          <a:xfrm>
            <a:off x="1655272" y="2133499"/>
            <a:ext cx="1272012" cy="1295501"/>
            <a:chOff x="389779" y="2095076"/>
            <a:chExt cx="1272012" cy="1295501"/>
          </a:xfrm>
        </p:grpSpPr>
        <p:pic>
          <p:nvPicPr>
            <p:cNvPr id="40" name="Picture 2" descr="OpenCV 아이콘">
              <a:extLst>
                <a:ext uri="{FF2B5EF4-FFF2-40B4-BE49-F238E27FC236}">
                  <a16:creationId xmlns:a16="http://schemas.microsoft.com/office/drawing/2014/main" id="{C3B807A5-72B9-4880-9FB2-5AB7EB034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05" y="2095076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78D0D9-16BA-435F-B616-3A65E7204519}"/>
                </a:ext>
              </a:extLst>
            </p:cNvPr>
            <p:cNvSpPr txBox="1"/>
            <p:nvPr/>
          </p:nvSpPr>
          <p:spPr>
            <a:xfrm>
              <a:off x="389779" y="3067412"/>
              <a:ext cx="12720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인원 수 파악</a:t>
              </a:r>
            </a:p>
          </p:txBody>
        </p:sp>
      </p:grpSp>
      <p:pic>
        <p:nvPicPr>
          <p:cNvPr id="42" name="그래픽 41" descr="오른쪽 화살표">
            <a:extLst>
              <a:ext uri="{FF2B5EF4-FFF2-40B4-BE49-F238E27FC236}">
                <a16:creationId xmlns:a16="http://schemas.microsoft.com/office/drawing/2014/main" id="{6C9B32C2-663D-47DE-B8D6-F820D6441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0381" y="4196614"/>
            <a:ext cx="914400" cy="9144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3D89F33-874E-469D-9333-70CEC598AB06}"/>
              </a:ext>
            </a:extLst>
          </p:cNvPr>
          <p:cNvGrpSpPr/>
          <p:nvPr/>
        </p:nvGrpSpPr>
        <p:grpSpPr>
          <a:xfrm>
            <a:off x="7347148" y="4057775"/>
            <a:ext cx="914400" cy="1306486"/>
            <a:chOff x="4766345" y="2194657"/>
            <a:chExt cx="914400" cy="1306486"/>
          </a:xfrm>
        </p:grpSpPr>
        <p:pic>
          <p:nvPicPr>
            <p:cNvPr id="45" name="그래픽 44" descr="셀 타워 단색으로 채워진">
              <a:extLst>
                <a:ext uri="{FF2B5EF4-FFF2-40B4-BE49-F238E27FC236}">
                  <a16:creationId xmlns:a16="http://schemas.microsoft.com/office/drawing/2014/main" id="{98CD369E-8E17-415C-A825-B32FBACA9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66345" y="2194657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DA4387-A27A-45C2-8CC6-21706645504C}"/>
                </a:ext>
              </a:extLst>
            </p:cNvPr>
            <p:cNvSpPr txBox="1"/>
            <p:nvPr/>
          </p:nvSpPr>
          <p:spPr>
            <a:xfrm>
              <a:off x="4913303" y="3177978"/>
              <a:ext cx="6204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통신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AE0BEFD-B7DA-45A9-BC99-F9E0F64F5DBC}"/>
              </a:ext>
            </a:extLst>
          </p:cNvPr>
          <p:cNvGrpSpPr/>
          <p:nvPr/>
        </p:nvGrpSpPr>
        <p:grpSpPr>
          <a:xfrm>
            <a:off x="5126167" y="4005553"/>
            <a:ext cx="984936" cy="1631433"/>
            <a:chOff x="2789875" y="2144838"/>
            <a:chExt cx="984936" cy="16314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99878-44C1-4B09-8535-B67B7A661E9D}"/>
                </a:ext>
              </a:extLst>
            </p:cNvPr>
            <p:cNvSpPr txBox="1"/>
            <p:nvPr/>
          </p:nvSpPr>
          <p:spPr>
            <a:xfrm>
              <a:off x="2789875" y="3176107"/>
              <a:ext cx="9849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네트워크</a:t>
              </a:r>
              <a:endParaRPr lang="en-US" altLang="ko-KR" sz="1500" dirty="0"/>
            </a:p>
            <a:p>
              <a:endParaRPr lang="ko-KR" altLang="en-US" dirty="0"/>
            </a:p>
          </p:txBody>
        </p:sp>
        <p:pic>
          <p:nvPicPr>
            <p:cNvPr id="49" name="그래픽 48" descr="네트워크 단색으로 채워진">
              <a:extLst>
                <a:ext uri="{FF2B5EF4-FFF2-40B4-BE49-F238E27FC236}">
                  <a16:creationId xmlns:a16="http://schemas.microsoft.com/office/drawing/2014/main" id="{CADA892A-06F9-4A65-AE23-906B0F9C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89875" y="2144838"/>
              <a:ext cx="984936" cy="984936"/>
            </a:xfrm>
            <a:prstGeom prst="rect">
              <a:avLst/>
            </a:prstGeom>
          </p:spPr>
        </p:pic>
      </p:grpSp>
      <p:pic>
        <p:nvPicPr>
          <p:cNvPr id="50" name="그래픽 49" descr="오른쪽 화살표">
            <a:extLst>
              <a:ext uri="{FF2B5EF4-FFF2-40B4-BE49-F238E27FC236}">
                <a16:creationId xmlns:a16="http://schemas.microsoft.com/office/drawing/2014/main" id="{3FD7DDE2-C8C9-46F5-A189-4C18E347A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9374" y="4196614"/>
            <a:ext cx="914400" cy="9144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2676866E-049F-4ECE-87B9-1111F3066DCB}"/>
              </a:ext>
            </a:extLst>
          </p:cNvPr>
          <p:cNvGrpSpPr/>
          <p:nvPr/>
        </p:nvGrpSpPr>
        <p:grpSpPr>
          <a:xfrm>
            <a:off x="9632729" y="4057046"/>
            <a:ext cx="1053355" cy="1307215"/>
            <a:chOff x="7363836" y="2144838"/>
            <a:chExt cx="1053355" cy="1307215"/>
          </a:xfrm>
        </p:grpSpPr>
        <p:pic>
          <p:nvPicPr>
            <p:cNvPr id="52" name="그래픽 51" descr="소화전 단색으로 채워진">
              <a:extLst>
                <a:ext uri="{FF2B5EF4-FFF2-40B4-BE49-F238E27FC236}">
                  <a16:creationId xmlns:a16="http://schemas.microsoft.com/office/drawing/2014/main" id="{97BA4D10-0060-473A-9EFA-47AB5EF4C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31573" y="2144838"/>
              <a:ext cx="914400" cy="9144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C284F19-E5A6-429A-859A-EA31A8311B74}"/>
                </a:ext>
              </a:extLst>
            </p:cNvPr>
            <p:cNvSpPr txBox="1"/>
            <p:nvPr/>
          </p:nvSpPr>
          <p:spPr>
            <a:xfrm>
              <a:off x="7363836" y="3128888"/>
              <a:ext cx="1053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방재 센터</a:t>
              </a:r>
              <a:endParaRPr lang="en-US" altLang="ko-KR" sz="15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FA71A5A-4C8F-4BC7-83E6-8F40DF9769EC}"/>
              </a:ext>
            </a:extLst>
          </p:cNvPr>
          <p:cNvGrpSpPr/>
          <p:nvPr/>
        </p:nvGrpSpPr>
        <p:grpSpPr>
          <a:xfrm>
            <a:off x="1540630" y="4189157"/>
            <a:ext cx="1954635" cy="1175104"/>
            <a:chOff x="3554136" y="2882605"/>
            <a:chExt cx="1954635" cy="1175104"/>
          </a:xfrm>
        </p:grpSpPr>
        <p:pic>
          <p:nvPicPr>
            <p:cNvPr id="55" name="그래픽 54" descr="무선 단색으로 채워진">
              <a:extLst>
                <a:ext uri="{FF2B5EF4-FFF2-40B4-BE49-F238E27FC236}">
                  <a16:creationId xmlns:a16="http://schemas.microsoft.com/office/drawing/2014/main" id="{65D9D6F0-A37D-4C9D-BF89-4D24E9B3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74254" y="2882605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4B8741-62FC-420C-BDCE-793B72A36FCD}"/>
                </a:ext>
              </a:extLst>
            </p:cNvPr>
            <p:cNvSpPr txBox="1"/>
            <p:nvPr/>
          </p:nvSpPr>
          <p:spPr>
            <a:xfrm>
              <a:off x="3554136" y="3734544"/>
              <a:ext cx="19546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센서 및 카메라 모듈</a:t>
              </a:r>
              <a:endParaRPr lang="en-US" altLang="ko-KR" sz="1500" dirty="0"/>
            </a:p>
          </p:txBody>
        </p:sp>
      </p:grpSp>
      <p:pic>
        <p:nvPicPr>
          <p:cNvPr id="60" name="그래픽 59" descr="불꽃 단색으로 채워진">
            <a:extLst>
              <a:ext uri="{FF2B5EF4-FFF2-40B4-BE49-F238E27FC236}">
                <a16:creationId xmlns:a16="http://schemas.microsoft.com/office/drawing/2014/main" id="{7CB77584-62A6-453C-A419-79353FBC4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5142" y="2100334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FDC9CDF-D5F9-461B-AD93-F8A45D2D460C}"/>
              </a:ext>
            </a:extLst>
          </p:cNvPr>
          <p:cNvSpPr txBox="1"/>
          <p:nvPr/>
        </p:nvSpPr>
        <p:spPr>
          <a:xfrm>
            <a:off x="4049019" y="3105835"/>
            <a:ext cx="10628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화재 발생</a:t>
            </a:r>
            <a:endParaRPr lang="en-US" altLang="ko-KR" sz="1500" dirty="0"/>
          </a:p>
        </p:txBody>
      </p:sp>
      <p:pic>
        <p:nvPicPr>
          <p:cNvPr id="63" name="그래픽 62" descr="오른쪽 화살표">
            <a:extLst>
              <a:ext uri="{FF2B5EF4-FFF2-40B4-BE49-F238E27FC236}">
                <a16:creationId xmlns:a16="http://schemas.microsoft.com/office/drawing/2014/main" id="{DFE66D60-051A-4593-B35D-1441AD66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85599">
            <a:off x="3163573" y="3342115"/>
            <a:ext cx="914400" cy="914400"/>
          </a:xfrm>
          <a:prstGeom prst="rect">
            <a:avLst/>
          </a:prstGeom>
        </p:spPr>
      </p:pic>
      <p:pic>
        <p:nvPicPr>
          <p:cNvPr id="64" name="그래픽 63" descr="오른쪽 화살표">
            <a:extLst>
              <a:ext uri="{FF2B5EF4-FFF2-40B4-BE49-F238E27FC236}">
                <a16:creationId xmlns:a16="http://schemas.microsoft.com/office/drawing/2014/main" id="{E0822D6D-25F9-43EC-B437-AC65333B6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8065" y="2218133"/>
            <a:ext cx="914400" cy="914400"/>
          </a:xfrm>
          <a:prstGeom prst="rect">
            <a:avLst/>
          </a:prstGeom>
        </p:spPr>
      </p:pic>
      <p:pic>
        <p:nvPicPr>
          <p:cNvPr id="65" name="그래픽 64" descr="오른쪽 화살표">
            <a:extLst>
              <a:ext uri="{FF2B5EF4-FFF2-40B4-BE49-F238E27FC236}">
                <a16:creationId xmlns:a16="http://schemas.microsoft.com/office/drawing/2014/main" id="{A7269EF0-53D9-4443-AD71-3EFAFC28D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8794" y="417061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6888434-60DD-41DE-AD48-BBDB64F7862B}"/>
              </a:ext>
            </a:extLst>
          </p:cNvPr>
          <p:cNvSpPr txBox="1"/>
          <p:nvPr/>
        </p:nvSpPr>
        <p:spPr>
          <a:xfrm>
            <a:off x="3812252" y="4119975"/>
            <a:ext cx="10628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화재 감지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3736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구상도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5098C2C-5D69-484D-9681-1F978A15D7EE}"/>
              </a:ext>
            </a:extLst>
          </p:cNvPr>
          <p:cNvGrpSpPr/>
          <p:nvPr/>
        </p:nvGrpSpPr>
        <p:grpSpPr>
          <a:xfrm>
            <a:off x="1355360" y="4500377"/>
            <a:ext cx="1295015" cy="1579221"/>
            <a:chOff x="9694885" y="3777974"/>
            <a:chExt cx="1074027" cy="1347518"/>
          </a:xfrm>
        </p:grpSpPr>
        <p:pic>
          <p:nvPicPr>
            <p:cNvPr id="15" name="그래픽 14" descr="소화전 단색으로 채워진">
              <a:extLst>
                <a:ext uri="{FF2B5EF4-FFF2-40B4-BE49-F238E27FC236}">
                  <a16:creationId xmlns:a16="http://schemas.microsoft.com/office/drawing/2014/main" id="{D8DD78ED-06D3-47FE-93B5-5F0DA905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0465" y="4057045"/>
              <a:ext cx="1068447" cy="10684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AFDAFA-5E2C-40DD-ABA3-CC9C60AC947E}"/>
                </a:ext>
              </a:extLst>
            </p:cNvPr>
            <p:cNvSpPr txBox="1"/>
            <p:nvPr/>
          </p:nvSpPr>
          <p:spPr>
            <a:xfrm>
              <a:off x="9694885" y="3777974"/>
              <a:ext cx="1053355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방재 센터</a:t>
              </a:r>
              <a:endParaRPr lang="en-US" altLang="ko-KR" sz="16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3A8E1F-B928-4CBA-B3F4-5F3104B5D3B8}"/>
              </a:ext>
            </a:extLst>
          </p:cNvPr>
          <p:cNvGrpSpPr/>
          <p:nvPr/>
        </p:nvGrpSpPr>
        <p:grpSpPr>
          <a:xfrm>
            <a:off x="8220974" y="1028760"/>
            <a:ext cx="1723898" cy="2231782"/>
            <a:chOff x="631025" y="1434984"/>
            <a:chExt cx="1429723" cy="19043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B5BA1E-43A6-48D3-8EE0-14AF2FD25B1F}"/>
                </a:ext>
              </a:extLst>
            </p:cNvPr>
            <p:cNvSpPr txBox="1"/>
            <p:nvPr/>
          </p:nvSpPr>
          <p:spPr>
            <a:xfrm>
              <a:off x="631025" y="1434984"/>
              <a:ext cx="1424143" cy="49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사용자 휴대폰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애플리케이션</a:t>
              </a:r>
              <a:r>
                <a:rPr lang="en-US" altLang="ko-KR" sz="1600" b="1" dirty="0"/>
                <a:t>)</a:t>
              </a:r>
            </a:p>
          </p:txBody>
        </p:sp>
        <p:pic>
          <p:nvPicPr>
            <p:cNvPr id="36" name="그래픽 35" descr="스마트폰 단색으로 채워진">
              <a:extLst>
                <a:ext uri="{FF2B5EF4-FFF2-40B4-BE49-F238E27FC236}">
                  <a16:creationId xmlns:a16="http://schemas.microsoft.com/office/drawing/2014/main" id="{4263902F-A0A7-4A64-91D3-D037A174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1025" y="1909596"/>
              <a:ext cx="1429723" cy="142972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CEFACCF-F889-400E-ADB0-4F3E15B8DB75}"/>
              </a:ext>
            </a:extLst>
          </p:cNvPr>
          <p:cNvGrpSpPr/>
          <p:nvPr/>
        </p:nvGrpSpPr>
        <p:grpSpPr>
          <a:xfrm>
            <a:off x="585237" y="1434008"/>
            <a:ext cx="2356814" cy="1617293"/>
            <a:chOff x="1077850" y="4136023"/>
            <a:chExt cx="1954635" cy="13800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BC9475-6A76-4D61-951F-FFFD419893A5}"/>
                </a:ext>
              </a:extLst>
            </p:cNvPr>
            <p:cNvSpPr txBox="1"/>
            <p:nvPr/>
          </p:nvSpPr>
          <p:spPr>
            <a:xfrm>
              <a:off x="1077850" y="4136023"/>
              <a:ext cx="1954635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센서 및 카메라 모듈</a:t>
              </a:r>
              <a:endParaRPr lang="en-US" altLang="ko-KR" sz="1600" b="1" dirty="0"/>
            </a:p>
          </p:txBody>
        </p:sp>
        <p:pic>
          <p:nvPicPr>
            <p:cNvPr id="39" name="그래픽 38" descr="무선 단색으로 채워진">
              <a:extLst>
                <a:ext uri="{FF2B5EF4-FFF2-40B4-BE49-F238E27FC236}">
                  <a16:creationId xmlns:a16="http://schemas.microsoft.com/office/drawing/2014/main" id="{1B3C090D-8CED-4957-8E53-0BC5F0E0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4802" y="4431304"/>
              <a:ext cx="1084723" cy="108472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E35386-1017-4F6D-9591-058A536A8BAD}"/>
              </a:ext>
            </a:extLst>
          </p:cNvPr>
          <p:cNvGrpSpPr/>
          <p:nvPr/>
        </p:nvGrpSpPr>
        <p:grpSpPr>
          <a:xfrm>
            <a:off x="4691557" y="1354538"/>
            <a:ext cx="1836642" cy="1685325"/>
            <a:chOff x="3905323" y="4637158"/>
            <a:chExt cx="1523228" cy="143805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55BD702-3034-4B7B-B9A6-5C09C511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5323" y="4990489"/>
              <a:ext cx="1523228" cy="108472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2D615C-EE77-4326-B24C-7120A0200F26}"/>
                </a:ext>
              </a:extLst>
            </p:cNvPr>
            <p:cNvSpPr txBox="1"/>
            <p:nvPr/>
          </p:nvSpPr>
          <p:spPr>
            <a:xfrm>
              <a:off x="3954865" y="4637158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라즈베리 파이</a:t>
              </a:r>
              <a:endParaRPr lang="en-US" altLang="ko-KR" sz="16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F70234-1C9D-4FBD-BEDC-8EDBF9849103}"/>
              </a:ext>
            </a:extLst>
          </p:cNvPr>
          <p:cNvGrpSpPr/>
          <p:nvPr/>
        </p:nvGrpSpPr>
        <p:grpSpPr>
          <a:xfrm>
            <a:off x="8344243" y="4472133"/>
            <a:ext cx="1717170" cy="1666571"/>
            <a:chOff x="5059727" y="1534972"/>
            <a:chExt cx="1424143" cy="1422052"/>
          </a:xfrm>
        </p:grpSpPr>
        <p:pic>
          <p:nvPicPr>
            <p:cNvPr id="49" name="그래픽 48" descr="데이터베이스 단색으로 채워진">
              <a:extLst>
                <a:ext uri="{FF2B5EF4-FFF2-40B4-BE49-F238E27FC236}">
                  <a16:creationId xmlns:a16="http://schemas.microsoft.com/office/drawing/2014/main" id="{8614E976-1CF8-49C3-82D8-5ED3315A1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81599" y="1759595"/>
              <a:ext cx="1197429" cy="119742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773FE5-D095-43A3-AC26-7AB70D0231B7}"/>
                </a:ext>
              </a:extLst>
            </p:cNvPr>
            <p:cNvSpPr txBox="1"/>
            <p:nvPr/>
          </p:nvSpPr>
          <p:spPr>
            <a:xfrm>
              <a:off x="5059727" y="1534972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DB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C12972A-EBAE-4B68-AB8A-3A5201084C1D}"/>
              </a:ext>
            </a:extLst>
          </p:cNvPr>
          <p:cNvGrpSpPr/>
          <p:nvPr/>
        </p:nvGrpSpPr>
        <p:grpSpPr>
          <a:xfrm>
            <a:off x="4764975" y="4498550"/>
            <a:ext cx="1717170" cy="1648490"/>
            <a:chOff x="7078469" y="1550400"/>
            <a:chExt cx="1424143" cy="1406624"/>
          </a:xfrm>
        </p:grpSpPr>
        <p:pic>
          <p:nvPicPr>
            <p:cNvPr id="47" name="그래픽 46" descr="서버 단색으로 채워진">
              <a:extLst>
                <a:ext uri="{FF2B5EF4-FFF2-40B4-BE49-F238E27FC236}">
                  <a16:creationId xmlns:a16="http://schemas.microsoft.com/office/drawing/2014/main" id="{B089DE99-1AD6-4FEB-9F36-A26D87F6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91827" y="1759595"/>
              <a:ext cx="1197429" cy="1197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DE69AD-9BB6-41D7-A18E-CE741EDB8E7D}"/>
                </a:ext>
              </a:extLst>
            </p:cNvPr>
            <p:cNvSpPr txBox="1"/>
            <p:nvPr/>
          </p:nvSpPr>
          <p:spPr>
            <a:xfrm>
              <a:off x="7078469" y="1550400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Server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5CD754-FD52-430D-B1B3-6D863F62A176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 flipV="1">
            <a:off x="2432064" y="2404244"/>
            <a:ext cx="2259493" cy="11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373C45B-27E6-482D-B58E-2FC026FF19C1}"/>
              </a:ext>
            </a:extLst>
          </p:cNvPr>
          <p:cNvCxnSpPr>
            <a:cxnSpLocks/>
            <a:stCxn id="76" idx="2"/>
            <a:endCxn id="54" idx="0"/>
          </p:cNvCxnSpPr>
          <p:nvPr/>
        </p:nvCxnSpPr>
        <p:spPr>
          <a:xfrm>
            <a:off x="5609878" y="3513545"/>
            <a:ext cx="13682" cy="9850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F91521F-CD29-41D9-B06F-1C985B93CCB0}"/>
              </a:ext>
            </a:extLst>
          </p:cNvPr>
          <p:cNvCxnSpPr>
            <a:cxnSpLocks/>
            <a:stCxn id="47" idx="1"/>
            <a:endCxn id="15" idx="3"/>
          </p:cNvCxnSpPr>
          <p:nvPr/>
        </p:nvCxnSpPr>
        <p:spPr>
          <a:xfrm flipH="1">
            <a:off x="2650375" y="5445378"/>
            <a:ext cx="2251282" cy="8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8383913-244C-4C0E-83CE-11744928578B}"/>
              </a:ext>
            </a:extLst>
          </p:cNvPr>
          <p:cNvCxnSpPr>
            <a:cxnSpLocks/>
            <a:stCxn id="54" idx="3"/>
            <a:endCxn id="36" idx="1"/>
          </p:cNvCxnSpPr>
          <p:nvPr/>
        </p:nvCxnSpPr>
        <p:spPr>
          <a:xfrm flipV="1">
            <a:off x="6482145" y="2422762"/>
            <a:ext cx="1738829" cy="22450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142440-0806-46E9-8E1F-00B5A562845B}"/>
              </a:ext>
            </a:extLst>
          </p:cNvPr>
          <p:cNvCxnSpPr>
            <a:stCxn id="49" idx="1"/>
            <a:endCxn id="47" idx="3"/>
          </p:cNvCxnSpPr>
          <p:nvPr/>
        </p:nvCxnSpPr>
        <p:spPr>
          <a:xfrm flipH="1">
            <a:off x="6345465" y="5437042"/>
            <a:ext cx="2145726" cy="833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F579E12C-78BF-491C-8AC3-AD4D83D0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94402"/>
              </p:ext>
            </p:extLst>
          </p:nvPr>
        </p:nvGraphicFramePr>
        <p:xfrm>
          <a:off x="905841" y="2966662"/>
          <a:ext cx="1744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141731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가스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3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영상 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384208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DE46F18-1F38-4E1F-A92B-70394B0A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55751"/>
              </p:ext>
            </p:extLst>
          </p:nvPr>
        </p:nvGraphicFramePr>
        <p:xfrm>
          <a:off x="4737611" y="314270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센서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3C675474-6FA8-4820-B7B5-1D9BB389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83015"/>
              </p:ext>
            </p:extLst>
          </p:nvPr>
        </p:nvGraphicFramePr>
        <p:xfrm>
          <a:off x="8200338" y="3336054"/>
          <a:ext cx="1744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경보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1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위치 확인 및 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2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경로 탐색 및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50840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B39B36F-30F4-4909-8A71-979DCF2F7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78948"/>
              </p:ext>
            </p:extLst>
          </p:nvPr>
        </p:nvGraphicFramePr>
        <p:xfrm>
          <a:off x="8404609" y="6163637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90D3810A-3AB5-4A16-946F-C7F2E0826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6720"/>
              </p:ext>
            </p:extLst>
          </p:nvPr>
        </p:nvGraphicFramePr>
        <p:xfrm>
          <a:off x="4783665" y="605504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신호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6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시스템 구상도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5098C2C-5D69-484D-9681-1F978A15D7EE}"/>
              </a:ext>
            </a:extLst>
          </p:cNvPr>
          <p:cNvGrpSpPr/>
          <p:nvPr/>
        </p:nvGrpSpPr>
        <p:grpSpPr>
          <a:xfrm>
            <a:off x="1410594" y="4128818"/>
            <a:ext cx="1295015" cy="1579221"/>
            <a:chOff x="9694885" y="3777974"/>
            <a:chExt cx="1074027" cy="1347518"/>
          </a:xfrm>
        </p:grpSpPr>
        <p:pic>
          <p:nvPicPr>
            <p:cNvPr id="15" name="그래픽 14" descr="소화전 단색으로 채워진">
              <a:extLst>
                <a:ext uri="{FF2B5EF4-FFF2-40B4-BE49-F238E27FC236}">
                  <a16:creationId xmlns:a16="http://schemas.microsoft.com/office/drawing/2014/main" id="{D8DD78ED-06D3-47FE-93B5-5F0DA905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0465" y="4057045"/>
              <a:ext cx="1068447" cy="10684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AFDAFA-5E2C-40DD-ABA3-CC9C60AC947E}"/>
                </a:ext>
              </a:extLst>
            </p:cNvPr>
            <p:cNvSpPr txBox="1"/>
            <p:nvPr/>
          </p:nvSpPr>
          <p:spPr>
            <a:xfrm>
              <a:off x="9694885" y="3777974"/>
              <a:ext cx="1053355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스프링클러</a:t>
              </a:r>
              <a:endParaRPr lang="en-US" altLang="ko-KR" sz="16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3A8E1F-B928-4CBA-B3F4-5F3104B5D3B8}"/>
              </a:ext>
            </a:extLst>
          </p:cNvPr>
          <p:cNvGrpSpPr/>
          <p:nvPr/>
        </p:nvGrpSpPr>
        <p:grpSpPr>
          <a:xfrm>
            <a:off x="10124132" y="985217"/>
            <a:ext cx="1723898" cy="2231782"/>
            <a:chOff x="631025" y="1434984"/>
            <a:chExt cx="1429723" cy="19043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B5BA1E-43A6-48D3-8EE0-14AF2FD25B1F}"/>
                </a:ext>
              </a:extLst>
            </p:cNvPr>
            <p:cNvSpPr txBox="1"/>
            <p:nvPr/>
          </p:nvSpPr>
          <p:spPr>
            <a:xfrm>
              <a:off x="631025" y="1434984"/>
              <a:ext cx="1424143" cy="49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사용자 휴대폰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애플리케이션</a:t>
              </a:r>
              <a:r>
                <a:rPr lang="en-US" altLang="ko-KR" sz="1600" b="1" dirty="0"/>
                <a:t>)</a:t>
              </a:r>
            </a:p>
          </p:txBody>
        </p:sp>
        <p:pic>
          <p:nvPicPr>
            <p:cNvPr id="36" name="그래픽 35" descr="스마트폰 단색으로 채워진">
              <a:extLst>
                <a:ext uri="{FF2B5EF4-FFF2-40B4-BE49-F238E27FC236}">
                  <a16:creationId xmlns:a16="http://schemas.microsoft.com/office/drawing/2014/main" id="{4263902F-A0A7-4A64-91D3-D037A174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1025" y="1909596"/>
              <a:ext cx="1429723" cy="142972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CEFACCF-F889-400E-ADB0-4F3E15B8DB75}"/>
              </a:ext>
            </a:extLst>
          </p:cNvPr>
          <p:cNvGrpSpPr/>
          <p:nvPr/>
        </p:nvGrpSpPr>
        <p:grpSpPr>
          <a:xfrm>
            <a:off x="643294" y="1390465"/>
            <a:ext cx="2356814" cy="1617293"/>
            <a:chOff x="1077850" y="4136023"/>
            <a:chExt cx="1954635" cy="13800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BC9475-6A76-4D61-951F-FFFD419893A5}"/>
                </a:ext>
              </a:extLst>
            </p:cNvPr>
            <p:cNvSpPr txBox="1"/>
            <p:nvPr/>
          </p:nvSpPr>
          <p:spPr>
            <a:xfrm>
              <a:off x="1077850" y="4136023"/>
              <a:ext cx="1954635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센서 및 카메라 모듈</a:t>
              </a:r>
              <a:endParaRPr lang="en-US" altLang="ko-KR" sz="1600" b="1" dirty="0"/>
            </a:p>
          </p:txBody>
        </p:sp>
        <p:pic>
          <p:nvPicPr>
            <p:cNvPr id="39" name="그래픽 38" descr="무선 단색으로 채워진">
              <a:extLst>
                <a:ext uri="{FF2B5EF4-FFF2-40B4-BE49-F238E27FC236}">
                  <a16:creationId xmlns:a16="http://schemas.microsoft.com/office/drawing/2014/main" id="{1B3C090D-8CED-4957-8E53-0BC5F0E0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4802" y="4431304"/>
              <a:ext cx="1084723" cy="108472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E35386-1017-4F6D-9591-058A536A8BAD}"/>
              </a:ext>
            </a:extLst>
          </p:cNvPr>
          <p:cNvGrpSpPr/>
          <p:nvPr/>
        </p:nvGrpSpPr>
        <p:grpSpPr>
          <a:xfrm>
            <a:off x="4749820" y="955248"/>
            <a:ext cx="1836642" cy="1685325"/>
            <a:chOff x="3905323" y="4637158"/>
            <a:chExt cx="1523228" cy="143805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55BD702-3034-4B7B-B9A6-5C09C511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5323" y="4990489"/>
              <a:ext cx="1523228" cy="108472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2D615C-EE77-4326-B24C-7120A0200F26}"/>
                </a:ext>
              </a:extLst>
            </p:cNvPr>
            <p:cNvSpPr txBox="1"/>
            <p:nvPr/>
          </p:nvSpPr>
          <p:spPr>
            <a:xfrm>
              <a:off x="3954865" y="4637158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/>
                <a:t>아두이노</a:t>
              </a:r>
              <a:endParaRPr lang="en-US" altLang="ko-KR" sz="16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F70234-1C9D-4FBD-BEDC-8EDBF9849103}"/>
              </a:ext>
            </a:extLst>
          </p:cNvPr>
          <p:cNvGrpSpPr/>
          <p:nvPr/>
        </p:nvGrpSpPr>
        <p:grpSpPr>
          <a:xfrm>
            <a:off x="10247401" y="4428590"/>
            <a:ext cx="1717170" cy="1666571"/>
            <a:chOff x="5059727" y="1534972"/>
            <a:chExt cx="1424143" cy="1422052"/>
          </a:xfrm>
        </p:grpSpPr>
        <p:pic>
          <p:nvPicPr>
            <p:cNvPr id="49" name="그래픽 48" descr="데이터베이스 단색으로 채워진">
              <a:extLst>
                <a:ext uri="{FF2B5EF4-FFF2-40B4-BE49-F238E27FC236}">
                  <a16:creationId xmlns:a16="http://schemas.microsoft.com/office/drawing/2014/main" id="{8614E976-1CF8-49C3-82D8-5ED3315A1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81599" y="1759595"/>
              <a:ext cx="1197429" cy="119742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773FE5-D095-43A3-AC26-7AB70D0231B7}"/>
                </a:ext>
              </a:extLst>
            </p:cNvPr>
            <p:cNvSpPr txBox="1"/>
            <p:nvPr/>
          </p:nvSpPr>
          <p:spPr>
            <a:xfrm>
              <a:off x="5059727" y="1534972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DB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C12972A-EBAE-4B68-AB8A-3A5201084C1D}"/>
              </a:ext>
            </a:extLst>
          </p:cNvPr>
          <p:cNvGrpSpPr/>
          <p:nvPr/>
        </p:nvGrpSpPr>
        <p:grpSpPr>
          <a:xfrm>
            <a:off x="7615634" y="2780100"/>
            <a:ext cx="1717170" cy="1648490"/>
            <a:chOff x="7078469" y="1550400"/>
            <a:chExt cx="1424143" cy="1406624"/>
          </a:xfrm>
        </p:grpSpPr>
        <p:pic>
          <p:nvPicPr>
            <p:cNvPr id="47" name="그래픽 46" descr="서버 단색으로 채워진">
              <a:extLst>
                <a:ext uri="{FF2B5EF4-FFF2-40B4-BE49-F238E27FC236}">
                  <a16:creationId xmlns:a16="http://schemas.microsoft.com/office/drawing/2014/main" id="{B089DE99-1AD6-4FEB-9F36-A26D87F6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91827" y="1759595"/>
              <a:ext cx="1197429" cy="1197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DE69AD-9BB6-41D7-A18E-CE741EDB8E7D}"/>
                </a:ext>
              </a:extLst>
            </p:cNvPr>
            <p:cNvSpPr txBox="1"/>
            <p:nvPr/>
          </p:nvSpPr>
          <p:spPr>
            <a:xfrm>
              <a:off x="7078469" y="1550400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Server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5CD754-FD52-430D-B1B3-6D863F62A176}"/>
              </a:ext>
            </a:extLst>
          </p:cNvPr>
          <p:cNvCxnSpPr>
            <a:cxnSpLocks/>
          </p:cNvCxnSpPr>
          <p:nvPr/>
        </p:nvCxnSpPr>
        <p:spPr>
          <a:xfrm flipV="1">
            <a:off x="2705609" y="2004954"/>
            <a:ext cx="1794700" cy="157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373C45B-27E6-482D-B58E-2FC026FF19C1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863337" y="3726928"/>
            <a:ext cx="888979" cy="946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F91521F-CD29-41D9-B06F-1C985B93CCB0}"/>
              </a:ext>
            </a:extLst>
          </p:cNvPr>
          <p:cNvCxnSpPr>
            <a:cxnSpLocks/>
          </p:cNvCxnSpPr>
          <p:nvPr/>
        </p:nvCxnSpPr>
        <p:spPr>
          <a:xfrm flipH="1">
            <a:off x="2784514" y="2372139"/>
            <a:ext cx="1715795" cy="22702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8383913-244C-4C0E-83CE-11744928578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9196124" y="2379219"/>
            <a:ext cx="928008" cy="7199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142440-0806-46E9-8E1F-00B5A562845B}"/>
              </a:ext>
            </a:extLst>
          </p:cNvPr>
          <p:cNvCxnSpPr>
            <a:stCxn id="49" idx="1"/>
            <a:endCxn id="47" idx="3"/>
          </p:cNvCxnSpPr>
          <p:nvPr/>
        </p:nvCxnSpPr>
        <p:spPr>
          <a:xfrm flipH="1" flipV="1">
            <a:off x="9196124" y="3726928"/>
            <a:ext cx="1198225" cy="166657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F579E12C-78BF-491C-8AC3-AD4D83D0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41292"/>
              </p:ext>
            </p:extLst>
          </p:nvPr>
        </p:nvGraphicFramePr>
        <p:xfrm>
          <a:off x="963898" y="2923119"/>
          <a:ext cx="1744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141731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가스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3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영상 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384208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DE46F18-1F38-4E1F-A92B-70394B0A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33150"/>
              </p:ext>
            </p:extLst>
          </p:nvPr>
        </p:nvGraphicFramePr>
        <p:xfrm>
          <a:off x="4795874" y="274341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센서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B39B36F-30F4-4909-8A71-979DCF2F7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34790"/>
              </p:ext>
            </p:extLst>
          </p:nvPr>
        </p:nvGraphicFramePr>
        <p:xfrm>
          <a:off x="10307767" y="6120094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90D3810A-3AB5-4A16-946F-C7F2E0826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44656"/>
              </p:ext>
            </p:extLst>
          </p:nvPr>
        </p:nvGraphicFramePr>
        <p:xfrm>
          <a:off x="7634324" y="433659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신호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F6CBCCB-AEA1-48DD-AF3D-484225DF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49414"/>
              </p:ext>
            </p:extLst>
          </p:nvPr>
        </p:nvGraphicFramePr>
        <p:xfrm>
          <a:off x="1189198" y="5828802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화재 진압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AA88FB2-B056-457A-9E92-947AC187C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7750"/>
              </p:ext>
            </p:extLst>
          </p:nvPr>
        </p:nvGraphicFramePr>
        <p:xfrm>
          <a:off x="10102473" y="3293959"/>
          <a:ext cx="1744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경보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화재 현장사진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2901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ABD42880-B910-4B27-A721-01F1DF240C62}"/>
              </a:ext>
            </a:extLst>
          </p:cNvPr>
          <p:cNvGrpSpPr/>
          <p:nvPr/>
        </p:nvGrpSpPr>
        <p:grpSpPr>
          <a:xfrm>
            <a:off x="4749820" y="3831093"/>
            <a:ext cx="1836642" cy="1685325"/>
            <a:chOff x="3905323" y="4637158"/>
            <a:chExt cx="1523228" cy="1438054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76E723-29BF-4339-8EFB-FB5625B8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5323" y="4990489"/>
              <a:ext cx="1523228" cy="108472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A283DA-C314-49A5-B2D0-C9862F4864A2}"/>
                </a:ext>
              </a:extLst>
            </p:cNvPr>
            <p:cNvSpPr txBox="1"/>
            <p:nvPr/>
          </p:nvSpPr>
          <p:spPr>
            <a:xfrm>
              <a:off x="3954865" y="4637158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라즈베리 파이</a:t>
              </a:r>
              <a:endParaRPr lang="en-US" altLang="ko-KR" sz="1600" b="1" dirty="0"/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800856FA-CA3A-4FC8-AF55-A290090B5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60129"/>
              </p:ext>
            </p:extLst>
          </p:nvPr>
        </p:nvGraphicFramePr>
        <p:xfrm>
          <a:off x="4795874" y="5619260"/>
          <a:ext cx="1744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센서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영상처리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2901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98012A8-1CA1-47D5-B2B1-1111F4E18E3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90121" y="2372139"/>
            <a:ext cx="2010188" cy="2164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DCD76D0-AF8E-410D-B157-40F688DBC812}"/>
              </a:ext>
            </a:extLst>
          </p:cNvPr>
          <p:cNvCxnSpPr>
            <a:cxnSpLocks/>
            <a:stCxn id="70" idx="0"/>
            <a:endCxn id="76" idx="2"/>
          </p:cNvCxnSpPr>
          <p:nvPr/>
        </p:nvCxnSpPr>
        <p:spPr>
          <a:xfrm flipV="1">
            <a:off x="5668141" y="3114255"/>
            <a:ext cx="0" cy="7168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55677F-E4BC-42CC-B4F7-A8A828E442F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개발 환경 및 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F14F-23E2-4CF0-A88F-9D19315C7AAF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HW </a:t>
            </a:r>
            <a:r>
              <a:rPr lang="ko-KR" altLang="en-US" sz="3200" b="1" dirty="0">
                <a:latin typeface="+mj-lt"/>
              </a:rPr>
              <a:t>개발환경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F173A9-3339-4E92-862F-D7D112A7354E}"/>
              </a:ext>
            </a:extLst>
          </p:cNvPr>
          <p:cNvSpPr/>
          <p:nvPr/>
        </p:nvSpPr>
        <p:spPr>
          <a:xfrm>
            <a:off x="489676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라즈베리파이</a:t>
            </a:r>
            <a:r>
              <a:rPr lang="en-US" altLang="ko-KR" sz="2000" b="1" dirty="0">
                <a:solidFill>
                  <a:schemeClr val="tx1"/>
                </a:solidFill>
              </a:rPr>
              <a:t>(Raspberry Pi 4B)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1.5GHz Quad-Core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4GB RAM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C438D1-62E0-46CD-8EB5-813141B3BA57}"/>
              </a:ext>
            </a:extLst>
          </p:cNvPr>
          <p:cNvSpPr/>
          <p:nvPr/>
        </p:nvSpPr>
        <p:spPr>
          <a:xfrm>
            <a:off x="3251333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연기 감지센서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(HIS-07)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DC6.0 – 18.0V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AB43CD-176A-4657-97AA-D292F10212FC}"/>
              </a:ext>
            </a:extLst>
          </p:cNvPr>
          <p:cNvSpPr/>
          <p:nvPr/>
        </p:nvSpPr>
        <p:spPr>
          <a:xfrm>
            <a:off x="6012990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가스 감지센서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(MQ-2)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≤24V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703A7-2C79-4896-B11B-9B9CDDD20732}"/>
              </a:ext>
            </a:extLst>
          </p:cNvPr>
          <p:cNvSpPr/>
          <p:nvPr/>
        </p:nvSpPr>
        <p:spPr>
          <a:xfrm>
            <a:off x="8774647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열상 이미지 모듈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FLiR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Dev Kit)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 150 </a:t>
            </a:r>
            <a:r>
              <a:rPr lang="en-US" altLang="ko-KR" dirty="0" err="1">
                <a:solidFill>
                  <a:schemeClr val="tx1"/>
                </a:solidFill>
              </a:rPr>
              <a:t>mW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049681-B008-4572-8A95-BFB6D5CCF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39"/>
          <a:stretch/>
        </p:blipFill>
        <p:spPr>
          <a:xfrm>
            <a:off x="540656" y="1651568"/>
            <a:ext cx="2548507" cy="184785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5FFABB-02A1-49F8-BE31-296A8681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33" y="1326079"/>
            <a:ext cx="2530342" cy="25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4C2AC84-CD62-40DA-BE22-9F751727F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45" y="1708718"/>
            <a:ext cx="2523943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EA502EF-18DE-4EC4-8A0A-74BDB508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3" y="1326079"/>
            <a:ext cx="2498828" cy="249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7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55677F-E4BC-42CC-B4F7-A8A828E442F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개발 환경 및 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F14F-23E2-4CF0-A88F-9D19315C7AAF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SW </a:t>
            </a:r>
            <a:r>
              <a:rPr lang="ko-KR" altLang="en-US" sz="3200" b="1" dirty="0">
                <a:latin typeface="+mj-lt"/>
              </a:rPr>
              <a:t>개발환경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F173A9-3339-4E92-862F-D7D112A7354E}"/>
              </a:ext>
            </a:extLst>
          </p:cNvPr>
          <p:cNvSpPr/>
          <p:nvPr/>
        </p:nvSpPr>
        <p:spPr>
          <a:xfrm>
            <a:off x="489676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Unity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개발사 </a:t>
            </a:r>
            <a:r>
              <a:rPr lang="en-US" altLang="ko-KR" dirty="0">
                <a:solidFill>
                  <a:schemeClr val="tx1"/>
                </a:solidFill>
              </a:rPr>
              <a:t>: 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버전 </a:t>
            </a:r>
            <a:r>
              <a:rPr lang="en-US" altLang="ko-KR" sz="1800" dirty="0">
                <a:solidFill>
                  <a:schemeClr val="tx1"/>
                </a:solidFill>
              </a:rPr>
              <a:t>: Unity 2020.2.1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C438D1-62E0-46CD-8EB5-813141B3BA57}"/>
              </a:ext>
            </a:extLst>
          </p:cNvPr>
          <p:cNvSpPr/>
          <p:nvPr/>
        </p:nvSpPr>
        <p:spPr>
          <a:xfrm>
            <a:off x="3251333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ARCore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개발사 </a:t>
            </a:r>
            <a:r>
              <a:rPr lang="en-US" altLang="ko-KR" dirty="0">
                <a:solidFill>
                  <a:schemeClr val="tx1"/>
                </a:solidFill>
              </a:rPr>
              <a:t>: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버전 </a:t>
            </a:r>
            <a:r>
              <a:rPr lang="en-US" altLang="ko-KR" sz="1800" dirty="0">
                <a:solidFill>
                  <a:schemeClr val="tx1"/>
                </a:solidFill>
              </a:rPr>
              <a:t>:	arcore-android-sdk-1.22.0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AB43CD-176A-4657-97AA-D292F10212FC}"/>
              </a:ext>
            </a:extLst>
          </p:cNvPr>
          <p:cNvSpPr/>
          <p:nvPr/>
        </p:nvSpPr>
        <p:spPr>
          <a:xfrm>
            <a:off x="6012990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OpenCV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개발사 </a:t>
            </a:r>
            <a:r>
              <a:rPr lang="en-US" altLang="ko-KR" dirty="0">
                <a:solidFill>
                  <a:schemeClr val="tx1"/>
                </a:solidFill>
              </a:rPr>
              <a:t>: 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버전 </a:t>
            </a:r>
            <a:r>
              <a:rPr lang="en-US" altLang="ko-KR" sz="1800" dirty="0">
                <a:solidFill>
                  <a:schemeClr val="tx1"/>
                </a:solidFill>
              </a:rPr>
              <a:t>:	 OpenCV – 4.5.1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703A7-2C79-4896-B11B-9B9CDDD20732}"/>
              </a:ext>
            </a:extLst>
          </p:cNvPr>
          <p:cNvSpPr/>
          <p:nvPr/>
        </p:nvSpPr>
        <p:spPr>
          <a:xfrm>
            <a:off x="8774647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ZXING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개발사 </a:t>
            </a:r>
            <a:r>
              <a:rPr lang="en-US" altLang="ko-KR" dirty="0">
                <a:solidFill>
                  <a:schemeClr val="tx1"/>
                </a:solidFill>
              </a:rPr>
              <a:t>: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버전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Zxing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3.4.1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Unity Real-Time Development Platform | 3D, 2D VR &amp; AR Engine">
            <a:extLst>
              <a:ext uri="{FF2B5EF4-FFF2-40B4-BE49-F238E27FC236}">
                <a16:creationId xmlns:a16="http://schemas.microsoft.com/office/drawing/2014/main" id="{96322C81-B717-4EB7-88E3-BB5422A6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" y="1932247"/>
            <a:ext cx="2450461" cy="12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Core, Sceneform &amp; Augmented Images #2 Android AR | by Neeraj Moudgil |  Coinmonks | Medium">
            <a:extLst>
              <a:ext uri="{FF2B5EF4-FFF2-40B4-BE49-F238E27FC236}">
                <a16:creationId xmlns:a16="http://schemas.microsoft.com/office/drawing/2014/main" id="{BE6E3B24-962F-483E-8EE4-F253F8ABD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43" y="1326079"/>
            <a:ext cx="2360550" cy="23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enCV - Wikipedia">
            <a:extLst>
              <a:ext uri="{FF2B5EF4-FFF2-40B4-BE49-F238E27FC236}">
                <a16:creationId xmlns:a16="http://schemas.microsoft.com/office/drawing/2014/main" id="{63DCD6CA-9BAD-438F-80A9-86D4F9843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21" y="1484086"/>
            <a:ext cx="1578892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Xing Project: QR Code Generator - Online Ad Tools">
            <a:extLst>
              <a:ext uri="{FF2B5EF4-FFF2-40B4-BE49-F238E27FC236}">
                <a16:creationId xmlns:a16="http://schemas.microsoft.com/office/drawing/2014/main" id="{F7E066FE-6082-4125-909B-96910B93A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1"/>
          <a:stretch/>
        </p:blipFill>
        <p:spPr bwMode="auto">
          <a:xfrm>
            <a:off x="9195987" y="1614262"/>
            <a:ext cx="1714500" cy="207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7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55677F-E4BC-42CC-B4F7-A8A828E442F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개발 환경 및 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F14F-23E2-4CF0-A88F-9D19315C7AAF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SW </a:t>
            </a:r>
            <a:r>
              <a:rPr lang="ko-KR" altLang="en-US" sz="3200" b="1" dirty="0">
                <a:latin typeface="+mj-lt"/>
              </a:rPr>
              <a:t>개발환경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F173A9-3339-4E92-862F-D7D112A7354E}"/>
              </a:ext>
            </a:extLst>
          </p:cNvPr>
          <p:cNvSpPr/>
          <p:nvPr/>
        </p:nvSpPr>
        <p:spPr>
          <a:xfrm>
            <a:off x="489676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Android Studio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개발사 </a:t>
            </a:r>
            <a:r>
              <a:rPr lang="en-US" altLang="ko-KR" dirty="0">
                <a:solidFill>
                  <a:schemeClr val="tx1"/>
                </a:solidFill>
              </a:rPr>
              <a:t>: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버전 </a:t>
            </a:r>
            <a:r>
              <a:rPr lang="en-US" altLang="ko-KR" sz="1800" dirty="0">
                <a:solidFill>
                  <a:schemeClr val="tx1"/>
                </a:solidFill>
              </a:rPr>
              <a:t>: Android Studio 3.6.3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C438D1-62E0-46CD-8EB5-813141B3BA57}"/>
              </a:ext>
            </a:extLst>
          </p:cNvPr>
          <p:cNvSpPr/>
          <p:nvPr/>
        </p:nvSpPr>
        <p:spPr>
          <a:xfrm>
            <a:off x="3251333" y="1287980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개발사 </a:t>
            </a:r>
            <a:r>
              <a:rPr lang="en-US" altLang="ko-KR" dirty="0">
                <a:solidFill>
                  <a:schemeClr val="tx1"/>
                </a:solidFill>
              </a:rPr>
              <a:t>: VMWare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버전 </a:t>
            </a:r>
            <a:r>
              <a:rPr lang="en-US" altLang="ko-KR" sz="1800" dirty="0">
                <a:solidFill>
                  <a:schemeClr val="tx1"/>
                </a:solidFill>
              </a:rPr>
              <a:t>:	VMWare 16.0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AB43CD-176A-4657-97AA-D292F10212FC}"/>
              </a:ext>
            </a:extLst>
          </p:cNvPr>
          <p:cNvSpPr/>
          <p:nvPr/>
        </p:nvSpPr>
        <p:spPr>
          <a:xfrm>
            <a:off x="6012990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Ubuntu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개발사 </a:t>
            </a:r>
            <a:r>
              <a:rPr lang="en-US" altLang="ko-KR" dirty="0">
                <a:solidFill>
                  <a:schemeClr val="tx1"/>
                </a:solidFill>
              </a:rPr>
              <a:t>: Canonical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버전 </a:t>
            </a:r>
            <a:r>
              <a:rPr lang="en-US" altLang="ko-KR" sz="1800" dirty="0">
                <a:solidFill>
                  <a:schemeClr val="tx1"/>
                </a:solidFill>
              </a:rPr>
              <a:t>:	 ubuntu 18.04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703A7-2C79-4896-B11B-9B9CDDD20732}"/>
              </a:ext>
            </a:extLst>
          </p:cNvPr>
          <p:cNvSpPr/>
          <p:nvPr/>
        </p:nvSpPr>
        <p:spPr>
          <a:xfrm>
            <a:off x="8774647" y="1287979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Firebase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개발사 </a:t>
            </a:r>
            <a:r>
              <a:rPr lang="en-US" altLang="ko-KR" dirty="0">
                <a:solidFill>
                  <a:schemeClr val="tx1"/>
                </a:solidFill>
              </a:rPr>
              <a:t>: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사용 기능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Firestore</a:t>
            </a:r>
            <a:r>
              <a:rPr lang="en-US" altLang="ko-KR" dirty="0">
                <a:solidFill>
                  <a:schemeClr val="tx1"/>
                </a:solidFill>
              </a:rPr>
              <a:t>, Firebase Cloud Messaging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미리보는 안드로이드 스튜디오 4.0. Android Studio 4.0 New Feature | by Charlezz | Medium">
            <a:extLst>
              <a:ext uri="{FF2B5EF4-FFF2-40B4-BE49-F238E27FC236}">
                <a16:creationId xmlns:a16="http://schemas.microsoft.com/office/drawing/2014/main" id="{6FA87201-D539-46F2-B40D-E1886FA2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6" y="1326079"/>
            <a:ext cx="2360550" cy="23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인프런 - 파이어베이스(Firebase)를 이용한 웹+안드로이드 메모 어플리케이션 만들기">
            <a:extLst>
              <a:ext uri="{FF2B5EF4-FFF2-40B4-BE49-F238E27FC236}">
                <a16:creationId xmlns:a16="http://schemas.microsoft.com/office/drawing/2014/main" id="{26B6A61C-8365-43BA-BECE-6C0F76F5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023" y="1568904"/>
            <a:ext cx="2517125" cy="163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클라우드 시대에 VM웨어가 살아남는 법 - Byline Network">
            <a:extLst>
              <a:ext uri="{FF2B5EF4-FFF2-40B4-BE49-F238E27FC236}">
                <a16:creationId xmlns:a16="http://schemas.microsoft.com/office/drawing/2014/main" id="{2256CC2C-F6F3-48A0-80B1-70FA7391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32" y="1653526"/>
            <a:ext cx="2576374" cy="170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우분투와 친구들 탐방 :: 우분투(Ubuntu) :: 어벤저X의 하드디스크">
            <a:extLst>
              <a:ext uri="{FF2B5EF4-FFF2-40B4-BE49-F238E27FC236}">
                <a16:creationId xmlns:a16="http://schemas.microsoft.com/office/drawing/2014/main" id="{4F389DD6-CF20-44C9-A97E-D540E6AE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1" y="1568904"/>
            <a:ext cx="2382963" cy="197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99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55677F-E4BC-42CC-B4F7-A8A828E442F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개발 환경 및 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F14F-23E2-4CF0-A88F-9D19315C7AAF}"/>
              </a:ext>
            </a:extLst>
          </p:cNvPr>
          <p:cNvSpPr txBox="1"/>
          <p:nvPr/>
        </p:nvSpPr>
        <p:spPr>
          <a:xfrm>
            <a:off x="8432801" y="204952"/>
            <a:ext cx="360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SW </a:t>
            </a:r>
            <a:r>
              <a:rPr lang="ko-KR" altLang="en-US" sz="3200" b="1" dirty="0">
                <a:latin typeface="+mj-lt"/>
              </a:rPr>
              <a:t>개발환경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F173A9-3339-4E92-862F-D7D112A7354E}"/>
              </a:ext>
            </a:extLst>
          </p:cNvPr>
          <p:cNvSpPr/>
          <p:nvPr/>
        </p:nvSpPr>
        <p:spPr>
          <a:xfrm>
            <a:off x="4770767" y="1341768"/>
            <a:ext cx="2650466" cy="47699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YOLO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개발자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: Joseph Redmon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버전 </a:t>
            </a:r>
            <a:r>
              <a:rPr lang="en-US" altLang="ko-KR" sz="1800" dirty="0">
                <a:solidFill>
                  <a:schemeClr val="tx1"/>
                </a:solidFill>
              </a:rPr>
              <a:t>: YOLOv3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04236B-5F8E-4C5B-9BF1-B9A1EB43F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43" y="1931242"/>
            <a:ext cx="2288878" cy="12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5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6. </a:t>
            </a:r>
            <a:r>
              <a:rPr lang="ko-KR" altLang="en-US" sz="3200" b="1" dirty="0">
                <a:solidFill>
                  <a:schemeClr val="bg1"/>
                </a:solidFill>
              </a:rPr>
              <a:t>업무 분담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25" name="표 6">
            <a:extLst>
              <a:ext uri="{FF2B5EF4-FFF2-40B4-BE49-F238E27FC236}">
                <a16:creationId xmlns:a16="http://schemas.microsoft.com/office/drawing/2014/main" id="{B98FD4DC-35AF-4C0F-B25A-39BAD9AEB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29526"/>
              </p:ext>
            </p:extLst>
          </p:nvPr>
        </p:nvGraphicFramePr>
        <p:xfrm>
          <a:off x="1346200" y="1530350"/>
          <a:ext cx="94996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36">
                  <a:extLst>
                    <a:ext uri="{9D8B030D-6E8A-4147-A177-3AD203B41FA5}">
                      <a16:colId xmlns:a16="http://schemas.microsoft.com/office/drawing/2014/main" val="1050681067"/>
                    </a:ext>
                  </a:extLst>
                </a:gridCol>
                <a:gridCol w="2164241">
                  <a:extLst>
                    <a:ext uri="{9D8B030D-6E8A-4147-A177-3AD203B41FA5}">
                      <a16:colId xmlns:a16="http://schemas.microsoft.com/office/drawing/2014/main" val="932140473"/>
                    </a:ext>
                  </a:extLst>
                </a:gridCol>
                <a:gridCol w="2164241">
                  <a:extLst>
                    <a:ext uri="{9D8B030D-6E8A-4147-A177-3AD203B41FA5}">
                      <a16:colId xmlns:a16="http://schemas.microsoft.com/office/drawing/2014/main" val="762574437"/>
                    </a:ext>
                  </a:extLst>
                </a:gridCol>
                <a:gridCol w="2164241">
                  <a:extLst>
                    <a:ext uri="{9D8B030D-6E8A-4147-A177-3AD203B41FA5}">
                      <a16:colId xmlns:a16="http://schemas.microsoft.com/office/drawing/2014/main" val="943521899"/>
                    </a:ext>
                  </a:extLst>
                </a:gridCol>
                <a:gridCol w="2164241">
                  <a:extLst>
                    <a:ext uri="{9D8B030D-6E8A-4147-A177-3AD203B41FA5}">
                      <a16:colId xmlns:a16="http://schemas.microsoft.com/office/drawing/2014/main" val="519860841"/>
                    </a:ext>
                  </a:extLst>
                </a:gridCol>
              </a:tblGrid>
              <a:tr h="622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백승학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김정환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김태형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응웬뒤훙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13680"/>
                  </a:ext>
                </a:extLst>
              </a:tr>
              <a:tr h="15871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lt"/>
                          <a:cs typeface="Aharoni" panose="020B0604020202020204" pitchFamily="2" charset="-79"/>
                        </a:rPr>
                        <a:t>담당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lt"/>
                          <a:cs typeface="Aharoni" panose="020B0604020202020204" pitchFamily="2" charset="-79"/>
                        </a:rPr>
                        <a:t>업무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사용자 위치 확인 및 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Motion Tracking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을 통한 위치 추적 구현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화재 감지 관련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하드웨어 구현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latin typeface="+mj-lt"/>
                          <a:cs typeface="Aharoni" panose="020B0604020202020204" pitchFamily="2" charset="-79"/>
                        </a:rPr>
                        <a:t>AR </a:t>
                      </a:r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오브젝트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상호작용 구현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latin typeface="+mj-lt"/>
                          <a:cs typeface="Aharoni" panose="020B0604020202020204" pitchFamily="2" charset="-79"/>
                        </a:rPr>
                        <a:t>OpenCV</a:t>
                      </a:r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를 통한 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호실 별 사용자 수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파악 기능 구현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85510"/>
                  </a:ext>
                </a:extLst>
              </a:tr>
              <a:tr h="158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팀 회의 주관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어플리케이션 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UI 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개발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건물 경로 구성 및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haroni" panose="020B0604020202020204" pitchFamily="2" charset="-79"/>
                        </a:rPr>
                        <a:t>대피 경로 탐색 기능 구현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latin typeface="+mj-lt"/>
                          <a:cs typeface="Aharoni" panose="020B0604020202020204" pitchFamily="2" charset="-79"/>
                        </a:rPr>
                        <a:t>AR </a:t>
                      </a:r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오브젝트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latin typeface="+mj-lt"/>
                          <a:cs typeface="Aharoni" panose="020B0604020202020204" pitchFamily="2" charset="-79"/>
                        </a:rPr>
                        <a:t>데이터 수집</a:t>
                      </a:r>
                      <a:endParaRPr lang="en-US" altLang="ko-KR" sz="1600" b="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31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1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7.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수행 일정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D1F60C-C367-468F-8ABF-E56E5C2B3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16289"/>
              </p:ext>
            </p:extLst>
          </p:nvPr>
        </p:nvGraphicFramePr>
        <p:xfrm>
          <a:off x="634651" y="1221619"/>
          <a:ext cx="10916990" cy="4955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987">
                  <a:extLst>
                    <a:ext uri="{9D8B030D-6E8A-4147-A177-3AD203B41FA5}">
                      <a16:colId xmlns:a16="http://schemas.microsoft.com/office/drawing/2014/main" val="3332508032"/>
                    </a:ext>
                  </a:extLst>
                </a:gridCol>
                <a:gridCol w="1110657">
                  <a:extLst>
                    <a:ext uri="{9D8B030D-6E8A-4147-A177-3AD203B41FA5}">
                      <a16:colId xmlns:a16="http://schemas.microsoft.com/office/drawing/2014/main" val="2450068280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2213908629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4166585968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1411921535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4066990300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2672384781"/>
                    </a:ext>
                  </a:extLst>
                </a:gridCol>
                <a:gridCol w="1260891">
                  <a:extLst>
                    <a:ext uri="{9D8B030D-6E8A-4147-A177-3AD203B41FA5}">
                      <a16:colId xmlns:a16="http://schemas.microsoft.com/office/drawing/2014/main" val="2715333560"/>
                    </a:ext>
                  </a:extLst>
                </a:gridCol>
              </a:tblGrid>
              <a:tr h="37100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58791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80142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7581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 감지 시스템 개발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44017"/>
                  </a:ext>
                </a:extLst>
              </a:tr>
              <a:tr h="5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+mn-ea"/>
                        </a:rPr>
                        <a:t>호실별 인원 파악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+mn-ea"/>
                        </a:rPr>
                        <a:t>시스템 개발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04244"/>
                  </a:ext>
                </a:extLst>
              </a:tr>
              <a:tr h="513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+mn-ea"/>
                        </a:rPr>
                        <a:t>경보 및 대피 안내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+mn-ea"/>
                        </a:rPr>
                        <a:t>애플리케이션 개발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570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및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76746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통합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95066"/>
                  </a:ext>
                </a:extLst>
              </a:tr>
              <a:tr h="48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문서화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37063"/>
                  </a:ext>
                </a:extLst>
              </a:tr>
              <a:tr h="5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작성 및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데모 준비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60871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2B44794-01B0-40AF-B7EA-81737A504052}"/>
              </a:ext>
            </a:extLst>
          </p:cNvPr>
          <p:cNvSpPr/>
          <p:nvPr/>
        </p:nvSpPr>
        <p:spPr>
          <a:xfrm>
            <a:off x="2873829" y="1757347"/>
            <a:ext cx="1103085" cy="18868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935DB9-C735-4382-9587-DECC5593C715}"/>
              </a:ext>
            </a:extLst>
          </p:cNvPr>
          <p:cNvSpPr/>
          <p:nvPr/>
        </p:nvSpPr>
        <p:spPr>
          <a:xfrm>
            <a:off x="3976914" y="2232781"/>
            <a:ext cx="1262743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70F546-C5C0-455C-B5E4-94446296C08C}"/>
              </a:ext>
            </a:extLst>
          </p:cNvPr>
          <p:cNvSpPr/>
          <p:nvPr/>
        </p:nvSpPr>
        <p:spPr>
          <a:xfrm>
            <a:off x="5239657" y="3263794"/>
            <a:ext cx="1599293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DC2D7-0ED1-4BD0-BA9B-549318F4FFC9}"/>
              </a:ext>
            </a:extLst>
          </p:cNvPr>
          <p:cNvSpPr/>
          <p:nvPr/>
        </p:nvSpPr>
        <p:spPr>
          <a:xfrm>
            <a:off x="5239657" y="3820979"/>
            <a:ext cx="2523218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58A318-BF48-4A20-B315-1E32C3DBA265}"/>
              </a:ext>
            </a:extLst>
          </p:cNvPr>
          <p:cNvSpPr/>
          <p:nvPr/>
        </p:nvSpPr>
        <p:spPr>
          <a:xfrm>
            <a:off x="6501266" y="4323838"/>
            <a:ext cx="2523218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D90CF3-0CE1-4244-918E-21879B47F68A}"/>
              </a:ext>
            </a:extLst>
          </p:cNvPr>
          <p:cNvSpPr/>
          <p:nvPr/>
        </p:nvSpPr>
        <p:spPr>
          <a:xfrm>
            <a:off x="7762876" y="4795644"/>
            <a:ext cx="2524352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67D036-50B2-4E2C-A629-34DBAC2F885B}"/>
              </a:ext>
            </a:extLst>
          </p:cNvPr>
          <p:cNvSpPr/>
          <p:nvPr/>
        </p:nvSpPr>
        <p:spPr>
          <a:xfrm>
            <a:off x="9357859" y="5300108"/>
            <a:ext cx="1633991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D2A213-7EBA-4CEB-B8D6-E1DA261CBF71}"/>
              </a:ext>
            </a:extLst>
          </p:cNvPr>
          <p:cNvSpPr/>
          <p:nvPr/>
        </p:nvSpPr>
        <p:spPr>
          <a:xfrm>
            <a:off x="10288898" y="5803214"/>
            <a:ext cx="1262743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87538D-D8E4-4877-A1C4-A2184196724A}"/>
              </a:ext>
            </a:extLst>
          </p:cNvPr>
          <p:cNvSpPr/>
          <p:nvPr/>
        </p:nvSpPr>
        <p:spPr>
          <a:xfrm>
            <a:off x="5239657" y="2748287"/>
            <a:ext cx="1599293" cy="14514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9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B2273-586D-4DF6-92DD-D0F2CADFDDDE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5CD2EC7-A8B0-4C45-A0DB-3BEDF4953A28}"/>
              </a:ext>
            </a:extLst>
          </p:cNvPr>
          <p:cNvGrpSpPr/>
          <p:nvPr/>
        </p:nvGrpSpPr>
        <p:grpSpPr>
          <a:xfrm>
            <a:off x="4248343" y="1413519"/>
            <a:ext cx="3792998" cy="4488708"/>
            <a:chOff x="4248343" y="1413519"/>
            <a:chExt cx="3792998" cy="4488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DE191D-207A-4BB5-9268-6D9FE531C323}"/>
                </a:ext>
              </a:extLst>
            </p:cNvPr>
            <p:cNvSpPr txBox="1"/>
            <p:nvPr/>
          </p:nvSpPr>
          <p:spPr>
            <a:xfrm>
              <a:off x="4636607" y="1582340"/>
              <a:ext cx="2918785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b="1" dirty="0"/>
                <a:t>개요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pPr marL="342900" indent="-342900">
                <a:buFontTx/>
                <a:buAutoNum type="arabicPeriod"/>
              </a:pPr>
              <a:r>
                <a:rPr lang="ko-KR" altLang="en-US" b="1" dirty="0"/>
                <a:t>관련 연구 및 사례</a:t>
              </a:r>
              <a:endParaRPr lang="en-US" altLang="ko-KR" b="1" dirty="0"/>
            </a:p>
            <a:p>
              <a:pPr marL="342900" indent="-342900">
                <a:buFontTx/>
                <a:buAutoNum type="arabicPeriod"/>
              </a:pPr>
              <a:endParaRPr lang="en-US" altLang="ko-KR" b="1" dirty="0"/>
            </a:p>
            <a:p>
              <a:pPr marL="342900" indent="-342900">
                <a:buAutoNum type="arabicPeriod"/>
              </a:pPr>
              <a:r>
                <a:rPr lang="ko-KR" altLang="en-US" b="1" dirty="0"/>
                <a:t>수행 시나리오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pPr marL="342900" indent="-342900">
                <a:buAutoNum type="arabicPeriod"/>
              </a:pPr>
              <a:r>
                <a:rPr lang="ko-KR" altLang="en-US" b="1" dirty="0"/>
                <a:t>시스템 구성도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pPr marL="342900" indent="-342900">
                <a:buAutoNum type="arabicPeriod"/>
              </a:pPr>
              <a:r>
                <a:rPr lang="ko-KR" altLang="en-US" b="1" dirty="0"/>
                <a:t>개발 환경 및 개발 방법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pPr marL="342900" indent="-342900">
                <a:buAutoNum type="arabicPeriod"/>
              </a:pPr>
              <a:r>
                <a:rPr lang="ko-KR" altLang="en-US" b="1" dirty="0"/>
                <a:t>업무 분담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pPr marL="342900" indent="-342900">
                <a:buAutoNum type="arabicPeriod"/>
              </a:pPr>
              <a:r>
                <a:rPr lang="ko-KR" altLang="en-US" b="1" dirty="0"/>
                <a:t>수행 일정</a:t>
              </a:r>
              <a:endParaRPr lang="en-US" altLang="ko-KR" b="1" dirty="0"/>
            </a:p>
            <a:p>
              <a:pPr marL="342900" indent="-342900">
                <a:buAutoNum type="arabicPeriod"/>
              </a:pPr>
              <a:endParaRPr lang="en-US" altLang="ko-KR" b="1" dirty="0"/>
            </a:p>
            <a:p>
              <a:pPr marL="342900" indent="-342900">
                <a:buAutoNum type="arabicPeriod"/>
              </a:pPr>
              <a:r>
                <a:rPr lang="ko-KR" altLang="en-US" b="1" dirty="0"/>
                <a:t>참고 문헌</a:t>
              </a:r>
            </a:p>
          </p:txBody>
        </p:sp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34697C79-0F90-4C2B-98FB-A677BA81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028" y="1413519"/>
              <a:ext cx="36953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215"/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ADB87066-759D-4274-B880-F55BD40F3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343" y="5902227"/>
              <a:ext cx="36953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81291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8.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참고 문헌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D1FE3-51CD-408E-86DF-D2944409EC21}"/>
              </a:ext>
            </a:extLst>
          </p:cNvPr>
          <p:cNvSpPr txBox="1"/>
          <p:nvPr/>
        </p:nvSpPr>
        <p:spPr>
          <a:xfrm>
            <a:off x="489676" y="1226572"/>
            <a:ext cx="11212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열화상 기반 화재감지 시스템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http://jiintech.kr/wp-content/uploads/2018/01/%EC%97%B4%ED%99%94%EC%83%81-%EA%B8%B0%EB%B0%98-%ED%99%94%EC%9E%AC%EA%B0%90%EC%A7%80-%EC%8B%9C%EC%8A%A4%ED%85%9C-%EC%A0%9C%EC%95%88%EC%84%9C.pdf</a:t>
            </a:r>
            <a:r>
              <a:rPr lang="en-US" altLang="ko-KR" sz="20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Unity </a:t>
            </a:r>
            <a:r>
              <a:rPr lang="ko-KR" altLang="en-US" sz="2000" dirty="0"/>
              <a:t>경로탐색 시스템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https://wergia.tistory.com/224</a:t>
            </a:r>
            <a:r>
              <a:rPr lang="en-US" altLang="ko-KR" sz="20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Firebase</a:t>
            </a:r>
            <a:r>
              <a:rPr lang="ko-KR" altLang="en-US" sz="2000" dirty="0"/>
              <a:t>로 서버와 </a:t>
            </a:r>
            <a:r>
              <a:rPr lang="en-US" altLang="ko-KR" sz="2000" dirty="0"/>
              <a:t>DB </a:t>
            </a:r>
            <a:r>
              <a:rPr lang="ko-KR" altLang="en-US" sz="2000" dirty="0"/>
              <a:t>구성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https://wayhome25.github.io/firebase/2017/02/16/01-firebase_install_setting/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바코드 리더 </a:t>
            </a:r>
            <a:r>
              <a:rPr lang="en-US" altLang="ko-KR" sz="2000" dirty="0" err="1"/>
              <a:t>ZXing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5"/>
              </a:rPr>
              <a:t>https://namjackson.tistory.com/15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ARCore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imu</a:t>
            </a:r>
            <a:r>
              <a:rPr lang="ko-KR" altLang="en-US" sz="2000" dirty="0"/>
              <a:t>센서를 이용한 실내 내비게이션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6"/>
              </a:rPr>
              <a:t>https://www.droidcon.com/media-detail?video=330711501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686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CD1FE3-51CD-408E-86DF-D2944409EC21}"/>
              </a:ext>
            </a:extLst>
          </p:cNvPr>
          <p:cNvSpPr txBox="1"/>
          <p:nvPr/>
        </p:nvSpPr>
        <p:spPr>
          <a:xfrm>
            <a:off x="489676" y="3136614"/>
            <a:ext cx="112126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03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EC675-8541-4EB5-97AB-45742E87A175}"/>
              </a:ext>
            </a:extLst>
          </p:cNvPr>
          <p:cNvSpPr txBox="1"/>
          <p:nvPr/>
        </p:nvSpPr>
        <p:spPr>
          <a:xfrm>
            <a:off x="489676" y="1226572"/>
            <a:ext cx="11212648" cy="4895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주제 선정 배경</a:t>
            </a:r>
            <a:endParaRPr lang="en-US" altLang="ko-KR" sz="2400" b="1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기존의 화재 시스템은 화재 발생시 이용자들의 대피에 대한 </a:t>
            </a:r>
            <a:r>
              <a:rPr lang="ko-KR" altLang="en-US" sz="2000" dirty="0">
                <a:highlight>
                  <a:srgbClr val="C0C0C0"/>
                </a:highlight>
              </a:rPr>
              <a:t>직접적인 도움</a:t>
            </a:r>
            <a:r>
              <a:rPr lang="ko-KR" altLang="en-US" sz="2000" dirty="0"/>
              <a:t>을 주지 못함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highlight>
                  <a:srgbClr val="C0C0C0"/>
                </a:highlight>
              </a:rPr>
              <a:t>화재 진압</a:t>
            </a:r>
            <a:r>
              <a:rPr lang="ko-KR" altLang="en-US" sz="2000" dirty="0"/>
              <a:t>과 </a:t>
            </a:r>
            <a:r>
              <a:rPr lang="ko-KR" altLang="en-US" sz="2000" dirty="0">
                <a:highlight>
                  <a:srgbClr val="C0C0C0"/>
                </a:highlight>
              </a:rPr>
              <a:t>인명 구조</a:t>
            </a:r>
            <a:r>
              <a:rPr lang="ko-KR" altLang="en-US" sz="2000" dirty="0"/>
              <a:t>와 관련된 데이터를 수집하고 공유하는 등의 대응이 부족함</a:t>
            </a:r>
            <a:endParaRPr lang="en-US" altLang="ko-KR" sz="2000" dirty="0"/>
          </a:p>
          <a:p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주제 해결 방안 및 개발 목표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화재의 </a:t>
            </a:r>
            <a:r>
              <a:rPr lang="ko-KR" altLang="en-US" sz="2000" dirty="0">
                <a:highlight>
                  <a:srgbClr val="C0C0C0"/>
                </a:highlight>
              </a:rPr>
              <a:t>규모를 분석</a:t>
            </a:r>
            <a:r>
              <a:rPr lang="ko-KR" altLang="en-US" sz="2000" dirty="0"/>
              <a:t>하고 </a:t>
            </a:r>
            <a:r>
              <a:rPr lang="ko-KR" altLang="en-US" sz="2000" dirty="0">
                <a:highlight>
                  <a:srgbClr val="C0C0C0"/>
                </a:highlight>
              </a:rPr>
              <a:t>상황에 맞는 대응 알고리즘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highlight>
                  <a:srgbClr val="C0C0C0"/>
                </a:highlight>
              </a:rPr>
              <a:t>대피 경로 안내 서비스</a:t>
            </a:r>
            <a:r>
              <a:rPr lang="ko-KR" altLang="en-US" sz="2000" dirty="0"/>
              <a:t>를 위한 애플리케이션 제작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호실 내 </a:t>
            </a:r>
            <a:r>
              <a:rPr lang="ko-KR" altLang="en-US" sz="2000" dirty="0">
                <a:highlight>
                  <a:srgbClr val="C0C0C0"/>
                </a:highlight>
              </a:rPr>
              <a:t>인원수를 상시 파악</a:t>
            </a:r>
            <a:r>
              <a:rPr lang="ko-KR" altLang="en-US" sz="2000" dirty="0"/>
              <a:t>하여 화재 발생 시 </a:t>
            </a:r>
            <a:r>
              <a:rPr lang="ko-KR" altLang="en-US" sz="2000" dirty="0">
                <a:highlight>
                  <a:srgbClr val="C0C0C0"/>
                </a:highlight>
              </a:rPr>
              <a:t>방재센터와 공유</a:t>
            </a:r>
            <a:r>
              <a:rPr lang="ko-KR" altLang="en-US" sz="2000" dirty="0"/>
              <a:t>함으로써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화재 진압과 인명 구조를 도움</a:t>
            </a:r>
          </a:p>
        </p:txBody>
      </p:sp>
    </p:spTree>
    <p:extLst>
      <p:ext uri="{BB962C8B-B14F-4D97-AF65-F5344CB8AC3E}">
        <p14:creationId xmlns:p14="http://schemas.microsoft.com/office/powerpoint/2010/main" val="7638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40D8-8337-408E-A53E-BB2B5DDA6B70}"/>
              </a:ext>
            </a:extLst>
          </p:cNvPr>
          <p:cNvSpPr txBox="1"/>
          <p:nvPr/>
        </p:nvSpPr>
        <p:spPr>
          <a:xfrm>
            <a:off x="489676" y="1415258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 err="1"/>
              <a:t>JINOIoT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화재 경보기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2129C-6CEE-46EB-8366-5B41DD27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7" y="2008094"/>
            <a:ext cx="5302339" cy="3566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BC7B5-EA22-402F-9A99-58A6C3006A38}"/>
              </a:ext>
            </a:extLst>
          </p:cNvPr>
          <p:cNvSpPr txBox="1"/>
          <p:nvPr/>
        </p:nvSpPr>
        <p:spPr>
          <a:xfrm>
            <a:off x="6430297" y="2267998"/>
            <a:ext cx="55383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센서로 연기 감지 후 사용자에게  알림 전송</a:t>
            </a: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와이파이 방식이 아닌 </a:t>
            </a:r>
            <a:r>
              <a:rPr lang="en-US" altLang="ko-KR" b="1" dirty="0" err="1"/>
              <a:t>LoRa</a:t>
            </a:r>
            <a:r>
              <a:rPr lang="ko-KR" altLang="en-US" b="1" dirty="0"/>
              <a:t>통신 기법 사용</a:t>
            </a: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기존에 설치 되어있는 소방센서에 별도로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설치해야 하는 불편함 발생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화재 감지 후 대응조치 미흡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2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40D8-8337-408E-A53E-BB2B5DDA6B70}"/>
              </a:ext>
            </a:extLst>
          </p:cNvPr>
          <p:cNvSpPr txBox="1"/>
          <p:nvPr/>
        </p:nvSpPr>
        <p:spPr>
          <a:xfrm>
            <a:off x="489676" y="1415258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err="1"/>
              <a:t>올라이트라이프</a:t>
            </a:r>
            <a:r>
              <a:rPr lang="ko-KR" altLang="en-US" sz="2400" b="1" dirty="0"/>
              <a:t> 무선화재 감지 시스템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BC7B5-EA22-402F-9A99-58A6C3006A38}"/>
              </a:ext>
            </a:extLst>
          </p:cNvPr>
          <p:cNvSpPr txBox="1"/>
          <p:nvPr/>
        </p:nvSpPr>
        <p:spPr>
          <a:xfrm>
            <a:off x="6430297" y="2267998"/>
            <a:ext cx="55383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발생 상황을 모니터링 및 통보하는 플랫폼 보유</a:t>
            </a: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다양한 감지기를 설치하여 신뢰적인 데이터 제공</a:t>
            </a: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화재가 아닌 사전 신호 감지에 특화된 시스템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화재 감지 및 대응조치 미흡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906723-C0DF-47D3-A664-C6114A94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6" y="2049280"/>
            <a:ext cx="5538313" cy="36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40D8-8337-408E-A53E-BB2B5DDA6B70}"/>
              </a:ext>
            </a:extLst>
          </p:cNvPr>
          <p:cNvSpPr txBox="1"/>
          <p:nvPr/>
        </p:nvSpPr>
        <p:spPr>
          <a:xfrm>
            <a:off x="489676" y="1415258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재래시장 </a:t>
            </a:r>
            <a:r>
              <a:rPr lang="en-US" altLang="ko-KR" sz="2400" b="1" dirty="0"/>
              <a:t>IOT</a:t>
            </a:r>
            <a:r>
              <a:rPr lang="ko-KR" altLang="en-US" sz="2400" b="1" dirty="0"/>
              <a:t>화재 경보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BC7B5-EA22-402F-9A99-58A6C3006A38}"/>
              </a:ext>
            </a:extLst>
          </p:cNvPr>
          <p:cNvSpPr txBox="1"/>
          <p:nvPr/>
        </p:nvSpPr>
        <p:spPr>
          <a:xfrm>
            <a:off x="6394438" y="2751891"/>
            <a:ext cx="55383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경보기 위치를 기반으로 한 대피 경로 알고리즘의 존재</a:t>
            </a:r>
            <a:endParaRPr lang="en-US" altLang="ko-KR" b="1" dirty="0"/>
          </a:p>
          <a:p>
            <a:pPr>
              <a:spcAft>
                <a:spcPts val="600"/>
              </a:spcAft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모바일 메신저를 이용한 화재 알람 사용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21FF91-D6AB-4104-A55C-1CC3E1C74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6007" y="1876923"/>
            <a:ext cx="4201645" cy="38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40D8-8337-408E-A53E-BB2B5DDA6B70}"/>
              </a:ext>
            </a:extLst>
          </p:cNvPr>
          <p:cNvSpPr txBox="1"/>
          <p:nvPr/>
        </p:nvSpPr>
        <p:spPr>
          <a:xfrm>
            <a:off x="489676" y="1415258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IOT </a:t>
            </a:r>
            <a:r>
              <a:rPr lang="ko-KR" altLang="en-US" sz="2400" b="1" dirty="0"/>
              <a:t>화재대피 시스템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BC7B5-EA22-402F-9A99-58A6C3006A38}"/>
              </a:ext>
            </a:extLst>
          </p:cNvPr>
          <p:cNvSpPr txBox="1"/>
          <p:nvPr/>
        </p:nvSpPr>
        <p:spPr>
          <a:xfrm>
            <a:off x="6430297" y="2267998"/>
            <a:ext cx="564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가스 감지 센서 및 적외선 방식의 온도 감지를 통한 화재 감지 시스템</a:t>
            </a:r>
            <a:endParaRPr lang="en-US" altLang="ko-KR" b="1" dirty="0"/>
          </a:p>
          <a:p>
            <a:pPr>
              <a:spcAft>
                <a:spcPts val="600"/>
              </a:spcAft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영상 분석 및 온도 조절 감지로 설정 온도 도달 시 즉시 감지 가능</a:t>
            </a:r>
            <a:endParaRPr lang="en-US" altLang="ko-KR" b="1" dirty="0"/>
          </a:p>
          <a:p>
            <a:pPr>
              <a:spcAft>
                <a:spcPts val="600"/>
              </a:spcAft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화재 발생 후 대응 조치 미흡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FF0000"/>
                </a:solidFill>
              </a:rPr>
              <a:t>유도등</a:t>
            </a:r>
            <a:r>
              <a:rPr lang="ko-KR" altLang="en-US" b="1" dirty="0">
                <a:solidFill>
                  <a:srgbClr val="FF0000"/>
                </a:solidFill>
              </a:rPr>
              <a:t> 점등 기능만으로 대피를 유도함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BFCF58-4BE4-4A61-9945-6853EA84D7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6738" y="1913906"/>
            <a:ext cx="4880183" cy="37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40D8-8337-408E-A53E-BB2B5DDA6B70}"/>
              </a:ext>
            </a:extLst>
          </p:cNvPr>
          <p:cNvSpPr txBox="1"/>
          <p:nvPr/>
        </p:nvSpPr>
        <p:spPr>
          <a:xfrm>
            <a:off x="489676" y="1415258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err="1"/>
              <a:t>지인테크</a:t>
            </a:r>
            <a:r>
              <a:rPr lang="ko-KR" altLang="en-US" sz="2400" b="1" dirty="0"/>
              <a:t> 열화상 기반 화재감시 시스템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BC7B5-EA22-402F-9A99-58A6C3006A38}"/>
              </a:ext>
            </a:extLst>
          </p:cNvPr>
          <p:cNvSpPr txBox="1"/>
          <p:nvPr/>
        </p:nvSpPr>
        <p:spPr>
          <a:xfrm>
            <a:off x="6430297" y="2267998"/>
            <a:ext cx="564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적외선 방식의 온도 감지를 통한 화재 감지 시스템</a:t>
            </a:r>
            <a:endParaRPr lang="en-US" altLang="ko-KR" b="1" dirty="0"/>
          </a:p>
          <a:p>
            <a:pPr>
              <a:spcAft>
                <a:spcPts val="600"/>
              </a:spcAft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영상 분석 및 온도 조절 감지로 설정 온도 도달 시 즉시 감지 가능</a:t>
            </a:r>
            <a:endParaRPr lang="en-US" altLang="ko-KR" b="1" dirty="0"/>
          </a:p>
          <a:p>
            <a:pPr>
              <a:spcAft>
                <a:spcPts val="600"/>
              </a:spcAft>
            </a:pPr>
            <a:endParaRPr lang="en-US" altLang="ko-KR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화재 발생 후 대응 조치 미흡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화재상황 인식이 아닌 화재 발생 전 상태 감지에 최적화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C7659-98E3-41FF-9907-59B5890A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6" y="1978958"/>
            <a:ext cx="5167816" cy="35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관련 연구 및 사례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D92CA37-5A69-4D73-A0F3-2356C3F3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62310"/>
              </p:ext>
            </p:extLst>
          </p:nvPr>
        </p:nvGraphicFramePr>
        <p:xfrm>
          <a:off x="1315658" y="1674426"/>
          <a:ext cx="9560680" cy="4246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70">
                  <a:extLst>
                    <a:ext uri="{9D8B030D-6E8A-4147-A177-3AD203B41FA5}">
                      <a16:colId xmlns:a16="http://schemas.microsoft.com/office/drawing/2014/main" val="932140473"/>
                    </a:ext>
                  </a:extLst>
                </a:gridCol>
                <a:gridCol w="2653791">
                  <a:extLst>
                    <a:ext uri="{9D8B030D-6E8A-4147-A177-3AD203B41FA5}">
                      <a16:colId xmlns:a16="http://schemas.microsoft.com/office/drawing/2014/main" val="762574437"/>
                    </a:ext>
                  </a:extLst>
                </a:gridCol>
                <a:gridCol w="2366594">
                  <a:extLst>
                    <a:ext uri="{9D8B030D-6E8A-4147-A177-3AD203B41FA5}">
                      <a16:colId xmlns:a16="http://schemas.microsoft.com/office/drawing/2014/main" val="943521899"/>
                    </a:ext>
                  </a:extLst>
                </a:gridCol>
                <a:gridCol w="2150125">
                  <a:extLst>
                    <a:ext uri="{9D8B030D-6E8A-4147-A177-3AD203B41FA5}">
                      <a16:colId xmlns:a16="http://schemas.microsoft.com/office/drawing/2014/main" val="519860841"/>
                    </a:ext>
                  </a:extLst>
                </a:gridCol>
              </a:tblGrid>
              <a:tr h="816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화재 감지 방식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대피 안내 조치</a:t>
                      </a: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화재 상황 별 </a:t>
                      </a: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대응 메뉴얼 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13680"/>
                  </a:ext>
                </a:extLst>
              </a:tr>
              <a:tr h="522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lt"/>
                          <a:cs typeface="Aharoni" panose="020B0604020202020204" pitchFamily="2" charset="-79"/>
                        </a:rPr>
                        <a:t>JINOIoT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연기 감지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문자 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X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185510"/>
                  </a:ext>
                </a:extLst>
              </a:tr>
              <a:tr h="5227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j-lt"/>
                          <a:cs typeface="Aharoni" panose="020B0604020202020204" pitchFamily="2" charset="-79"/>
                        </a:rPr>
                        <a:t>올라이트라이프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연기 감지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스마트폰 앱 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X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579386"/>
                  </a:ext>
                </a:extLst>
              </a:tr>
              <a:tr h="5227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재래시장 </a:t>
                      </a:r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IOT</a:t>
                      </a:r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화재 경보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연기 감지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모바일 메신저 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X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740940"/>
                  </a:ext>
                </a:extLst>
              </a:tr>
              <a:tr h="522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IOT</a:t>
                      </a:r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 화재대피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가스 감지</a:t>
                      </a:r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/</a:t>
                      </a:r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온도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j-lt"/>
                          <a:cs typeface="Aharoni" panose="020B0604020202020204" pitchFamily="2" charset="-79"/>
                        </a:rPr>
                        <a:t>유도등</a:t>
                      </a:r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 점등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X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356499"/>
                  </a:ext>
                </a:extLst>
              </a:tr>
              <a:tr h="5227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j-lt"/>
                          <a:cs typeface="Aharoni" panose="020B0604020202020204" pitchFamily="2" charset="-79"/>
                        </a:rPr>
                        <a:t>지인테크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cs typeface="Aharoni" panose="020B0604020202020204" pitchFamily="2" charset="-79"/>
                        </a:rPr>
                        <a:t>열화상 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X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cs typeface="Aharoni" panose="020B0604020202020204" pitchFamily="2" charset="-79"/>
                        </a:rPr>
                        <a:t>X</a:t>
                      </a:r>
                      <a:endParaRPr lang="ko-KR" altLang="en-US" sz="1600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512703"/>
                  </a:ext>
                </a:extLst>
              </a:tr>
              <a:tr h="816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설계 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연기</a:t>
                      </a:r>
                      <a:r>
                        <a:rPr lang="en-US" altLang="ko-KR" sz="1600" b="1" dirty="0">
                          <a:latin typeface="+mj-lt"/>
                          <a:cs typeface="Aharoni" panose="020B0604020202020204" pitchFamily="2" charset="-79"/>
                        </a:rPr>
                        <a:t>/</a:t>
                      </a:r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가스 감지 센서</a:t>
                      </a:r>
                      <a:endParaRPr lang="en-US" altLang="ko-KR" sz="1600" b="1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+mj-lt"/>
                          <a:cs typeface="Aharoni" panose="020B0604020202020204" pitchFamily="2" charset="-79"/>
                        </a:rPr>
                        <a:t>+</a:t>
                      </a:r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열화상 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스마트폰 앱 알림 및</a:t>
                      </a:r>
                      <a:endParaRPr lang="en-US" altLang="ko-KR" sz="1600" b="1" dirty="0">
                        <a:latin typeface="+mj-lt"/>
                        <a:cs typeface="Aharoni" panose="020B0604020202020204" pitchFamily="2" charset="-79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+mj-lt"/>
                          <a:cs typeface="Aharoni" panose="020B0604020202020204" pitchFamily="2" charset="-79"/>
                        </a:rPr>
                        <a:t>AR </a:t>
                      </a:r>
                      <a:r>
                        <a:rPr lang="ko-KR" altLang="en-US" sz="1600" b="1" dirty="0">
                          <a:latin typeface="+mj-lt"/>
                          <a:cs typeface="Aharoni" panose="020B0604020202020204" pitchFamily="2" charset="-79"/>
                        </a:rPr>
                        <a:t>대피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j-lt"/>
                          <a:cs typeface="Aharoni" panose="020B0604020202020204" pitchFamily="2" charset="-79"/>
                        </a:rPr>
                        <a:t>O</a:t>
                      </a:r>
                      <a:endParaRPr lang="ko-KR" altLang="en-US" sz="1600" b="1" dirty="0">
                        <a:latin typeface="+mj-lt"/>
                        <a:cs typeface="Aharoni" panose="020B0604020202020204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8959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AC3496-4036-41DE-8410-6496FC0E2258}"/>
              </a:ext>
            </a:extLst>
          </p:cNvPr>
          <p:cNvSpPr txBox="1"/>
          <p:nvPr/>
        </p:nvSpPr>
        <p:spPr>
          <a:xfrm>
            <a:off x="489674" y="1121901"/>
            <a:ext cx="1121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시스템 기능 종합</a:t>
            </a:r>
            <a:endParaRPr lang="en-US" altLang="ko-KR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5D5CE-E082-4598-A2EF-80D1DB96ACD7}"/>
              </a:ext>
            </a:extLst>
          </p:cNvPr>
          <p:cNvSpPr/>
          <p:nvPr/>
        </p:nvSpPr>
        <p:spPr>
          <a:xfrm>
            <a:off x="1315658" y="5082168"/>
            <a:ext cx="9560679" cy="82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4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959</Words>
  <Application>Microsoft Office PowerPoint</Application>
  <PresentationFormat>와이드스크린</PresentationFormat>
  <Paragraphs>294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맑은 고딕</vt:lpstr>
      <vt:lpstr>Arial</vt:lpstr>
      <vt:lpstr>Arial Narrow</vt:lpstr>
      <vt:lpstr>Wingdings</vt:lpstr>
      <vt:lpstr>Office 테마</vt:lpstr>
      <vt:lpstr>디자인 사용자 지정</vt:lpstr>
      <vt:lpstr>종합설계 요약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 설계과제 제안서</dc:title>
  <dc:creator>baek seung hak</dc:creator>
  <cp:lastModifiedBy>/컴퓨터공학전공/학생 백승학</cp:lastModifiedBy>
  <cp:revision>202</cp:revision>
  <dcterms:created xsi:type="dcterms:W3CDTF">2020-11-10T07:25:02Z</dcterms:created>
  <dcterms:modified xsi:type="dcterms:W3CDTF">2021-03-07T16:39:02Z</dcterms:modified>
</cp:coreProperties>
</file>