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0CD1B-F4AD-4949-A5D0-6B68ED921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5BDB34-1E36-43F1-87C9-75D58A48A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7FB9B-1A92-434C-B61B-5DB3D278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2699-158C-415F-BF04-A4191078FEFC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792A3-38F5-413D-8BE8-0C58C37B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AFEFE1-E29B-4F00-AA16-E06F332A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B0E-27B6-4AB7-89C4-49CA0B359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91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ABF6B-4552-4957-80B0-6A41C4FA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944760-8E0B-4DDF-967B-F70A6AD06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70767-2460-4BDD-80FA-BD5433F8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2699-158C-415F-BF04-A4191078FEFC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A5727-7867-4D48-85E0-304FBBCC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19803-5EA4-4FCE-86F0-65BF2217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B0E-27B6-4AB7-89C4-49CA0B359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1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BF18E6-9A4D-44C2-B092-0CF29405D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E57776-11A4-4E0A-9E88-5C9DC5FC7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42AFA-5EE7-4A37-9B80-97A0DECA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2699-158C-415F-BF04-A4191078FEFC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8B085-C259-4324-B1E7-53435DD1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FAC1E-9A3A-42B7-8213-A2938872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B0E-27B6-4AB7-89C4-49CA0B359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63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08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DE08D-5109-4972-9CFB-4CB89CE9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485F0-FD42-4CB0-98B0-BB532DB97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F7ED9-FA82-4542-A03F-548FAB73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2699-158C-415F-BF04-A4191078FEFC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21933-D3EE-4BBB-8F12-E09D4E80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3B69D-C00A-4CE0-B566-8298B53A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B0E-27B6-4AB7-89C4-49CA0B359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8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1CE73-976B-452D-9D98-EB062DEE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2512D-CE52-442D-A28C-BDE44561B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F90D4-AB1A-4C96-92BD-78E65339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2699-158C-415F-BF04-A4191078FEFC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55D64-6B33-4EEA-899A-781096CB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7C81F-DF2B-4CDB-A679-9002E240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B0E-27B6-4AB7-89C4-49CA0B359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8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68B90-AC28-4EB8-BB05-DD166FCE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48CC5-FC63-4097-B7C8-CF8A9EB4B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67317B-9D44-43A5-B5F5-5948F0D44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DBB52-E98A-4324-B0F2-AEFD6DB3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2699-158C-415F-BF04-A4191078FEFC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3719F-2F7A-4E96-9A9B-5BED7E4B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7C0A6B-6282-417A-A842-4295E15E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B0E-27B6-4AB7-89C4-49CA0B359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65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C6DAB-6184-4F97-91BF-CEE3E3E9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27425E-3727-45A6-8743-8D1D7D2F3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B939DE-465A-4846-AD23-CB2D0863F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6EA411-E3A5-4273-944C-D0B1E8C6F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98656A-034F-40CA-99B1-E172A9219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B20115-68D2-42DB-AFC2-8DE57012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2699-158C-415F-BF04-A4191078FEFC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813547-005D-4AE2-9320-463F3BC4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C77E7-8176-4227-A0F2-F0A00742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B0E-27B6-4AB7-89C4-49CA0B359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6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A998A-A4B8-4C97-9A28-CFB83600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42C73B-E152-4DF5-8AAA-6921DD3F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2699-158C-415F-BF04-A4191078FEFC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9DAA46-2CF1-4716-A1C0-441D6375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84B02E-AF2E-4FF9-8354-51C79E32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B0E-27B6-4AB7-89C4-49CA0B359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2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46C34E-9359-43A0-A1D3-042E488C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2699-158C-415F-BF04-A4191078FEFC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0277C6-AEE1-4FE9-8A89-A5B88369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7DC31E-395D-4AC6-84D3-60CEBEB4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B0E-27B6-4AB7-89C4-49CA0B359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3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D82B8-EF0E-4462-9049-C6E58573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73B6B-F74A-4473-A97A-02CAF5B8A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3848AC-E521-476F-B778-3631DE1C1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E3A11A-7214-44AB-90FA-8641D6DB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2699-158C-415F-BF04-A4191078FEFC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96254E-EF97-409B-BEF2-80BDE9D9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1F15BA-7BFA-4A70-8B46-2F9D0118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B0E-27B6-4AB7-89C4-49CA0B359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3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D103F-D163-4A8D-B7EF-C0FD3637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1D4AD-F980-4205-88E6-4734AD272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CF5EDF-5062-46FD-BA93-BA003D940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A404DE-38AA-4798-B7BB-B038D5CA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2699-158C-415F-BF04-A4191078FEFC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688E9A-183C-4AE7-8166-FEA0023F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6B7F2-1689-4307-A6BD-71EE4F18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B0E-27B6-4AB7-89C4-49CA0B359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45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359C40-934E-4BEB-805B-5F682DF2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2BA87-F0E1-4905-9DFC-CD8E27AE4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29FAB-AA50-427C-A03A-88A301CA3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42699-158C-415F-BF04-A4191078FEFC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6E3E3-232F-47A4-8210-345921CC7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59E8B-A2C6-448F-A367-4EC644E57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5B0E-27B6-4AB7-89C4-49CA0B359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53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3" Type="http://schemas.openxmlformats.org/officeDocument/2006/relationships/image" Target="../media/image13.svg"/><Relationship Id="rId7" Type="http://schemas.openxmlformats.org/officeDocument/2006/relationships/image" Target="../media/image4.svg"/><Relationship Id="rId12" Type="http://schemas.openxmlformats.org/officeDocument/2006/relationships/image" Target="../media/image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svg"/><Relationship Id="rId10" Type="http://schemas.openxmlformats.org/officeDocument/2006/relationships/image" Target="../media/image7.sv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E20AFD3-55AC-4CCD-BA3C-5AA1A2CD37B5}"/>
              </a:ext>
            </a:extLst>
          </p:cNvPr>
          <p:cNvGrpSpPr/>
          <p:nvPr/>
        </p:nvGrpSpPr>
        <p:grpSpPr>
          <a:xfrm>
            <a:off x="10124132" y="985217"/>
            <a:ext cx="1723898" cy="2231782"/>
            <a:chOff x="631025" y="1434984"/>
            <a:chExt cx="1429723" cy="1904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0D1980-A9C0-4896-B994-34B8243CAB8E}"/>
                </a:ext>
              </a:extLst>
            </p:cNvPr>
            <p:cNvSpPr txBox="1"/>
            <p:nvPr/>
          </p:nvSpPr>
          <p:spPr>
            <a:xfrm>
              <a:off x="631025" y="1434984"/>
              <a:ext cx="1424143" cy="498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사용자 휴대폰</a:t>
              </a:r>
              <a:endParaRPr lang="en-US" altLang="ko-KR" sz="1600" b="1" dirty="0"/>
            </a:p>
            <a:p>
              <a:pPr algn="ctr"/>
              <a:r>
                <a:rPr lang="en-US" altLang="ko-KR" sz="1600" b="1" dirty="0"/>
                <a:t>(</a:t>
              </a:r>
              <a:r>
                <a:rPr lang="ko-KR" altLang="en-US" sz="1600" b="1" dirty="0"/>
                <a:t>애플리케이션</a:t>
              </a:r>
              <a:r>
                <a:rPr lang="en-US" altLang="ko-KR" sz="1600" b="1" dirty="0"/>
                <a:t>)</a:t>
              </a:r>
            </a:p>
          </p:txBody>
        </p:sp>
        <p:pic>
          <p:nvPicPr>
            <p:cNvPr id="6" name="그래픽 5" descr="스마트폰 단색으로 채워진">
              <a:extLst>
                <a:ext uri="{FF2B5EF4-FFF2-40B4-BE49-F238E27FC236}">
                  <a16:creationId xmlns:a16="http://schemas.microsoft.com/office/drawing/2014/main" id="{6FB044D6-3802-4986-95A0-4C0E377E5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1025" y="1909596"/>
              <a:ext cx="1429723" cy="1429723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96DD7CB-8130-40DE-B922-D205377D9CBB}"/>
              </a:ext>
            </a:extLst>
          </p:cNvPr>
          <p:cNvGrpSpPr/>
          <p:nvPr/>
        </p:nvGrpSpPr>
        <p:grpSpPr>
          <a:xfrm>
            <a:off x="774465" y="1369334"/>
            <a:ext cx="2356814" cy="1617293"/>
            <a:chOff x="1077850" y="4136023"/>
            <a:chExt cx="1954635" cy="13800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2F6AE9-3929-4791-9D36-ACB48C8AF5B7}"/>
                </a:ext>
              </a:extLst>
            </p:cNvPr>
            <p:cNvSpPr txBox="1"/>
            <p:nvPr/>
          </p:nvSpPr>
          <p:spPr>
            <a:xfrm>
              <a:off x="1077850" y="4136023"/>
              <a:ext cx="1954635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가스 센서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적외선 센서</a:t>
              </a:r>
              <a:endParaRPr lang="en-US" altLang="ko-KR" sz="1600" b="1" dirty="0"/>
            </a:p>
          </p:txBody>
        </p:sp>
        <p:pic>
          <p:nvPicPr>
            <p:cNvPr id="9" name="그래픽 8" descr="무선 단색으로 채워진">
              <a:extLst>
                <a:ext uri="{FF2B5EF4-FFF2-40B4-BE49-F238E27FC236}">
                  <a16:creationId xmlns:a16="http://schemas.microsoft.com/office/drawing/2014/main" id="{953674D3-552D-4263-9404-D35890D99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4802" y="4431304"/>
              <a:ext cx="1084723" cy="1084723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3D2D1FA-602B-4878-809E-7B5B32883152}"/>
              </a:ext>
            </a:extLst>
          </p:cNvPr>
          <p:cNvGrpSpPr/>
          <p:nvPr/>
        </p:nvGrpSpPr>
        <p:grpSpPr>
          <a:xfrm>
            <a:off x="4749820" y="955248"/>
            <a:ext cx="1836642" cy="1685325"/>
            <a:chOff x="3905323" y="4637158"/>
            <a:chExt cx="1523228" cy="143805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05E2CFC-5A1C-4693-8AB4-4CAE8F932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05323" y="4990489"/>
              <a:ext cx="1523228" cy="108472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520496-3376-4949-969A-09626F6BD79B}"/>
                </a:ext>
              </a:extLst>
            </p:cNvPr>
            <p:cNvSpPr txBox="1"/>
            <p:nvPr/>
          </p:nvSpPr>
          <p:spPr>
            <a:xfrm>
              <a:off x="3954865" y="4637158"/>
              <a:ext cx="1424143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/>
                <a:t>아두이노</a:t>
              </a:r>
              <a:endParaRPr lang="en-US" altLang="ko-KR" sz="1600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A9310A-AD85-4205-B35B-AFBA83A5647B}"/>
              </a:ext>
            </a:extLst>
          </p:cNvPr>
          <p:cNvGrpSpPr/>
          <p:nvPr/>
        </p:nvGrpSpPr>
        <p:grpSpPr>
          <a:xfrm>
            <a:off x="10247401" y="4428590"/>
            <a:ext cx="1717170" cy="1666571"/>
            <a:chOff x="5059727" y="1534972"/>
            <a:chExt cx="1424143" cy="1422052"/>
          </a:xfrm>
        </p:grpSpPr>
        <p:pic>
          <p:nvPicPr>
            <p:cNvPr id="14" name="그래픽 13" descr="데이터베이스 단색으로 채워진">
              <a:extLst>
                <a:ext uri="{FF2B5EF4-FFF2-40B4-BE49-F238E27FC236}">
                  <a16:creationId xmlns:a16="http://schemas.microsoft.com/office/drawing/2014/main" id="{2C13F4DA-1A86-4B0C-B883-95EEE92CF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81599" y="1759595"/>
              <a:ext cx="1197429" cy="119742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3C4E3A-13CD-431B-8742-05FCCE550964}"/>
                </a:ext>
              </a:extLst>
            </p:cNvPr>
            <p:cNvSpPr txBox="1"/>
            <p:nvPr/>
          </p:nvSpPr>
          <p:spPr>
            <a:xfrm>
              <a:off x="5059727" y="1534972"/>
              <a:ext cx="1424143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DB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DC38308-7B34-497B-B6DB-8B388B53079C}"/>
              </a:ext>
            </a:extLst>
          </p:cNvPr>
          <p:cNvGrpSpPr/>
          <p:nvPr/>
        </p:nvGrpSpPr>
        <p:grpSpPr>
          <a:xfrm>
            <a:off x="7615634" y="2780100"/>
            <a:ext cx="1717170" cy="1648490"/>
            <a:chOff x="7078469" y="1550400"/>
            <a:chExt cx="1424143" cy="1406624"/>
          </a:xfrm>
        </p:grpSpPr>
        <p:pic>
          <p:nvPicPr>
            <p:cNvPr id="17" name="그래픽 16" descr="서버 단색으로 채워진">
              <a:extLst>
                <a:ext uri="{FF2B5EF4-FFF2-40B4-BE49-F238E27FC236}">
                  <a16:creationId xmlns:a16="http://schemas.microsoft.com/office/drawing/2014/main" id="{E21B9F34-B559-4666-8242-A4A408CF8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91827" y="1759595"/>
              <a:ext cx="1197429" cy="119742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29C616-85FE-4FFB-B083-9E33305F76C6}"/>
                </a:ext>
              </a:extLst>
            </p:cNvPr>
            <p:cNvSpPr txBox="1"/>
            <p:nvPr/>
          </p:nvSpPr>
          <p:spPr>
            <a:xfrm>
              <a:off x="7078469" y="1550400"/>
              <a:ext cx="1424143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Server</a:t>
              </a: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1CE8212-E25D-49D7-BDAD-1F5D87BD0E3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621292" y="2351008"/>
            <a:ext cx="18341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EC4DDF8-96D2-4678-84FA-D646A6AA74E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863337" y="3726928"/>
            <a:ext cx="888979" cy="946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3BFFB14-9317-4A95-B7DF-665463D6657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9196124" y="2379219"/>
            <a:ext cx="928008" cy="7199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F5B3BB-D382-47FA-AA56-D2AF3B246F5C}"/>
              </a:ext>
            </a:extLst>
          </p:cNvPr>
          <p:cNvCxnSpPr>
            <a:stCxn id="14" idx="1"/>
            <a:endCxn id="17" idx="3"/>
          </p:cNvCxnSpPr>
          <p:nvPr/>
        </p:nvCxnSpPr>
        <p:spPr>
          <a:xfrm flipH="1" flipV="1">
            <a:off x="9196124" y="3726928"/>
            <a:ext cx="1198225" cy="166657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75">
            <a:extLst>
              <a:ext uri="{FF2B5EF4-FFF2-40B4-BE49-F238E27FC236}">
                <a16:creationId xmlns:a16="http://schemas.microsoft.com/office/drawing/2014/main" id="{A58659A5-649B-4C10-93A6-564EDA0BD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15615"/>
              </p:ext>
            </p:extLst>
          </p:nvPr>
        </p:nvGraphicFramePr>
        <p:xfrm>
          <a:off x="1095069" y="2901988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141731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연기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가스 감지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38784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58F366F-0702-4248-A9B3-8CD58F061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71693"/>
              </p:ext>
            </p:extLst>
          </p:nvPr>
        </p:nvGraphicFramePr>
        <p:xfrm>
          <a:off x="4795874" y="2743415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센서 데이터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AF0687F-1AE5-441E-B7FD-497EFD501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063546"/>
              </p:ext>
            </p:extLst>
          </p:nvPr>
        </p:nvGraphicFramePr>
        <p:xfrm>
          <a:off x="10307767" y="6120094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F0828276-32F2-4C1E-9051-5D05EF3E3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369880"/>
              </p:ext>
            </p:extLst>
          </p:nvPr>
        </p:nvGraphicFramePr>
        <p:xfrm>
          <a:off x="7634324" y="4336595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신호 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8C2A0B45-78DE-43A4-A03B-1253EFC0F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996519"/>
              </p:ext>
            </p:extLst>
          </p:nvPr>
        </p:nvGraphicFramePr>
        <p:xfrm>
          <a:off x="10102473" y="3293959"/>
          <a:ext cx="17445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경보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화재 현장사진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422901"/>
                  </a:ext>
                </a:extLst>
              </a:tr>
            </a:tbl>
          </a:graphicData>
        </a:graphic>
      </p:graphicFrame>
      <p:grpSp>
        <p:nvGrpSpPr>
          <p:cNvPr id="28" name="그룹 27">
            <a:extLst>
              <a:ext uri="{FF2B5EF4-FFF2-40B4-BE49-F238E27FC236}">
                <a16:creationId xmlns:a16="http://schemas.microsoft.com/office/drawing/2014/main" id="{DF78A5E9-ADCF-4B73-9E30-983D3C9B9F60}"/>
              </a:ext>
            </a:extLst>
          </p:cNvPr>
          <p:cNvGrpSpPr/>
          <p:nvPr/>
        </p:nvGrpSpPr>
        <p:grpSpPr>
          <a:xfrm>
            <a:off x="4749820" y="3831093"/>
            <a:ext cx="1836642" cy="1685325"/>
            <a:chOff x="3905323" y="4637158"/>
            <a:chExt cx="1523228" cy="1438054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14E88C8-7C71-4000-A601-F69443F2F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05323" y="4990489"/>
              <a:ext cx="1523228" cy="108472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ECA2C2-9504-4DBA-AC1E-7D4912D01D97}"/>
                </a:ext>
              </a:extLst>
            </p:cNvPr>
            <p:cNvSpPr txBox="1"/>
            <p:nvPr/>
          </p:nvSpPr>
          <p:spPr>
            <a:xfrm>
              <a:off x="3954865" y="4637158"/>
              <a:ext cx="1424143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라즈베리 파이</a:t>
              </a:r>
              <a:endParaRPr lang="en-US" altLang="ko-KR" sz="1600" b="1" dirty="0"/>
            </a:p>
          </p:txBody>
        </p:sp>
      </p:grp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C5B98E23-EFA0-46EB-9581-4A829E12E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52209"/>
              </p:ext>
            </p:extLst>
          </p:nvPr>
        </p:nvGraphicFramePr>
        <p:xfrm>
          <a:off x="4795874" y="5619260"/>
          <a:ext cx="17445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센서 데이터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실시간 영상처리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422901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B5E3DCB-25D7-4841-AB62-749A88E811F6}"/>
              </a:ext>
            </a:extLst>
          </p:cNvPr>
          <p:cNvCxnSpPr>
            <a:cxnSpLocks/>
          </p:cNvCxnSpPr>
          <p:nvPr/>
        </p:nvCxnSpPr>
        <p:spPr>
          <a:xfrm>
            <a:off x="2930184" y="4880798"/>
            <a:ext cx="1539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F51B8D4-C68C-4AAF-BA07-F4A9B91E8665}"/>
              </a:ext>
            </a:extLst>
          </p:cNvPr>
          <p:cNvCxnSpPr>
            <a:cxnSpLocks/>
            <a:stCxn id="30" idx="0"/>
            <a:endCxn id="24" idx="2"/>
          </p:cNvCxnSpPr>
          <p:nvPr/>
        </p:nvCxnSpPr>
        <p:spPr>
          <a:xfrm flipV="1">
            <a:off x="5668141" y="3114255"/>
            <a:ext cx="0" cy="71683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래픽 33" descr="보안 카메라 단색으로 채워진">
            <a:extLst>
              <a:ext uri="{FF2B5EF4-FFF2-40B4-BE49-F238E27FC236}">
                <a16:creationId xmlns:a16="http://schemas.microsoft.com/office/drawing/2014/main" id="{99B1D102-72DE-4C11-825E-B4DDFEC2B4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25459" y="4106766"/>
            <a:ext cx="1275480" cy="1275480"/>
          </a:xfrm>
          <a:prstGeom prst="rect">
            <a:avLst/>
          </a:prstGeom>
        </p:spPr>
      </p:pic>
      <p:graphicFrame>
        <p:nvGraphicFramePr>
          <p:cNvPr id="35" name="표 75">
            <a:extLst>
              <a:ext uri="{FF2B5EF4-FFF2-40B4-BE49-F238E27FC236}">
                <a16:creationId xmlns:a16="http://schemas.microsoft.com/office/drawing/2014/main" id="{ACF76616-5DE7-48A2-8C6C-3ECBD7CF5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103505"/>
              </p:ext>
            </p:extLst>
          </p:nvPr>
        </p:nvGraphicFramePr>
        <p:xfrm>
          <a:off x="1090932" y="5393499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141731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영상 데이터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959582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FBF522E-5207-4712-950C-86BE33B832CC}"/>
              </a:ext>
            </a:extLst>
          </p:cNvPr>
          <p:cNvSpPr txBox="1"/>
          <p:nvPr/>
        </p:nvSpPr>
        <p:spPr>
          <a:xfrm>
            <a:off x="784792" y="3915519"/>
            <a:ext cx="2356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카메라 모듈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63929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수행 시나리오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5098C2C-5D69-484D-9681-1F978A15D7EE}"/>
              </a:ext>
            </a:extLst>
          </p:cNvPr>
          <p:cNvGrpSpPr/>
          <p:nvPr/>
        </p:nvGrpSpPr>
        <p:grpSpPr>
          <a:xfrm>
            <a:off x="7016571" y="4159332"/>
            <a:ext cx="1295015" cy="1579221"/>
            <a:chOff x="9694885" y="3777974"/>
            <a:chExt cx="1074027" cy="1347518"/>
          </a:xfrm>
        </p:grpSpPr>
        <p:pic>
          <p:nvPicPr>
            <p:cNvPr id="15" name="그래픽 14" descr="소화전 단색으로 채워진">
              <a:extLst>
                <a:ext uri="{FF2B5EF4-FFF2-40B4-BE49-F238E27FC236}">
                  <a16:creationId xmlns:a16="http://schemas.microsoft.com/office/drawing/2014/main" id="{D8DD78ED-06D3-47FE-93B5-5F0DA905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00465" y="4057045"/>
              <a:ext cx="1068447" cy="106844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AFDAFA-5E2C-40DD-ABA3-CC9C60AC947E}"/>
                </a:ext>
              </a:extLst>
            </p:cNvPr>
            <p:cNvSpPr txBox="1"/>
            <p:nvPr/>
          </p:nvSpPr>
          <p:spPr>
            <a:xfrm>
              <a:off x="9694885" y="3777974"/>
              <a:ext cx="1053355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스프링클러</a:t>
              </a:r>
              <a:endParaRPr lang="en-US" altLang="ko-KR" sz="16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F3A8E1F-B928-4CBA-B3F4-5F3104B5D3B8}"/>
              </a:ext>
            </a:extLst>
          </p:cNvPr>
          <p:cNvGrpSpPr/>
          <p:nvPr/>
        </p:nvGrpSpPr>
        <p:grpSpPr>
          <a:xfrm>
            <a:off x="10124132" y="985217"/>
            <a:ext cx="1723898" cy="2231782"/>
            <a:chOff x="631025" y="1434984"/>
            <a:chExt cx="1429723" cy="19043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B5BA1E-43A6-48D3-8EE0-14AF2FD25B1F}"/>
                </a:ext>
              </a:extLst>
            </p:cNvPr>
            <p:cNvSpPr txBox="1"/>
            <p:nvPr/>
          </p:nvSpPr>
          <p:spPr>
            <a:xfrm>
              <a:off x="631025" y="1434984"/>
              <a:ext cx="1424143" cy="498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사용자 휴대폰</a:t>
              </a:r>
              <a:endParaRPr lang="en-US" altLang="ko-KR" sz="1600" b="1" dirty="0"/>
            </a:p>
            <a:p>
              <a:pPr algn="ctr"/>
              <a:r>
                <a:rPr lang="en-US" altLang="ko-KR" sz="1600" b="1" dirty="0"/>
                <a:t>(</a:t>
              </a:r>
              <a:r>
                <a:rPr lang="ko-KR" altLang="en-US" sz="1600" b="1" dirty="0"/>
                <a:t>애플리케이션</a:t>
              </a:r>
              <a:r>
                <a:rPr lang="en-US" altLang="ko-KR" sz="1600" b="1" dirty="0"/>
                <a:t>)</a:t>
              </a:r>
            </a:p>
          </p:txBody>
        </p:sp>
        <p:pic>
          <p:nvPicPr>
            <p:cNvPr id="36" name="그래픽 35" descr="스마트폰 단색으로 채워진">
              <a:extLst>
                <a:ext uri="{FF2B5EF4-FFF2-40B4-BE49-F238E27FC236}">
                  <a16:creationId xmlns:a16="http://schemas.microsoft.com/office/drawing/2014/main" id="{4263902F-A0A7-4A64-91D3-D037A174D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1025" y="1909596"/>
              <a:ext cx="1429723" cy="1429723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CEFACCF-F889-400E-ADB0-4F3E15B8DB75}"/>
              </a:ext>
            </a:extLst>
          </p:cNvPr>
          <p:cNvGrpSpPr/>
          <p:nvPr/>
        </p:nvGrpSpPr>
        <p:grpSpPr>
          <a:xfrm>
            <a:off x="-132020" y="4018285"/>
            <a:ext cx="2356814" cy="1617293"/>
            <a:chOff x="1077850" y="4136023"/>
            <a:chExt cx="1954635" cy="138000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BC9475-6A76-4D61-951F-FFFD419893A5}"/>
                </a:ext>
              </a:extLst>
            </p:cNvPr>
            <p:cNvSpPr txBox="1"/>
            <p:nvPr/>
          </p:nvSpPr>
          <p:spPr>
            <a:xfrm>
              <a:off x="1077850" y="4136023"/>
              <a:ext cx="1954635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연기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감지 센서</a:t>
              </a:r>
              <a:endParaRPr lang="en-US" altLang="ko-KR" sz="1600" b="1" dirty="0"/>
            </a:p>
          </p:txBody>
        </p:sp>
        <p:pic>
          <p:nvPicPr>
            <p:cNvPr id="39" name="그래픽 38" descr="무선 단색으로 채워진">
              <a:extLst>
                <a:ext uri="{FF2B5EF4-FFF2-40B4-BE49-F238E27FC236}">
                  <a16:creationId xmlns:a16="http://schemas.microsoft.com/office/drawing/2014/main" id="{1B3C090D-8CED-4957-8E53-0BC5F0E03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24802" y="4431304"/>
              <a:ext cx="1084723" cy="1084723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5E35386-1017-4F6D-9591-058A536A8BAD}"/>
              </a:ext>
            </a:extLst>
          </p:cNvPr>
          <p:cNvGrpSpPr/>
          <p:nvPr/>
        </p:nvGrpSpPr>
        <p:grpSpPr>
          <a:xfrm>
            <a:off x="3158615" y="4035639"/>
            <a:ext cx="1836642" cy="1685325"/>
            <a:chOff x="3905323" y="4637158"/>
            <a:chExt cx="1523228" cy="1438054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55BD702-3034-4B7B-B9A6-5C09C511B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05323" y="4990489"/>
              <a:ext cx="1523228" cy="108472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2D615C-EE77-4326-B24C-7120A0200F26}"/>
                </a:ext>
              </a:extLst>
            </p:cNvPr>
            <p:cNvSpPr txBox="1"/>
            <p:nvPr/>
          </p:nvSpPr>
          <p:spPr>
            <a:xfrm>
              <a:off x="3954865" y="4637158"/>
              <a:ext cx="1424143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/>
                <a:t>아두이노</a:t>
              </a:r>
              <a:endParaRPr lang="en-US" altLang="ko-KR" sz="1600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F70234-1C9D-4FBD-BEDC-8EDBF9849103}"/>
              </a:ext>
            </a:extLst>
          </p:cNvPr>
          <p:cNvGrpSpPr/>
          <p:nvPr/>
        </p:nvGrpSpPr>
        <p:grpSpPr>
          <a:xfrm>
            <a:off x="10247401" y="4428590"/>
            <a:ext cx="1717170" cy="1666571"/>
            <a:chOff x="5059727" y="1534972"/>
            <a:chExt cx="1424143" cy="1422052"/>
          </a:xfrm>
        </p:grpSpPr>
        <p:pic>
          <p:nvPicPr>
            <p:cNvPr id="49" name="그래픽 48" descr="데이터베이스 단색으로 채워진">
              <a:extLst>
                <a:ext uri="{FF2B5EF4-FFF2-40B4-BE49-F238E27FC236}">
                  <a16:creationId xmlns:a16="http://schemas.microsoft.com/office/drawing/2014/main" id="{8614E976-1CF8-49C3-82D8-5ED3315A1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81599" y="1759595"/>
              <a:ext cx="1197429" cy="1197429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773FE5-D095-43A3-AC26-7AB70D0231B7}"/>
                </a:ext>
              </a:extLst>
            </p:cNvPr>
            <p:cNvSpPr txBox="1"/>
            <p:nvPr/>
          </p:nvSpPr>
          <p:spPr>
            <a:xfrm>
              <a:off x="5059727" y="1534972"/>
              <a:ext cx="1424143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DB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C12972A-EBAE-4B68-AB8A-3A5201084C1D}"/>
              </a:ext>
            </a:extLst>
          </p:cNvPr>
          <p:cNvGrpSpPr/>
          <p:nvPr/>
        </p:nvGrpSpPr>
        <p:grpSpPr>
          <a:xfrm>
            <a:off x="7693554" y="1182888"/>
            <a:ext cx="1717170" cy="1648490"/>
            <a:chOff x="7078469" y="1550400"/>
            <a:chExt cx="1424143" cy="1406624"/>
          </a:xfrm>
        </p:grpSpPr>
        <p:pic>
          <p:nvPicPr>
            <p:cNvPr id="47" name="그래픽 46" descr="서버 단색으로 채워진">
              <a:extLst>
                <a:ext uri="{FF2B5EF4-FFF2-40B4-BE49-F238E27FC236}">
                  <a16:creationId xmlns:a16="http://schemas.microsoft.com/office/drawing/2014/main" id="{B089DE99-1AD6-4FEB-9F36-A26D87F63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191827" y="1759595"/>
              <a:ext cx="1197429" cy="1197429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DDE69AD-9BB6-41D7-A18E-CE741EDB8E7D}"/>
                </a:ext>
              </a:extLst>
            </p:cNvPr>
            <p:cNvSpPr txBox="1"/>
            <p:nvPr/>
          </p:nvSpPr>
          <p:spPr>
            <a:xfrm>
              <a:off x="7078469" y="1550400"/>
              <a:ext cx="1424143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Server</a:t>
              </a:r>
            </a:p>
          </p:txBody>
        </p:sp>
      </p:grp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142440-0806-46E9-8E1F-00B5A562845B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8914791" y="3241932"/>
            <a:ext cx="1479558" cy="215156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5">
            <a:extLst>
              <a:ext uri="{FF2B5EF4-FFF2-40B4-BE49-F238E27FC236}">
                <a16:creationId xmlns:a16="http://schemas.microsoft.com/office/drawing/2014/main" id="{F579E12C-78BF-491C-8AC3-AD4D83D08FCD}"/>
              </a:ext>
            </a:extLst>
          </p:cNvPr>
          <p:cNvGraphicFramePr>
            <a:graphicFrameLocks noGrp="1"/>
          </p:cNvGraphicFramePr>
          <p:nvPr/>
        </p:nvGraphicFramePr>
        <p:xfrm>
          <a:off x="188584" y="5550939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141731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연기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가스 감지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387840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3DE46F18-1F38-4E1F-A92B-70394B0AF498}"/>
              </a:ext>
            </a:extLst>
          </p:cNvPr>
          <p:cNvGraphicFramePr>
            <a:graphicFrameLocks noGrp="1"/>
          </p:cNvGraphicFramePr>
          <p:nvPr/>
        </p:nvGraphicFramePr>
        <p:xfrm>
          <a:off x="3204669" y="5823806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센서 데이터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2B39B36F-30F4-4909-8A71-979DCF2F7D8E}"/>
              </a:ext>
            </a:extLst>
          </p:cNvPr>
          <p:cNvGraphicFramePr>
            <a:graphicFrameLocks noGrp="1"/>
          </p:cNvGraphicFramePr>
          <p:nvPr/>
        </p:nvGraphicFramePr>
        <p:xfrm>
          <a:off x="10307767" y="6120094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90D3810A-3AB5-4A16-946F-C7F2E08263D9}"/>
              </a:ext>
            </a:extLst>
          </p:cNvPr>
          <p:cNvGraphicFramePr>
            <a:graphicFrameLocks noGrp="1"/>
          </p:cNvGraphicFramePr>
          <p:nvPr/>
        </p:nvGraphicFramePr>
        <p:xfrm>
          <a:off x="7712244" y="2739383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신호 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2F6CBCCB-AEA1-48DD-AF3D-484225DFFF02}"/>
              </a:ext>
            </a:extLst>
          </p:cNvPr>
          <p:cNvGraphicFramePr>
            <a:graphicFrameLocks noGrp="1"/>
          </p:cNvGraphicFramePr>
          <p:nvPr/>
        </p:nvGraphicFramePr>
        <p:xfrm>
          <a:off x="6795175" y="5859316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화재 진압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FAA88FB2-B056-457A-9E92-947AC187C1F8}"/>
              </a:ext>
            </a:extLst>
          </p:cNvPr>
          <p:cNvGraphicFramePr>
            <a:graphicFrameLocks noGrp="1"/>
          </p:cNvGraphicFramePr>
          <p:nvPr/>
        </p:nvGraphicFramePr>
        <p:xfrm>
          <a:off x="10102473" y="3293959"/>
          <a:ext cx="17445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경보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화재 현장사진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422901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B20415BF-6319-48A3-9DC8-F67F82605F05}"/>
              </a:ext>
            </a:extLst>
          </p:cNvPr>
          <p:cNvGrpSpPr/>
          <p:nvPr/>
        </p:nvGrpSpPr>
        <p:grpSpPr>
          <a:xfrm>
            <a:off x="5129823" y="1182888"/>
            <a:ext cx="1836642" cy="1685325"/>
            <a:chOff x="3847544" y="1277774"/>
            <a:chExt cx="1836642" cy="1685325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476E723-29BF-4339-8EFB-FB5625B8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47544" y="1691860"/>
              <a:ext cx="1836642" cy="1271239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2A283DA-C314-49A5-B2D0-C9862F4864A2}"/>
                </a:ext>
              </a:extLst>
            </p:cNvPr>
            <p:cNvSpPr txBox="1"/>
            <p:nvPr/>
          </p:nvSpPr>
          <p:spPr>
            <a:xfrm>
              <a:off x="3907280" y="1277774"/>
              <a:ext cx="1717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라즈베리 파이</a:t>
              </a:r>
              <a:endParaRPr lang="en-US" altLang="ko-KR" sz="1600" b="1" dirty="0"/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800856FA-CA3A-4FC8-AF55-A290090B5930}"/>
              </a:ext>
            </a:extLst>
          </p:cNvPr>
          <p:cNvGraphicFramePr>
            <a:graphicFrameLocks noGrp="1"/>
          </p:cNvGraphicFramePr>
          <p:nvPr/>
        </p:nvGraphicFramePr>
        <p:xfrm>
          <a:off x="5175877" y="2971055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불꽃 감지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930972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EF18AFD1-B293-4774-B5B6-E67256A4177B}"/>
              </a:ext>
            </a:extLst>
          </p:cNvPr>
          <p:cNvGrpSpPr/>
          <p:nvPr/>
        </p:nvGrpSpPr>
        <p:grpSpPr>
          <a:xfrm>
            <a:off x="2593201" y="1286036"/>
            <a:ext cx="1717170" cy="1608669"/>
            <a:chOff x="59182" y="1340707"/>
            <a:chExt cx="1717170" cy="1608669"/>
          </a:xfrm>
        </p:grpSpPr>
        <p:pic>
          <p:nvPicPr>
            <p:cNvPr id="4" name="그래픽 3" descr="불꽃 단색으로 채워진">
              <a:extLst>
                <a:ext uri="{FF2B5EF4-FFF2-40B4-BE49-F238E27FC236}">
                  <a16:creationId xmlns:a16="http://schemas.microsoft.com/office/drawing/2014/main" id="{7DBA7408-61CD-486B-BC34-0DF110771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92653" y="1699147"/>
              <a:ext cx="1250229" cy="125022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F9785A-6E39-4126-BEB7-77070205B059}"/>
                </a:ext>
              </a:extLst>
            </p:cNvPr>
            <p:cNvSpPr txBox="1"/>
            <p:nvPr/>
          </p:nvSpPr>
          <p:spPr>
            <a:xfrm>
              <a:off x="59182" y="1340707"/>
              <a:ext cx="1717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화재 발생</a:t>
              </a:r>
              <a:endParaRPr lang="en-US" altLang="ko-KR" sz="16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89CC30-05BC-4965-8478-2BA1B63DA2FE}"/>
              </a:ext>
            </a:extLst>
          </p:cNvPr>
          <p:cNvGrpSpPr/>
          <p:nvPr/>
        </p:nvGrpSpPr>
        <p:grpSpPr>
          <a:xfrm>
            <a:off x="150824" y="1291378"/>
            <a:ext cx="1717170" cy="1587917"/>
            <a:chOff x="2271088" y="1331142"/>
            <a:chExt cx="1717170" cy="158791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43F44E-D167-4DD1-AA92-EA357021CF9F}"/>
                </a:ext>
              </a:extLst>
            </p:cNvPr>
            <p:cNvSpPr txBox="1"/>
            <p:nvPr/>
          </p:nvSpPr>
          <p:spPr>
            <a:xfrm>
              <a:off x="2271088" y="1331142"/>
              <a:ext cx="1717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영상 감시</a:t>
              </a:r>
              <a:endParaRPr lang="en-US" altLang="ko-KR" sz="1600" b="1" dirty="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3EFF76B-AF0C-4418-AE2A-DEB1CD7C7B27}"/>
                </a:ext>
              </a:extLst>
            </p:cNvPr>
            <p:cNvGrpSpPr/>
            <p:nvPr/>
          </p:nvGrpSpPr>
          <p:grpSpPr>
            <a:xfrm>
              <a:off x="2567333" y="1768004"/>
              <a:ext cx="1250228" cy="1151055"/>
              <a:chOff x="2733567" y="1791566"/>
              <a:chExt cx="978042" cy="900460"/>
            </a:xfrm>
          </p:grpSpPr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ED5563B0-440B-4C25-B6EF-93536DCB15F1}"/>
                  </a:ext>
                </a:extLst>
              </p:cNvPr>
              <p:cNvSpPr/>
              <p:nvPr/>
            </p:nvSpPr>
            <p:spPr>
              <a:xfrm>
                <a:off x="2733567" y="1791566"/>
                <a:ext cx="974615" cy="900460"/>
              </a:xfrm>
              <a:custGeom>
                <a:avLst/>
                <a:gdLst>
                  <a:gd name="connsiteX0" fmla="*/ 423746 w 974615"/>
                  <a:gd name="connsiteY0" fmla="*/ 397262 h 900460"/>
                  <a:gd name="connsiteX1" fmla="*/ 370778 w 974615"/>
                  <a:gd name="connsiteY1" fmla="*/ 344294 h 900460"/>
                  <a:gd name="connsiteX2" fmla="*/ 423746 w 974615"/>
                  <a:gd name="connsiteY2" fmla="*/ 291325 h 900460"/>
                  <a:gd name="connsiteX3" fmla="*/ 476714 w 974615"/>
                  <a:gd name="connsiteY3" fmla="*/ 344294 h 900460"/>
                  <a:gd name="connsiteX4" fmla="*/ 423746 w 974615"/>
                  <a:gd name="connsiteY4" fmla="*/ 397262 h 900460"/>
                  <a:gd name="connsiteX5" fmla="*/ 974616 w 974615"/>
                  <a:gd name="connsiteY5" fmla="*/ 364157 h 900460"/>
                  <a:gd name="connsiteX6" fmla="*/ 266165 w 974615"/>
                  <a:gd name="connsiteY6" fmla="*/ 70183 h 900460"/>
                  <a:gd name="connsiteX7" fmla="*/ 144338 w 974615"/>
                  <a:gd name="connsiteY7" fmla="*/ 364157 h 900460"/>
                  <a:gd name="connsiteX8" fmla="*/ 384020 w 974615"/>
                  <a:gd name="connsiteY8" fmla="*/ 464796 h 900460"/>
                  <a:gd name="connsiteX9" fmla="*/ 384020 w 974615"/>
                  <a:gd name="connsiteY9" fmla="*/ 516440 h 900460"/>
                  <a:gd name="connsiteX10" fmla="*/ 278083 w 974615"/>
                  <a:gd name="connsiteY10" fmla="*/ 622377 h 900460"/>
                  <a:gd name="connsiteX11" fmla="*/ 79452 w 974615"/>
                  <a:gd name="connsiteY11" fmla="*/ 622377 h 900460"/>
                  <a:gd name="connsiteX12" fmla="*/ 79452 w 974615"/>
                  <a:gd name="connsiteY12" fmla="*/ 0 h 900460"/>
                  <a:gd name="connsiteX13" fmla="*/ 0 w 974615"/>
                  <a:gd name="connsiteY13" fmla="*/ 0 h 900460"/>
                  <a:gd name="connsiteX14" fmla="*/ 0 w 974615"/>
                  <a:gd name="connsiteY14" fmla="*/ 900460 h 900460"/>
                  <a:gd name="connsiteX15" fmla="*/ 79452 w 974615"/>
                  <a:gd name="connsiteY15" fmla="*/ 900460 h 900460"/>
                  <a:gd name="connsiteX16" fmla="*/ 79452 w 974615"/>
                  <a:gd name="connsiteY16" fmla="*/ 701829 h 900460"/>
                  <a:gd name="connsiteX17" fmla="*/ 278083 w 974615"/>
                  <a:gd name="connsiteY17" fmla="*/ 701829 h 900460"/>
                  <a:gd name="connsiteX18" fmla="*/ 463472 w 974615"/>
                  <a:gd name="connsiteY18" fmla="*/ 516440 h 900460"/>
                  <a:gd name="connsiteX19" fmla="*/ 463472 w 974615"/>
                  <a:gd name="connsiteY19" fmla="*/ 496577 h 900460"/>
                  <a:gd name="connsiteX20" fmla="*/ 688587 w 974615"/>
                  <a:gd name="connsiteY20" fmla="*/ 589272 h 900460"/>
                  <a:gd name="connsiteX21" fmla="*/ 974616 w 974615"/>
                  <a:gd name="connsiteY21" fmla="*/ 364157 h 900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74615" h="900460">
                    <a:moveTo>
                      <a:pt x="423746" y="397262"/>
                    </a:moveTo>
                    <a:cubicBezTo>
                      <a:pt x="394613" y="397262"/>
                      <a:pt x="370778" y="373426"/>
                      <a:pt x="370778" y="344294"/>
                    </a:cubicBezTo>
                    <a:cubicBezTo>
                      <a:pt x="370778" y="315161"/>
                      <a:pt x="394613" y="291325"/>
                      <a:pt x="423746" y="291325"/>
                    </a:cubicBezTo>
                    <a:cubicBezTo>
                      <a:pt x="452879" y="291325"/>
                      <a:pt x="476714" y="315161"/>
                      <a:pt x="476714" y="344294"/>
                    </a:cubicBezTo>
                    <a:cubicBezTo>
                      <a:pt x="476714" y="373426"/>
                      <a:pt x="452879" y="397262"/>
                      <a:pt x="423746" y="397262"/>
                    </a:cubicBezTo>
                    <a:close/>
                    <a:moveTo>
                      <a:pt x="974616" y="364157"/>
                    </a:moveTo>
                    <a:lnTo>
                      <a:pt x="266165" y="70183"/>
                    </a:lnTo>
                    <a:lnTo>
                      <a:pt x="144338" y="364157"/>
                    </a:lnTo>
                    <a:lnTo>
                      <a:pt x="384020" y="464796"/>
                    </a:lnTo>
                    <a:lnTo>
                      <a:pt x="384020" y="516440"/>
                    </a:lnTo>
                    <a:cubicBezTo>
                      <a:pt x="384020" y="574706"/>
                      <a:pt x="336348" y="622377"/>
                      <a:pt x="278083" y="622377"/>
                    </a:cubicBezTo>
                    <a:lnTo>
                      <a:pt x="79452" y="622377"/>
                    </a:lnTo>
                    <a:lnTo>
                      <a:pt x="79452" y="0"/>
                    </a:lnTo>
                    <a:lnTo>
                      <a:pt x="0" y="0"/>
                    </a:lnTo>
                    <a:lnTo>
                      <a:pt x="0" y="900460"/>
                    </a:lnTo>
                    <a:lnTo>
                      <a:pt x="79452" y="900460"/>
                    </a:lnTo>
                    <a:lnTo>
                      <a:pt x="79452" y="701829"/>
                    </a:lnTo>
                    <a:lnTo>
                      <a:pt x="278083" y="701829"/>
                    </a:lnTo>
                    <a:cubicBezTo>
                      <a:pt x="380047" y="701829"/>
                      <a:pt x="463472" y="618404"/>
                      <a:pt x="463472" y="516440"/>
                    </a:cubicBezTo>
                    <a:lnTo>
                      <a:pt x="463472" y="496577"/>
                    </a:lnTo>
                    <a:lnTo>
                      <a:pt x="688587" y="589272"/>
                    </a:lnTo>
                    <a:lnTo>
                      <a:pt x="974616" y="364157"/>
                    </a:lnTo>
                    <a:close/>
                  </a:path>
                </a:pathLst>
              </a:custGeom>
              <a:solidFill>
                <a:srgbClr val="000000"/>
              </a:solidFill>
              <a:ln w="13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0D7B525F-D546-4AEE-BD59-1C1368A02B4D}"/>
                  </a:ext>
                </a:extLst>
              </p:cNvPr>
              <p:cNvSpPr/>
              <p:nvPr/>
            </p:nvSpPr>
            <p:spPr>
              <a:xfrm>
                <a:off x="3497088" y="2289507"/>
                <a:ext cx="214521" cy="132420"/>
              </a:xfrm>
              <a:custGeom>
                <a:avLst/>
                <a:gdLst>
                  <a:gd name="connsiteX0" fmla="*/ 117854 w 214521"/>
                  <a:gd name="connsiteY0" fmla="*/ 0 h 132420"/>
                  <a:gd name="connsiteX1" fmla="*/ 0 w 214521"/>
                  <a:gd name="connsiteY1" fmla="*/ 92694 h 132420"/>
                  <a:gd name="connsiteX2" fmla="*/ 96667 w 214521"/>
                  <a:gd name="connsiteY2" fmla="*/ 132421 h 132420"/>
                  <a:gd name="connsiteX3" fmla="*/ 214521 w 214521"/>
                  <a:gd name="connsiteY3" fmla="*/ 39726 h 13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521" h="132420">
                    <a:moveTo>
                      <a:pt x="117854" y="0"/>
                    </a:moveTo>
                    <a:lnTo>
                      <a:pt x="0" y="92694"/>
                    </a:lnTo>
                    <a:lnTo>
                      <a:pt x="96667" y="132421"/>
                    </a:lnTo>
                    <a:lnTo>
                      <a:pt x="214521" y="39726"/>
                    </a:lnTo>
                    <a:close/>
                  </a:path>
                </a:pathLst>
              </a:custGeom>
              <a:solidFill>
                <a:srgbClr val="000000"/>
              </a:solidFill>
              <a:ln w="13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5E3649D-2076-41C1-BD02-E9A4FE567661}"/>
              </a:ext>
            </a:extLst>
          </p:cNvPr>
          <p:cNvCxnSpPr>
            <a:cxnSpLocks/>
          </p:cNvCxnSpPr>
          <p:nvPr/>
        </p:nvCxnSpPr>
        <p:spPr>
          <a:xfrm>
            <a:off x="1948089" y="2266630"/>
            <a:ext cx="678732" cy="29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D026A3B-D935-480F-B03B-AE10DB17201F}"/>
              </a:ext>
            </a:extLst>
          </p:cNvPr>
          <p:cNvCxnSpPr>
            <a:cxnSpLocks/>
          </p:cNvCxnSpPr>
          <p:nvPr/>
        </p:nvCxnSpPr>
        <p:spPr>
          <a:xfrm>
            <a:off x="4170954" y="2229059"/>
            <a:ext cx="678732" cy="29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FFE609B-53D2-4E33-A2F2-785801FE4210}"/>
              </a:ext>
            </a:extLst>
          </p:cNvPr>
          <p:cNvCxnSpPr>
            <a:cxnSpLocks/>
          </p:cNvCxnSpPr>
          <p:nvPr/>
        </p:nvCxnSpPr>
        <p:spPr>
          <a:xfrm>
            <a:off x="1654592" y="5046902"/>
            <a:ext cx="13776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8A0BCC0-A8DF-43D1-A7DE-CE48DFF6AA0B}"/>
              </a:ext>
            </a:extLst>
          </p:cNvPr>
          <p:cNvCxnSpPr>
            <a:cxnSpLocks/>
          </p:cNvCxnSpPr>
          <p:nvPr/>
        </p:nvCxnSpPr>
        <p:spPr>
          <a:xfrm>
            <a:off x="7166651" y="2148987"/>
            <a:ext cx="678732" cy="29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2B7366D-53EA-4E63-ABDD-E5190CD63476}"/>
              </a:ext>
            </a:extLst>
          </p:cNvPr>
          <p:cNvCxnSpPr>
            <a:cxnSpLocks/>
          </p:cNvCxnSpPr>
          <p:nvPr/>
        </p:nvCxnSpPr>
        <p:spPr>
          <a:xfrm flipV="1">
            <a:off x="5287678" y="5076861"/>
            <a:ext cx="158996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B30503C-A21E-4F3E-A360-3A6655D79968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4076936" y="3219572"/>
            <a:ext cx="918322" cy="81606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99C2B60-E137-44DF-89A8-9DB03868F4BB}"/>
              </a:ext>
            </a:extLst>
          </p:cNvPr>
          <p:cNvCxnSpPr>
            <a:cxnSpLocks/>
          </p:cNvCxnSpPr>
          <p:nvPr/>
        </p:nvCxnSpPr>
        <p:spPr>
          <a:xfrm flipH="1">
            <a:off x="9410725" y="2175787"/>
            <a:ext cx="836676" cy="1700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6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69689-1166-4A61-B0B0-22B274CCB5E1}"/>
              </a:ext>
            </a:extLst>
          </p:cNvPr>
          <p:cNvSpPr txBox="1"/>
          <p:nvPr/>
        </p:nvSpPr>
        <p:spPr>
          <a:xfrm>
            <a:off x="157660" y="204952"/>
            <a:ext cx="593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수행 시나리오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F3A8E1F-B928-4CBA-B3F4-5F3104B5D3B8}"/>
              </a:ext>
            </a:extLst>
          </p:cNvPr>
          <p:cNvGrpSpPr/>
          <p:nvPr/>
        </p:nvGrpSpPr>
        <p:grpSpPr>
          <a:xfrm>
            <a:off x="10124132" y="985217"/>
            <a:ext cx="1723898" cy="2231782"/>
            <a:chOff x="631025" y="1434984"/>
            <a:chExt cx="1429723" cy="19043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B5BA1E-43A6-48D3-8EE0-14AF2FD25B1F}"/>
                </a:ext>
              </a:extLst>
            </p:cNvPr>
            <p:cNvSpPr txBox="1"/>
            <p:nvPr/>
          </p:nvSpPr>
          <p:spPr>
            <a:xfrm>
              <a:off x="631025" y="1434984"/>
              <a:ext cx="1424143" cy="498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사용자 휴대폰</a:t>
              </a:r>
              <a:endParaRPr lang="en-US" altLang="ko-KR" sz="1600" b="1" dirty="0"/>
            </a:p>
            <a:p>
              <a:pPr algn="ctr"/>
              <a:r>
                <a:rPr lang="en-US" altLang="ko-KR" sz="1600" b="1" dirty="0"/>
                <a:t>(</a:t>
              </a:r>
              <a:r>
                <a:rPr lang="ko-KR" altLang="en-US" sz="1600" b="1" dirty="0"/>
                <a:t>애플리케이션</a:t>
              </a:r>
              <a:r>
                <a:rPr lang="en-US" altLang="ko-KR" sz="1600" b="1" dirty="0"/>
                <a:t>)</a:t>
              </a:r>
            </a:p>
          </p:txBody>
        </p:sp>
        <p:pic>
          <p:nvPicPr>
            <p:cNvPr id="36" name="그래픽 35" descr="스마트폰 단색으로 채워진">
              <a:extLst>
                <a:ext uri="{FF2B5EF4-FFF2-40B4-BE49-F238E27FC236}">
                  <a16:creationId xmlns:a16="http://schemas.microsoft.com/office/drawing/2014/main" id="{4263902F-A0A7-4A64-91D3-D037A174D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1025" y="1909596"/>
              <a:ext cx="1429723" cy="1429723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CEFACCF-F889-400E-ADB0-4F3E15B8DB75}"/>
              </a:ext>
            </a:extLst>
          </p:cNvPr>
          <p:cNvGrpSpPr/>
          <p:nvPr/>
        </p:nvGrpSpPr>
        <p:grpSpPr>
          <a:xfrm>
            <a:off x="-132020" y="4018285"/>
            <a:ext cx="2356814" cy="1617293"/>
            <a:chOff x="1077850" y="4136023"/>
            <a:chExt cx="1954635" cy="138000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BC9475-6A76-4D61-951F-FFFD419893A5}"/>
                </a:ext>
              </a:extLst>
            </p:cNvPr>
            <p:cNvSpPr txBox="1"/>
            <p:nvPr/>
          </p:nvSpPr>
          <p:spPr>
            <a:xfrm>
              <a:off x="1077850" y="4136023"/>
              <a:ext cx="1954635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연기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감지 센서</a:t>
              </a:r>
              <a:endParaRPr lang="en-US" altLang="ko-KR" sz="1600" b="1" dirty="0"/>
            </a:p>
          </p:txBody>
        </p:sp>
        <p:pic>
          <p:nvPicPr>
            <p:cNvPr id="39" name="그래픽 38" descr="무선 단색으로 채워진">
              <a:extLst>
                <a:ext uri="{FF2B5EF4-FFF2-40B4-BE49-F238E27FC236}">
                  <a16:creationId xmlns:a16="http://schemas.microsoft.com/office/drawing/2014/main" id="{1B3C090D-8CED-4957-8E53-0BC5F0E03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4802" y="4431304"/>
              <a:ext cx="1084723" cy="1084723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5E35386-1017-4F6D-9591-058A536A8BAD}"/>
              </a:ext>
            </a:extLst>
          </p:cNvPr>
          <p:cNvGrpSpPr/>
          <p:nvPr/>
        </p:nvGrpSpPr>
        <p:grpSpPr>
          <a:xfrm>
            <a:off x="3158615" y="4035639"/>
            <a:ext cx="1836642" cy="1685325"/>
            <a:chOff x="3905323" y="4637158"/>
            <a:chExt cx="1523228" cy="1438054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55BD702-3034-4B7B-B9A6-5C09C511B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05323" y="4990489"/>
              <a:ext cx="1523228" cy="108472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2D615C-EE77-4326-B24C-7120A0200F26}"/>
                </a:ext>
              </a:extLst>
            </p:cNvPr>
            <p:cNvSpPr txBox="1"/>
            <p:nvPr/>
          </p:nvSpPr>
          <p:spPr>
            <a:xfrm>
              <a:off x="3954865" y="4637158"/>
              <a:ext cx="1424143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/>
                <a:t>아두이노</a:t>
              </a:r>
              <a:endParaRPr lang="en-US" altLang="ko-KR" sz="1600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F70234-1C9D-4FBD-BEDC-8EDBF9849103}"/>
              </a:ext>
            </a:extLst>
          </p:cNvPr>
          <p:cNvGrpSpPr/>
          <p:nvPr/>
        </p:nvGrpSpPr>
        <p:grpSpPr>
          <a:xfrm>
            <a:off x="7739608" y="4213616"/>
            <a:ext cx="1717170" cy="1666571"/>
            <a:chOff x="5059727" y="1534972"/>
            <a:chExt cx="1424143" cy="1422052"/>
          </a:xfrm>
        </p:grpSpPr>
        <p:pic>
          <p:nvPicPr>
            <p:cNvPr id="49" name="그래픽 48" descr="데이터베이스 단색으로 채워진">
              <a:extLst>
                <a:ext uri="{FF2B5EF4-FFF2-40B4-BE49-F238E27FC236}">
                  <a16:creationId xmlns:a16="http://schemas.microsoft.com/office/drawing/2014/main" id="{8614E976-1CF8-49C3-82D8-5ED3315A1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81599" y="1759595"/>
              <a:ext cx="1197429" cy="1197429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773FE5-D095-43A3-AC26-7AB70D0231B7}"/>
                </a:ext>
              </a:extLst>
            </p:cNvPr>
            <p:cNvSpPr txBox="1"/>
            <p:nvPr/>
          </p:nvSpPr>
          <p:spPr>
            <a:xfrm>
              <a:off x="5059727" y="1534972"/>
              <a:ext cx="1424143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DB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C12972A-EBAE-4B68-AB8A-3A5201084C1D}"/>
              </a:ext>
            </a:extLst>
          </p:cNvPr>
          <p:cNvGrpSpPr/>
          <p:nvPr/>
        </p:nvGrpSpPr>
        <p:grpSpPr>
          <a:xfrm>
            <a:off x="7693554" y="1182888"/>
            <a:ext cx="1717170" cy="1648490"/>
            <a:chOff x="7078469" y="1550400"/>
            <a:chExt cx="1424143" cy="1406624"/>
          </a:xfrm>
        </p:grpSpPr>
        <p:pic>
          <p:nvPicPr>
            <p:cNvPr id="47" name="그래픽 46" descr="서버 단색으로 채워진">
              <a:extLst>
                <a:ext uri="{FF2B5EF4-FFF2-40B4-BE49-F238E27FC236}">
                  <a16:creationId xmlns:a16="http://schemas.microsoft.com/office/drawing/2014/main" id="{B089DE99-1AD6-4FEB-9F36-A26D87F63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91827" y="1759595"/>
              <a:ext cx="1197429" cy="1197429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DDE69AD-9BB6-41D7-A18E-CE741EDB8E7D}"/>
                </a:ext>
              </a:extLst>
            </p:cNvPr>
            <p:cNvSpPr txBox="1"/>
            <p:nvPr/>
          </p:nvSpPr>
          <p:spPr>
            <a:xfrm>
              <a:off x="7078469" y="1550400"/>
              <a:ext cx="1424143" cy="28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Server</a:t>
              </a:r>
            </a:p>
          </p:txBody>
        </p:sp>
      </p:grp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142440-0806-46E9-8E1F-00B5A562845B}"/>
              </a:ext>
            </a:extLst>
          </p:cNvPr>
          <p:cNvCxnSpPr>
            <a:cxnSpLocks/>
            <a:stCxn id="53" idx="0"/>
            <a:endCxn id="82" idx="2"/>
          </p:cNvCxnSpPr>
          <p:nvPr/>
        </p:nvCxnSpPr>
        <p:spPr>
          <a:xfrm flipH="1" flipV="1">
            <a:off x="8584511" y="3110223"/>
            <a:ext cx="13682" cy="110339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5">
            <a:extLst>
              <a:ext uri="{FF2B5EF4-FFF2-40B4-BE49-F238E27FC236}">
                <a16:creationId xmlns:a16="http://schemas.microsoft.com/office/drawing/2014/main" id="{F579E12C-78BF-491C-8AC3-AD4D83D08FCD}"/>
              </a:ext>
            </a:extLst>
          </p:cNvPr>
          <p:cNvGraphicFramePr>
            <a:graphicFrameLocks noGrp="1"/>
          </p:cNvGraphicFramePr>
          <p:nvPr/>
        </p:nvGraphicFramePr>
        <p:xfrm>
          <a:off x="188584" y="5550939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141731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연기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가스 감지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387840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3DE46F18-1F38-4E1F-A92B-70394B0AF498}"/>
              </a:ext>
            </a:extLst>
          </p:cNvPr>
          <p:cNvGraphicFramePr>
            <a:graphicFrameLocks noGrp="1"/>
          </p:cNvGraphicFramePr>
          <p:nvPr/>
        </p:nvGraphicFramePr>
        <p:xfrm>
          <a:off x="3204669" y="5823806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센서 데이터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2B39B36F-30F4-4909-8A71-979DCF2F7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528566"/>
              </p:ext>
            </p:extLst>
          </p:nvPr>
        </p:nvGraphicFramePr>
        <p:xfrm>
          <a:off x="7799974" y="5905120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90D3810A-3AB5-4A16-946F-C7F2E08263D9}"/>
              </a:ext>
            </a:extLst>
          </p:cNvPr>
          <p:cNvGraphicFramePr>
            <a:graphicFrameLocks noGrp="1"/>
          </p:cNvGraphicFramePr>
          <p:nvPr/>
        </p:nvGraphicFramePr>
        <p:xfrm>
          <a:off x="7712244" y="2739383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신호 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FAA88FB2-B056-457A-9E92-947AC187C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445341"/>
              </p:ext>
            </p:extLst>
          </p:nvPr>
        </p:nvGraphicFramePr>
        <p:xfrm>
          <a:off x="10102473" y="3293959"/>
          <a:ext cx="174453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화재 감지 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실시간 스트리밍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및 조작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42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감지 이력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37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실시간 수치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044726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B20415BF-6319-48A3-9DC8-F67F82605F05}"/>
              </a:ext>
            </a:extLst>
          </p:cNvPr>
          <p:cNvGrpSpPr/>
          <p:nvPr/>
        </p:nvGrpSpPr>
        <p:grpSpPr>
          <a:xfrm>
            <a:off x="5129823" y="1182888"/>
            <a:ext cx="1836642" cy="1685325"/>
            <a:chOff x="3847544" y="1277774"/>
            <a:chExt cx="1836642" cy="1685325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476E723-29BF-4339-8EFB-FB5625B8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544" y="1691860"/>
              <a:ext cx="1836642" cy="1271239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2A283DA-C314-49A5-B2D0-C9862F4864A2}"/>
                </a:ext>
              </a:extLst>
            </p:cNvPr>
            <p:cNvSpPr txBox="1"/>
            <p:nvPr/>
          </p:nvSpPr>
          <p:spPr>
            <a:xfrm>
              <a:off x="3907280" y="1277774"/>
              <a:ext cx="1717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라즈베리 파이</a:t>
              </a:r>
              <a:endParaRPr lang="en-US" altLang="ko-KR" sz="1600" b="1" dirty="0"/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800856FA-CA3A-4FC8-AF55-A290090B5930}"/>
              </a:ext>
            </a:extLst>
          </p:cNvPr>
          <p:cNvGraphicFramePr>
            <a:graphicFrameLocks noGrp="1"/>
          </p:cNvGraphicFramePr>
          <p:nvPr/>
        </p:nvGraphicFramePr>
        <p:xfrm>
          <a:off x="5175877" y="2971055"/>
          <a:ext cx="1744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34">
                  <a:extLst>
                    <a:ext uri="{9D8B030D-6E8A-4147-A177-3AD203B41FA5}">
                      <a16:colId xmlns:a16="http://schemas.microsoft.com/office/drawing/2014/main" val="85546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불꽃 감지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930972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EF18AFD1-B293-4774-B5B6-E67256A4177B}"/>
              </a:ext>
            </a:extLst>
          </p:cNvPr>
          <p:cNvGrpSpPr/>
          <p:nvPr/>
        </p:nvGrpSpPr>
        <p:grpSpPr>
          <a:xfrm>
            <a:off x="2593201" y="1286036"/>
            <a:ext cx="1717170" cy="1608669"/>
            <a:chOff x="59182" y="1340707"/>
            <a:chExt cx="1717170" cy="1608669"/>
          </a:xfrm>
        </p:grpSpPr>
        <p:pic>
          <p:nvPicPr>
            <p:cNvPr id="4" name="그래픽 3" descr="불꽃 단색으로 채워진">
              <a:extLst>
                <a:ext uri="{FF2B5EF4-FFF2-40B4-BE49-F238E27FC236}">
                  <a16:creationId xmlns:a16="http://schemas.microsoft.com/office/drawing/2014/main" id="{7DBA7408-61CD-486B-BC34-0DF110771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92653" y="1699147"/>
              <a:ext cx="1250229" cy="125022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F9785A-6E39-4126-BEB7-77070205B059}"/>
                </a:ext>
              </a:extLst>
            </p:cNvPr>
            <p:cNvSpPr txBox="1"/>
            <p:nvPr/>
          </p:nvSpPr>
          <p:spPr>
            <a:xfrm>
              <a:off x="59182" y="1340707"/>
              <a:ext cx="1717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화재 발생</a:t>
              </a:r>
              <a:endParaRPr lang="en-US" altLang="ko-KR" sz="16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89CC30-05BC-4965-8478-2BA1B63DA2FE}"/>
              </a:ext>
            </a:extLst>
          </p:cNvPr>
          <p:cNvGrpSpPr/>
          <p:nvPr/>
        </p:nvGrpSpPr>
        <p:grpSpPr>
          <a:xfrm>
            <a:off x="150824" y="1291378"/>
            <a:ext cx="1717170" cy="1587917"/>
            <a:chOff x="2271088" y="1331142"/>
            <a:chExt cx="1717170" cy="158791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43F44E-D167-4DD1-AA92-EA357021CF9F}"/>
                </a:ext>
              </a:extLst>
            </p:cNvPr>
            <p:cNvSpPr txBox="1"/>
            <p:nvPr/>
          </p:nvSpPr>
          <p:spPr>
            <a:xfrm>
              <a:off x="2271088" y="1331142"/>
              <a:ext cx="1717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영상 감시</a:t>
              </a:r>
              <a:endParaRPr lang="en-US" altLang="ko-KR" sz="1600" b="1" dirty="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3EFF76B-AF0C-4418-AE2A-DEB1CD7C7B27}"/>
                </a:ext>
              </a:extLst>
            </p:cNvPr>
            <p:cNvGrpSpPr/>
            <p:nvPr/>
          </p:nvGrpSpPr>
          <p:grpSpPr>
            <a:xfrm>
              <a:off x="2567333" y="1768004"/>
              <a:ext cx="1250228" cy="1151055"/>
              <a:chOff x="2733567" y="1791566"/>
              <a:chExt cx="978042" cy="900460"/>
            </a:xfrm>
          </p:grpSpPr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ED5563B0-440B-4C25-B6EF-93536DCB15F1}"/>
                  </a:ext>
                </a:extLst>
              </p:cNvPr>
              <p:cNvSpPr/>
              <p:nvPr/>
            </p:nvSpPr>
            <p:spPr>
              <a:xfrm>
                <a:off x="2733567" y="1791566"/>
                <a:ext cx="974615" cy="900460"/>
              </a:xfrm>
              <a:custGeom>
                <a:avLst/>
                <a:gdLst>
                  <a:gd name="connsiteX0" fmla="*/ 423746 w 974615"/>
                  <a:gd name="connsiteY0" fmla="*/ 397262 h 900460"/>
                  <a:gd name="connsiteX1" fmla="*/ 370778 w 974615"/>
                  <a:gd name="connsiteY1" fmla="*/ 344294 h 900460"/>
                  <a:gd name="connsiteX2" fmla="*/ 423746 w 974615"/>
                  <a:gd name="connsiteY2" fmla="*/ 291325 h 900460"/>
                  <a:gd name="connsiteX3" fmla="*/ 476714 w 974615"/>
                  <a:gd name="connsiteY3" fmla="*/ 344294 h 900460"/>
                  <a:gd name="connsiteX4" fmla="*/ 423746 w 974615"/>
                  <a:gd name="connsiteY4" fmla="*/ 397262 h 900460"/>
                  <a:gd name="connsiteX5" fmla="*/ 974616 w 974615"/>
                  <a:gd name="connsiteY5" fmla="*/ 364157 h 900460"/>
                  <a:gd name="connsiteX6" fmla="*/ 266165 w 974615"/>
                  <a:gd name="connsiteY6" fmla="*/ 70183 h 900460"/>
                  <a:gd name="connsiteX7" fmla="*/ 144338 w 974615"/>
                  <a:gd name="connsiteY7" fmla="*/ 364157 h 900460"/>
                  <a:gd name="connsiteX8" fmla="*/ 384020 w 974615"/>
                  <a:gd name="connsiteY8" fmla="*/ 464796 h 900460"/>
                  <a:gd name="connsiteX9" fmla="*/ 384020 w 974615"/>
                  <a:gd name="connsiteY9" fmla="*/ 516440 h 900460"/>
                  <a:gd name="connsiteX10" fmla="*/ 278083 w 974615"/>
                  <a:gd name="connsiteY10" fmla="*/ 622377 h 900460"/>
                  <a:gd name="connsiteX11" fmla="*/ 79452 w 974615"/>
                  <a:gd name="connsiteY11" fmla="*/ 622377 h 900460"/>
                  <a:gd name="connsiteX12" fmla="*/ 79452 w 974615"/>
                  <a:gd name="connsiteY12" fmla="*/ 0 h 900460"/>
                  <a:gd name="connsiteX13" fmla="*/ 0 w 974615"/>
                  <a:gd name="connsiteY13" fmla="*/ 0 h 900460"/>
                  <a:gd name="connsiteX14" fmla="*/ 0 w 974615"/>
                  <a:gd name="connsiteY14" fmla="*/ 900460 h 900460"/>
                  <a:gd name="connsiteX15" fmla="*/ 79452 w 974615"/>
                  <a:gd name="connsiteY15" fmla="*/ 900460 h 900460"/>
                  <a:gd name="connsiteX16" fmla="*/ 79452 w 974615"/>
                  <a:gd name="connsiteY16" fmla="*/ 701829 h 900460"/>
                  <a:gd name="connsiteX17" fmla="*/ 278083 w 974615"/>
                  <a:gd name="connsiteY17" fmla="*/ 701829 h 900460"/>
                  <a:gd name="connsiteX18" fmla="*/ 463472 w 974615"/>
                  <a:gd name="connsiteY18" fmla="*/ 516440 h 900460"/>
                  <a:gd name="connsiteX19" fmla="*/ 463472 w 974615"/>
                  <a:gd name="connsiteY19" fmla="*/ 496577 h 900460"/>
                  <a:gd name="connsiteX20" fmla="*/ 688587 w 974615"/>
                  <a:gd name="connsiteY20" fmla="*/ 589272 h 900460"/>
                  <a:gd name="connsiteX21" fmla="*/ 974616 w 974615"/>
                  <a:gd name="connsiteY21" fmla="*/ 364157 h 900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74615" h="900460">
                    <a:moveTo>
                      <a:pt x="423746" y="397262"/>
                    </a:moveTo>
                    <a:cubicBezTo>
                      <a:pt x="394613" y="397262"/>
                      <a:pt x="370778" y="373426"/>
                      <a:pt x="370778" y="344294"/>
                    </a:cubicBezTo>
                    <a:cubicBezTo>
                      <a:pt x="370778" y="315161"/>
                      <a:pt x="394613" y="291325"/>
                      <a:pt x="423746" y="291325"/>
                    </a:cubicBezTo>
                    <a:cubicBezTo>
                      <a:pt x="452879" y="291325"/>
                      <a:pt x="476714" y="315161"/>
                      <a:pt x="476714" y="344294"/>
                    </a:cubicBezTo>
                    <a:cubicBezTo>
                      <a:pt x="476714" y="373426"/>
                      <a:pt x="452879" y="397262"/>
                      <a:pt x="423746" y="397262"/>
                    </a:cubicBezTo>
                    <a:close/>
                    <a:moveTo>
                      <a:pt x="974616" y="364157"/>
                    </a:moveTo>
                    <a:lnTo>
                      <a:pt x="266165" y="70183"/>
                    </a:lnTo>
                    <a:lnTo>
                      <a:pt x="144338" y="364157"/>
                    </a:lnTo>
                    <a:lnTo>
                      <a:pt x="384020" y="464796"/>
                    </a:lnTo>
                    <a:lnTo>
                      <a:pt x="384020" y="516440"/>
                    </a:lnTo>
                    <a:cubicBezTo>
                      <a:pt x="384020" y="574706"/>
                      <a:pt x="336348" y="622377"/>
                      <a:pt x="278083" y="622377"/>
                    </a:cubicBezTo>
                    <a:lnTo>
                      <a:pt x="79452" y="622377"/>
                    </a:lnTo>
                    <a:lnTo>
                      <a:pt x="79452" y="0"/>
                    </a:lnTo>
                    <a:lnTo>
                      <a:pt x="0" y="0"/>
                    </a:lnTo>
                    <a:lnTo>
                      <a:pt x="0" y="900460"/>
                    </a:lnTo>
                    <a:lnTo>
                      <a:pt x="79452" y="900460"/>
                    </a:lnTo>
                    <a:lnTo>
                      <a:pt x="79452" y="701829"/>
                    </a:lnTo>
                    <a:lnTo>
                      <a:pt x="278083" y="701829"/>
                    </a:lnTo>
                    <a:cubicBezTo>
                      <a:pt x="380047" y="701829"/>
                      <a:pt x="463472" y="618404"/>
                      <a:pt x="463472" y="516440"/>
                    </a:cubicBezTo>
                    <a:lnTo>
                      <a:pt x="463472" y="496577"/>
                    </a:lnTo>
                    <a:lnTo>
                      <a:pt x="688587" y="589272"/>
                    </a:lnTo>
                    <a:lnTo>
                      <a:pt x="974616" y="364157"/>
                    </a:lnTo>
                    <a:close/>
                  </a:path>
                </a:pathLst>
              </a:custGeom>
              <a:solidFill>
                <a:srgbClr val="000000"/>
              </a:solidFill>
              <a:ln w="13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0D7B525F-D546-4AEE-BD59-1C1368A02B4D}"/>
                  </a:ext>
                </a:extLst>
              </p:cNvPr>
              <p:cNvSpPr/>
              <p:nvPr/>
            </p:nvSpPr>
            <p:spPr>
              <a:xfrm>
                <a:off x="3497088" y="2289507"/>
                <a:ext cx="214521" cy="132420"/>
              </a:xfrm>
              <a:custGeom>
                <a:avLst/>
                <a:gdLst>
                  <a:gd name="connsiteX0" fmla="*/ 117854 w 214521"/>
                  <a:gd name="connsiteY0" fmla="*/ 0 h 132420"/>
                  <a:gd name="connsiteX1" fmla="*/ 0 w 214521"/>
                  <a:gd name="connsiteY1" fmla="*/ 92694 h 132420"/>
                  <a:gd name="connsiteX2" fmla="*/ 96667 w 214521"/>
                  <a:gd name="connsiteY2" fmla="*/ 132421 h 132420"/>
                  <a:gd name="connsiteX3" fmla="*/ 214521 w 214521"/>
                  <a:gd name="connsiteY3" fmla="*/ 39726 h 13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521" h="132420">
                    <a:moveTo>
                      <a:pt x="117854" y="0"/>
                    </a:moveTo>
                    <a:lnTo>
                      <a:pt x="0" y="92694"/>
                    </a:lnTo>
                    <a:lnTo>
                      <a:pt x="96667" y="132421"/>
                    </a:lnTo>
                    <a:lnTo>
                      <a:pt x="214521" y="39726"/>
                    </a:lnTo>
                    <a:close/>
                  </a:path>
                </a:pathLst>
              </a:custGeom>
              <a:solidFill>
                <a:srgbClr val="000000"/>
              </a:solidFill>
              <a:ln w="13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5E3649D-2076-41C1-BD02-E9A4FE567661}"/>
              </a:ext>
            </a:extLst>
          </p:cNvPr>
          <p:cNvCxnSpPr>
            <a:cxnSpLocks/>
          </p:cNvCxnSpPr>
          <p:nvPr/>
        </p:nvCxnSpPr>
        <p:spPr>
          <a:xfrm>
            <a:off x="1948089" y="2266630"/>
            <a:ext cx="678732" cy="29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D026A3B-D935-480F-B03B-AE10DB17201F}"/>
              </a:ext>
            </a:extLst>
          </p:cNvPr>
          <p:cNvCxnSpPr>
            <a:cxnSpLocks/>
          </p:cNvCxnSpPr>
          <p:nvPr/>
        </p:nvCxnSpPr>
        <p:spPr>
          <a:xfrm>
            <a:off x="4170954" y="2229059"/>
            <a:ext cx="678732" cy="29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FFE609B-53D2-4E33-A2F2-785801FE4210}"/>
              </a:ext>
            </a:extLst>
          </p:cNvPr>
          <p:cNvCxnSpPr>
            <a:cxnSpLocks/>
          </p:cNvCxnSpPr>
          <p:nvPr/>
        </p:nvCxnSpPr>
        <p:spPr>
          <a:xfrm>
            <a:off x="1654592" y="5046902"/>
            <a:ext cx="13776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8A0BCC0-A8DF-43D1-A7DE-CE48DFF6AA0B}"/>
              </a:ext>
            </a:extLst>
          </p:cNvPr>
          <p:cNvCxnSpPr>
            <a:cxnSpLocks/>
          </p:cNvCxnSpPr>
          <p:nvPr/>
        </p:nvCxnSpPr>
        <p:spPr>
          <a:xfrm>
            <a:off x="7166651" y="2148987"/>
            <a:ext cx="678732" cy="29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B30503C-A21E-4F3E-A360-3A6655D79968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4076936" y="3219572"/>
            <a:ext cx="918322" cy="81606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99C2B60-E137-44DF-89A8-9DB03868F4BB}"/>
              </a:ext>
            </a:extLst>
          </p:cNvPr>
          <p:cNvCxnSpPr>
            <a:cxnSpLocks/>
          </p:cNvCxnSpPr>
          <p:nvPr/>
        </p:nvCxnSpPr>
        <p:spPr>
          <a:xfrm flipH="1">
            <a:off x="9410725" y="2175787"/>
            <a:ext cx="836676" cy="1700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10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128</Words>
  <Application>Microsoft Office PowerPoint</Application>
  <PresentationFormat>와이드스크린</PresentationFormat>
  <Paragraphs>56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백승학(2016150021)</dc:creator>
  <cp:lastModifiedBy>baek seung hak</cp:lastModifiedBy>
  <cp:revision>4</cp:revision>
  <dcterms:created xsi:type="dcterms:W3CDTF">2021-03-08T14:26:08Z</dcterms:created>
  <dcterms:modified xsi:type="dcterms:W3CDTF">2021-05-06T05:22:04Z</dcterms:modified>
</cp:coreProperties>
</file>