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85" r:id="rId4"/>
    <p:sldId id="298" r:id="rId5"/>
    <p:sldId id="259" r:id="rId6"/>
    <p:sldId id="286" r:id="rId7"/>
    <p:sldId id="258" r:id="rId8"/>
    <p:sldId id="270" r:id="rId9"/>
    <p:sldId id="276" r:id="rId10"/>
    <p:sldId id="271" r:id="rId11"/>
    <p:sldId id="272" r:id="rId12"/>
    <p:sldId id="284" r:id="rId13"/>
    <p:sldId id="278" r:id="rId14"/>
    <p:sldId id="287" r:id="rId15"/>
    <p:sldId id="290" r:id="rId16"/>
    <p:sldId id="288" r:id="rId17"/>
    <p:sldId id="291" r:id="rId18"/>
    <p:sldId id="295" r:id="rId19"/>
    <p:sldId id="289" r:id="rId20"/>
    <p:sldId id="292" r:id="rId21"/>
    <p:sldId id="296" r:id="rId22"/>
    <p:sldId id="293" r:id="rId23"/>
    <p:sldId id="294" r:id="rId24"/>
    <p:sldId id="297" r:id="rId25"/>
    <p:sldId id="282" r:id="rId26"/>
    <p:sldId id="283" r:id="rId27"/>
    <p:sldId id="280" r:id="rId28"/>
    <p:sldId id="281" r:id="rId29"/>
    <p:sldId id="261" r:id="rId30"/>
    <p:sldId id="264" r:id="rId31"/>
    <p:sldId id="273" r:id="rId32"/>
    <p:sldId id="27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9EBF5"/>
    <a:srgbClr val="CFD5EA"/>
    <a:srgbClr val="4B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4E188BF-61CD-43DA-AD45-964C0FC99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5B992E-1D8C-414B-8A8E-E8BDECBFF3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53EB2-4E80-4EE9-93C8-7ED52DB40A6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16F461-F4D2-4688-97B5-5E2446AF2E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AA3AD-F4BD-48F5-933B-45B746A297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958A2-4450-4AD6-B47C-8482E82CD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24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DB51-ADF4-4CA6-A2CE-9790D7DDDA5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290B1-743D-421B-9C85-2DBEA619D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7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96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7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0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10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77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85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0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33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>
            <a:extLst>
              <a:ext uri="{FF2B5EF4-FFF2-40B4-BE49-F238E27FC236}">
                <a16:creationId xmlns:a16="http://schemas.microsoft.com/office/drawing/2014/main" id="{0AFB168D-1CDA-45C8-9621-146D309864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2016" y="6265487"/>
            <a:ext cx="3269101" cy="440112"/>
            <a:chOff x="1714314" y="3149600"/>
            <a:chExt cx="2451683" cy="3302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C15FB7B-F005-4127-AEEC-D8B8E05C0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314" y="3149600"/>
              <a:ext cx="1660712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AC87FD15-D5E8-40C9-A55E-D04727A30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2572" y="3295526"/>
              <a:ext cx="73342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le 2062">
            <a:extLst>
              <a:ext uri="{FF2B5EF4-FFF2-40B4-BE49-F238E27FC236}">
                <a16:creationId xmlns:a16="http://schemas.microsoft.com/office/drawing/2014/main" id="{AC11A41A-9CBA-4496-9351-45866348B0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400" y="6372224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fontAlgn="ctr" latin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003366"/>
                </a:solidFill>
                <a:latin typeface="Arial Narrow" panose="020B0606020202030204" pitchFamily="34" charset="0"/>
                <a:ea typeface="굴림체" panose="020B0609000101010101" pitchFamily="49" charset="-127"/>
              </a:rPr>
              <a:t>&lt; </a:t>
            </a:r>
            <a:fld id="{D189E42E-C4B8-4A45-8732-7F46B0978CF3}" type="slidenum">
              <a:rPr lang="en-US" altLang="ko-KR" sz="1600" b="1">
                <a:solidFill>
                  <a:srgbClr val="003366"/>
                </a:solidFill>
                <a:latin typeface="Arial Narrow" panose="020B0606020202030204" pitchFamily="34" charset="0"/>
                <a:ea typeface="굴림체" panose="020B0609000101010101" pitchFamily="49" charset="-127"/>
              </a:rPr>
              <a:pPr algn="r" eaLnBrk="1" fontAlgn="ctr" latin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None/>
              </a:pPr>
              <a:t>‹#›</a:t>
            </a:fld>
            <a:r>
              <a:rPr lang="en-US" altLang="ko-KR" sz="1600" b="1" dirty="0">
                <a:solidFill>
                  <a:srgbClr val="003366"/>
                </a:solidFill>
                <a:latin typeface="Arial Narrow" panose="020B0606020202030204" pitchFamily="34" charset="0"/>
                <a:ea typeface="굴림체" panose="020B0609000101010101" pitchFamily="49" charset="-127"/>
              </a:rPr>
              <a:t> / 31 &gt;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D855350-FC1F-4342-9568-2773EE6D18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016000"/>
          </a:xfrm>
          <a:prstGeom prst="rect">
            <a:avLst/>
          </a:prstGeom>
          <a:solidFill>
            <a:srgbClr val="4B76FF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0D72266-BF82-4748-8DC0-10EEEE4E4F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6288617" cy="101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70F2D5E0-6CCB-41F3-ADEB-F3B91FF9B3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13313" y="0"/>
            <a:ext cx="103716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99981" tIns="66654" rIns="0" bIns="66654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DC7027C-A027-4359-B422-77A7050E09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65713" y="152400"/>
            <a:ext cx="103716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99981" tIns="66654" rIns="0" bIns="66654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sv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svg"/><Relationship Id="rId10" Type="http://schemas.openxmlformats.org/officeDocument/2006/relationships/image" Target="../media/image36.sv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jpe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oysboy3.tistory.com/140" TargetMode="External"/><Relationship Id="rId2" Type="http://schemas.openxmlformats.org/officeDocument/2006/relationships/hyperlink" Target="http://jiintech.kr/wp-content/uploads/2018/01/%EC%97%B4%ED%99%94%EC%83%81-%EA%B8%B0%EB%B0%98-%ED%99%94%EC%9E%AC%EA%B0%90%EC%A7%80-%EC%8B%9C%EC%8A%A4%ED%85%9C-%EC%A0%9C%EC%95%88%EC%84%9C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cv.org/3.4/d1/de5/classcv_1_1CascadeClassifier.html" TargetMode="External"/><Relationship Id="rId5" Type="http://schemas.openxmlformats.org/officeDocument/2006/relationships/hyperlink" Target="https://github.com/shivamshan/FIRE-DETECTION-AND-EXTINGUISHING-SYSTEM/blob/master/fire_detection.xml" TargetMode="External"/><Relationship Id="rId4" Type="http://schemas.openxmlformats.org/officeDocument/2006/relationships/hyperlink" Target="https://www.instructables.com/Create-OpenCV-Image-Classifiers-Using-Python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D5C9FF3B-F3CA-47E9-8291-228C456D9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62" y="704537"/>
            <a:ext cx="10153338" cy="212860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lnSpc>
                <a:spcPct val="160000"/>
              </a:lnSpc>
              <a:defRPr/>
            </a:pPr>
            <a:endParaRPr lang="en-US" altLang="ko-KR" sz="2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C0E9D1-5EDE-42DD-AA29-067D7D38E5C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048000" y="772459"/>
            <a:ext cx="9144000" cy="200660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</a:rPr>
              <a:t>종합설계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r>
              <a:rPr lang="ko-KR" altLang="en-US" sz="4000" b="1" dirty="0">
                <a:solidFill>
                  <a:schemeClr val="bg1"/>
                </a:solidFill>
              </a:rPr>
              <a:t>차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BE2DA6-A260-475C-941A-61E0E0D37F5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422098" y="3903102"/>
            <a:ext cx="7769902" cy="4158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IOT </a:t>
            </a:r>
            <a:r>
              <a:rPr lang="ko-KR" altLang="en-US" sz="2000" dirty="0">
                <a:solidFill>
                  <a:srgbClr val="0000FF"/>
                </a:solidFill>
              </a:rPr>
              <a:t>센서를 이용한 스마트 화재 감지 및 대응 시스템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F2971-1F34-46B2-92AC-AC5BC59543E9}"/>
              </a:ext>
            </a:extLst>
          </p:cNvPr>
          <p:cNvSpPr txBox="1"/>
          <p:nvPr/>
        </p:nvSpPr>
        <p:spPr>
          <a:xfrm>
            <a:off x="5289176" y="4467878"/>
            <a:ext cx="6624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김정환 </a:t>
            </a:r>
            <a:r>
              <a:rPr lang="en-US" altLang="ko-KR" b="1" dirty="0"/>
              <a:t>/ 2015150008</a:t>
            </a:r>
          </a:p>
          <a:p>
            <a:pPr algn="r"/>
            <a:r>
              <a:rPr lang="ko-KR" altLang="en-US" b="1" dirty="0"/>
              <a:t>김태형 </a:t>
            </a:r>
            <a:r>
              <a:rPr lang="en-US" altLang="ko-KR" b="1" dirty="0"/>
              <a:t>/ 2018152012</a:t>
            </a:r>
          </a:p>
          <a:p>
            <a:pPr algn="r"/>
            <a:r>
              <a:rPr lang="ko-KR" altLang="en-US" b="1" dirty="0"/>
              <a:t>백승학 </a:t>
            </a:r>
            <a:r>
              <a:rPr lang="en-US" altLang="ko-KR" b="1" dirty="0"/>
              <a:t>/ 2016150021</a:t>
            </a:r>
          </a:p>
          <a:p>
            <a:pPr algn="r"/>
            <a:r>
              <a:rPr lang="ko-KR" altLang="en-US" b="1" dirty="0"/>
              <a:t>응웬뒤훙 </a:t>
            </a:r>
            <a:r>
              <a:rPr lang="en-US" altLang="ko-KR" b="1" dirty="0"/>
              <a:t>/ 2018150047</a:t>
            </a:r>
          </a:p>
          <a:p>
            <a:pPr algn="r"/>
            <a:endParaRPr lang="ko-KR" altLang="en-US" b="1" dirty="0"/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7ECEE15E-DFAF-4DCE-8628-540EDCCACC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4306220"/>
            <a:ext cx="12192000" cy="12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12415-7DC7-4C50-A731-AB38D26ED88A}"/>
              </a:ext>
            </a:extLst>
          </p:cNvPr>
          <p:cNvSpPr txBox="1"/>
          <p:nvPr/>
        </p:nvSpPr>
        <p:spPr>
          <a:xfrm>
            <a:off x="259976" y="5945206"/>
            <a:ext cx="293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000FF"/>
                </a:solidFill>
              </a:rPr>
              <a:t>회사명 </a:t>
            </a:r>
            <a:r>
              <a:rPr lang="en-US" altLang="ko-KR" sz="3600" b="1" dirty="0">
                <a:solidFill>
                  <a:srgbClr val="0000FF"/>
                </a:solidFill>
              </a:rPr>
              <a:t>: </a:t>
            </a:r>
            <a:r>
              <a:rPr lang="ko-KR" altLang="en-US" sz="3600" b="1" dirty="0" err="1">
                <a:solidFill>
                  <a:srgbClr val="0000FF"/>
                </a:solidFill>
              </a:rPr>
              <a:t>청보</a:t>
            </a:r>
            <a:endParaRPr lang="ko-KR" alt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34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관련 연구 및 사례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A40D8-8337-408E-A53E-BB2B5DDA6B70}"/>
              </a:ext>
            </a:extLst>
          </p:cNvPr>
          <p:cNvSpPr txBox="1"/>
          <p:nvPr/>
        </p:nvSpPr>
        <p:spPr>
          <a:xfrm>
            <a:off x="489676" y="1415258"/>
            <a:ext cx="1121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 err="1"/>
              <a:t>지인테크</a:t>
            </a:r>
            <a:r>
              <a:rPr lang="ko-KR" altLang="en-US" sz="2400" b="1" dirty="0"/>
              <a:t> 열화상 기반 화재감시 시스템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BC7B5-EA22-402F-9A99-58A6C3006A38}"/>
              </a:ext>
            </a:extLst>
          </p:cNvPr>
          <p:cNvSpPr txBox="1"/>
          <p:nvPr/>
        </p:nvSpPr>
        <p:spPr>
          <a:xfrm>
            <a:off x="6430297" y="1978958"/>
            <a:ext cx="564863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열화상 카메라 기반 화재 감지 시스템의 경우 비접촉식 적외선 방식으로 픽셀단위의 온도 정보를 수집하여 비정상적 고온 발생을 판별</a:t>
            </a: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영상 분석 및 온도 조절 감지로 설정 온도 도달 시 즉시 감지 가능</a:t>
            </a:r>
            <a:endParaRPr lang="en-US" altLang="ko-KR" b="1" dirty="0"/>
          </a:p>
          <a:p>
            <a:pPr>
              <a:spcAft>
                <a:spcPts val="600"/>
              </a:spcAft>
            </a:pP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거리별로 관찰되는 불꽃의 온도를 각각 다르게 설정하여 건물의 구조나 환경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실 내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>
                <a:solidFill>
                  <a:srgbClr val="FF0000"/>
                </a:solidFill>
              </a:rPr>
              <a:t>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온도 등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에 따라 온도 기준 값을 다르게 </a:t>
            </a:r>
            <a:r>
              <a:rPr lang="ko-KR" altLang="en-US" b="1" dirty="0" err="1">
                <a:solidFill>
                  <a:srgbClr val="FF0000"/>
                </a:solidFill>
              </a:rPr>
              <a:t>설정해야하는</a:t>
            </a:r>
            <a:r>
              <a:rPr lang="ko-KR" altLang="en-US" b="1" dirty="0">
                <a:solidFill>
                  <a:srgbClr val="FF0000"/>
                </a:solidFill>
              </a:rPr>
              <a:t> 문제 존재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화재상황 인식이 아닌 화재 발생 전 상태 감지에 최적화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DC7659-98E3-41FF-9907-59B5890A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76" y="1978958"/>
            <a:ext cx="5167816" cy="35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2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관련 연구 및 사례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D92CA37-5A69-4D73-A0F3-2356C3F3F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59209"/>
              </p:ext>
            </p:extLst>
          </p:nvPr>
        </p:nvGraphicFramePr>
        <p:xfrm>
          <a:off x="1315657" y="2250911"/>
          <a:ext cx="9560679" cy="360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662">
                  <a:extLst>
                    <a:ext uri="{9D8B030D-6E8A-4147-A177-3AD203B41FA5}">
                      <a16:colId xmlns:a16="http://schemas.microsoft.com/office/drawing/2014/main" val="932140473"/>
                    </a:ext>
                  </a:extLst>
                </a:gridCol>
                <a:gridCol w="3423771">
                  <a:extLst>
                    <a:ext uri="{9D8B030D-6E8A-4147-A177-3AD203B41FA5}">
                      <a16:colId xmlns:a16="http://schemas.microsoft.com/office/drawing/2014/main" val="762574437"/>
                    </a:ext>
                  </a:extLst>
                </a:gridCol>
                <a:gridCol w="3053246">
                  <a:extLst>
                    <a:ext uri="{9D8B030D-6E8A-4147-A177-3AD203B41FA5}">
                      <a16:colId xmlns:a16="http://schemas.microsoft.com/office/drawing/2014/main" val="943521899"/>
                    </a:ext>
                  </a:extLst>
                </a:gridCol>
              </a:tblGrid>
              <a:tr h="830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제품명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화재 감지 방식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대피 안내 조치</a:t>
                      </a:r>
                      <a:endParaRPr lang="en-US" altLang="ko-K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13680"/>
                  </a:ext>
                </a:extLst>
              </a:tr>
              <a:tr h="531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j-lt"/>
                          <a:cs typeface="Aharoni" panose="020B0604020202020204" pitchFamily="2" charset="-79"/>
                        </a:rPr>
                        <a:t>JINOIoT</a:t>
                      </a:r>
                      <a:endParaRPr lang="ko-KR" altLang="en-US" sz="160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연기 감지 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문자 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185510"/>
                  </a:ext>
                </a:extLst>
              </a:tr>
              <a:tr h="589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+mj-lt"/>
                          <a:cs typeface="Aharoni" panose="020B0604020202020204" pitchFamily="2" charset="-79"/>
                        </a:rPr>
                        <a:t>올라이트라이프</a:t>
                      </a:r>
                      <a:endParaRPr lang="ko-KR" altLang="en-US" sz="160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열</a:t>
                      </a:r>
                      <a:r>
                        <a:rPr lang="en-US" altLang="ko-KR" sz="1600" dirty="0">
                          <a:latin typeface="+mj-lt"/>
                          <a:cs typeface="Aharoni" panose="020B0604020202020204" pitchFamily="2" charset="-79"/>
                        </a:rPr>
                        <a:t>, </a:t>
                      </a:r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연기</a:t>
                      </a:r>
                      <a:r>
                        <a:rPr lang="en-US" altLang="ko-KR" sz="1600" dirty="0">
                          <a:latin typeface="+mj-lt"/>
                          <a:cs typeface="Aharoni" panose="020B0604020202020204" pitchFamily="2" charset="-79"/>
                        </a:rPr>
                        <a:t>, </a:t>
                      </a:r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온</a:t>
                      </a:r>
                      <a:r>
                        <a:rPr lang="en-US" altLang="ko-KR" sz="1600" dirty="0">
                          <a:latin typeface="+mj-lt"/>
                          <a:cs typeface="Aharoni" panose="020B0604020202020204" pitchFamily="2" charset="-79"/>
                        </a:rPr>
                        <a:t>/</a:t>
                      </a:r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습도</a:t>
                      </a:r>
                      <a:r>
                        <a:rPr lang="en-US" altLang="ko-KR" sz="1600" dirty="0">
                          <a:latin typeface="+mj-lt"/>
                          <a:cs typeface="Aharoni" panose="020B0604020202020204" pitchFamily="2" charset="-79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유해 가스 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스마트폰 앱 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579386"/>
                  </a:ext>
                </a:extLst>
              </a:tr>
              <a:tr h="5317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재래시장 </a:t>
                      </a:r>
                      <a:r>
                        <a:rPr lang="en-US" altLang="ko-KR" sz="1600" dirty="0">
                          <a:latin typeface="+mj-lt"/>
                          <a:cs typeface="Aharoni" panose="020B0604020202020204" pitchFamily="2" charset="-79"/>
                        </a:rPr>
                        <a:t>IOT</a:t>
                      </a:r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화재 경보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연기 감지 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모바일 메신저 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740940"/>
                  </a:ext>
                </a:extLst>
              </a:tr>
              <a:tr h="5317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+mj-lt"/>
                          <a:cs typeface="Aharoni" panose="020B0604020202020204" pitchFamily="2" charset="-79"/>
                        </a:rPr>
                        <a:t>지인테크</a:t>
                      </a:r>
                      <a:endParaRPr lang="ko-KR" altLang="en-US" sz="160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열화상 카메라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lt"/>
                          <a:cs typeface="Aharoni" panose="020B0604020202020204" pitchFamily="2" charset="-79"/>
                        </a:rPr>
                        <a:t>X</a:t>
                      </a:r>
                      <a:endParaRPr lang="ko-KR" altLang="en-US" sz="160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356499"/>
                  </a:ext>
                </a:extLst>
              </a:tr>
              <a:tr h="589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+mj-lt"/>
                          <a:cs typeface="Aharoni" panose="020B0604020202020204" pitchFamily="2" charset="-79"/>
                        </a:rPr>
                        <a:t>설계 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lt"/>
                          <a:cs typeface="Aharoni" panose="020B0604020202020204" pitchFamily="2" charset="-79"/>
                        </a:rPr>
                        <a:t>연기</a:t>
                      </a:r>
                      <a:r>
                        <a:rPr lang="en-US" altLang="ko-KR" sz="1600" b="1" dirty="0">
                          <a:latin typeface="+mj-lt"/>
                          <a:cs typeface="Aharoni" panose="020B0604020202020204" pitchFamily="2" charset="-79"/>
                        </a:rPr>
                        <a:t>/</a:t>
                      </a:r>
                      <a:r>
                        <a:rPr lang="ko-KR" altLang="en-US" sz="1600" b="1" dirty="0">
                          <a:latin typeface="+mj-lt"/>
                          <a:cs typeface="Aharoni" panose="020B0604020202020204" pitchFamily="2" charset="-79"/>
                        </a:rPr>
                        <a:t>가스 감지 센서</a:t>
                      </a:r>
                      <a:endParaRPr lang="en-US" altLang="ko-KR" sz="1600" b="1" dirty="0"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latin typeface="+mj-lt"/>
                          <a:cs typeface="Aharoni" panose="020B0604020202020204" pitchFamily="2" charset="-79"/>
                        </a:rPr>
                        <a:t>+</a:t>
                      </a:r>
                      <a:r>
                        <a:rPr lang="ko-KR" altLang="en-US" sz="1600" b="1" dirty="0">
                          <a:latin typeface="+mj-lt"/>
                          <a:cs typeface="Aharoni" panose="020B0604020202020204" pitchFamily="2" charset="-79"/>
                        </a:rPr>
                        <a:t>열화상 카메라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경보 발생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스마트폰 앱 알림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스프링클러 가동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5127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AC3496-4036-41DE-8410-6496FC0E2258}"/>
              </a:ext>
            </a:extLst>
          </p:cNvPr>
          <p:cNvSpPr txBox="1"/>
          <p:nvPr/>
        </p:nvSpPr>
        <p:spPr>
          <a:xfrm>
            <a:off x="489674" y="1521715"/>
            <a:ext cx="1121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유사 시스템 </a:t>
            </a:r>
            <a:r>
              <a:rPr lang="ko-KR" altLang="en-US" sz="2400" b="1"/>
              <a:t>기능 종합 및 비교</a:t>
            </a:r>
            <a:endParaRPr lang="en-US" altLang="ko-KR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B5D5CE-E082-4598-A2EF-80D1DB96ACD7}"/>
              </a:ext>
            </a:extLst>
          </p:cNvPr>
          <p:cNvSpPr/>
          <p:nvPr/>
        </p:nvSpPr>
        <p:spPr>
          <a:xfrm>
            <a:off x="1315657" y="5242028"/>
            <a:ext cx="9560679" cy="612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4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수행 시나리오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D01D9DF-6DC2-4674-A242-9E6F651E275F}"/>
              </a:ext>
            </a:extLst>
          </p:cNvPr>
          <p:cNvGrpSpPr/>
          <p:nvPr/>
        </p:nvGrpSpPr>
        <p:grpSpPr>
          <a:xfrm>
            <a:off x="5340063" y="1434310"/>
            <a:ext cx="1428176" cy="1488226"/>
            <a:chOff x="389779" y="2095076"/>
            <a:chExt cx="1516436" cy="1548932"/>
          </a:xfrm>
        </p:grpSpPr>
        <p:pic>
          <p:nvPicPr>
            <p:cNvPr id="40" name="Picture 2" descr="OpenCV 아이콘">
              <a:extLst>
                <a:ext uri="{FF2B5EF4-FFF2-40B4-BE49-F238E27FC236}">
                  <a16:creationId xmlns:a16="http://schemas.microsoft.com/office/drawing/2014/main" id="{C3B807A5-72B9-4880-9FB2-5AB7EB034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005" y="2095076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78D0D9-16BA-435F-B616-3A65E7204519}"/>
                </a:ext>
              </a:extLst>
            </p:cNvPr>
            <p:cNvSpPr txBox="1"/>
            <p:nvPr/>
          </p:nvSpPr>
          <p:spPr>
            <a:xfrm>
              <a:off x="389779" y="3067412"/>
              <a:ext cx="1516436" cy="576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사람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불꽃 </a:t>
              </a:r>
              <a:endParaRPr lang="en-US" altLang="ko-KR" sz="1500" dirty="0"/>
            </a:p>
            <a:p>
              <a:r>
                <a:rPr lang="ko-KR" altLang="en-US" sz="1500" dirty="0"/>
                <a:t>객체 인식</a:t>
              </a:r>
            </a:p>
          </p:txBody>
        </p:sp>
      </p:grpSp>
      <p:pic>
        <p:nvPicPr>
          <p:cNvPr id="42" name="그래픽 41" descr="오른쪽 화살표">
            <a:extLst>
              <a:ext uri="{FF2B5EF4-FFF2-40B4-BE49-F238E27FC236}">
                <a16:creationId xmlns:a16="http://schemas.microsoft.com/office/drawing/2014/main" id="{6C9B32C2-663D-47DE-B8D6-F820D6441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698357" y="3744205"/>
            <a:ext cx="914400" cy="914400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C3D89F33-874E-469D-9333-70CEC598AB06}"/>
              </a:ext>
            </a:extLst>
          </p:cNvPr>
          <p:cNvGrpSpPr/>
          <p:nvPr/>
        </p:nvGrpSpPr>
        <p:grpSpPr>
          <a:xfrm>
            <a:off x="7604733" y="2288927"/>
            <a:ext cx="1172184" cy="1426160"/>
            <a:chOff x="4766345" y="2194657"/>
            <a:chExt cx="914400" cy="1310390"/>
          </a:xfrm>
        </p:grpSpPr>
        <p:pic>
          <p:nvPicPr>
            <p:cNvPr id="45" name="그래픽 44" descr="셀 타워 단색으로 채워진">
              <a:extLst>
                <a:ext uri="{FF2B5EF4-FFF2-40B4-BE49-F238E27FC236}">
                  <a16:creationId xmlns:a16="http://schemas.microsoft.com/office/drawing/2014/main" id="{98CD369E-8E17-415C-A825-B32FBACA9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66345" y="2194657"/>
              <a:ext cx="914400" cy="914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DA4387-A27A-45C2-8CC6-21706645504C}"/>
                </a:ext>
              </a:extLst>
            </p:cNvPr>
            <p:cNvSpPr txBox="1"/>
            <p:nvPr/>
          </p:nvSpPr>
          <p:spPr>
            <a:xfrm>
              <a:off x="4978867" y="3181882"/>
              <a:ext cx="6204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통신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AE0BEFD-B7DA-45A9-BC99-F9E0F64F5DBC}"/>
              </a:ext>
            </a:extLst>
          </p:cNvPr>
          <p:cNvGrpSpPr/>
          <p:nvPr/>
        </p:nvGrpSpPr>
        <p:grpSpPr>
          <a:xfrm>
            <a:off x="7637234" y="4651077"/>
            <a:ext cx="984936" cy="1631433"/>
            <a:chOff x="2789875" y="2144838"/>
            <a:chExt cx="984936" cy="163143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99878-44C1-4B09-8535-B67B7A661E9D}"/>
                </a:ext>
              </a:extLst>
            </p:cNvPr>
            <p:cNvSpPr txBox="1"/>
            <p:nvPr/>
          </p:nvSpPr>
          <p:spPr>
            <a:xfrm>
              <a:off x="2789875" y="3176107"/>
              <a:ext cx="98493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네트워크</a:t>
              </a:r>
              <a:endParaRPr lang="en-US" altLang="ko-KR" sz="1500" dirty="0"/>
            </a:p>
            <a:p>
              <a:endParaRPr lang="ko-KR" altLang="en-US" dirty="0"/>
            </a:p>
          </p:txBody>
        </p:sp>
        <p:pic>
          <p:nvPicPr>
            <p:cNvPr id="49" name="그래픽 48" descr="네트워크 단색으로 채워진">
              <a:extLst>
                <a:ext uri="{FF2B5EF4-FFF2-40B4-BE49-F238E27FC236}">
                  <a16:creationId xmlns:a16="http://schemas.microsoft.com/office/drawing/2014/main" id="{CADA892A-06F9-4A65-AE23-906B0F9C1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89875" y="2144838"/>
              <a:ext cx="984936" cy="984936"/>
            </a:xfrm>
            <a:prstGeom prst="rect">
              <a:avLst/>
            </a:prstGeom>
          </p:spPr>
        </p:pic>
      </p:grpSp>
      <p:pic>
        <p:nvPicPr>
          <p:cNvPr id="50" name="그래픽 49" descr="오른쪽 화살표">
            <a:extLst>
              <a:ext uri="{FF2B5EF4-FFF2-40B4-BE49-F238E27FC236}">
                <a16:creationId xmlns:a16="http://schemas.microsoft.com/office/drawing/2014/main" id="{3FD7DDE2-C8C9-46F5-A189-4C18E347A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734133">
            <a:off x="8603238" y="4151249"/>
            <a:ext cx="914400" cy="914400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2676866E-049F-4ECE-87B9-1111F3066DCB}"/>
              </a:ext>
            </a:extLst>
          </p:cNvPr>
          <p:cNvGrpSpPr/>
          <p:nvPr/>
        </p:nvGrpSpPr>
        <p:grpSpPr>
          <a:xfrm>
            <a:off x="9816077" y="4849771"/>
            <a:ext cx="1212883" cy="1302941"/>
            <a:chOff x="7431573" y="2144838"/>
            <a:chExt cx="1212883" cy="1302941"/>
          </a:xfrm>
        </p:grpSpPr>
        <p:pic>
          <p:nvPicPr>
            <p:cNvPr id="52" name="그래픽 51" descr="소화전 단색으로 채워진">
              <a:extLst>
                <a:ext uri="{FF2B5EF4-FFF2-40B4-BE49-F238E27FC236}">
                  <a16:creationId xmlns:a16="http://schemas.microsoft.com/office/drawing/2014/main" id="{97BA4D10-0060-473A-9EFA-47AB5EF4C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31573" y="2144838"/>
              <a:ext cx="914400" cy="9144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C284F19-E5A6-429A-859A-EA31A8311B74}"/>
                </a:ext>
              </a:extLst>
            </p:cNvPr>
            <p:cNvSpPr txBox="1"/>
            <p:nvPr/>
          </p:nvSpPr>
          <p:spPr>
            <a:xfrm>
              <a:off x="7591101" y="3124614"/>
              <a:ext cx="1053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신고</a:t>
              </a:r>
              <a:endParaRPr lang="en-US" altLang="ko-KR" sz="1500" dirty="0"/>
            </a:p>
          </p:txBody>
        </p:sp>
      </p:grpSp>
      <p:pic>
        <p:nvPicPr>
          <p:cNvPr id="60" name="그래픽 59" descr="불꽃 단색으로 채워진">
            <a:extLst>
              <a:ext uri="{FF2B5EF4-FFF2-40B4-BE49-F238E27FC236}">
                <a16:creationId xmlns:a16="http://schemas.microsoft.com/office/drawing/2014/main" id="{7CB77584-62A6-453C-A419-79353FBC44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2999" y="2291724"/>
            <a:ext cx="914400" cy="914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FDC9CDF-D5F9-461B-AD93-F8A45D2D460C}"/>
              </a:ext>
            </a:extLst>
          </p:cNvPr>
          <p:cNvSpPr txBox="1"/>
          <p:nvPr/>
        </p:nvSpPr>
        <p:spPr>
          <a:xfrm>
            <a:off x="3187719" y="3302994"/>
            <a:ext cx="10628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화재 발생</a:t>
            </a:r>
            <a:endParaRPr lang="en-US" altLang="ko-KR" sz="1500" dirty="0"/>
          </a:p>
        </p:txBody>
      </p:sp>
      <p:pic>
        <p:nvPicPr>
          <p:cNvPr id="64" name="그래픽 63" descr="오른쪽 화살표">
            <a:extLst>
              <a:ext uri="{FF2B5EF4-FFF2-40B4-BE49-F238E27FC236}">
                <a16:creationId xmlns:a16="http://schemas.microsoft.com/office/drawing/2014/main" id="{E0822D6D-25F9-43EC-B437-AC65333B6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958735">
            <a:off x="4118484" y="1785762"/>
            <a:ext cx="977913" cy="914400"/>
          </a:xfrm>
          <a:prstGeom prst="rect">
            <a:avLst/>
          </a:prstGeom>
        </p:spPr>
      </p:pic>
      <p:pic>
        <p:nvPicPr>
          <p:cNvPr id="65" name="그래픽 64" descr="오른쪽 화살표">
            <a:extLst>
              <a:ext uri="{FF2B5EF4-FFF2-40B4-BE49-F238E27FC236}">
                <a16:creationId xmlns:a16="http://schemas.microsoft.com/office/drawing/2014/main" id="{A7269EF0-53D9-4443-AD71-3EFAFC28D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61965">
            <a:off x="6592081" y="1871716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6888434-60DD-41DE-AD48-BBDB64F7862B}"/>
              </a:ext>
            </a:extLst>
          </p:cNvPr>
          <p:cNvSpPr txBox="1"/>
          <p:nvPr/>
        </p:nvSpPr>
        <p:spPr>
          <a:xfrm>
            <a:off x="702763" y="3354846"/>
            <a:ext cx="1674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실시간 스트리밍</a:t>
            </a:r>
            <a:endParaRPr lang="en-US" altLang="ko-KR" sz="1500" dirty="0"/>
          </a:p>
        </p:txBody>
      </p:sp>
      <p:pic>
        <p:nvPicPr>
          <p:cNvPr id="27" name="그래픽 26" descr="오른쪽 화살표">
            <a:extLst>
              <a:ext uri="{FF2B5EF4-FFF2-40B4-BE49-F238E27FC236}">
                <a16:creationId xmlns:a16="http://schemas.microsoft.com/office/drawing/2014/main" id="{6BA4784B-457A-4CEF-BF7E-1B80F20B6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392737">
            <a:off x="6563607" y="3104341"/>
            <a:ext cx="914400" cy="914400"/>
          </a:xfrm>
          <a:prstGeom prst="rect">
            <a:avLst/>
          </a:prstGeom>
        </p:spPr>
      </p:pic>
      <p:pic>
        <p:nvPicPr>
          <p:cNvPr id="6" name="그래픽 5" descr="소화기 단색으로 채워진">
            <a:extLst>
              <a:ext uri="{FF2B5EF4-FFF2-40B4-BE49-F238E27FC236}">
                <a16:creationId xmlns:a16="http://schemas.microsoft.com/office/drawing/2014/main" id="{3050691A-8CBA-400F-A01F-4299F8C91C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6077" y="3246534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7D84F47-2234-4232-949D-5FB0F0C0F829}"/>
              </a:ext>
            </a:extLst>
          </p:cNvPr>
          <p:cNvSpPr txBox="1"/>
          <p:nvPr/>
        </p:nvSpPr>
        <p:spPr>
          <a:xfrm>
            <a:off x="9633328" y="4235668"/>
            <a:ext cx="1279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스프링클러</a:t>
            </a:r>
            <a:endParaRPr lang="en-US" altLang="ko-KR" sz="1500" dirty="0"/>
          </a:p>
        </p:txBody>
      </p:sp>
      <p:pic>
        <p:nvPicPr>
          <p:cNvPr id="8" name="그래픽 7" descr="카메라 단색으로 채워진">
            <a:extLst>
              <a:ext uri="{FF2B5EF4-FFF2-40B4-BE49-F238E27FC236}">
                <a16:creationId xmlns:a16="http://schemas.microsoft.com/office/drawing/2014/main" id="{F872183D-C255-407E-9733-1F2C339E0B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7118" y="2178423"/>
            <a:ext cx="1181064" cy="1124571"/>
          </a:xfrm>
          <a:prstGeom prst="rect">
            <a:avLst/>
          </a:prstGeom>
        </p:spPr>
      </p:pic>
      <p:pic>
        <p:nvPicPr>
          <p:cNvPr id="35" name="그래픽 34" descr="오른쪽 화살표">
            <a:extLst>
              <a:ext uri="{FF2B5EF4-FFF2-40B4-BE49-F238E27FC236}">
                <a16:creationId xmlns:a16="http://schemas.microsoft.com/office/drawing/2014/main" id="{39852296-8BD4-456C-9C17-1B49D349C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1165">
            <a:off x="4182614" y="2864977"/>
            <a:ext cx="914400" cy="914400"/>
          </a:xfrm>
          <a:prstGeom prst="rect">
            <a:avLst/>
          </a:prstGeom>
        </p:spPr>
      </p:pic>
      <p:pic>
        <p:nvPicPr>
          <p:cNvPr id="36" name="그래픽 35" descr="오른쪽 화살표">
            <a:extLst>
              <a:ext uri="{FF2B5EF4-FFF2-40B4-BE49-F238E27FC236}">
                <a16:creationId xmlns:a16="http://schemas.microsoft.com/office/drawing/2014/main" id="{FB9363CC-9F4C-444B-A090-2F3ED63EB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8149" y="2392314"/>
            <a:ext cx="957778" cy="914400"/>
          </a:xfrm>
          <a:prstGeom prst="rect">
            <a:avLst/>
          </a:prstGeom>
        </p:spPr>
      </p:pic>
      <p:pic>
        <p:nvPicPr>
          <p:cNvPr id="10" name="그래픽 9" descr="무선 라우터 단색으로 채워진">
            <a:extLst>
              <a:ext uri="{FF2B5EF4-FFF2-40B4-BE49-F238E27FC236}">
                <a16:creationId xmlns:a16="http://schemas.microsoft.com/office/drawing/2014/main" id="{A9D06960-B397-4748-91D2-1977C4433B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48841" y="3099572"/>
            <a:ext cx="1172184" cy="119778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766514F-6FB3-4F16-9DFE-B9EDF7747A50}"/>
              </a:ext>
            </a:extLst>
          </p:cNvPr>
          <p:cNvSpPr txBox="1"/>
          <p:nvPr/>
        </p:nvSpPr>
        <p:spPr>
          <a:xfrm>
            <a:off x="5430697" y="4270410"/>
            <a:ext cx="10628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센서 인식</a:t>
            </a:r>
            <a:endParaRPr lang="en-US" altLang="ko-KR" sz="1500" dirty="0"/>
          </a:p>
        </p:txBody>
      </p:sp>
      <p:pic>
        <p:nvPicPr>
          <p:cNvPr id="57" name="그래픽 56" descr="오른쪽 화살표">
            <a:extLst>
              <a:ext uri="{FF2B5EF4-FFF2-40B4-BE49-F238E27FC236}">
                <a16:creationId xmlns:a16="http://schemas.microsoft.com/office/drawing/2014/main" id="{B7E9677A-2C8C-47C6-9708-2432A50BF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57860">
            <a:off x="8645475" y="4975773"/>
            <a:ext cx="881366" cy="95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7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시스템 구성도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3A8E1F-B928-4CBA-B3F4-5F3104B5D3B8}"/>
              </a:ext>
            </a:extLst>
          </p:cNvPr>
          <p:cNvGrpSpPr/>
          <p:nvPr/>
        </p:nvGrpSpPr>
        <p:grpSpPr>
          <a:xfrm>
            <a:off x="10124132" y="985217"/>
            <a:ext cx="1723898" cy="2231782"/>
            <a:chOff x="631025" y="1434984"/>
            <a:chExt cx="1429723" cy="19043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B5BA1E-43A6-48D3-8EE0-14AF2FD25B1F}"/>
                </a:ext>
              </a:extLst>
            </p:cNvPr>
            <p:cNvSpPr txBox="1"/>
            <p:nvPr/>
          </p:nvSpPr>
          <p:spPr>
            <a:xfrm>
              <a:off x="631025" y="1434984"/>
              <a:ext cx="1424143" cy="498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사용자 휴대폰</a:t>
              </a:r>
              <a:endParaRPr lang="en-US" altLang="ko-KR" sz="1600" b="1" dirty="0"/>
            </a:p>
            <a:p>
              <a:pPr algn="ctr"/>
              <a:r>
                <a:rPr lang="en-US" altLang="ko-KR" sz="1600" b="1" dirty="0"/>
                <a:t>(</a:t>
              </a:r>
              <a:r>
                <a:rPr lang="ko-KR" altLang="en-US" sz="1600" b="1" dirty="0"/>
                <a:t>애플리케이션</a:t>
              </a:r>
              <a:r>
                <a:rPr lang="en-US" altLang="ko-KR" sz="1600" b="1" dirty="0"/>
                <a:t>)</a:t>
              </a:r>
            </a:p>
          </p:txBody>
        </p:sp>
        <p:pic>
          <p:nvPicPr>
            <p:cNvPr id="36" name="그래픽 35" descr="스마트폰 단색으로 채워진">
              <a:extLst>
                <a:ext uri="{FF2B5EF4-FFF2-40B4-BE49-F238E27FC236}">
                  <a16:creationId xmlns:a16="http://schemas.microsoft.com/office/drawing/2014/main" id="{4263902F-A0A7-4A64-91D3-D037A174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1025" y="1909596"/>
              <a:ext cx="1429723" cy="1429723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CEFACCF-F889-400E-ADB0-4F3E15B8DB75}"/>
              </a:ext>
            </a:extLst>
          </p:cNvPr>
          <p:cNvGrpSpPr/>
          <p:nvPr/>
        </p:nvGrpSpPr>
        <p:grpSpPr>
          <a:xfrm>
            <a:off x="774465" y="1369334"/>
            <a:ext cx="2356814" cy="1617293"/>
            <a:chOff x="1077850" y="4136023"/>
            <a:chExt cx="1954635" cy="138000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BC9475-6A76-4D61-951F-FFFD419893A5}"/>
                </a:ext>
              </a:extLst>
            </p:cNvPr>
            <p:cNvSpPr txBox="1"/>
            <p:nvPr/>
          </p:nvSpPr>
          <p:spPr>
            <a:xfrm>
              <a:off x="1077850" y="4136023"/>
              <a:ext cx="1954635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가스 센서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적외선 센서</a:t>
              </a:r>
              <a:endParaRPr lang="en-US" altLang="ko-KR" sz="1600" b="1" dirty="0"/>
            </a:p>
          </p:txBody>
        </p:sp>
        <p:pic>
          <p:nvPicPr>
            <p:cNvPr id="39" name="그래픽 38" descr="무선 단색으로 채워진">
              <a:extLst>
                <a:ext uri="{FF2B5EF4-FFF2-40B4-BE49-F238E27FC236}">
                  <a16:creationId xmlns:a16="http://schemas.microsoft.com/office/drawing/2014/main" id="{1B3C090D-8CED-4957-8E53-0BC5F0E03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4802" y="4431304"/>
              <a:ext cx="1084723" cy="1084723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5E35386-1017-4F6D-9591-058A536A8BAD}"/>
              </a:ext>
            </a:extLst>
          </p:cNvPr>
          <p:cNvGrpSpPr/>
          <p:nvPr/>
        </p:nvGrpSpPr>
        <p:grpSpPr>
          <a:xfrm>
            <a:off x="4749820" y="955248"/>
            <a:ext cx="1836642" cy="1685325"/>
            <a:chOff x="3905323" y="4637158"/>
            <a:chExt cx="1523228" cy="1438054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55BD702-3034-4B7B-B9A6-5C09C511B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05323" y="4990489"/>
              <a:ext cx="1523228" cy="108472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2D615C-EE77-4326-B24C-7120A0200F26}"/>
                </a:ext>
              </a:extLst>
            </p:cNvPr>
            <p:cNvSpPr txBox="1"/>
            <p:nvPr/>
          </p:nvSpPr>
          <p:spPr>
            <a:xfrm>
              <a:off x="3954865" y="4637158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/>
                <a:t>아두이노</a:t>
              </a:r>
              <a:endParaRPr lang="en-US" altLang="ko-KR" sz="16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F70234-1C9D-4FBD-BEDC-8EDBF9849103}"/>
              </a:ext>
            </a:extLst>
          </p:cNvPr>
          <p:cNvGrpSpPr/>
          <p:nvPr/>
        </p:nvGrpSpPr>
        <p:grpSpPr>
          <a:xfrm>
            <a:off x="10247401" y="4428590"/>
            <a:ext cx="1717170" cy="1666571"/>
            <a:chOff x="5059727" y="1534972"/>
            <a:chExt cx="1424143" cy="1422052"/>
          </a:xfrm>
        </p:grpSpPr>
        <p:pic>
          <p:nvPicPr>
            <p:cNvPr id="49" name="그래픽 48" descr="데이터베이스 단색으로 채워진">
              <a:extLst>
                <a:ext uri="{FF2B5EF4-FFF2-40B4-BE49-F238E27FC236}">
                  <a16:creationId xmlns:a16="http://schemas.microsoft.com/office/drawing/2014/main" id="{8614E976-1CF8-49C3-82D8-5ED3315A1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81599" y="1759595"/>
              <a:ext cx="1197429" cy="1197429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773FE5-D095-43A3-AC26-7AB70D0231B7}"/>
                </a:ext>
              </a:extLst>
            </p:cNvPr>
            <p:cNvSpPr txBox="1"/>
            <p:nvPr/>
          </p:nvSpPr>
          <p:spPr>
            <a:xfrm>
              <a:off x="5059727" y="1534972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DB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C12972A-EBAE-4B68-AB8A-3A5201084C1D}"/>
              </a:ext>
            </a:extLst>
          </p:cNvPr>
          <p:cNvGrpSpPr/>
          <p:nvPr/>
        </p:nvGrpSpPr>
        <p:grpSpPr>
          <a:xfrm>
            <a:off x="7615634" y="2780100"/>
            <a:ext cx="1717170" cy="1648490"/>
            <a:chOff x="7078469" y="1550400"/>
            <a:chExt cx="1424143" cy="1406624"/>
          </a:xfrm>
        </p:grpSpPr>
        <p:pic>
          <p:nvPicPr>
            <p:cNvPr id="47" name="그래픽 46" descr="서버 단색으로 채워진">
              <a:extLst>
                <a:ext uri="{FF2B5EF4-FFF2-40B4-BE49-F238E27FC236}">
                  <a16:creationId xmlns:a16="http://schemas.microsoft.com/office/drawing/2014/main" id="{B089DE99-1AD6-4FEB-9F36-A26D87F6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91827" y="1759595"/>
              <a:ext cx="1197429" cy="119742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DE69AD-9BB6-41D7-A18E-CE741EDB8E7D}"/>
                </a:ext>
              </a:extLst>
            </p:cNvPr>
            <p:cNvSpPr txBox="1"/>
            <p:nvPr/>
          </p:nvSpPr>
          <p:spPr>
            <a:xfrm>
              <a:off x="7078469" y="1550400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Server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85CD754-FD52-430D-B1B3-6D863F62A1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621292" y="2351008"/>
            <a:ext cx="18341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373C45B-27E6-482D-B58E-2FC026FF19C1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863337" y="3726928"/>
            <a:ext cx="888979" cy="946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8383913-244C-4C0E-83CE-11744928578B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9196124" y="2379219"/>
            <a:ext cx="928008" cy="7199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142440-0806-46E9-8E1F-00B5A562845B}"/>
              </a:ext>
            </a:extLst>
          </p:cNvPr>
          <p:cNvCxnSpPr>
            <a:stCxn id="49" idx="1"/>
            <a:endCxn id="47" idx="3"/>
          </p:cNvCxnSpPr>
          <p:nvPr/>
        </p:nvCxnSpPr>
        <p:spPr>
          <a:xfrm flipH="1" flipV="1">
            <a:off x="9196124" y="3726928"/>
            <a:ext cx="1198225" cy="166657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5">
            <a:extLst>
              <a:ext uri="{FF2B5EF4-FFF2-40B4-BE49-F238E27FC236}">
                <a16:creationId xmlns:a16="http://schemas.microsoft.com/office/drawing/2014/main" id="{F579E12C-78BF-491C-8AC3-AD4D83D0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6799"/>
              </p:ext>
            </p:extLst>
          </p:nvPr>
        </p:nvGraphicFramePr>
        <p:xfrm>
          <a:off x="1095069" y="2901988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141731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가스 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387840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3DE46F18-1F38-4E1F-A92B-70394B0A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33150"/>
              </p:ext>
            </p:extLst>
          </p:nvPr>
        </p:nvGraphicFramePr>
        <p:xfrm>
          <a:off x="4795874" y="2743415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센서 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2B39B36F-30F4-4909-8A71-979DCF2F7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34790"/>
              </p:ext>
            </p:extLst>
          </p:nvPr>
        </p:nvGraphicFramePr>
        <p:xfrm>
          <a:off x="10307767" y="6120094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90D3810A-3AB5-4A16-946F-C7F2E0826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44656"/>
              </p:ext>
            </p:extLst>
          </p:nvPr>
        </p:nvGraphicFramePr>
        <p:xfrm>
          <a:off x="7634324" y="4336595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신호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FAA88FB2-B056-457A-9E92-947AC187C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07750"/>
              </p:ext>
            </p:extLst>
          </p:nvPr>
        </p:nvGraphicFramePr>
        <p:xfrm>
          <a:off x="10102473" y="3293959"/>
          <a:ext cx="17445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경보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화재 현장사진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2901"/>
                  </a:ext>
                </a:extLst>
              </a:tr>
            </a:tbl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id="{ABD42880-B910-4B27-A721-01F1DF240C62}"/>
              </a:ext>
            </a:extLst>
          </p:cNvPr>
          <p:cNvGrpSpPr/>
          <p:nvPr/>
        </p:nvGrpSpPr>
        <p:grpSpPr>
          <a:xfrm>
            <a:off x="4749820" y="3831093"/>
            <a:ext cx="1836642" cy="1685325"/>
            <a:chOff x="3905323" y="4637158"/>
            <a:chExt cx="1523228" cy="1438054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76E723-29BF-4339-8EFB-FB5625B8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05323" y="4990489"/>
              <a:ext cx="1523228" cy="108472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2A283DA-C314-49A5-B2D0-C9862F4864A2}"/>
                </a:ext>
              </a:extLst>
            </p:cNvPr>
            <p:cNvSpPr txBox="1"/>
            <p:nvPr/>
          </p:nvSpPr>
          <p:spPr>
            <a:xfrm>
              <a:off x="3954865" y="4637158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라즈베리 파이</a:t>
              </a:r>
              <a:endParaRPr lang="en-US" altLang="ko-KR" sz="1600" b="1" dirty="0"/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800856FA-CA3A-4FC8-AF55-A290090B5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60129"/>
              </p:ext>
            </p:extLst>
          </p:nvPr>
        </p:nvGraphicFramePr>
        <p:xfrm>
          <a:off x="4795874" y="5619260"/>
          <a:ext cx="17445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센서 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실시간 영상처리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2901"/>
                  </a:ext>
                </a:extLst>
              </a:tr>
            </a:tbl>
          </a:graphicData>
        </a:graphic>
      </p:graphicFrame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98012A8-1CA1-47D5-B2B1-1111F4E18E3D}"/>
              </a:ext>
            </a:extLst>
          </p:cNvPr>
          <p:cNvCxnSpPr>
            <a:cxnSpLocks/>
          </p:cNvCxnSpPr>
          <p:nvPr/>
        </p:nvCxnSpPr>
        <p:spPr>
          <a:xfrm>
            <a:off x="2930184" y="4880798"/>
            <a:ext cx="1539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DCD76D0-AF8E-410D-B157-40F688DBC812}"/>
              </a:ext>
            </a:extLst>
          </p:cNvPr>
          <p:cNvCxnSpPr>
            <a:cxnSpLocks/>
            <a:stCxn id="70" idx="0"/>
            <a:endCxn id="76" idx="2"/>
          </p:cNvCxnSpPr>
          <p:nvPr/>
        </p:nvCxnSpPr>
        <p:spPr>
          <a:xfrm flipV="1">
            <a:off x="5668141" y="3114255"/>
            <a:ext cx="0" cy="71683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보안 카메라 단색으로 채워진">
            <a:extLst>
              <a:ext uri="{FF2B5EF4-FFF2-40B4-BE49-F238E27FC236}">
                <a16:creationId xmlns:a16="http://schemas.microsoft.com/office/drawing/2014/main" id="{74616472-63D7-4B0B-8DC6-E1D5A91D67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5459" y="4106766"/>
            <a:ext cx="1275480" cy="1275480"/>
          </a:xfrm>
          <a:prstGeom prst="rect">
            <a:avLst/>
          </a:prstGeom>
        </p:spPr>
      </p:pic>
      <p:graphicFrame>
        <p:nvGraphicFramePr>
          <p:cNvPr id="46" name="표 75">
            <a:extLst>
              <a:ext uri="{FF2B5EF4-FFF2-40B4-BE49-F238E27FC236}">
                <a16:creationId xmlns:a16="http://schemas.microsoft.com/office/drawing/2014/main" id="{4C6E4ADA-1018-4D84-8735-DA2C23EEA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239888"/>
              </p:ext>
            </p:extLst>
          </p:nvPr>
        </p:nvGraphicFramePr>
        <p:xfrm>
          <a:off x="1090932" y="5393499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141731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영상 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959582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09B61F91-3C9B-4739-816C-7D3DE147281B}"/>
              </a:ext>
            </a:extLst>
          </p:cNvPr>
          <p:cNvSpPr txBox="1"/>
          <p:nvPr/>
        </p:nvSpPr>
        <p:spPr>
          <a:xfrm>
            <a:off x="784792" y="3915519"/>
            <a:ext cx="2356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카메라 모듈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65469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시스템 모듈 상세 설계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5EE7E705-3A83-4A3B-9831-66B7954F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542" y="1254917"/>
            <a:ext cx="13071695" cy="528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_x395179192">
            <a:extLst>
              <a:ext uri="{FF2B5EF4-FFF2-40B4-BE49-F238E27FC236}">
                <a16:creationId xmlns:a16="http://schemas.microsoft.com/office/drawing/2014/main" id="{F76B8071-0E10-4699-BCBD-2BC90FB5B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7" y="1066284"/>
            <a:ext cx="8418286" cy="535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850F65D-3A56-44F9-8BAF-863EF81AEB61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j-lt"/>
              </a:rPr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75053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시스템 모듈 상세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46C82-C0B2-4B78-94CD-7D8238DD294B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lt"/>
              </a:rPr>
              <a:t>DB </a:t>
            </a:r>
            <a:r>
              <a:rPr lang="ko-KR" altLang="en-US" sz="3200" b="1" dirty="0">
                <a:latin typeface="+mj-lt"/>
              </a:rPr>
              <a:t>설계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7E1E331-ACB6-47C0-981E-6A676357F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29" y="789727"/>
            <a:ext cx="16831007" cy="93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95178712">
            <a:extLst>
              <a:ext uri="{FF2B5EF4-FFF2-40B4-BE49-F238E27FC236}">
                <a16:creationId xmlns:a16="http://schemas.microsoft.com/office/drawing/2014/main" id="{7F11211A-088A-491C-97FF-E904DCB1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30" y="1246927"/>
            <a:ext cx="10991139" cy="2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461A17-6CB8-47E8-AD8A-6F89006575A7}"/>
              </a:ext>
            </a:extLst>
          </p:cNvPr>
          <p:cNvSpPr txBox="1"/>
          <p:nvPr/>
        </p:nvSpPr>
        <p:spPr>
          <a:xfrm>
            <a:off x="870857" y="4177938"/>
            <a:ext cx="10319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테이블은 회원가입을 할 경우 회원정보가 저장되는 테이블이다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Gas Smoke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테이블은 불꽃 감지 상황에서 각 센서들의 수치와 날짜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정도를 저장하는 테이블이다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Photo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Video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테이블은 각각 사진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영상과 그 정보들을 저장하는 테이블이다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63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시스템 모듈 상세 설계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694EF9-AA42-41C6-AE9E-747759115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16" y="1541840"/>
            <a:ext cx="9409233" cy="4373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2C950-B889-4CA3-8919-5DA619D129D6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j-lt"/>
              </a:rPr>
              <a:t>회원가입 모듈</a:t>
            </a:r>
          </a:p>
        </p:txBody>
      </p:sp>
    </p:spTree>
    <p:extLst>
      <p:ext uri="{BB962C8B-B14F-4D97-AF65-F5344CB8AC3E}">
        <p14:creationId xmlns:p14="http://schemas.microsoft.com/office/powerpoint/2010/main" val="197531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시스템 모듈 상세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2C950-B889-4CA3-8919-5DA619D129D6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j-lt"/>
              </a:rPr>
              <a:t>회원가입 모듈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3DAAA1-F746-41B8-A935-1C8F6E2E5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67" y="1458611"/>
            <a:ext cx="7551648" cy="14969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072DA9-AD5C-4F6D-A998-EEDC8C5B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547" y="3259003"/>
            <a:ext cx="7538281" cy="1189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87FDA5-B1BC-4262-B342-634C84876E99}"/>
              </a:ext>
            </a:extLst>
          </p:cNvPr>
          <p:cNvSpPr txBox="1"/>
          <p:nvPr/>
        </p:nvSpPr>
        <p:spPr>
          <a:xfrm>
            <a:off x="936171" y="4448554"/>
            <a:ext cx="10319657" cy="166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회원가입을 위한 모듈이다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signup()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통해 각각의 항목을 사용자로부터 입력 받고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ID_isExist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함수로 아이디 중복체크를 진행한다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양식에 맞게 값이 입력되고 중복체크를 통과한 경우 회원가입이 진행되며 입력 값은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61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시스템 모듈 상세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54000-244E-4414-8C51-575D91FBD512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j-lt"/>
              </a:rPr>
              <a:t>로그인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FE4330-6B22-42A7-9BEB-2B1EB4A88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9" y="1219737"/>
            <a:ext cx="7116550" cy="27284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5A6DEE-FE60-490E-BA95-5735A8F1D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839" y="3953776"/>
            <a:ext cx="7405282" cy="1199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33EC6-2D47-4D19-860A-13CC97A22836}"/>
              </a:ext>
            </a:extLst>
          </p:cNvPr>
          <p:cNvSpPr txBox="1"/>
          <p:nvPr/>
        </p:nvSpPr>
        <p:spPr>
          <a:xfrm>
            <a:off x="484153" y="5130545"/>
            <a:ext cx="10517676" cy="166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패스워드를 바탕으로 회원이 맞는지 확인하는 모듈이다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회원임이 확인되면 로그인이 진행된다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171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시스템 모듈 상세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54000-244E-4414-8C51-575D91FBD512}"/>
              </a:ext>
            </a:extLst>
          </p:cNvPr>
          <p:cNvSpPr txBox="1"/>
          <p:nvPr/>
        </p:nvSpPr>
        <p:spPr>
          <a:xfrm>
            <a:off x="6857256" y="204952"/>
            <a:ext cx="533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j-lt"/>
              </a:rPr>
              <a:t>센서 데이터 전송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D9D718-8CF4-4383-96C2-196FDFE6C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0" y="1119752"/>
            <a:ext cx="8824814" cy="27177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71873E-A5FA-4B91-BAA9-A2BF5646E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405" y="4062334"/>
            <a:ext cx="8455058" cy="16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7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B2273-586D-4DF6-92DD-D0F2CADFDDDE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5CD2EC7-A8B0-4C45-A0DB-3BEDF4953A28}"/>
              </a:ext>
            </a:extLst>
          </p:cNvPr>
          <p:cNvGrpSpPr/>
          <p:nvPr/>
        </p:nvGrpSpPr>
        <p:grpSpPr>
          <a:xfrm>
            <a:off x="4199500" y="1297404"/>
            <a:ext cx="3792999" cy="4970135"/>
            <a:chOff x="4248342" y="1413519"/>
            <a:chExt cx="3792999" cy="49701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DE191D-207A-4BB5-9268-6D9FE531C323}"/>
                </a:ext>
              </a:extLst>
            </p:cNvPr>
            <p:cNvSpPr txBox="1"/>
            <p:nvPr/>
          </p:nvSpPr>
          <p:spPr>
            <a:xfrm>
              <a:off x="4636607" y="1582340"/>
              <a:ext cx="2918785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종합 설계 개요</a:t>
              </a:r>
              <a:endParaRPr lang="en-US" altLang="ko-KR" b="1" dirty="0"/>
            </a:p>
            <a:p>
              <a:pPr marL="342900" indent="-342900">
                <a:buAutoNum type="arabicPeriod"/>
              </a:pPr>
              <a:endParaRPr lang="en-US" altLang="ko-KR" b="1" dirty="0"/>
            </a:p>
            <a:p>
              <a:r>
                <a:rPr lang="ko-KR" altLang="en-US" b="1" dirty="0"/>
                <a:t>관련 연구 및 사례</a:t>
              </a:r>
              <a:endParaRPr lang="en-US" altLang="ko-KR" b="1" dirty="0"/>
            </a:p>
            <a:p>
              <a:pPr marL="342900" indent="-342900">
                <a:buFontTx/>
                <a:buAutoNum type="arabicPeriod"/>
              </a:pPr>
              <a:endParaRPr lang="en-US" altLang="ko-KR" b="1" dirty="0"/>
            </a:p>
            <a:p>
              <a:r>
                <a:rPr lang="ko-KR" altLang="en-US" b="1" dirty="0"/>
                <a:t>수행 시나리오</a:t>
              </a:r>
              <a:endParaRPr lang="en-US" altLang="ko-KR" b="1" dirty="0"/>
            </a:p>
            <a:p>
              <a:pPr marL="342900" indent="-342900">
                <a:buAutoNum type="arabicPeriod"/>
              </a:pPr>
              <a:endParaRPr lang="en-US" altLang="ko-KR" b="1" dirty="0"/>
            </a:p>
            <a:p>
              <a:r>
                <a:rPr lang="ko-KR" altLang="en-US" b="1" dirty="0"/>
                <a:t>시스템 구성도</a:t>
              </a:r>
              <a:endParaRPr lang="en-US" altLang="ko-KR" b="1" dirty="0"/>
            </a:p>
            <a:p>
              <a:endParaRPr lang="en-US" altLang="ko-KR" b="1" dirty="0"/>
            </a:p>
            <a:p>
              <a:r>
                <a:rPr lang="ko-KR" altLang="en-US" b="1" dirty="0"/>
                <a:t>시스템 모듈 상세 설계</a:t>
              </a:r>
              <a:endParaRPr lang="en-US" altLang="ko-KR" b="1" dirty="0"/>
            </a:p>
            <a:p>
              <a:pPr marL="342900" indent="-342900">
                <a:buAutoNum type="arabicPeriod"/>
              </a:pPr>
              <a:endParaRPr lang="en-US" altLang="ko-KR" b="1" dirty="0"/>
            </a:p>
            <a:p>
              <a:r>
                <a:rPr lang="ko-KR" altLang="en-US" b="1" dirty="0"/>
                <a:t>개발 환경 및 개발 방법</a:t>
              </a:r>
              <a:endParaRPr lang="en-US" altLang="ko-KR" b="1" dirty="0"/>
            </a:p>
            <a:p>
              <a:pPr marL="342900" indent="-342900">
                <a:buAutoNum type="arabicPeriod"/>
              </a:pPr>
              <a:endParaRPr lang="en-US" altLang="ko-KR" b="1" dirty="0"/>
            </a:p>
            <a:p>
              <a:r>
                <a:rPr lang="ko-KR" altLang="en-US" b="1" dirty="0"/>
                <a:t>업무 분담</a:t>
              </a:r>
              <a:endParaRPr lang="en-US" altLang="ko-KR" b="1" dirty="0"/>
            </a:p>
            <a:p>
              <a:pPr marL="342900" indent="-342900">
                <a:buAutoNum type="arabicPeriod"/>
              </a:pPr>
              <a:endParaRPr lang="en-US" altLang="ko-KR" b="1" dirty="0"/>
            </a:p>
            <a:p>
              <a:r>
                <a:rPr lang="ko-KR" altLang="en-US" b="1" dirty="0"/>
                <a:t>수행 일정</a:t>
              </a:r>
              <a:endParaRPr lang="en-US" altLang="ko-KR" b="1" dirty="0"/>
            </a:p>
            <a:p>
              <a:endParaRPr lang="en-US" altLang="ko-KR" b="1" dirty="0"/>
            </a:p>
            <a:p>
              <a:r>
                <a:rPr lang="ko-KR" altLang="en-US" b="1" dirty="0"/>
                <a:t>참고 문헌</a:t>
              </a:r>
            </a:p>
          </p:txBody>
        </p:sp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34697C79-0F90-4C2B-98FB-A677BA817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028" y="1413519"/>
              <a:ext cx="36953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215"/>
            </a:p>
          </p:txBody>
        </p:sp>
        <p:sp>
          <p:nvSpPr>
            <p:cNvPr id="16" name="Line 3">
              <a:extLst>
                <a:ext uri="{FF2B5EF4-FFF2-40B4-BE49-F238E27FC236}">
                  <a16:creationId xmlns:a16="http://schemas.microsoft.com/office/drawing/2014/main" id="{ADB87066-759D-4274-B880-F55BD40F3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342" y="6383654"/>
              <a:ext cx="36953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812916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시스템 모듈 상세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E99D42-192B-463C-B56E-937531FE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32" y="1627841"/>
            <a:ext cx="8989858" cy="1801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12F1D-CBCE-4616-A33F-B75FDC7084ED}"/>
              </a:ext>
            </a:extLst>
          </p:cNvPr>
          <p:cNvSpPr txBox="1"/>
          <p:nvPr/>
        </p:nvSpPr>
        <p:spPr>
          <a:xfrm>
            <a:off x="837162" y="3906370"/>
            <a:ext cx="10517676" cy="166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아두이노로부터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받은 데이터를 출력하고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서버로 업로드하는 모듈이다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show_sesonr_data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함수로 측정한 센서의 수치를 시리얼 화면에 출력하고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upload_sensor_data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파싱한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인코딩하여 서버로 전송한다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48CBE-90F2-4B15-B8F7-F4DC60FB4594}"/>
              </a:ext>
            </a:extLst>
          </p:cNvPr>
          <p:cNvSpPr txBox="1"/>
          <p:nvPr/>
        </p:nvSpPr>
        <p:spPr>
          <a:xfrm>
            <a:off x="6857256" y="204952"/>
            <a:ext cx="533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j-lt"/>
              </a:rPr>
              <a:t>센서 데이터 전송 모듈</a:t>
            </a:r>
          </a:p>
        </p:txBody>
      </p:sp>
    </p:spTree>
    <p:extLst>
      <p:ext uri="{BB962C8B-B14F-4D97-AF65-F5344CB8AC3E}">
        <p14:creationId xmlns:p14="http://schemas.microsoft.com/office/powerpoint/2010/main" val="204910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시스템 모듈 상세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54000-244E-4414-8C51-575D91FBD512}"/>
              </a:ext>
            </a:extLst>
          </p:cNvPr>
          <p:cNvSpPr txBox="1"/>
          <p:nvPr/>
        </p:nvSpPr>
        <p:spPr>
          <a:xfrm>
            <a:off x="8139659" y="204952"/>
            <a:ext cx="3894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j-lt"/>
              </a:rPr>
              <a:t>디바이스 제어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314B4E-AAEC-4CBC-9014-EB7ED4A1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87" y="1256564"/>
            <a:ext cx="9466025" cy="472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96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시스템 모듈 상세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54000-244E-4414-8C51-575D91FBD512}"/>
              </a:ext>
            </a:extLst>
          </p:cNvPr>
          <p:cNvSpPr txBox="1"/>
          <p:nvPr/>
        </p:nvSpPr>
        <p:spPr>
          <a:xfrm>
            <a:off x="8139659" y="204952"/>
            <a:ext cx="3894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j-lt"/>
              </a:rPr>
              <a:t>디바이스 제어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CDDEEE-BE64-4FE7-962D-26588402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1" y="1058096"/>
            <a:ext cx="6845510" cy="16114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F7E569-8E30-4FFB-B308-E72C60C05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769" y="2453382"/>
            <a:ext cx="6845510" cy="1877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59E099-2371-471B-834D-77AF8C60C0B9}"/>
              </a:ext>
            </a:extLst>
          </p:cNvPr>
          <p:cNvSpPr txBox="1"/>
          <p:nvPr/>
        </p:nvSpPr>
        <p:spPr>
          <a:xfrm>
            <a:off x="837162" y="4294479"/>
            <a:ext cx="10517676" cy="170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 파이를 통해 각 디바이스들의 작동을 제어하는 모듈이다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set_buzzer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통해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수치별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이상 유무를 받아서 경보를 울린다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이때 부정확한 감지를 대비해 다음 경보까지 시간 지연을 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OpenCV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화재를 감지한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스프링클러와 화재 사이의 거리를 측정하여 수압을 조정한 뒤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active_sprinkler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통해 스프링클러의 작동을 제어한다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987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시스템 모듈 상세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54000-244E-4414-8C51-575D91FBD512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j-lt"/>
              </a:rPr>
              <a:t>불꽃 탐지 모델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1B7DD6-D84C-4347-B9C9-84CDFD10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42" y="1291443"/>
            <a:ext cx="8161932" cy="28458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6FA5F9-A597-4582-AF63-51A4DBB78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899" y="4444128"/>
            <a:ext cx="7905833" cy="128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33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시스템 모듈 상세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54000-244E-4414-8C51-575D91FBD512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j-lt"/>
              </a:rPr>
              <a:t>불꽃 탐지 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48B444-EFF3-426A-8955-B6E852D5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0" y="1155291"/>
            <a:ext cx="7913848" cy="12488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D1BFB6-CA1E-4A03-8AF5-A21569C0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972" y="2563521"/>
            <a:ext cx="7885783" cy="1571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ABF1B7-F303-4D5C-9629-843F92BCC810}"/>
              </a:ext>
            </a:extLst>
          </p:cNvPr>
          <p:cNvSpPr txBox="1"/>
          <p:nvPr/>
        </p:nvSpPr>
        <p:spPr>
          <a:xfrm>
            <a:off x="837162" y="4294479"/>
            <a:ext cx="10517676" cy="170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카메라로부터 받아온 데이터를 실시간 영상처리해서 불꽃을 탐지하는 모듈이다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VideoCapture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함수로 카메라 번호를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입력받아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해당 카메라 정보를 저장하고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set()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함수로 해당 카메라의 속성을 설정한다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detectMultiScale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함수로 이미지를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입력받아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불꽃을 검출하고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검출될 경우 위치를 리스트로 리턴한다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335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55677F-E4BC-42CC-B4F7-A8A828E442FE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개발 환경 및 개발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7F14F-23E2-4CF0-A88F-9D19315C7AAF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lt"/>
              </a:rPr>
              <a:t>HW </a:t>
            </a:r>
            <a:r>
              <a:rPr lang="ko-KR" altLang="en-US" sz="3200" b="1" dirty="0">
                <a:latin typeface="+mj-lt"/>
              </a:rPr>
              <a:t>개발환경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F173A9-3339-4E92-862F-D7D112A7354E}"/>
              </a:ext>
            </a:extLst>
          </p:cNvPr>
          <p:cNvSpPr/>
          <p:nvPr/>
        </p:nvSpPr>
        <p:spPr>
          <a:xfrm>
            <a:off x="489676" y="1287980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라즈베리파이</a:t>
            </a:r>
            <a:r>
              <a:rPr lang="en-US" altLang="ko-KR" sz="2000" b="1" dirty="0">
                <a:solidFill>
                  <a:schemeClr val="tx1"/>
                </a:solidFill>
              </a:rPr>
              <a:t>(Raspberry Pi 4B)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주 개발보드로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아두이노와</a:t>
            </a:r>
            <a:r>
              <a:rPr lang="ko-KR" altLang="en-US" dirty="0">
                <a:solidFill>
                  <a:schemeClr val="tx1"/>
                </a:solidFill>
              </a:rPr>
              <a:t> 연동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카메라 제어를 위해 사용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AB43CD-176A-4657-97AA-D292F10212FC}"/>
              </a:ext>
            </a:extLst>
          </p:cNvPr>
          <p:cNvSpPr/>
          <p:nvPr/>
        </p:nvSpPr>
        <p:spPr>
          <a:xfrm>
            <a:off x="6012990" y="1287979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8MP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파이 카메라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opencv</a:t>
            </a:r>
            <a:r>
              <a:rPr lang="ko-KR" altLang="en-US" dirty="0">
                <a:solidFill>
                  <a:schemeClr val="tx1"/>
                </a:solidFill>
              </a:rPr>
              <a:t> 라이브러리를 이용해 실시간 스트리밍 및 화재감지를 위해 사용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703A7-2C79-4896-B11B-9B9CDDD20732}"/>
              </a:ext>
            </a:extLst>
          </p:cNvPr>
          <p:cNvSpPr/>
          <p:nvPr/>
        </p:nvSpPr>
        <p:spPr>
          <a:xfrm>
            <a:off x="8774647" y="1287979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R2868A 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불꽃 센서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실제 불꽃을 감지하여 화재 상황을 판별하기 위해 사용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7049681-B008-4572-8A95-BFB6D5CCF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39"/>
          <a:stretch/>
        </p:blipFill>
        <p:spPr>
          <a:xfrm>
            <a:off x="653677" y="1651567"/>
            <a:ext cx="2322465" cy="1604003"/>
          </a:xfrm>
          <a:prstGeom prst="rect">
            <a:avLst/>
          </a:prstGeom>
        </p:spPr>
      </p:pic>
      <p:pic>
        <p:nvPicPr>
          <p:cNvPr id="9" name="그림 8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8C5F1856-6ED3-4F0A-84C8-29FC1825F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1567"/>
            <a:ext cx="2336801" cy="1604003"/>
          </a:xfrm>
          <a:prstGeom prst="rect">
            <a:avLst/>
          </a:prstGeom>
        </p:spPr>
      </p:pic>
      <p:pic>
        <p:nvPicPr>
          <p:cNvPr id="11" name="그림 10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2F442F4B-9723-43C2-B9A8-61AC6DA37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141" y="1651567"/>
            <a:ext cx="2375478" cy="160400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CFE4C2-55E7-4669-9984-A5D210E3EA86}"/>
              </a:ext>
            </a:extLst>
          </p:cNvPr>
          <p:cNvSpPr/>
          <p:nvPr/>
        </p:nvSpPr>
        <p:spPr>
          <a:xfrm>
            <a:off x="3251333" y="1279014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아두이노</a:t>
            </a:r>
            <a:r>
              <a:rPr lang="ko-KR" altLang="en-US" sz="2000" b="1" dirty="0">
                <a:solidFill>
                  <a:schemeClr val="tx1"/>
                </a:solidFill>
              </a:rPr>
              <a:t> 보드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(Arduino UNO)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불꽃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가스 센서를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제어 하기 위해 사용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  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FAEA0DD0-7743-4BAE-BC82-A2DC5A243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36" y="1542521"/>
            <a:ext cx="2505155" cy="171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5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55677F-E4BC-42CC-B4F7-A8A828E442FE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개발 환경 및 개발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7F14F-23E2-4CF0-A88F-9D19315C7AAF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lt"/>
              </a:rPr>
              <a:t>HW </a:t>
            </a:r>
            <a:r>
              <a:rPr lang="ko-KR" altLang="en-US" sz="3200" b="1" dirty="0">
                <a:latin typeface="+mj-lt"/>
              </a:rPr>
              <a:t>개발환경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F173A9-3339-4E92-862F-D7D112A7354E}"/>
              </a:ext>
            </a:extLst>
          </p:cNvPr>
          <p:cNvSpPr/>
          <p:nvPr/>
        </p:nvSpPr>
        <p:spPr>
          <a:xfrm>
            <a:off x="489676" y="1287980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SZH-RLBG-007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(5V </a:t>
            </a:r>
            <a:r>
              <a:rPr lang="ko-KR" altLang="en-US" sz="2000" b="1" dirty="0" err="1">
                <a:solidFill>
                  <a:schemeClr val="tx1"/>
                </a:solidFill>
              </a:rPr>
              <a:t>릴레이모듈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12v</a:t>
            </a:r>
            <a:r>
              <a:rPr lang="ko-KR" altLang="en-US" dirty="0">
                <a:solidFill>
                  <a:schemeClr val="tx1"/>
                </a:solidFill>
              </a:rPr>
              <a:t>의 물 펌프를 </a:t>
            </a:r>
            <a:r>
              <a:rPr lang="en-US" altLang="ko-KR" dirty="0">
                <a:solidFill>
                  <a:schemeClr val="tx1"/>
                </a:solidFill>
              </a:rPr>
              <a:t>5v</a:t>
            </a:r>
            <a:r>
              <a:rPr lang="ko-KR" altLang="en-US" dirty="0">
                <a:solidFill>
                  <a:schemeClr val="tx1"/>
                </a:solidFill>
              </a:rPr>
              <a:t>전원으로 제어하기 위해 사용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C438D1-62E0-46CD-8EB5-813141B3BA57}"/>
              </a:ext>
            </a:extLst>
          </p:cNvPr>
          <p:cNvSpPr/>
          <p:nvPr/>
        </p:nvSpPr>
        <p:spPr>
          <a:xfrm>
            <a:off x="3251333" y="1287980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MQ-2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가스 감지 센서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가스 수치를 이용하여 화재 상황인식을 위해 사용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AB43CD-176A-4657-97AA-D292F10212FC}"/>
              </a:ext>
            </a:extLst>
          </p:cNvPr>
          <p:cNvSpPr/>
          <p:nvPr/>
        </p:nvSpPr>
        <p:spPr>
          <a:xfrm>
            <a:off x="6012990" y="1287979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NPM-4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워터 펌프 모터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화재 발생 시 </a:t>
            </a:r>
            <a:r>
              <a:rPr lang="ko-KR" altLang="en-US" dirty="0" err="1">
                <a:solidFill>
                  <a:schemeClr val="tx1"/>
                </a:solidFill>
              </a:rPr>
              <a:t>스프링쿨러로</a:t>
            </a:r>
            <a:r>
              <a:rPr lang="ko-KR" altLang="en-US" dirty="0">
                <a:solidFill>
                  <a:schemeClr val="tx1"/>
                </a:solidFill>
              </a:rPr>
              <a:t> 물을 분사하기 위해 사용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703A7-2C79-4896-B11B-9B9CDDD20732}"/>
              </a:ext>
            </a:extLst>
          </p:cNvPr>
          <p:cNvSpPr/>
          <p:nvPr/>
        </p:nvSpPr>
        <p:spPr>
          <a:xfrm>
            <a:off x="8774647" y="1287979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SG90 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(360</a:t>
            </a:r>
            <a:r>
              <a:rPr lang="ko-KR" altLang="en-US" sz="2000" b="1" dirty="0">
                <a:solidFill>
                  <a:schemeClr val="tx1"/>
                </a:solidFill>
              </a:rPr>
              <a:t>도 회전 모터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호스로 물을 분사할 때 각도를 움직여 정확히 조준하기 위해 사용</a:t>
            </a:r>
          </a:p>
        </p:txBody>
      </p:sp>
      <p:pic>
        <p:nvPicPr>
          <p:cNvPr id="4" name="그림 3" descr="전자기기이(가) 표시된 사진&#10;&#10;자동 생성된 설명">
            <a:extLst>
              <a:ext uri="{FF2B5EF4-FFF2-40B4-BE49-F238E27FC236}">
                <a16:creationId xmlns:a16="http://schemas.microsoft.com/office/drawing/2014/main" id="{EBB58DA3-0DEB-4B89-95C5-F253760DF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508" y="1478478"/>
            <a:ext cx="2209991" cy="2116189"/>
          </a:xfrm>
          <a:prstGeom prst="rect">
            <a:avLst/>
          </a:prstGeom>
        </p:spPr>
      </p:pic>
      <p:pic>
        <p:nvPicPr>
          <p:cNvPr id="8" name="그림 7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55C704E6-A57B-45CC-B326-F89E7BAB9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884" y="1651567"/>
            <a:ext cx="2209992" cy="17774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5BF4CD-8D2E-4D97-BE31-335318EAB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655" y="1651568"/>
            <a:ext cx="1953627" cy="16743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E4229E-EE46-40B6-ABA8-831006FA3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90" y="1651567"/>
            <a:ext cx="2054638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33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55677F-E4BC-42CC-B4F7-A8A828E442FE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개발 환경 및 개발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7F14F-23E2-4CF0-A88F-9D19315C7AAF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lt"/>
              </a:rPr>
              <a:t>SW </a:t>
            </a:r>
            <a:r>
              <a:rPr lang="ko-KR" altLang="en-US" sz="3200" b="1" dirty="0">
                <a:latin typeface="+mj-lt"/>
              </a:rPr>
              <a:t>개발환경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F173A9-3339-4E92-862F-D7D112A7354E}"/>
              </a:ext>
            </a:extLst>
          </p:cNvPr>
          <p:cNvSpPr/>
          <p:nvPr/>
        </p:nvSpPr>
        <p:spPr>
          <a:xfrm>
            <a:off x="489676" y="1287980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주 개발 언어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C438D1-62E0-46CD-8EB5-813141B3BA57}"/>
              </a:ext>
            </a:extLst>
          </p:cNvPr>
          <p:cNvSpPr/>
          <p:nvPr/>
        </p:nvSpPr>
        <p:spPr>
          <a:xfrm>
            <a:off x="3251333" y="1287980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AWS-EC2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웹 서버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AB43CD-176A-4657-97AA-D292F10212FC}"/>
              </a:ext>
            </a:extLst>
          </p:cNvPr>
          <p:cNvSpPr/>
          <p:nvPr/>
        </p:nvSpPr>
        <p:spPr>
          <a:xfrm>
            <a:off x="6012990" y="1287979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OpenCV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버전</a:t>
            </a:r>
            <a:r>
              <a:rPr lang="en-US" altLang="ko-KR" sz="1800" dirty="0">
                <a:solidFill>
                  <a:schemeClr val="tx1"/>
                </a:solidFill>
              </a:rPr>
              <a:t>: 4.5.1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703A7-2C79-4896-B11B-9B9CDDD20732}"/>
              </a:ext>
            </a:extLst>
          </p:cNvPr>
          <p:cNvSpPr/>
          <p:nvPr/>
        </p:nvSpPr>
        <p:spPr>
          <a:xfrm>
            <a:off x="8774647" y="1287979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MySQL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DB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OpenCV - Wikipedia">
            <a:extLst>
              <a:ext uri="{FF2B5EF4-FFF2-40B4-BE49-F238E27FC236}">
                <a16:creationId xmlns:a16="http://schemas.microsoft.com/office/drawing/2014/main" id="{63DCD6CA-9BAD-438F-80A9-86D4F9843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21" y="1484086"/>
            <a:ext cx="1578892" cy="19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FFFDB3-8CA2-496B-A8DA-CF63430F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33" y="1915886"/>
            <a:ext cx="2121752" cy="1229986"/>
          </a:xfrm>
          <a:prstGeom prst="rect">
            <a:avLst/>
          </a:prstGeom>
        </p:spPr>
      </p:pic>
      <p:pic>
        <p:nvPicPr>
          <p:cNvPr id="1028" name="Picture 4" descr="How to Connect to Amazon EC2 Remotely Using SSH">
            <a:extLst>
              <a:ext uri="{FF2B5EF4-FFF2-40B4-BE49-F238E27FC236}">
                <a16:creationId xmlns:a16="http://schemas.microsoft.com/office/drawing/2014/main" id="{CC64AFC0-7246-4F49-B663-E679C0AFF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87" y="1614262"/>
            <a:ext cx="2648108" cy="16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logo and symbol, meaning, history, PNG">
            <a:extLst>
              <a:ext uri="{FF2B5EF4-FFF2-40B4-BE49-F238E27FC236}">
                <a16:creationId xmlns:a16="http://schemas.microsoft.com/office/drawing/2014/main" id="{96C66A0A-254E-4FCA-A7C0-A1532BB2B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243" y="1465606"/>
            <a:ext cx="2574049" cy="16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33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55677F-E4BC-42CC-B4F7-A8A828E442FE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개발 환경 및 개발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7F14F-23E2-4CF0-A88F-9D19315C7AAF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lt"/>
              </a:rPr>
              <a:t>SW </a:t>
            </a:r>
            <a:r>
              <a:rPr lang="ko-KR" altLang="en-US" sz="3200" b="1" dirty="0">
                <a:latin typeface="+mj-lt"/>
              </a:rPr>
              <a:t>개발환경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F173A9-3339-4E92-862F-D7D112A7354E}"/>
              </a:ext>
            </a:extLst>
          </p:cNvPr>
          <p:cNvSpPr/>
          <p:nvPr/>
        </p:nvSpPr>
        <p:spPr>
          <a:xfrm>
            <a:off x="489676" y="1287980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AWS-RDS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DB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C438D1-62E0-46CD-8EB5-813141B3BA57}"/>
              </a:ext>
            </a:extLst>
          </p:cNvPr>
          <p:cNvSpPr/>
          <p:nvPr/>
        </p:nvSpPr>
        <p:spPr>
          <a:xfrm>
            <a:off x="3251333" y="1287980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UV4L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영상 스트리밍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AB43CD-176A-4657-97AA-D292F10212FC}"/>
              </a:ext>
            </a:extLst>
          </p:cNvPr>
          <p:cNvSpPr/>
          <p:nvPr/>
        </p:nvSpPr>
        <p:spPr>
          <a:xfrm>
            <a:off x="6012990" y="1287979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Android Studio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어플리케이션 개발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미리보는 안드로이드 스튜디오 4.0. Android Studio 4.0 New Feature | by Charlezz | Medium">
            <a:extLst>
              <a:ext uri="{FF2B5EF4-FFF2-40B4-BE49-F238E27FC236}">
                <a16:creationId xmlns:a16="http://schemas.microsoft.com/office/drawing/2014/main" id="{6FA87201-D539-46F2-B40D-E1886FA28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339" y="1417740"/>
            <a:ext cx="2180709" cy="218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V4L 설치및 실행방법 : 네이버 블로그">
            <a:extLst>
              <a:ext uri="{FF2B5EF4-FFF2-40B4-BE49-F238E27FC236}">
                <a16:creationId xmlns:a16="http://schemas.microsoft.com/office/drawing/2014/main" id="{BB5ABD64-5323-4032-A397-394466B53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51" y="1417740"/>
            <a:ext cx="2560039" cy="16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Evaluate AWS RDS Pricing and Features - ParkMyCloud">
            <a:extLst>
              <a:ext uri="{FF2B5EF4-FFF2-40B4-BE49-F238E27FC236}">
                <a16:creationId xmlns:a16="http://schemas.microsoft.com/office/drawing/2014/main" id="{734522C4-8E80-416F-809A-A7E18FFB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47" y="1417741"/>
            <a:ext cx="2550124" cy="16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9AA7B-FF77-4F66-ADC9-CDA6767DB508}"/>
              </a:ext>
            </a:extLst>
          </p:cNvPr>
          <p:cNvSpPr/>
          <p:nvPr/>
        </p:nvSpPr>
        <p:spPr>
          <a:xfrm>
            <a:off x="8774647" y="1297833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YOLO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거리 탐지 알고리즘 이용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C35E805-2E6D-4273-BF60-FA7DDC0DA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323" y="1887307"/>
            <a:ext cx="2288878" cy="12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42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업무 분담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25" name="표 6">
            <a:extLst>
              <a:ext uri="{FF2B5EF4-FFF2-40B4-BE49-F238E27FC236}">
                <a16:creationId xmlns:a16="http://schemas.microsoft.com/office/drawing/2014/main" id="{B98FD4DC-35AF-4C0F-B25A-39BAD9AEB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5786"/>
              </p:ext>
            </p:extLst>
          </p:nvPr>
        </p:nvGraphicFramePr>
        <p:xfrm>
          <a:off x="1346200" y="1530350"/>
          <a:ext cx="94996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36">
                  <a:extLst>
                    <a:ext uri="{9D8B030D-6E8A-4147-A177-3AD203B41FA5}">
                      <a16:colId xmlns:a16="http://schemas.microsoft.com/office/drawing/2014/main" val="1050681067"/>
                    </a:ext>
                  </a:extLst>
                </a:gridCol>
                <a:gridCol w="2164241">
                  <a:extLst>
                    <a:ext uri="{9D8B030D-6E8A-4147-A177-3AD203B41FA5}">
                      <a16:colId xmlns:a16="http://schemas.microsoft.com/office/drawing/2014/main" val="932140473"/>
                    </a:ext>
                  </a:extLst>
                </a:gridCol>
                <a:gridCol w="2164241">
                  <a:extLst>
                    <a:ext uri="{9D8B030D-6E8A-4147-A177-3AD203B41FA5}">
                      <a16:colId xmlns:a16="http://schemas.microsoft.com/office/drawing/2014/main" val="762574437"/>
                    </a:ext>
                  </a:extLst>
                </a:gridCol>
                <a:gridCol w="2164241">
                  <a:extLst>
                    <a:ext uri="{9D8B030D-6E8A-4147-A177-3AD203B41FA5}">
                      <a16:colId xmlns:a16="http://schemas.microsoft.com/office/drawing/2014/main" val="943521899"/>
                    </a:ext>
                  </a:extLst>
                </a:gridCol>
                <a:gridCol w="2164241">
                  <a:extLst>
                    <a:ext uri="{9D8B030D-6E8A-4147-A177-3AD203B41FA5}">
                      <a16:colId xmlns:a16="http://schemas.microsoft.com/office/drawing/2014/main" val="519860841"/>
                    </a:ext>
                  </a:extLst>
                </a:gridCol>
              </a:tblGrid>
              <a:tr h="622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김정환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백승학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김태형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응웬뒤훙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13680"/>
                  </a:ext>
                </a:extLst>
              </a:tr>
              <a:tr h="15871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lt"/>
                          <a:cs typeface="Aharoni" panose="020B0604020202020204" pitchFamily="2" charset="-79"/>
                        </a:rPr>
                        <a:t>담당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lt"/>
                          <a:cs typeface="Aharoni" panose="020B0604020202020204" pitchFamily="2" charset="-79"/>
                        </a:rPr>
                        <a:t>업무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Opencv</a:t>
                      </a: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라이브러리를 이용한 화재 감지 기능 설계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haroni" panose="020B0604020202020204" pitchFamily="2" charset="-79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haroni" panose="020B0604020202020204" pitchFamily="2" charset="-79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데이터 통신 설계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haroni" panose="020B0604020202020204" pitchFamily="2" charset="-79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서버 구성 및 구조 설계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소화 시스템 설계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latin typeface="+mj-lt"/>
                          <a:cs typeface="Aharoni" panose="020B0604020202020204" pitchFamily="2" charset="-79"/>
                        </a:rPr>
                        <a:t>DB </a:t>
                      </a:r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설계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r>
                        <a:rPr lang="ko-KR" altLang="en-US" sz="1600" b="0" dirty="0" err="1">
                          <a:latin typeface="+mj-lt"/>
                          <a:cs typeface="Aharoni" panose="020B0604020202020204" pitchFamily="2" charset="-79"/>
                        </a:rPr>
                        <a:t>아두이노</a:t>
                      </a:r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 설계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>
                          <a:latin typeface="+mj-lt"/>
                          <a:cs typeface="Aharoni" panose="020B0604020202020204" pitchFamily="2" charset="-79"/>
                        </a:rPr>
                        <a:t>아두이노</a:t>
                      </a:r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 설계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어플리케이션 </a:t>
                      </a:r>
                      <a:r>
                        <a:rPr lang="en-US" altLang="ko-KR" sz="1600" b="0" dirty="0">
                          <a:latin typeface="+mj-lt"/>
                          <a:cs typeface="Aharoni" panose="020B0604020202020204" pitchFamily="2" charset="-79"/>
                        </a:rPr>
                        <a:t>UI </a:t>
                      </a:r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설계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85510"/>
                  </a:ext>
                </a:extLst>
              </a:tr>
              <a:tr h="1587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화재 감지 기능 구현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haroni" panose="020B0604020202020204" pitchFamily="2" charset="-79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haroni" panose="020B0604020202020204" pitchFamily="2" charset="-79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라즈베리파이와</a:t>
                      </a: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 어플리케이션 연동 구현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haroni" panose="020B0604020202020204" pitchFamily="2" charset="-79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웹 서버 구축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haroni" panose="020B0604020202020204" pitchFamily="2" charset="-79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haroni" panose="020B0604020202020204" pitchFamily="2" charset="-79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서버</a:t>
                      </a: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-DB</a:t>
                      </a: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연동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haroni" panose="020B0604020202020204" pitchFamily="2" charset="-79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DB </a:t>
                      </a: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구축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r>
                        <a:rPr lang="ko-KR" alt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아두이노</a:t>
                      </a: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 구현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서버</a:t>
                      </a: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-DB </a:t>
                      </a: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연동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haroni" panose="020B0604020202020204" pitchFamily="2" charset="-79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어플리케이션 </a:t>
                      </a:r>
                      <a:r>
                        <a:rPr lang="en-US" altLang="ko-KR" sz="1600" b="0" dirty="0">
                          <a:latin typeface="+mj-lt"/>
                          <a:cs typeface="Aharoni" panose="020B0604020202020204" pitchFamily="2" charset="-79"/>
                        </a:rPr>
                        <a:t>UI </a:t>
                      </a:r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개발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r>
                        <a:rPr lang="ko-KR" altLang="en-US" sz="1600" b="0" dirty="0" err="1">
                          <a:latin typeface="+mj-lt"/>
                          <a:cs typeface="Aharoni" panose="020B0604020202020204" pitchFamily="2" charset="-79"/>
                        </a:rPr>
                        <a:t>아두이노</a:t>
                      </a:r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 구현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31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11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종합 설계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EC675-8541-4EB5-97AB-45742E87A175}"/>
              </a:ext>
            </a:extLst>
          </p:cNvPr>
          <p:cNvSpPr txBox="1"/>
          <p:nvPr/>
        </p:nvSpPr>
        <p:spPr>
          <a:xfrm>
            <a:off x="489676" y="1226572"/>
            <a:ext cx="11212648" cy="335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/>
              <a:t>지난 발표에서의 지적 사항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대처방안의 범위가 광범위함 </a:t>
            </a:r>
            <a:r>
              <a:rPr lang="en-US" altLang="ko-KR" sz="2000" dirty="0"/>
              <a:t>-&gt; </a:t>
            </a:r>
            <a:r>
              <a:rPr lang="ko-KR" altLang="en-US" sz="2000" dirty="0"/>
              <a:t>축소하고 깊이 있는 것으로 선정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/>
              <a:t>지적 사항에 대한 답변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건물 이용자 대피경로 안내 부분을 삭제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불꽃 탐지 시 관리자 애플리케이션으로 현장 캡쳐 후 푸시 알람 및 실시간 스트리밍 기능 설계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스프링클러를 통한 화재 초기 진압 기능 설계</a:t>
            </a:r>
          </a:p>
        </p:txBody>
      </p:sp>
    </p:spTree>
    <p:extLst>
      <p:ext uri="{BB962C8B-B14F-4D97-AF65-F5344CB8AC3E}">
        <p14:creationId xmlns:p14="http://schemas.microsoft.com/office/powerpoint/2010/main" val="1432910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수행 일정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5D1F60C-C367-468F-8ABF-E56E5C2B3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82010"/>
              </p:ext>
            </p:extLst>
          </p:nvPr>
        </p:nvGraphicFramePr>
        <p:xfrm>
          <a:off x="634651" y="1221619"/>
          <a:ext cx="10916990" cy="43350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987">
                  <a:extLst>
                    <a:ext uri="{9D8B030D-6E8A-4147-A177-3AD203B41FA5}">
                      <a16:colId xmlns:a16="http://schemas.microsoft.com/office/drawing/2014/main" val="3332508032"/>
                    </a:ext>
                  </a:extLst>
                </a:gridCol>
                <a:gridCol w="1110657">
                  <a:extLst>
                    <a:ext uri="{9D8B030D-6E8A-4147-A177-3AD203B41FA5}">
                      <a16:colId xmlns:a16="http://schemas.microsoft.com/office/drawing/2014/main" val="2450068280"/>
                    </a:ext>
                  </a:extLst>
                </a:gridCol>
                <a:gridCol w="1260891">
                  <a:extLst>
                    <a:ext uri="{9D8B030D-6E8A-4147-A177-3AD203B41FA5}">
                      <a16:colId xmlns:a16="http://schemas.microsoft.com/office/drawing/2014/main" val="2213908629"/>
                    </a:ext>
                  </a:extLst>
                </a:gridCol>
                <a:gridCol w="1260891">
                  <a:extLst>
                    <a:ext uri="{9D8B030D-6E8A-4147-A177-3AD203B41FA5}">
                      <a16:colId xmlns:a16="http://schemas.microsoft.com/office/drawing/2014/main" val="4166585968"/>
                    </a:ext>
                  </a:extLst>
                </a:gridCol>
                <a:gridCol w="1260891">
                  <a:extLst>
                    <a:ext uri="{9D8B030D-6E8A-4147-A177-3AD203B41FA5}">
                      <a16:colId xmlns:a16="http://schemas.microsoft.com/office/drawing/2014/main" val="1411921535"/>
                    </a:ext>
                  </a:extLst>
                </a:gridCol>
                <a:gridCol w="1260891">
                  <a:extLst>
                    <a:ext uri="{9D8B030D-6E8A-4147-A177-3AD203B41FA5}">
                      <a16:colId xmlns:a16="http://schemas.microsoft.com/office/drawing/2014/main" val="4066990300"/>
                    </a:ext>
                  </a:extLst>
                </a:gridCol>
                <a:gridCol w="1260891">
                  <a:extLst>
                    <a:ext uri="{9D8B030D-6E8A-4147-A177-3AD203B41FA5}">
                      <a16:colId xmlns:a16="http://schemas.microsoft.com/office/drawing/2014/main" val="2672384781"/>
                    </a:ext>
                  </a:extLst>
                </a:gridCol>
                <a:gridCol w="1260891">
                  <a:extLst>
                    <a:ext uri="{9D8B030D-6E8A-4147-A177-3AD203B41FA5}">
                      <a16:colId xmlns:a16="http://schemas.microsoft.com/office/drawing/2014/main" val="2715333560"/>
                    </a:ext>
                  </a:extLst>
                </a:gridCol>
              </a:tblGrid>
              <a:tr h="37100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58791"/>
                  </a:ext>
                </a:extLst>
              </a:tr>
              <a:tr h="480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자료조사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680142"/>
                  </a:ext>
                </a:extLst>
              </a:tr>
              <a:tr h="4804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설계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27581"/>
                  </a:ext>
                </a:extLst>
              </a:tr>
              <a:tr h="480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+mn-ea"/>
                        </a:rPr>
                        <a:t>HW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+mn-ea"/>
                        </a:rPr>
                        <a:t>구현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44017"/>
                  </a:ext>
                </a:extLst>
              </a:tr>
              <a:tr h="54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+mn-ea"/>
                        </a:rPr>
                        <a:t>구현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104244"/>
                  </a:ext>
                </a:extLst>
              </a:tr>
              <a:tr h="513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+mn-ea"/>
                        </a:rPr>
                        <a:t>서버 구축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570"/>
                  </a:ext>
                </a:extLst>
              </a:tr>
              <a:tr h="480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+mn-ea"/>
                        </a:rPr>
                        <a:t>모듈 간 통신 통합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476746"/>
                  </a:ext>
                </a:extLst>
              </a:tr>
              <a:tr h="480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+mn-ea"/>
                        </a:rPr>
                        <a:t>테스트 및 문서화 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95066"/>
                  </a:ext>
                </a:extLst>
              </a:tr>
              <a:tr h="480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+mn-ea"/>
                        </a:rPr>
                        <a:t>최종 검토 및 데모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53706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2B44794-01B0-40AF-B7EA-81737A504052}"/>
              </a:ext>
            </a:extLst>
          </p:cNvPr>
          <p:cNvSpPr/>
          <p:nvPr/>
        </p:nvSpPr>
        <p:spPr>
          <a:xfrm>
            <a:off x="2873829" y="1757347"/>
            <a:ext cx="2365828" cy="14514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935DB9-C735-4382-9587-DECC5593C715}"/>
              </a:ext>
            </a:extLst>
          </p:cNvPr>
          <p:cNvSpPr/>
          <p:nvPr/>
        </p:nvSpPr>
        <p:spPr>
          <a:xfrm>
            <a:off x="3976914" y="2232781"/>
            <a:ext cx="2523218" cy="18884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70F546-C5C0-455C-B5E4-94446296C08C}"/>
              </a:ext>
            </a:extLst>
          </p:cNvPr>
          <p:cNvSpPr/>
          <p:nvPr/>
        </p:nvSpPr>
        <p:spPr>
          <a:xfrm>
            <a:off x="5239658" y="3263794"/>
            <a:ext cx="3784826" cy="16520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DC2D7-0ED1-4BD0-BA9B-549318F4FFC9}"/>
              </a:ext>
            </a:extLst>
          </p:cNvPr>
          <p:cNvSpPr/>
          <p:nvPr/>
        </p:nvSpPr>
        <p:spPr>
          <a:xfrm>
            <a:off x="5239656" y="3820979"/>
            <a:ext cx="3784827" cy="12731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58A318-BF48-4A20-B315-1E32C3DBA265}"/>
              </a:ext>
            </a:extLst>
          </p:cNvPr>
          <p:cNvSpPr/>
          <p:nvPr/>
        </p:nvSpPr>
        <p:spPr>
          <a:xfrm>
            <a:off x="7762876" y="4323838"/>
            <a:ext cx="2524352" cy="14514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2D90CF3-0CE1-4244-918E-21879B47F68A}"/>
              </a:ext>
            </a:extLst>
          </p:cNvPr>
          <p:cNvSpPr/>
          <p:nvPr/>
        </p:nvSpPr>
        <p:spPr>
          <a:xfrm>
            <a:off x="9024482" y="4795644"/>
            <a:ext cx="2524352" cy="14514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067D036-50B2-4E2C-A629-34DBAC2F885B}"/>
              </a:ext>
            </a:extLst>
          </p:cNvPr>
          <p:cNvSpPr/>
          <p:nvPr/>
        </p:nvSpPr>
        <p:spPr>
          <a:xfrm>
            <a:off x="10287227" y="5267450"/>
            <a:ext cx="1270121" cy="14514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87538D-D8E4-4877-A1C4-A2184196724A}"/>
              </a:ext>
            </a:extLst>
          </p:cNvPr>
          <p:cNvSpPr/>
          <p:nvPr/>
        </p:nvSpPr>
        <p:spPr>
          <a:xfrm>
            <a:off x="5239657" y="2748286"/>
            <a:ext cx="3784827" cy="18884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96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참고 문헌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D1FE3-51CD-408E-86DF-D2944409EC21}"/>
              </a:ext>
            </a:extLst>
          </p:cNvPr>
          <p:cNvSpPr txBox="1"/>
          <p:nvPr/>
        </p:nvSpPr>
        <p:spPr>
          <a:xfrm>
            <a:off x="489676" y="1226572"/>
            <a:ext cx="112126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열화상 기반 화재감지 시스템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http://jiintech.kr/wp-content/uploads/2018/01/%EC%97%B4%ED%99%94%EC%83%81-%EA%B8%B0%EB%B0%98-%ED%99%94%EC%9E%AC%EA%B0%90%EC%A7%80-%EC%8B%9C%EC%8A%A4%ED%85%9C-%EC%A0%9C%EC%95%88%EC%84%9C.pdf</a:t>
            </a:r>
            <a:r>
              <a:rPr lang="en-US" altLang="ko-KR" sz="20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객체 인식 예제 코드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https://boysboy3.tistory.com/140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이미지 처리 순서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4"/>
              </a:rPr>
              <a:t>https://www.instructables.com/Create-OpenCV-Image-Classifiers-Using-Python/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불꽃 객체 인식을 위한 </a:t>
            </a:r>
            <a:r>
              <a:rPr lang="en-US" altLang="ko-KR" sz="2000" dirty="0"/>
              <a:t>data set: </a:t>
            </a:r>
            <a:r>
              <a:rPr lang="en-US" altLang="ko-KR" sz="2000" dirty="0">
                <a:hlinkClick r:id="rId5"/>
              </a:rPr>
              <a:t>https://github.com/shivamshan/FIRE-DETECTION-AND-EXTINGUISHING-SYSTEM/blob/master/fire_detection.xml</a:t>
            </a:r>
            <a:r>
              <a:rPr lang="en-US" altLang="ko-KR" sz="20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OpenCV guide documents(</a:t>
            </a:r>
            <a:r>
              <a:rPr lang="en-US" altLang="ko-KR" sz="2000" dirty="0" err="1"/>
              <a:t>CascadeClassifier</a:t>
            </a:r>
            <a:r>
              <a:rPr lang="en-US" altLang="ko-KR" sz="2000" dirty="0"/>
              <a:t> </a:t>
            </a:r>
            <a:r>
              <a:rPr lang="ko-KR" altLang="en-US" sz="2000" dirty="0"/>
              <a:t>부분</a:t>
            </a:r>
            <a:r>
              <a:rPr lang="en-US" altLang="ko-KR" sz="2000" dirty="0"/>
              <a:t>) : </a:t>
            </a:r>
            <a:r>
              <a:rPr lang="en-US" altLang="ko-KR" sz="2000" dirty="0">
                <a:hlinkClick r:id="rId6"/>
              </a:rPr>
              <a:t>https://docs.opencv.org/3.4/d1/de5/classcv_1_1CascadeClassifier.html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86864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9CD1FE3-51CD-408E-86DF-D2944409EC21}"/>
              </a:ext>
            </a:extLst>
          </p:cNvPr>
          <p:cNvSpPr txBox="1"/>
          <p:nvPr/>
        </p:nvSpPr>
        <p:spPr>
          <a:xfrm>
            <a:off x="489676" y="3136614"/>
            <a:ext cx="1121264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036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B2273-586D-4DF6-92DD-D0F2CADFDDDE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개요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10F639-8800-4395-80AD-1AC76DDD0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0" y="1144299"/>
            <a:ext cx="5938340" cy="265907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3AD3E48-F259-4F44-A672-D54E6CDF4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891" y="39541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20287680">
            <a:extLst>
              <a:ext uri="{FF2B5EF4-FFF2-40B4-BE49-F238E27FC236}">
                <a16:creationId xmlns:a16="http://schemas.microsoft.com/office/drawing/2014/main" id="{9BF4F6BB-C8EE-4AC6-9DFE-99C36308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0" y="3803373"/>
            <a:ext cx="5938340" cy="236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BE5DBD-4F35-4C28-B337-A550072E2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01988"/>
            <a:ext cx="5818909" cy="1838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0E8970-A508-4F74-8D75-E1D95CEBE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54173"/>
            <a:ext cx="581891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2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종합 설계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EC675-8541-4EB5-97AB-45742E87A175}"/>
              </a:ext>
            </a:extLst>
          </p:cNvPr>
          <p:cNvSpPr txBox="1"/>
          <p:nvPr/>
        </p:nvSpPr>
        <p:spPr>
          <a:xfrm>
            <a:off x="489676" y="1225768"/>
            <a:ext cx="11212648" cy="440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개발 목표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indent="-4572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5400040" algn="r"/>
              </a:tabLs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 파이와 카메라 모듈 및 센서를 이용한 화재 상황의 분석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indent="-4572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5400040" algn="r"/>
              </a:tabLs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현장의 이용자에게 화재 경보를 제공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just" fontAlgn="base">
              <a:lnSpc>
                <a:spcPct val="200000"/>
              </a:lnSpc>
              <a:buFontTx/>
              <a:buAutoNum type="arabicPeriod"/>
              <a:tabLst>
                <a:tab pos="5400040" algn="r"/>
              </a:tabLs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관리자에게 현장 영상을 실시간 스트리밍을  할 수 있게 하여 상황을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원격으로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인식할 수 있게 함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indent="-4572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5400040" algn="r"/>
              </a:tabLs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스프링클러를 통한 조기 화재를 진압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81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EC675-8541-4EB5-97AB-45742E87A175}"/>
              </a:ext>
            </a:extLst>
          </p:cNvPr>
          <p:cNvSpPr txBox="1"/>
          <p:nvPr/>
        </p:nvSpPr>
        <p:spPr>
          <a:xfrm>
            <a:off x="489676" y="1226572"/>
            <a:ext cx="11212648" cy="4895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주제 선정 배경</a:t>
            </a:r>
            <a:endParaRPr lang="en-US" altLang="ko-KR" sz="2400" b="1" dirty="0"/>
          </a:p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/>
              <a:t>기존의 화재 시스템은 화재 발생시 이용자들의 대피에 대한 </a:t>
            </a:r>
            <a:r>
              <a:rPr lang="ko-KR" altLang="en-US" sz="2000" dirty="0">
                <a:highlight>
                  <a:srgbClr val="C0C0C0"/>
                </a:highlight>
              </a:rPr>
              <a:t>직접적인 도움</a:t>
            </a:r>
            <a:r>
              <a:rPr lang="ko-KR" altLang="en-US" sz="2000" dirty="0"/>
              <a:t>을 주지 못함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highlight>
                  <a:srgbClr val="C0C0C0"/>
                </a:highlight>
              </a:rPr>
              <a:t>화재 진압</a:t>
            </a:r>
            <a:r>
              <a:rPr lang="ko-KR" altLang="en-US" sz="2000" dirty="0"/>
              <a:t>과 </a:t>
            </a:r>
            <a:r>
              <a:rPr lang="ko-KR" altLang="en-US" sz="2000" dirty="0">
                <a:highlight>
                  <a:srgbClr val="C0C0C0"/>
                </a:highlight>
              </a:rPr>
              <a:t>인명 구조</a:t>
            </a:r>
            <a:r>
              <a:rPr lang="ko-KR" altLang="en-US" sz="2000" dirty="0"/>
              <a:t>와 관련된 데이터를 수집하고 공유하는 등의 대응이 부족함</a:t>
            </a:r>
            <a:endParaRPr lang="en-US" altLang="ko-KR" sz="2000" dirty="0"/>
          </a:p>
          <a:p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주제 해결 방안 및 개발 목표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/>
              <a:t>화재의 </a:t>
            </a:r>
            <a:r>
              <a:rPr lang="ko-KR" altLang="en-US" sz="2000" dirty="0">
                <a:highlight>
                  <a:srgbClr val="C0C0C0"/>
                </a:highlight>
              </a:rPr>
              <a:t>규모를 분석</a:t>
            </a:r>
            <a:r>
              <a:rPr lang="ko-KR" altLang="en-US" sz="2000" dirty="0"/>
              <a:t>하고 </a:t>
            </a:r>
            <a:r>
              <a:rPr lang="ko-KR" altLang="en-US" sz="2000" dirty="0">
                <a:highlight>
                  <a:srgbClr val="C0C0C0"/>
                </a:highlight>
              </a:rPr>
              <a:t>상황에 맞는 대응 알고리즘</a:t>
            </a:r>
            <a:r>
              <a:rPr lang="ko-KR" altLang="en-US" sz="2000" dirty="0"/>
              <a:t> 구현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highlight>
                  <a:srgbClr val="C0C0C0"/>
                </a:highlight>
              </a:rPr>
              <a:t>스프링클러</a:t>
            </a:r>
            <a:r>
              <a:rPr lang="ko-KR" altLang="en-US" sz="2000" dirty="0"/>
              <a:t>를 사용한 </a:t>
            </a:r>
            <a:r>
              <a:rPr lang="ko-KR" altLang="en-US" sz="2000" dirty="0">
                <a:highlight>
                  <a:srgbClr val="C0C0C0"/>
                </a:highlight>
              </a:rPr>
              <a:t>화재 조기 진압</a:t>
            </a:r>
            <a:endParaRPr lang="en-US" altLang="ko-KR" sz="2000" dirty="0">
              <a:highlight>
                <a:srgbClr val="C0C0C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호실 내 </a:t>
            </a:r>
            <a:r>
              <a:rPr lang="ko-KR" altLang="en-US" sz="2000" dirty="0">
                <a:highlight>
                  <a:srgbClr val="C0C0C0"/>
                </a:highlight>
              </a:rPr>
              <a:t>인원수를 상시 파악</a:t>
            </a:r>
            <a:r>
              <a:rPr lang="ko-KR" altLang="en-US" sz="2000" dirty="0"/>
              <a:t>하여 화재 발생 시 </a:t>
            </a:r>
            <a:r>
              <a:rPr lang="ko-KR" altLang="en-US" sz="2000" dirty="0">
                <a:highlight>
                  <a:srgbClr val="C0C0C0"/>
                </a:highlight>
              </a:rPr>
              <a:t>방재센터와 공유</a:t>
            </a:r>
            <a:r>
              <a:rPr lang="ko-KR" altLang="en-US" sz="2000" dirty="0"/>
              <a:t>함으로써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화재 진압과 인명 구조를 도움</a:t>
            </a:r>
          </a:p>
        </p:txBody>
      </p:sp>
    </p:spTree>
    <p:extLst>
      <p:ext uri="{BB962C8B-B14F-4D97-AF65-F5344CB8AC3E}">
        <p14:creationId xmlns:p14="http://schemas.microsoft.com/office/powerpoint/2010/main" val="49464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관련 연구 및 사례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A40D8-8337-408E-A53E-BB2B5DDA6B70}"/>
              </a:ext>
            </a:extLst>
          </p:cNvPr>
          <p:cNvSpPr txBox="1"/>
          <p:nvPr/>
        </p:nvSpPr>
        <p:spPr>
          <a:xfrm>
            <a:off x="489676" y="1415258"/>
            <a:ext cx="1121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 err="1"/>
              <a:t>JINOIoT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화재 경보기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2129C-6CEE-46EB-8366-5B41DD27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67" y="2008094"/>
            <a:ext cx="5302339" cy="3566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BC7B5-EA22-402F-9A99-58A6C3006A38}"/>
              </a:ext>
            </a:extLst>
          </p:cNvPr>
          <p:cNvSpPr txBox="1"/>
          <p:nvPr/>
        </p:nvSpPr>
        <p:spPr>
          <a:xfrm>
            <a:off x="6415783" y="2026378"/>
            <a:ext cx="5538313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기존 센서 기반 방식의 화재 경보기와 비슷하게 설계된 장치로 </a:t>
            </a:r>
            <a:r>
              <a:rPr lang="ko-KR" altLang="en-US" b="1" dirty="0" err="1"/>
              <a:t>광전식</a:t>
            </a:r>
            <a:r>
              <a:rPr lang="en-US" altLang="ko-KR" b="1" dirty="0"/>
              <a:t>, </a:t>
            </a:r>
            <a:r>
              <a:rPr lang="ko-KR" altLang="en-US" b="1" dirty="0"/>
              <a:t>재용형</a:t>
            </a:r>
            <a:r>
              <a:rPr lang="en-US" altLang="ko-KR" b="1" dirty="0"/>
              <a:t>, </a:t>
            </a:r>
            <a:r>
              <a:rPr lang="ko-KR" altLang="en-US" b="1" dirty="0"/>
              <a:t>비방수형</a:t>
            </a:r>
            <a:r>
              <a:rPr lang="en-US" altLang="ko-KR" b="1" dirty="0"/>
              <a:t>, </a:t>
            </a:r>
            <a:r>
              <a:rPr lang="ko-KR" altLang="en-US" b="1" dirty="0"/>
              <a:t>축적형의 연기 감지 센서를 이용</a:t>
            </a:r>
            <a:r>
              <a:rPr lang="en-US" altLang="ko-KR" b="1" dirty="0"/>
              <a:t>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dirty="0"/>
              <a:t>LoRa</a:t>
            </a:r>
            <a:r>
              <a:rPr lang="ko-KR" altLang="en-US" b="1" dirty="0"/>
              <a:t>통신을 이용한 </a:t>
            </a:r>
            <a:r>
              <a:rPr lang="en-US" altLang="ko-KR" b="1" dirty="0"/>
              <a:t>SMS</a:t>
            </a:r>
            <a:r>
              <a:rPr lang="ko-KR" altLang="en-US" b="1" dirty="0" err="1"/>
              <a:t>알람등의</a:t>
            </a:r>
            <a:r>
              <a:rPr lang="ko-KR" altLang="en-US" b="1" dirty="0"/>
              <a:t> 기능 보유</a:t>
            </a: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기존에 설치 되어있는 소방센서에 별도로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b="1" dirty="0">
                <a:solidFill>
                  <a:srgbClr val="FF0000"/>
                </a:solidFill>
              </a:rPr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설치해야 하는 불편함 발생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화재 감지보다 대응에 초점을 둔 시스템으로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센서 인식의 범위가 넓지 않음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2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관련 연구 및 사례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A40D8-8337-408E-A53E-BB2B5DDA6B70}"/>
              </a:ext>
            </a:extLst>
          </p:cNvPr>
          <p:cNvSpPr txBox="1"/>
          <p:nvPr/>
        </p:nvSpPr>
        <p:spPr>
          <a:xfrm>
            <a:off x="489676" y="1415258"/>
            <a:ext cx="1121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 err="1"/>
              <a:t>올라이트라이프</a:t>
            </a:r>
            <a:r>
              <a:rPr lang="ko-KR" altLang="en-US" sz="2400" b="1" dirty="0"/>
              <a:t> 무선화재 감지 시스템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BC7B5-EA22-402F-9A99-58A6C3006A38}"/>
              </a:ext>
            </a:extLst>
          </p:cNvPr>
          <p:cNvSpPr txBox="1"/>
          <p:nvPr/>
        </p:nvSpPr>
        <p:spPr>
          <a:xfrm>
            <a:off x="6430297" y="2267998"/>
            <a:ext cx="55383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발생 상황을 모니터링 및 통보하는 플랫폼 보유</a:t>
            </a: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온</a:t>
            </a:r>
            <a:r>
              <a:rPr lang="en-US" altLang="ko-KR" b="1" dirty="0"/>
              <a:t>/</a:t>
            </a:r>
            <a:r>
              <a:rPr lang="ko-KR" altLang="en-US" b="1" dirty="0"/>
              <a:t>습도</a:t>
            </a:r>
            <a:r>
              <a:rPr lang="en-US" altLang="ko-KR" b="1" dirty="0"/>
              <a:t>, </a:t>
            </a:r>
            <a:r>
              <a:rPr lang="ko-KR" altLang="en-US" b="1" dirty="0"/>
              <a:t>유해 가스 등을 인식하는 다양한 감지기의 설치로 신뢰적인 데이터 제공</a:t>
            </a: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화재가 아닌 사전 신호 감지에 특화된 시스템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센서 자체의 감지 범위가 짧고 시스템 구축비용이 높음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906723-C0DF-47D3-A664-C6114A94A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76" y="2049280"/>
            <a:ext cx="5538313" cy="36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관련 연구 및 사례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A40D8-8337-408E-A53E-BB2B5DDA6B70}"/>
              </a:ext>
            </a:extLst>
          </p:cNvPr>
          <p:cNvSpPr txBox="1"/>
          <p:nvPr/>
        </p:nvSpPr>
        <p:spPr>
          <a:xfrm>
            <a:off x="489676" y="1415258"/>
            <a:ext cx="1121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재래시장 </a:t>
            </a:r>
            <a:r>
              <a:rPr lang="en-US" altLang="ko-KR" sz="2400" b="1" dirty="0"/>
              <a:t>IOT</a:t>
            </a:r>
            <a:r>
              <a:rPr lang="ko-KR" altLang="en-US" sz="2400" b="1" dirty="0"/>
              <a:t>화재 경보 시스템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BC7B5-EA22-402F-9A99-58A6C3006A38}"/>
              </a:ext>
            </a:extLst>
          </p:cNvPr>
          <p:cNvSpPr txBox="1"/>
          <p:nvPr/>
        </p:nvSpPr>
        <p:spPr>
          <a:xfrm>
            <a:off x="6394438" y="2751891"/>
            <a:ext cx="55383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경보기 위치를 기반으로 한 대피 경로 알고리즘의 존재</a:t>
            </a:r>
            <a:endParaRPr lang="en-US" altLang="ko-KR" b="1" dirty="0"/>
          </a:p>
          <a:p>
            <a:pPr>
              <a:spcAft>
                <a:spcPts val="600"/>
              </a:spcAft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모바일 메신저에 의존한 화재 알람 사용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21FF91-D6AB-4104-A55C-1CC3E1C74A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6007" y="1876923"/>
            <a:ext cx="4201645" cy="38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1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1293</Words>
  <Application>Microsoft Office PowerPoint</Application>
  <PresentationFormat>와이드스크린</PresentationFormat>
  <Paragraphs>312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함초롬바탕</vt:lpstr>
      <vt:lpstr>Arial</vt:lpstr>
      <vt:lpstr>Arial Narrow</vt:lpstr>
      <vt:lpstr>Wingdings</vt:lpstr>
      <vt:lpstr>Office 테마</vt:lpstr>
      <vt:lpstr>종합설계 2차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 설계과제 제안서</dc:title>
  <dc:creator>baek seung hak</dc:creator>
  <cp:lastModifiedBy>baek seung hak</cp:lastModifiedBy>
  <cp:revision>280</cp:revision>
  <dcterms:created xsi:type="dcterms:W3CDTF">2020-11-10T07:25:02Z</dcterms:created>
  <dcterms:modified xsi:type="dcterms:W3CDTF">2021-05-06T04:31:59Z</dcterms:modified>
</cp:coreProperties>
</file>