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11" r:id="rId3"/>
    <p:sldId id="312" r:id="rId4"/>
    <p:sldId id="313" r:id="rId5"/>
    <p:sldId id="314" r:id="rId6"/>
    <p:sldId id="268" r:id="rId7"/>
    <p:sldId id="270" r:id="rId8"/>
    <p:sldId id="269" r:id="rId9"/>
    <p:sldId id="271" r:id="rId10"/>
    <p:sldId id="273" r:id="rId11"/>
    <p:sldId id="272" r:id="rId12"/>
    <p:sldId id="274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  <p:sldId id="284" r:id="rId22"/>
    <p:sldId id="294" r:id="rId23"/>
    <p:sldId id="275" r:id="rId24"/>
    <p:sldId id="286" r:id="rId25"/>
    <p:sldId id="287" r:id="rId26"/>
    <p:sldId id="288" r:id="rId27"/>
    <p:sldId id="291" r:id="rId28"/>
    <p:sldId id="289" r:id="rId29"/>
    <p:sldId id="292" r:id="rId30"/>
    <p:sldId id="293" r:id="rId31"/>
    <p:sldId id="290" r:id="rId32"/>
    <p:sldId id="285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60" r:id="rId48"/>
    <p:sldId id="26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47" autoAdjust="0"/>
    <p:restoredTop sz="76232" autoAdjust="0"/>
  </p:normalViewPr>
  <p:slideViewPr>
    <p:cSldViewPr snapToGrid="0">
      <p:cViewPr varScale="1">
        <p:scale>
          <a:sx n="128" d="100"/>
          <a:sy n="128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9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0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9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0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8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4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7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06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3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7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053088" y="1273329"/>
            <a:ext cx="208582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Branch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2022. 11. 01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58948" y="270561"/>
            <a:ext cx="267413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설정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1021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현재 선택된 </a:t>
            </a:r>
            <a:r>
              <a:rPr lang="ko-KR" altLang="en-US" dirty="0" err="1"/>
              <a:t>브랜치가</a:t>
            </a:r>
            <a:r>
              <a:rPr lang="ko-KR" altLang="en-US" dirty="0"/>
              <a:t> 아닌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작업하고 싶을 때는 </a:t>
            </a:r>
            <a:r>
              <a:rPr lang="en-US" altLang="ko-KR" dirty="0"/>
              <a:t>‘</a:t>
            </a:r>
            <a:r>
              <a:rPr lang="ko-KR" altLang="en-US" dirty="0"/>
              <a:t>체크아웃</a:t>
            </a:r>
            <a:r>
              <a:rPr lang="en-US" altLang="ko-KR" dirty="0"/>
              <a:t>(checkout)’ </a:t>
            </a:r>
            <a:r>
              <a:rPr lang="ko-KR" altLang="en-US" dirty="0"/>
              <a:t>명령어를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실행하여 원하는 </a:t>
            </a:r>
            <a:r>
              <a:rPr lang="ko-KR" altLang="en-US" dirty="0" err="1"/>
              <a:t>브랜치로</a:t>
            </a:r>
            <a:r>
              <a:rPr lang="ko-KR" altLang="en-US" dirty="0"/>
              <a:t> 전환할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Git</a:t>
            </a:r>
            <a:r>
              <a:rPr lang="ko-KR" altLang="en-US" dirty="0"/>
              <a:t>에서는 항상 작업할 </a:t>
            </a:r>
            <a:r>
              <a:rPr lang="ko-KR" altLang="en-US" dirty="0" err="1"/>
              <a:t>브랜치를</a:t>
            </a:r>
            <a:r>
              <a:rPr lang="ko-KR" altLang="en-US" dirty="0"/>
              <a:t> 미리 선택해야 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893511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Git</a:t>
            </a:r>
            <a:r>
              <a:rPr lang="ko-KR" altLang="en-US" dirty="0"/>
              <a:t>을 설치한 후 바로 사용하게 된다면 </a:t>
            </a:r>
            <a:r>
              <a:rPr lang="en-US" altLang="ko-KR" dirty="0"/>
              <a:t>master(main)</a:t>
            </a:r>
            <a:r>
              <a:rPr lang="ko-KR" altLang="en-US" dirty="0" err="1"/>
              <a:t>브랜치가</a:t>
            </a:r>
            <a:r>
              <a:rPr lang="ko-KR" altLang="en-US" dirty="0"/>
              <a:t> 선택되어 있다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ブランチの切り替え">
            <a:extLst>
              <a:ext uri="{FF2B5EF4-FFF2-40B4-BE49-F238E27FC236}">
                <a16:creationId xmlns:a16="http://schemas.microsoft.com/office/drawing/2014/main" id="{967F6F01-266D-8D38-2BB2-1C98684B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115334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044694" y="270561"/>
            <a:ext cx="21026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[checkout]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</a:t>
            </a:r>
            <a:r>
              <a:rPr lang="ko-KR" altLang="en-US" dirty="0"/>
              <a:t> 전환 후 실행한 </a:t>
            </a:r>
            <a:r>
              <a:rPr lang="ko-KR" altLang="en-US" dirty="0" err="1"/>
              <a:t>커밋은</a:t>
            </a:r>
            <a:r>
              <a:rPr lang="ko-KR" altLang="en-US" dirty="0"/>
              <a:t> 전환한 </a:t>
            </a:r>
            <a:r>
              <a:rPr lang="ko-KR" altLang="en-US" dirty="0" err="1"/>
              <a:t>브랜치에</a:t>
            </a:r>
            <a:r>
              <a:rPr lang="ko-KR" altLang="en-US" dirty="0"/>
              <a:t> 추가된다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작업할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en-US" altLang="ko-KR" dirty="0"/>
              <a:t> </a:t>
            </a:r>
            <a:r>
              <a:rPr lang="ko-KR" altLang="en-US" dirty="0"/>
              <a:t>전환할 때 사용하는 명령어다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789220"/>
            <a:ext cx="824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브랜치가</a:t>
            </a:r>
            <a:r>
              <a:rPr lang="ko-KR" altLang="en-US" dirty="0"/>
              <a:t> 전환되면 해당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내용이 </a:t>
            </a:r>
            <a:r>
              <a:rPr lang="en-US" altLang="ko-KR" dirty="0"/>
              <a:t>work tree</a:t>
            </a:r>
            <a:r>
              <a:rPr lang="ko-KR" altLang="en-US" dirty="0"/>
              <a:t>에 적용된다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2" descr="ブランチの切り替え">
            <a:extLst>
              <a:ext uri="{FF2B5EF4-FFF2-40B4-BE49-F238E27FC236}">
                <a16:creationId xmlns:a16="http://schemas.microsoft.com/office/drawing/2014/main" id="{967F6F01-266D-8D38-2BB2-1C98684B3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115334"/>
            <a:ext cx="5143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95014" y="3105835"/>
            <a:ext cx="70019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 err="1"/>
              <a:t>sourcetree</a:t>
            </a:r>
            <a:r>
              <a:rPr lang="ko-KR" altLang="en-US" sz="3600" dirty="0"/>
              <a:t>를 이용한 </a:t>
            </a:r>
            <a:r>
              <a:rPr lang="ko-KR" altLang="en-US" sz="3600" dirty="0" err="1"/>
              <a:t>브랜치</a:t>
            </a:r>
            <a:r>
              <a:rPr lang="ko-KR" altLang="en-US" sz="3600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72544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41261" y="270561"/>
            <a:ext cx="47094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sourcetree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4DB68-3F3F-477B-C78B-2241816B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30" y="1472460"/>
            <a:ext cx="6800540" cy="417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1E077-26D1-3CA1-F3BD-54CEAE934976}"/>
              </a:ext>
            </a:extLst>
          </p:cNvPr>
          <p:cNvSpPr txBox="1"/>
          <p:nvPr/>
        </p:nvSpPr>
        <p:spPr>
          <a:xfrm>
            <a:off x="4842291" y="587142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버튼 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39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41261" y="270561"/>
            <a:ext cx="47094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sourcetree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브랜치</a:t>
            </a:r>
            <a:r>
              <a:rPr lang="ko-KR" altLang="en-US" sz="3200" dirty="0"/>
              <a:t> 생성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151A4-5962-EB85-588F-40ACA615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5" y="1136746"/>
            <a:ext cx="5971429" cy="238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934267" y="6076737"/>
            <a:ext cx="859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생성과 동시에 생성된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checkout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것인지 설정하는 옵션이다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EEF3F-56B9-8E26-0A39-480BE3C837EA}"/>
              </a:ext>
            </a:extLst>
          </p:cNvPr>
          <p:cNvSpPr txBox="1"/>
          <p:nvPr/>
        </p:nvSpPr>
        <p:spPr>
          <a:xfrm>
            <a:off x="934267" y="3858422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B9A01-0C45-F44E-DCB3-4DB7E286E90E}"/>
              </a:ext>
            </a:extLst>
          </p:cNvPr>
          <p:cNvSpPr txBox="1"/>
          <p:nvPr/>
        </p:nvSpPr>
        <p:spPr>
          <a:xfrm>
            <a:off x="934267" y="4552081"/>
            <a:ext cx="1037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 사본 부모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새로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명시된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커밋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선택한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내용이 새로 생성하는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EC4FC-0861-1218-9D44-6712EE843E4B}"/>
              </a:ext>
            </a:extLst>
          </p:cNvPr>
          <p:cNvSpPr txBox="1"/>
          <p:nvPr/>
        </p:nvSpPr>
        <p:spPr>
          <a:xfrm>
            <a:off x="3182792" y="2097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C3C6E-D790-6851-1681-0E64F075E414}"/>
              </a:ext>
            </a:extLst>
          </p:cNvPr>
          <p:cNvSpPr txBox="1"/>
          <p:nvPr/>
        </p:nvSpPr>
        <p:spPr>
          <a:xfrm>
            <a:off x="3390541" y="232722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A3A02-0DC4-3FFD-E632-75FDDA29E22A}"/>
              </a:ext>
            </a:extLst>
          </p:cNvPr>
          <p:cNvSpPr txBox="1"/>
          <p:nvPr/>
        </p:nvSpPr>
        <p:spPr>
          <a:xfrm>
            <a:off x="3724478" y="27627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77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2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상태</a:t>
            </a:r>
            <a:r>
              <a:rPr lang="en-US" altLang="ko-KR" sz="3200" dirty="0"/>
              <a:t>]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F94008-30D9-16C2-F65D-DF2A349D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57" y="1452809"/>
            <a:ext cx="8314286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3360" y="270561"/>
            <a:ext cx="112053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작업 사본 부모를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DC03-4C45-0FF6-F2BD-2373876C1560}"/>
              </a:ext>
            </a:extLst>
          </p:cNvPr>
          <p:cNvSpPr txBox="1"/>
          <p:nvPr/>
        </p:nvSpPr>
        <p:spPr>
          <a:xfrm>
            <a:off x="2806545" y="5633164"/>
            <a:ext cx="657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“Merge pull request #2~”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branch-test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5C3A9-CDC3-9DE0-7793-B9A57EA34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4"/>
          <a:stretch/>
        </p:blipFill>
        <p:spPr>
          <a:xfrm>
            <a:off x="1943619" y="1448120"/>
            <a:ext cx="8304762" cy="39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51063" y="270561"/>
            <a:ext cx="110898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en-US" altLang="ko-KR" sz="3200" dirty="0" err="1"/>
              <a:t>nsh</a:t>
            </a:r>
            <a:r>
              <a:rPr lang="ko-KR" altLang="en-US" sz="3200" dirty="0"/>
              <a:t> </a:t>
            </a:r>
            <a:r>
              <a:rPr lang="en-US" altLang="ko-KR" sz="3200" dirty="0"/>
              <a:t>branch</a:t>
            </a:r>
            <a:r>
              <a:rPr lang="ko-KR" altLang="en-US" sz="3200" dirty="0"/>
              <a:t>에서 작업 사본 부모를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2662207" y="5633164"/>
            <a:ext cx="686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nsh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프로그래머스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구하기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branch-test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 tree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세팅된다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A7A772-5DD1-FCE8-5D51-569715F2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12"/>
          <a:stretch/>
        </p:blipFill>
        <p:spPr>
          <a:xfrm>
            <a:off x="2017520" y="1457571"/>
            <a:ext cx="8156960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1814017" y="5941108"/>
            <a:ext cx="856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명시된 </a:t>
            </a:r>
            <a:r>
              <a:rPr lang="ko-KR" altLang="en-US" dirty="0" err="1"/>
              <a:t>커밋</a:t>
            </a:r>
            <a:r>
              <a:rPr lang="en-US" altLang="ko-KR" dirty="0"/>
              <a:t>” </a:t>
            </a:r>
            <a:r>
              <a:rPr lang="ko-KR" altLang="en-US" dirty="0"/>
              <a:t>라디오 버튼을 클릭하고 </a:t>
            </a:r>
            <a:r>
              <a:rPr lang="ko-KR" altLang="en-US" dirty="0" err="1"/>
              <a:t>커밋을</a:t>
            </a:r>
            <a:r>
              <a:rPr lang="ko-KR" altLang="en-US" dirty="0"/>
              <a:t> 검색하기 위해 </a:t>
            </a:r>
            <a:r>
              <a:rPr lang="en-US" altLang="ko-KR" dirty="0"/>
              <a:t>“…”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16EA57-09D9-9A20-8BBA-AF0FA46ACAAF}"/>
              </a:ext>
            </a:extLst>
          </p:cNvPr>
          <p:cNvGrpSpPr/>
          <p:nvPr/>
        </p:nvGrpSpPr>
        <p:grpSpPr>
          <a:xfrm>
            <a:off x="67429" y="937734"/>
            <a:ext cx="12057143" cy="4847619"/>
            <a:chOff x="67428" y="937734"/>
            <a:chExt cx="12057143" cy="484761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00075F-912F-A3BF-F30A-1E9F40936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8" y="937734"/>
              <a:ext cx="12057143" cy="48476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8ACB77-1220-026B-8E64-F6B503B3FBF1}"/>
                </a:ext>
              </a:extLst>
            </p:cNvPr>
            <p:cNvSpPr/>
            <p:nvPr/>
          </p:nvSpPr>
          <p:spPr>
            <a:xfrm>
              <a:off x="298487" y="2990538"/>
              <a:ext cx="674557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135248-E5EA-994F-6559-47E507C23613}"/>
                </a:ext>
              </a:extLst>
            </p:cNvPr>
            <p:cNvSpPr/>
            <p:nvPr/>
          </p:nvSpPr>
          <p:spPr>
            <a:xfrm>
              <a:off x="2801845" y="2106118"/>
              <a:ext cx="2422227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6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2873012" y="5941108"/>
            <a:ext cx="644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기준이 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선택하고 확인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185E86-5B85-8FF7-2367-DD904A6C2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6" b="791"/>
          <a:stretch/>
        </p:blipFill>
        <p:spPr>
          <a:xfrm>
            <a:off x="939384" y="973447"/>
            <a:ext cx="10313233" cy="48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440741" y="3105835"/>
            <a:ext cx="33105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commit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854836" y="5941108"/>
            <a:ext cx="1048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잘 선택되었는지 확인하기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이름을 확인하고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브랜치를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37484-AC78-5ACB-60B0-91381E84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95" y="2267095"/>
            <a:ext cx="6123809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3315438" y="5941108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branch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생성된 것을 확인한다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57738-1B8A-C1CC-46AF-BB9A9A79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86" y="1462333"/>
            <a:ext cx="8371428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770677" y="270561"/>
            <a:ext cx="1065067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[main branch</a:t>
            </a:r>
            <a:r>
              <a:rPr lang="ko-KR" altLang="en-US" sz="3200" dirty="0"/>
              <a:t>에서 명시된 </a:t>
            </a:r>
            <a:r>
              <a:rPr lang="ko-KR" altLang="en-US" sz="3200" dirty="0" err="1"/>
              <a:t>커밋을</a:t>
            </a:r>
            <a:r>
              <a:rPr lang="ko-KR" altLang="en-US" sz="3200" dirty="0"/>
              <a:t> 선택한 후 </a:t>
            </a:r>
            <a:r>
              <a:rPr lang="en-US" altLang="ko-KR" sz="3200" dirty="0"/>
              <a:t>branch </a:t>
            </a:r>
            <a:r>
              <a:rPr lang="ko-KR" altLang="en-US" sz="3200" dirty="0"/>
              <a:t>생성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4FDA-BE78-F39E-1C5F-B869083B956A}"/>
              </a:ext>
            </a:extLst>
          </p:cNvPr>
          <p:cNvSpPr txBox="1"/>
          <p:nvPr/>
        </p:nvSpPr>
        <p:spPr>
          <a:xfrm>
            <a:off x="755424" y="5786936"/>
            <a:ext cx="1068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History</a:t>
            </a:r>
            <a:r>
              <a:rPr lang="ko-KR" altLang="en-US" dirty="0"/>
              <a:t> 화면에서 </a:t>
            </a:r>
            <a:r>
              <a:rPr lang="ko-KR" altLang="en-US" dirty="0" err="1"/>
              <a:t>커밋을</a:t>
            </a:r>
            <a:r>
              <a:rPr lang="ko-KR" altLang="en-US" dirty="0"/>
              <a:t> 선택한 후 오른쪽 클릭하여 나타나는 메뉴에서 </a:t>
            </a:r>
            <a:r>
              <a:rPr lang="ko-KR" altLang="en-US" dirty="0" err="1"/>
              <a:t>브랜치</a:t>
            </a:r>
            <a:r>
              <a:rPr lang="ko-KR" altLang="en-US" dirty="0"/>
              <a:t> 메뉴를 선택하는 것도</a:t>
            </a:r>
            <a:endParaRPr lang="en-US" altLang="ko-KR" dirty="0"/>
          </a:p>
          <a:p>
            <a:pPr algn="ctr"/>
            <a:r>
              <a:rPr lang="ko-KR" altLang="en-US" dirty="0"/>
              <a:t>동일하게 동작한다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F27F7D-94F0-165A-C862-25BBE145CEE0}"/>
              </a:ext>
            </a:extLst>
          </p:cNvPr>
          <p:cNvGrpSpPr/>
          <p:nvPr/>
        </p:nvGrpSpPr>
        <p:grpSpPr>
          <a:xfrm>
            <a:off x="655088" y="1921605"/>
            <a:ext cx="10881825" cy="3014790"/>
            <a:chOff x="587372" y="1921605"/>
            <a:chExt cx="10881825" cy="30147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55B43E-A4E3-30E3-AA01-FD7E8F090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72" y="1921605"/>
              <a:ext cx="5690347" cy="30147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7083B0-3BDC-9A75-6715-5281B375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540" y="2420647"/>
              <a:ext cx="4806657" cy="201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484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47715" y="3105835"/>
            <a:ext cx="26965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35171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4DED21-BEF4-646C-8FC3-6D005741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47" y="1348047"/>
            <a:ext cx="8561905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2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B9D8FE-A9DE-2129-1D1F-9C1D0371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04" y="2604087"/>
            <a:ext cx="4342857" cy="1914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DE0539-B02E-8429-00F5-8027DC2E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9" y="1048047"/>
            <a:ext cx="65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FDCA2-9C4A-5081-5AE5-0BE14D5E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022"/>
            <a:ext cx="12192000" cy="433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2627765" y="5941108"/>
            <a:ext cx="693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본인이 현재 위치한 </a:t>
            </a:r>
            <a:r>
              <a:rPr lang="en-US" altLang="ko-KR" dirty="0"/>
              <a:t>branch</a:t>
            </a:r>
            <a:r>
              <a:rPr lang="ko-KR" altLang="en-US" dirty="0"/>
              <a:t>에서는 해당 </a:t>
            </a:r>
            <a:r>
              <a:rPr lang="en-US" altLang="ko-KR" dirty="0"/>
              <a:t>branch</a:t>
            </a:r>
            <a:r>
              <a:rPr lang="ko-KR" altLang="en-US" dirty="0"/>
              <a:t>를 삭제할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17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734263" y="5941108"/>
            <a:ext cx="872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로 체크아웃한 다음에 </a:t>
            </a:r>
            <a:r>
              <a:rPr lang="en-US" altLang="ko-KR" dirty="0"/>
              <a:t>branch-test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를 삭제해야 삭제가 진행된다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3B9AB-07B0-6D3A-708C-B44BED6D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01" y="1033762"/>
            <a:ext cx="4142857" cy="4790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DF5F2-FA71-DBA2-591D-2C8EE8640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81"/>
          <a:stretch/>
        </p:blipFill>
        <p:spPr>
          <a:xfrm>
            <a:off x="6156810" y="1329000"/>
            <a:ext cx="5423091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411B08-C687-C73C-A6EE-EC883065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33" y="1248047"/>
            <a:ext cx="6733333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7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511312" y="5753731"/>
            <a:ext cx="916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branch</a:t>
            </a:r>
            <a:r>
              <a:rPr lang="ko-KR" altLang="en-US" dirty="0"/>
              <a:t>가 삭제되면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않은 </a:t>
            </a:r>
            <a:r>
              <a:rPr lang="en-US" altLang="ko-KR" dirty="0"/>
              <a:t>commit</a:t>
            </a:r>
            <a:r>
              <a:rPr lang="ko-KR" altLang="en-US" dirty="0"/>
              <a:t>들도 함께 삭제되기 때문에</a:t>
            </a:r>
            <a:endParaRPr lang="en-US" altLang="ko-KR" dirty="0"/>
          </a:p>
          <a:p>
            <a:pPr algn="ctr"/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되기 전에는 </a:t>
            </a:r>
            <a:r>
              <a:rPr lang="en-US" altLang="ko-KR" dirty="0"/>
              <a:t>branch</a:t>
            </a:r>
            <a:r>
              <a:rPr lang="ko-KR" altLang="en-US" dirty="0"/>
              <a:t>를 그냥 삭제할 수 없다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A8738-A47C-7762-6F67-C5D0CB0C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394"/>
            <a:ext cx="12192000" cy="40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B69A5D-9AC7-5DE8-C037-00C8DA65FB93}"/>
              </a:ext>
            </a:extLst>
          </p:cNvPr>
          <p:cNvGrpSpPr/>
          <p:nvPr/>
        </p:nvGrpSpPr>
        <p:grpSpPr>
          <a:xfrm>
            <a:off x="1727971" y="1926284"/>
            <a:ext cx="8736059" cy="2388744"/>
            <a:chOff x="1727971" y="1717090"/>
            <a:chExt cx="8736059" cy="23887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01A7CE-4B5F-86A5-9BF9-115CD5CB0184}"/>
                </a:ext>
              </a:extLst>
            </p:cNvPr>
            <p:cNvSpPr txBox="1"/>
            <p:nvPr/>
          </p:nvSpPr>
          <p:spPr>
            <a:xfrm>
              <a:off x="3453251" y="2181461"/>
              <a:ext cx="2061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바로 전 </a:t>
              </a:r>
              <a:r>
                <a:rPr lang="en-US" altLang="ko-KR" dirty="0"/>
                <a:t>commit</a:t>
              </a:r>
              <a:r>
                <a:rPr lang="ko-KR" altLang="en-US" dirty="0"/>
                <a:t>을</a:t>
              </a:r>
              <a:endParaRPr lang="en-US" altLang="ko-KR" dirty="0"/>
            </a:p>
            <a:p>
              <a:pPr algn="ctr"/>
              <a:r>
                <a:rPr lang="ko-KR" altLang="en-US" dirty="0"/>
                <a:t>가리키고 있다</a:t>
              </a:r>
              <a:r>
                <a:rPr lang="en-US" altLang="ko-KR" dirty="0"/>
                <a:t>.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BBD4A8E-869D-8A4B-F37D-000A8DB780E3}"/>
                </a:ext>
              </a:extLst>
            </p:cNvPr>
            <p:cNvGrpSpPr/>
            <p:nvPr/>
          </p:nvGrpSpPr>
          <p:grpSpPr>
            <a:xfrm>
              <a:off x="1727971" y="1717090"/>
              <a:ext cx="8736059" cy="2388744"/>
              <a:chOff x="305340" y="1180146"/>
              <a:chExt cx="8736059" cy="238874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CBAC647-A0C2-35AF-3735-6188BE209100}"/>
                  </a:ext>
                </a:extLst>
              </p:cNvPr>
              <p:cNvGrpSpPr/>
              <p:nvPr/>
            </p:nvGrpSpPr>
            <p:grpSpPr>
              <a:xfrm>
                <a:off x="305340" y="1180146"/>
                <a:ext cx="1962397" cy="2388744"/>
                <a:chOff x="305340" y="1180146"/>
                <a:chExt cx="1962397" cy="2388744"/>
              </a:xfrm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AD07E10D-F1A4-9158-CA95-4E2AB24FCE96}"/>
                    </a:ext>
                  </a:extLst>
                </p:cNvPr>
                <p:cNvSpPr/>
                <p:nvPr/>
              </p:nvSpPr>
              <p:spPr>
                <a:xfrm>
                  <a:off x="590107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2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318A2C-F800-13A5-0A77-1E53159B0097}"/>
                    </a:ext>
                  </a:extLst>
                </p:cNvPr>
                <p:cNvSpPr txBox="1"/>
                <p:nvPr/>
              </p:nvSpPr>
              <p:spPr>
                <a:xfrm>
                  <a:off x="305340" y="1180146"/>
                  <a:ext cx="19623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7add521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0038E6-0B31-8AAC-8C96-ED03C3E3F4EA}"/>
                    </a:ext>
                  </a:extLst>
                </p:cNvPr>
                <p:cNvSpPr txBox="1"/>
                <p:nvPr/>
              </p:nvSpPr>
              <p:spPr>
                <a:xfrm>
                  <a:off x="380684" y="3199558"/>
                  <a:ext cx="1811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index.html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CD2594-C679-8A40-0797-E52FB3565F95}"/>
                  </a:ext>
                </a:extLst>
              </p:cNvPr>
              <p:cNvGrpSpPr/>
              <p:nvPr/>
            </p:nvGrpSpPr>
            <p:grpSpPr>
              <a:xfrm>
                <a:off x="3686493" y="1180146"/>
                <a:ext cx="1959191" cy="2388744"/>
                <a:chOff x="3686493" y="1180146"/>
                <a:chExt cx="1959191" cy="2388744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464525BC-111A-B1F2-60EC-A4E97F65F98C}"/>
                    </a:ext>
                  </a:extLst>
                </p:cNvPr>
                <p:cNvSpPr/>
                <p:nvPr/>
              </p:nvSpPr>
              <p:spPr>
                <a:xfrm>
                  <a:off x="3971260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3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BC8193-CBAA-B63A-5D5C-53EB7DC6668D}"/>
                    </a:ext>
                  </a:extLst>
                </p:cNvPr>
                <p:cNvSpPr txBox="1"/>
                <p:nvPr/>
              </p:nvSpPr>
              <p:spPr>
                <a:xfrm>
                  <a:off x="3686493" y="1180146"/>
                  <a:ext cx="19591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577deqa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C43370D-2609-261B-E39D-BDB09F128224}"/>
                    </a:ext>
                  </a:extLst>
                </p:cNvPr>
                <p:cNvSpPr txBox="1"/>
                <p:nvPr/>
              </p:nvSpPr>
              <p:spPr>
                <a:xfrm>
                  <a:off x="4002289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생성</a:t>
                  </a:r>
                  <a:endParaRPr lang="en-US" altLang="ko-KR" dirty="0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4236200-AE6C-2199-1396-37B71E93C2A9}"/>
                  </a:ext>
                </a:extLst>
              </p:cNvPr>
              <p:cNvGrpSpPr/>
              <p:nvPr/>
            </p:nvGrpSpPr>
            <p:grpSpPr>
              <a:xfrm>
                <a:off x="7142994" y="1180146"/>
                <a:ext cx="1898405" cy="2388744"/>
                <a:chOff x="7142994" y="1180146"/>
                <a:chExt cx="1898405" cy="2388744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BF954877-548E-E45D-3544-62C25AF82CCE}"/>
                    </a:ext>
                  </a:extLst>
                </p:cNvPr>
                <p:cNvSpPr/>
                <p:nvPr/>
              </p:nvSpPr>
              <p:spPr>
                <a:xfrm>
                  <a:off x="7427761" y="1578935"/>
                  <a:ext cx="1392865" cy="139286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r>
                    <a:rPr lang="ko-KR" altLang="en-US" dirty="0"/>
                    <a:t>월 </a:t>
                  </a:r>
                  <a:r>
                    <a:rPr lang="en-US" altLang="ko-KR" dirty="0"/>
                    <a:t>4</a:t>
                  </a:r>
                  <a:r>
                    <a:rPr lang="ko-KR" altLang="en-US" dirty="0"/>
                    <a:t>일 버전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6880D6-0453-F394-A251-DEA9C64E6900}"/>
                    </a:ext>
                  </a:extLst>
                </p:cNvPr>
                <p:cNvSpPr txBox="1"/>
                <p:nvPr/>
              </p:nvSpPr>
              <p:spPr>
                <a:xfrm>
                  <a:off x="7142994" y="1180146"/>
                  <a:ext cx="1898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commit 4a8dvcc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C224AC-F205-02EC-1DA8-935A40B95B91}"/>
                    </a:ext>
                  </a:extLst>
                </p:cNvPr>
                <p:cNvSpPr txBox="1"/>
                <p:nvPr/>
              </p:nvSpPr>
              <p:spPr>
                <a:xfrm>
                  <a:off x="7458790" y="3199558"/>
                  <a:ext cx="1330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app.js </a:t>
                  </a:r>
                  <a:r>
                    <a:rPr lang="ko-KR" altLang="en-US" dirty="0"/>
                    <a:t>수정</a:t>
                  </a:r>
                  <a:endParaRPr lang="en-US" altLang="ko-KR" dirty="0"/>
                </a:p>
              </p:txBody>
            </p:sp>
          </p:grpSp>
        </p:grp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3021506"/>
            <a:ext cx="206363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70373" y="5779557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모든 </a:t>
            </a:r>
            <a:r>
              <a:rPr lang="en-US" altLang="ko-KR" dirty="0"/>
              <a:t>commit</a:t>
            </a:r>
            <a:r>
              <a:rPr lang="ko-KR" altLang="en-US" dirty="0"/>
              <a:t>은 본인 바로 전 </a:t>
            </a:r>
            <a:r>
              <a:rPr lang="en-US" altLang="ko-KR" dirty="0"/>
              <a:t>commit</a:t>
            </a:r>
            <a:r>
              <a:rPr lang="ko-KR" altLang="en-US" dirty="0"/>
              <a:t>을 가리키고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4131473" y="270561"/>
            <a:ext cx="39290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[branch-test </a:t>
            </a:r>
            <a:r>
              <a:rPr lang="ko-KR" altLang="en-US" sz="3200" dirty="0"/>
              <a:t>삭제②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2B46-4B40-A84A-DAE2-A4BB9D14F19F}"/>
              </a:ext>
            </a:extLst>
          </p:cNvPr>
          <p:cNvSpPr txBox="1"/>
          <p:nvPr/>
        </p:nvSpPr>
        <p:spPr>
          <a:xfrm>
            <a:off x="1980206" y="5941108"/>
            <a:ext cx="823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강력 삭제를 체크해야 </a:t>
            </a:r>
            <a:r>
              <a:rPr lang="en-US" altLang="ko-KR" dirty="0"/>
              <a:t>branch</a:t>
            </a:r>
            <a:r>
              <a:rPr lang="ko-KR" altLang="en-US" dirty="0"/>
              <a:t>를 삭제할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다만 이 때에는 </a:t>
            </a:r>
            <a:r>
              <a:rPr lang="en-US" altLang="ko-KR" dirty="0"/>
              <a:t>merge</a:t>
            </a:r>
            <a:r>
              <a:rPr lang="ko-KR" altLang="en-US" dirty="0"/>
              <a:t>되지 않은 </a:t>
            </a:r>
            <a:r>
              <a:rPr lang="en-US" altLang="ko-KR" dirty="0"/>
              <a:t>commit</a:t>
            </a:r>
            <a:r>
              <a:rPr lang="ko-KR" altLang="en-US" dirty="0"/>
              <a:t>도 삭제 되기 때문에 주의가 필요하다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C682ED-7B9D-7CFA-A907-72F087EE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3" y="1095666"/>
            <a:ext cx="7104762" cy="46666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2D5948-FC4E-5FFB-2F7B-B816354D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880" y="2457571"/>
            <a:ext cx="36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82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405214" y="270561"/>
            <a:ext cx="53816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삭제 불가능한 케이스 정리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258BC-D895-618A-EE88-65FCA76909B4}"/>
              </a:ext>
            </a:extLst>
          </p:cNvPr>
          <p:cNvSpPr txBox="1"/>
          <p:nvPr/>
        </p:nvSpPr>
        <p:spPr>
          <a:xfrm>
            <a:off x="1480067" y="2073645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본인이 현재 위치한 </a:t>
            </a:r>
            <a:r>
              <a:rPr lang="en-US" altLang="ko-KR" dirty="0"/>
              <a:t>branch</a:t>
            </a:r>
            <a:r>
              <a:rPr lang="ko-KR" altLang="en-US" dirty="0"/>
              <a:t>에서는 해당 </a:t>
            </a:r>
            <a:r>
              <a:rPr lang="en-US" altLang="ko-KR" dirty="0"/>
              <a:t>branch</a:t>
            </a:r>
            <a:r>
              <a:rPr lang="ko-KR" altLang="en-US" dirty="0"/>
              <a:t>를 삭제할 수 없다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7B5D3-CCC1-A009-1927-11808D7B3A76}"/>
              </a:ext>
            </a:extLst>
          </p:cNvPr>
          <p:cNvSpPr txBox="1"/>
          <p:nvPr/>
        </p:nvSpPr>
        <p:spPr>
          <a:xfrm>
            <a:off x="1480067" y="2695737"/>
            <a:ext cx="923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② </a:t>
            </a:r>
            <a:r>
              <a:rPr lang="ko-KR" altLang="en-US" dirty="0"/>
              <a:t>작업물이 아직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않았을 때는 그냥 </a:t>
            </a:r>
            <a:r>
              <a:rPr lang="en-US" altLang="ko-KR" dirty="0"/>
              <a:t>branch</a:t>
            </a:r>
            <a:r>
              <a:rPr lang="ko-KR" altLang="en-US" dirty="0"/>
              <a:t>를 삭제할 수 없고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강제 삭제를 통해 </a:t>
            </a:r>
            <a:r>
              <a:rPr lang="en-US" altLang="ko-KR" dirty="0"/>
              <a:t>branch </a:t>
            </a:r>
            <a:r>
              <a:rPr lang="ko-KR" altLang="en-US" dirty="0"/>
              <a:t>삭제가 가능하다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되지 않은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commit</a:t>
            </a:r>
            <a:r>
              <a:rPr lang="ko-KR" altLang="en-US" dirty="0"/>
              <a:t>은 모두 삭제되므로 주의가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429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32614" y="3105835"/>
            <a:ext cx="53267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checkout</a:t>
            </a:r>
            <a:r>
              <a:rPr lang="ko-KR" altLang="en-US" sz="3600" dirty="0"/>
              <a:t> </a:t>
            </a:r>
            <a:r>
              <a:rPr lang="en-US" altLang="ko-KR" sz="3600" dirty="0"/>
              <a:t>conflict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40623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D6530A-BB13-9653-6DB3-68C1594FC88E}"/>
              </a:ext>
            </a:extLst>
          </p:cNvPr>
          <p:cNvGrpSpPr/>
          <p:nvPr/>
        </p:nvGrpSpPr>
        <p:grpSpPr>
          <a:xfrm>
            <a:off x="2314863" y="2094909"/>
            <a:ext cx="3149762" cy="2297345"/>
            <a:chOff x="1060221" y="3992821"/>
            <a:chExt cx="3149762" cy="22973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58E82B-D2FE-4137-B1F4-E6F63A9F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21" y="4416820"/>
              <a:ext cx="3149762" cy="18733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F08BAE-275E-161F-AED4-225B386BD2F3}"/>
                </a:ext>
              </a:extLst>
            </p:cNvPr>
            <p:cNvSpPr txBox="1"/>
            <p:nvPr/>
          </p:nvSpPr>
          <p:spPr>
            <a:xfrm>
              <a:off x="1310861" y="3992821"/>
              <a:ext cx="264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hdh</a:t>
              </a:r>
              <a:r>
                <a:rPr lang="en-US" altLang="ko-KR" dirty="0"/>
                <a:t> branch</a:t>
              </a:r>
              <a:r>
                <a:rPr lang="ko-KR" altLang="en-US" dirty="0"/>
                <a:t>의 </a:t>
              </a:r>
              <a:r>
                <a:rPr lang="en-US" altLang="ko-KR" dirty="0" err="1"/>
                <a:t>hdh</a:t>
              </a:r>
              <a:r>
                <a:rPr lang="en-US" altLang="ko-KR" dirty="0"/>
                <a:t> </a:t>
              </a:r>
              <a:r>
                <a:rPr lang="ko-KR" altLang="en-US" dirty="0"/>
                <a:t>폴더</a:t>
              </a:r>
              <a:endParaRPr lang="en-US" altLang="ko-KR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54553D-95A4-7687-B1E3-156AEC814F4D}"/>
              </a:ext>
            </a:extLst>
          </p:cNvPr>
          <p:cNvGrpSpPr/>
          <p:nvPr/>
        </p:nvGrpSpPr>
        <p:grpSpPr>
          <a:xfrm>
            <a:off x="6703848" y="2094909"/>
            <a:ext cx="2842398" cy="2373549"/>
            <a:chOff x="6703848" y="2094909"/>
            <a:chExt cx="2842398" cy="237354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1A6051C-02A7-4A80-A48E-FB34EDD8CB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78" r="35668"/>
            <a:stretch/>
          </p:blipFill>
          <p:spPr>
            <a:xfrm>
              <a:off x="6703848" y="2518908"/>
              <a:ext cx="2842398" cy="19495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96107D-C6B5-687B-A133-CE8827C99E99}"/>
                </a:ext>
              </a:extLst>
            </p:cNvPr>
            <p:cNvSpPr txBox="1"/>
            <p:nvPr/>
          </p:nvSpPr>
          <p:spPr>
            <a:xfrm>
              <a:off x="6800806" y="2094909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nsh</a:t>
              </a:r>
              <a:r>
                <a:rPr lang="en-US" altLang="ko-KR" dirty="0"/>
                <a:t> branch</a:t>
              </a:r>
              <a:r>
                <a:rPr lang="ko-KR" altLang="en-US" dirty="0"/>
                <a:t>의 </a:t>
              </a:r>
              <a:r>
                <a:rPr lang="en-US" altLang="ko-KR" dirty="0" err="1"/>
                <a:t>hdh</a:t>
              </a:r>
              <a:r>
                <a:rPr lang="en-US" altLang="ko-KR" dirty="0"/>
                <a:t> </a:t>
              </a:r>
              <a:r>
                <a:rPr lang="ko-KR" altLang="en-US" dirty="0"/>
                <a:t>폴더</a:t>
              </a:r>
              <a:endParaRPr lang="en-US" altLang="ko-K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371052" y="5941108"/>
            <a:ext cx="744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때 </a:t>
            </a:r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ReverseArray.java</a:t>
            </a:r>
            <a:r>
              <a:rPr lang="ko-KR" altLang="en-US" dirty="0"/>
              <a:t>를 하나 생성한다면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954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23103" y="5941108"/>
            <a:ext cx="774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기존에 없던 파일이므로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13DED-C906-EAF4-AAF1-80882BC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7" y="2603457"/>
            <a:ext cx="2895749" cy="165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A9FDF-D922-1E1A-64BE-8AE87A8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475852"/>
            <a:ext cx="5366944" cy="3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3823643" y="5941108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 err="1"/>
              <a:t>hdh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이동한다면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13DED-C906-EAF4-AAF1-80882BC9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37" y="2603457"/>
            <a:ext cx="2895749" cy="1651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A9FDF-D922-1E1A-64BE-8AE87A8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1" y="1475852"/>
            <a:ext cx="5366944" cy="3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74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440663" y="5632764"/>
            <a:ext cx="113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의</a:t>
            </a:r>
            <a:r>
              <a:rPr lang="en-US" altLang="ko-KR" dirty="0"/>
              <a:t> untracked </a:t>
            </a:r>
            <a:r>
              <a:rPr lang="ko-KR" altLang="en-US" dirty="0"/>
              <a:t>파일과 동일한 경로에 동일한 파일명이 존재하는 </a:t>
            </a:r>
            <a:r>
              <a:rPr lang="en-US" altLang="ko-KR" dirty="0"/>
              <a:t>branch</a:t>
            </a:r>
            <a:r>
              <a:rPr lang="ko-KR" altLang="en-US" dirty="0"/>
              <a:t>로는 </a:t>
            </a:r>
            <a:r>
              <a:rPr lang="en-US" altLang="ko-KR" dirty="0"/>
              <a:t>checkout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0559F-4737-DE5D-4991-9FC1F0AB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85" y="1974775"/>
            <a:ext cx="7385430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85662" y="5632764"/>
            <a:ext cx="762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untracked</a:t>
            </a:r>
            <a:r>
              <a:rPr lang="ko-KR" altLang="en-US" dirty="0"/>
              <a:t>상태의 파일을 </a:t>
            </a:r>
            <a:r>
              <a:rPr lang="en-US" altLang="ko-KR" dirty="0"/>
              <a:t>commit</a:t>
            </a:r>
            <a:r>
              <a:rPr lang="ko-KR" altLang="en-US" dirty="0"/>
              <a:t>하거나 삭제해야</a:t>
            </a:r>
            <a:endParaRPr lang="en-US" altLang="ko-KR" dirty="0"/>
          </a:p>
          <a:p>
            <a:pPr algn="ctr"/>
            <a:r>
              <a:rPr lang="ko-KR" altLang="en-US" dirty="0"/>
              <a:t>동일한 경로에 동일한 파일명이 존재하는 </a:t>
            </a:r>
            <a:r>
              <a:rPr lang="en-US" altLang="ko-KR" dirty="0"/>
              <a:t>branch</a:t>
            </a:r>
            <a:r>
              <a:rPr lang="ko-KR" altLang="en-US" dirty="0"/>
              <a:t>로</a:t>
            </a:r>
            <a:r>
              <a:rPr lang="en-US" altLang="ko-KR" dirty="0"/>
              <a:t> checkout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5284D-2F20-BEB2-9ED4-93D4AEFF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1466749"/>
            <a:ext cx="7283824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8BAE-275E-161F-AED4-225B386BD2F3}"/>
              </a:ext>
            </a:extLst>
          </p:cNvPr>
          <p:cNvSpPr txBox="1"/>
          <p:nvPr/>
        </p:nvSpPr>
        <p:spPr>
          <a:xfrm>
            <a:off x="2565503" y="2094909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hdh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6107D-C6B5-687B-A133-CE8827C99E99}"/>
              </a:ext>
            </a:extLst>
          </p:cNvPr>
          <p:cNvSpPr txBox="1"/>
          <p:nvPr/>
        </p:nvSpPr>
        <p:spPr>
          <a:xfrm>
            <a:off x="6800806" y="209490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975385" y="5941108"/>
            <a:ext cx="624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en-US" altLang="ko-KR" dirty="0"/>
              <a:t> branch</a:t>
            </a:r>
            <a:r>
              <a:rPr lang="ko-KR" altLang="en-US" dirty="0"/>
              <a:t>의 </a:t>
            </a:r>
            <a:r>
              <a:rPr lang="en-US" altLang="ko-KR" dirty="0" err="1"/>
              <a:t>nsh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ReverseArray.java</a:t>
            </a:r>
            <a:r>
              <a:rPr lang="ko-KR" altLang="en-US" dirty="0"/>
              <a:t>를 수정한다면</a:t>
            </a:r>
            <a:r>
              <a:rPr lang="en-US" altLang="ko-KR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D5AE3-6C34-8381-1991-4AC96B81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518908"/>
            <a:ext cx="3225966" cy="10160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313B3-A37B-CCCF-D4D5-0AEEB337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47" y="2546304"/>
            <a:ext cx="2908449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1615503" y="5941108"/>
            <a:ext cx="896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기존에 있던 파일이 수정된 것이므로 </a:t>
            </a:r>
            <a:r>
              <a:rPr lang="en-US" altLang="ko-KR" dirty="0"/>
              <a:t>modified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4D3F7-A466-FBD3-54C7-EF9AAF7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2578056"/>
            <a:ext cx="3118010" cy="1701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87D56-B533-3FA9-96EE-11EA2029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8" y="1501676"/>
            <a:ext cx="480719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3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65625" y="1040256"/>
            <a:ext cx="1898405" cy="1791654"/>
            <a:chOff x="7142994" y="1180146"/>
            <a:chExt cx="1898405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42994" y="1180146"/>
              <a:ext cx="189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4a8dvcc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620007" y="5779557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만약 작업자가 동시에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하게 된다면</a:t>
            </a:r>
            <a:r>
              <a:rPr lang="en-US" altLang="ko-KR" dirty="0"/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565625" y="3216225"/>
            <a:ext cx="2012089" cy="1791654"/>
            <a:chOff x="7142994" y="1180146"/>
            <a:chExt cx="2012089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142994" y="118014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5dd235w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6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3894171" y="594110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상태에서 </a:t>
            </a:r>
            <a:r>
              <a:rPr lang="en-US" altLang="ko-KR" dirty="0" err="1"/>
              <a:t>hdh</a:t>
            </a:r>
            <a:r>
              <a:rPr lang="ko-KR" altLang="en-US" dirty="0" err="1"/>
              <a:t>브랜치로</a:t>
            </a:r>
            <a:r>
              <a:rPr lang="ko-KR" altLang="en-US" dirty="0"/>
              <a:t> 이동한다면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34D3F7-A466-FBD3-54C7-EF9AAF70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66" y="2578056"/>
            <a:ext cx="3118010" cy="1701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487D56-B533-3FA9-96EE-11EA2029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28" y="1501676"/>
            <a:ext cx="4807197" cy="38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99979" y="5632764"/>
            <a:ext cx="1199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nsh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에서는 </a:t>
            </a:r>
            <a:r>
              <a:rPr lang="en-US" altLang="ko-KR" dirty="0"/>
              <a:t>modified </a:t>
            </a:r>
            <a:r>
              <a:rPr lang="ko-KR" altLang="en-US" dirty="0"/>
              <a:t>상태이고</a:t>
            </a:r>
            <a:r>
              <a:rPr lang="en-US" altLang="ko-KR" dirty="0"/>
              <a:t>, </a:t>
            </a:r>
            <a:r>
              <a:rPr lang="en-US" altLang="ko-KR" dirty="0" err="1"/>
              <a:t>hdh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에서는 생성된 적도 없는 파일이기 때문에 </a:t>
            </a:r>
            <a:r>
              <a:rPr lang="en-US" altLang="ko-KR" dirty="0"/>
              <a:t>untracked </a:t>
            </a:r>
            <a:r>
              <a:rPr lang="ko-KR" altLang="en-US" dirty="0"/>
              <a:t>상태이다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해당 차이 때문에 </a:t>
            </a:r>
            <a:r>
              <a:rPr lang="en-US" altLang="ko-KR" dirty="0" err="1"/>
              <a:t>hdh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할 수 없다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8BBC8-8B79-59C8-D289-B720B566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58" y="2025578"/>
            <a:ext cx="7455283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4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860281" y="5632764"/>
            <a:ext cx="647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modified</a:t>
            </a:r>
            <a:r>
              <a:rPr lang="ko-KR" altLang="en-US" dirty="0"/>
              <a:t> 상태는 </a:t>
            </a:r>
            <a:r>
              <a:rPr lang="en-US" altLang="ko-KR" dirty="0"/>
              <a:t>commit</a:t>
            </a:r>
            <a:r>
              <a:rPr lang="ko-KR" altLang="en-US" dirty="0"/>
              <a:t>하거나 </a:t>
            </a:r>
            <a:r>
              <a:rPr lang="en-US" altLang="ko-KR" dirty="0"/>
              <a:t>stash</a:t>
            </a:r>
            <a:r>
              <a:rPr lang="ko-KR" altLang="en-US" dirty="0"/>
              <a:t>를 통해 해결할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EBF40-0A3C-6566-5640-B2507E58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44" y="1364594"/>
            <a:ext cx="6393712" cy="41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6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219891" y="5632764"/>
            <a:ext cx="775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stash</a:t>
            </a:r>
            <a:r>
              <a:rPr lang="ko-KR" altLang="en-US" dirty="0"/>
              <a:t>는 아직 </a:t>
            </a:r>
            <a:r>
              <a:rPr lang="en-US" altLang="ko-KR" dirty="0"/>
              <a:t>commit</a:t>
            </a:r>
            <a:r>
              <a:rPr lang="ko-KR" altLang="en-US" dirty="0"/>
              <a:t>하기 애매한 파일들을 </a:t>
            </a:r>
            <a:r>
              <a:rPr lang="ko-KR" altLang="en-US" dirty="0" err="1"/>
              <a:t>임시저장할</a:t>
            </a:r>
            <a:r>
              <a:rPr lang="ko-KR" altLang="en-US" dirty="0"/>
              <a:t> 수 있는 기능이다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스테이지에 있는 변경사항 유지</a:t>
            </a:r>
            <a:r>
              <a:rPr lang="en-US" altLang="ko-KR" dirty="0"/>
              <a:t>”</a:t>
            </a:r>
            <a:r>
              <a:rPr lang="ko-KR" altLang="en-US" dirty="0"/>
              <a:t>는 </a:t>
            </a:r>
            <a:r>
              <a:rPr lang="ko-KR" altLang="en-US" dirty="0" err="1"/>
              <a:t>확인중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D80D3-FE4D-09CA-166E-FAF63A50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26" y="1665713"/>
            <a:ext cx="4813547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2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1907319" y="5632764"/>
            <a:ext cx="83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stash</a:t>
            </a:r>
            <a:r>
              <a:rPr lang="ko-KR" altLang="en-US" dirty="0"/>
              <a:t>를 하게 되면 파일 상태에서 작업내용이 사라지고 </a:t>
            </a:r>
            <a:r>
              <a:rPr lang="ko-KR" altLang="en-US" dirty="0" err="1"/>
              <a:t>스태시</a:t>
            </a:r>
            <a:r>
              <a:rPr lang="ko-KR" altLang="en-US" dirty="0"/>
              <a:t> 목록에 나타난다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0B644-4DFC-BE50-2F52-8803CBD3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5" y="1553629"/>
            <a:ext cx="6797750" cy="37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6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716845" y="5632764"/>
            <a:ext cx="675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메시지명을 클릭하면 </a:t>
            </a:r>
            <a:r>
              <a:rPr lang="ko-KR" altLang="en-US" dirty="0" err="1"/>
              <a:t>스태시된</a:t>
            </a:r>
            <a:r>
              <a:rPr lang="ko-KR" altLang="en-US" dirty="0"/>
              <a:t> 파일들의 상태를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215C9-D1D6-85E0-67D4-BC403AFE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09"/>
            <a:ext cx="12192000" cy="39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8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147AD3-740E-DA09-22B6-43F39FF02B80}"/>
              </a:ext>
            </a:extLst>
          </p:cNvPr>
          <p:cNvSpPr txBox="1"/>
          <p:nvPr/>
        </p:nvSpPr>
        <p:spPr>
          <a:xfrm>
            <a:off x="3314261" y="270561"/>
            <a:ext cx="55635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checkout conflict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/>
              <a:t>②</a:t>
            </a:r>
            <a:r>
              <a:rPr lang="en-US" altLang="ko-KR" sz="3200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1BDEC-CC25-7CFB-D7ED-6DC559CFA940}"/>
              </a:ext>
            </a:extLst>
          </p:cNvPr>
          <p:cNvSpPr txBox="1"/>
          <p:nvPr/>
        </p:nvSpPr>
        <p:spPr>
          <a:xfrm>
            <a:off x="2185459" y="5632764"/>
            <a:ext cx="782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스태시를</a:t>
            </a:r>
            <a:r>
              <a:rPr lang="ko-KR" altLang="en-US" dirty="0"/>
              <a:t> 적용하면 다시 파일 </a:t>
            </a:r>
            <a:r>
              <a:rPr lang="ko-KR" altLang="en-US" dirty="0" err="1"/>
              <a:t>상태탭에</a:t>
            </a:r>
            <a:r>
              <a:rPr lang="ko-KR" altLang="en-US" dirty="0"/>
              <a:t> 노출된다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* “</a:t>
            </a:r>
            <a:r>
              <a:rPr lang="ko-KR" altLang="en-US" dirty="0"/>
              <a:t>적용 후 삭제</a:t>
            </a:r>
            <a:r>
              <a:rPr lang="en-US" altLang="ko-KR" dirty="0"/>
              <a:t>”</a:t>
            </a:r>
            <a:r>
              <a:rPr lang="ko-KR" altLang="en-US" dirty="0"/>
              <a:t>를 체크하면 </a:t>
            </a:r>
            <a:r>
              <a:rPr lang="ko-KR" altLang="en-US" dirty="0" err="1"/>
              <a:t>스태시를</a:t>
            </a:r>
            <a:r>
              <a:rPr lang="ko-KR" altLang="en-US" dirty="0"/>
              <a:t> 적용 후 저장된 </a:t>
            </a:r>
            <a:r>
              <a:rPr lang="ko-KR" altLang="en-US" dirty="0" err="1"/>
              <a:t>스태시가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92A55-FA02-7FB9-E16F-58446668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" y="1338161"/>
            <a:ext cx="4838949" cy="1651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5F480-9927-5E07-5117-5E930BC0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5" y="3429000"/>
            <a:ext cx="3943553" cy="1790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A293B-3D8F-A727-A992-7506A6F25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"/>
          <a:stretch/>
        </p:blipFill>
        <p:spPr>
          <a:xfrm>
            <a:off x="5575152" y="1205546"/>
            <a:ext cx="6285468" cy="40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F72-C396-99D9-61BC-C4548B1E5310}"/>
              </a:ext>
            </a:extLst>
          </p:cNvPr>
          <p:cNvSpPr txBox="1"/>
          <p:nvPr/>
        </p:nvSpPr>
        <p:spPr>
          <a:xfrm>
            <a:off x="243444" y="1704109"/>
            <a:ext cx="119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지오준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“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Git Branch -d 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실행시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 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The branch '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 is not fully merged. If you are sure you want to</a:t>
            </a:r>
          </a:p>
          <a:p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delete it, run 'git branch -D </a:t>
            </a:r>
            <a:r>
              <a:rPr lang="ko-KR" altLang="en-US" b="0" i="0" dirty="0" err="1">
                <a:solidFill>
                  <a:srgbClr val="000C34"/>
                </a:solidFill>
                <a:effectLst/>
                <a:latin typeface="roboto-medium"/>
              </a:rPr>
              <a:t>브랜치명</a:t>
            </a:r>
            <a:r>
              <a:rPr lang="en-US" altLang="ko-KR" b="0" i="0" dirty="0">
                <a:solidFill>
                  <a:srgbClr val="000C34"/>
                </a:solidFill>
                <a:effectLst/>
                <a:latin typeface="roboto-medium"/>
              </a:rPr>
              <a:t>'.</a:t>
            </a:r>
            <a:r>
              <a:rPr lang="ko-KR" altLang="en-US" b="0" i="0" dirty="0">
                <a:solidFill>
                  <a:srgbClr val="000C34"/>
                </a:solidFill>
                <a:effectLst/>
                <a:latin typeface="roboto-medium"/>
              </a:rPr>
              <a:t>에러 발생시 대응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티스토리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2021.09.04., </a:t>
            </a:r>
            <a:endParaRPr lang="en-US" altLang="ko-KR" b="0" i="0" dirty="0">
              <a:solidFill>
                <a:srgbClr val="222222"/>
              </a:solidFill>
              <a:effectLst/>
              <a:latin typeface="Noto Sans Medium"/>
            </a:endParaRP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&lt;https://itiformation.tistory.com/entry/ Git-Branch-d-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브랜치명실행시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-The-branch-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브랜치명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-is-not-fully-merged-If-you-are-</a:t>
            </a:r>
          </a:p>
          <a:p>
            <a:pPr algn="l" latinLnBrk="1"/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sure-you-want-to-delete-it-run-git-branch-D-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브랜치명에러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발생시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대응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22783-335C-AE04-9A76-05A66E19473B}"/>
              </a:ext>
            </a:extLst>
          </p:cNvPr>
          <p:cNvSpPr txBox="1"/>
          <p:nvPr/>
        </p:nvSpPr>
        <p:spPr>
          <a:xfrm>
            <a:off x="243444" y="3284704"/>
            <a:ext cx="73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&lt;https://backlog.com/git-tutorial/kr/stepup/stepup1_1.html&gt;.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8AFC-4E7F-FF65-00CB-D5692C1D9EC3}"/>
              </a:ext>
            </a:extLst>
          </p:cNvPr>
          <p:cNvSpPr txBox="1"/>
          <p:nvPr/>
        </p:nvSpPr>
        <p:spPr>
          <a:xfrm>
            <a:off x="243444" y="4034303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141516" y="270561"/>
            <a:ext cx="59089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은 시간순으로 쌓인다</a:t>
            </a:r>
            <a:r>
              <a:rPr lang="en-US" altLang="ko-KR" sz="32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3453251" y="2390655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바로 전 </a:t>
            </a:r>
            <a:r>
              <a:rPr lang="en-US" altLang="ko-KR" dirty="0"/>
              <a:t>commit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ko-KR" altLang="en-US" dirty="0"/>
              <a:t>가리키고 있다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BAC647-A0C2-35AF-3735-6188BE209100}"/>
              </a:ext>
            </a:extLst>
          </p:cNvPr>
          <p:cNvGrpSpPr/>
          <p:nvPr/>
        </p:nvGrpSpPr>
        <p:grpSpPr>
          <a:xfrm>
            <a:off x="1727971" y="1926284"/>
            <a:ext cx="1962397" cy="2388744"/>
            <a:chOff x="305340" y="1180146"/>
            <a:chExt cx="1962397" cy="23887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07E10D-F1A4-9158-CA95-4E2AB24FCE96}"/>
                </a:ext>
              </a:extLst>
            </p:cNvPr>
            <p:cNvSpPr/>
            <p:nvPr/>
          </p:nvSpPr>
          <p:spPr>
            <a:xfrm>
              <a:off x="590107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2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18A2C-F800-13A5-0A77-1E53159B0097}"/>
                </a:ext>
              </a:extLst>
            </p:cNvPr>
            <p:cNvSpPr txBox="1"/>
            <p:nvPr/>
          </p:nvSpPr>
          <p:spPr>
            <a:xfrm>
              <a:off x="305340" y="1180146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7add521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038E6-0B31-8AAC-8C96-ED03C3E3F4EA}"/>
                </a:ext>
              </a:extLst>
            </p:cNvPr>
            <p:cNvSpPr txBox="1"/>
            <p:nvPr/>
          </p:nvSpPr>
          <p:spPr>
            <a:xfrm>
              <a:off x="380684" y="3199558"/>
              <a:ext cx="1811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index.html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CD2594-C679-8A40-0797-E52FB3565F95}"/>
              </a:ext>
            </a:extLst>
          </p:cNvPr>
          <p:cNvGrpSpPr/>
          <p:nvPr/>
        </p:nvGrpSpPr>
        <p:grpSpPr>
          <a:xfrm>
            <a:off x="5109124" y="1926284"/>
            <a:ext cx="1959191" cy="2388744"/>
            <a:chOff x="3686493" y="1180146"/>
            <a:chExt cx="1959191" cy="23887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4525BC-111A-B1F2-60EC-A4E97F65F98C}"/>
                </a:ext>
              </a:extLst>
            </p:cNvPr>
            <p:cNvSpPr/>
            <p:nvPr/>
          </p:nvSpPr>
          <p:spPr>
            <a:xfrm>
              <a:off x="3971260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3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8193-CBAA-B63A-5D5C-53EB7DC6668D}"/>
                </a:ext>
              </a:extLst>
            </p:cNvPr>
            <p:cNvSpPr txBox="1"/>
            <p:nvPr/>
          </p:nvSpPr>
          <p:spPr>
            <a:xfrm>
              <a:off x="3686493" y="1180146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577deqa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3370D-2609-261B-E39D-BDB09F128224}"/>
                </a:ext>
              </a:extLst>
            </p:cNvPr>
            <p:cNvSpPr txBox="1"/>
            <p:nvPr/>
          </p:nvSpPr>
          <p:spPr>
            <a:xfrm>
              <a:off x="4002289" y="319955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app.js </a:t>
              </a:r>
              <a:r>
                <a:rPr lang="ko-KR" altLang="en-US" dirty="0"/>
                <a:t>생성</a:t>
              </a:r>
              <a:endParaRPr lang="en-US" altLang="ko-KR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236200-AE6C-2199-1396-37B71E93C2A9}"/>
              </a:ext>
            </a:extLst>
          </p:cNvPr>
          <p:cNvGrpSpPr/>
          <p:nvPr/>
        </p:nvGrpSpPr>
        <p:grpSpPr>
          <a:xfrm>
            <a:off x="8565625" y="1040256"/>
            <a:ext cx="1898405" cy="1791654"/>
            <a:chOff x="7142994" y="1180146"/>
            <a:chExt cx="1898405" cy="179165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54877-548E-E45D-3544-62C25AF82CCE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880D6-0453-F394-A251-DEA9C64E6900}"/>
                </a:ext>
              </a:extLst>
            </p:cNvPr>
            <p:cNvSpPr txBox="1"/>
            <p:nvPr/>
          </p:nvSpPr>
          <p:spPr>
            <a:xfrm>
              <a:off x="7142994" y="1180146"/>
              <a:ext cx="189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4a8dvcc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FE113C-E18C-D179-F850-2784F136DE6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3405603" y="3021506"/>
            <a:ext cx="198828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1D3757-4D88-B8AD-CC19-5F068AD49BB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6786756" y="2135478"/>
            <a:ext cx="2063636" cy="88602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444665" y="5470403"/>
            <a:ext cx="1130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 작업자의 </a:t>
            </a:r>
            <a:r>
              <a:rPr lang="en-US" altLang="ko-KR" dirty="0"/>
              <a:t>local repository</a:t>
            </a:r>
            <a:r>
              <a:rPr lang="ko-KR" altLang="en-US" dirty="0"/>
              <a:t>에 </a:t>
            </a:r>
            <a:r>
              <a:rPr lang="en-US" altLang="ko-KR" dirty="0"/>
              <a:t>commit</a:t>
            </a:r>
            <a:r>
              <a:rPr lang="ko-KR" altLang="en-US" dirty="0"/>
              <a:t>까지는 가능하다</a:t>
            </a:r>
            <a:r>
              <a:rPr lang="en-US" altLang="ko-KR" dirty="0"/>
              <a:t>. </a:t>
            </a:r>
            <a:r>
              <a:rPr lang="ko-KR" altLang="en-US" dirty="0"/>
              <a:t>하지만 이후</a:t>
            </a:r>
            <a:r>
              <a:rPr lang="en-US" altLang="ko-KR" dirty="0"/>
              <a:t> remote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하려고 하면</a:t>
            </a:r>
            <a:endParaRPr lang="en-US" altLang="ko-KR" dirty="0"/>
          </a:p>
          <a:p>
            <a:pPr algn="ctr"/>
            <a:r>
              <a:rPr lang="ko-KR" altLang="en-US" dirty="0"/>
              <a:t>먼저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en-US" altLang="ko-KR" dirty="0"/>
              <a:t>commit</a:t>
            </a:r>
            <a:r>
              <a:rPr lang="ko-KR" altLang="en-US" dirty="0"/>
              <a:t>은 정상적으로 반영되지만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b="1" dirty="0"/>
              <a:t>push</a:t>
            </a:r>
            <a:r>
              <a:rPr lang="ko-KR" altLang="en-US" b="1" dirty="0"/>
              <a:t>를 시도한 </a:t>
            </a:r>
            <a:r>
              <a:rPr lang="en-US" altLang="ko-KR" b="1" dirty="0"/>
              <a:t>commit</a:t>
            </a:r>
            <a:r>
              <a:rPr lang="ko-KR" altLang="en-US" b="1" dirty="0"/>
              <a:t>은</a:t>
            </a:r>
            <a:endParaRPr lang="en-US" altLang="ko-KR" b="1" dirty="0"/>
          </a:p>
          <a:p>
            <a:pPr algn="ctr"/>
            <a:r>
              <a:rPr lang="ko-KR" altLang="en-US" b="1" dirty="0"/>
              <a:t>최신 상태가 아니기 때문에 </a:t>
            </a:r>
            <a:r>
              <a:rPr lang="en-US" altLang="ko-KR" b="1" dirty="0"/>
              <a:t>push</a:t>
            </a:r>
            <a:r>
              <a:rPr lang="ko-KR" altLang="en-US" b="1" dirty="0"/>
              <a:t>할 수 없다는 </a:t>
            </a:r>
            <a:r>
              <a:rPr lang="en-US" altLang="ko-KR" b="1" dirty="0"/>
              <a:t>error</a:t>
            </a:r>
            <a:r>
              <a:rPr lang="ko-KR" altLang="en-US" b="1" dirty="0"/>
              <a:t>를 만나게 된다</a:t>
            </a:r>
            <a:r>
              <a:rPr lang="en-US" altLang="ko-KR" b="1" dirty="0"/>
              <a:t>.</a:t>
            </a:r>
          </a:p>
          <a:p>
            <a:pPr algn="ctr"/>
            <a:r>
              <a:rPr lang="en-US" altLang="ko-KR" dirty="0"/>
              <a:t>(push</a:t>
            </a:r>
            <a:r>
              <a:rPr lang="ko-KR" altLang="en-US" dirty="0"/>
              <a:t>도 </a:t>
            </a:r>
            <a:r>
              <a:rPr lang="en-US" altLang="ko-KR" dirty="0"/>
              <a:t>pull</a:t>
            </a:r>
            <a:r>
              <a:rPr lang="ko-KR" altLang="en-US" dirty="0"/>
              <a:t>도 </a:t>
            </a:r>
            <a:r>
              <a:rPr lang="en-US" altLang="ko-KR" dirty="0"/>
              <a:t>error</a:t>
            </a:r>
            <a:r>
              <a:rPr lang="ko-KR" altLang="en-US" dirty="0"/>
              <a:t>가 발생하며 동작하지 않는다</a:t>
            </a:r>
            <a:r>
              <a:rPr lang="en-US" altLang="ko-KR" dirty="0"/>
              <a:t>.)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66FB8C-0D7F-17D9-8C07-5E8D248343EE}"/>
              </a:ext>
            </a:extLst>
          </p:cNvPr>
          <p:cNvGrpSpPr/>
          <p:nvPr/>
        </p:nvGrpSpPr>
        <p:grpSpPr>
          <a:xfrm>
            <a:off x="8565625" y="3216225"/>
            <a:ext cx="2012089" cy="1791654"/>
            <a:chOff x="7142994" y="1180146"/>
            <a:chExt cx="2012089" cy="17916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2D71D0-E717-4AD7-E6B3-2A386BEAEA87}"/>
                </a:ext>
              </a:extLst>
            </p:cNvPr>
            <p:cNvSpPr/>
            <p:nvPr/>
          </p:nvSpPr>
          <p:spPr>
            <a:xfrm>
              <a:off x="7427761" y="1578935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월 </a:t>
              </a:r>
              <a:r>
                <a:rPr lang="en-US" altLang="ko-KR" dirty="0"/>
                <a:t>4</a:t>
              </a:r>
              <a:r>
                <a:rPr lang="ko-KR" altLang="en-US" dirty="0"/>
                <a:t>일 버전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90DEBA-201E-5C17-6995-D134EB4BDDB1}"/>
                </a:ext>
              </a:extLst>
            </p:cNvPr>
            <p:cNvSpPr txBox="1"/>
            <p:nvPr/>
          </p:nvSpPr>
          <p:spPr>
            <a:xfrm>
              <a:off x="7142994" y="1180146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5dd235w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50C4A7-8F4C-29E6-D923-FB1DA19081D6}"/>
              </a:ext>
            </a:extLst>
          </p:cNvPr>
          <p:cNvCxnSpPr>
            <a:cxnSpLocks/>
            <a:stCxn id="22" idx="2"/>
            <a:endCxn id="9" idx="6"/>
          </p:cNvCxnSpPr>
          <p:nvPr/>
        </p:nvCxnSpPr>
        <p:spPr>
          <a:xfrm flipH="1" flipV="1">
            <a:off x="6786756" y="3021506"/>
            <a:ext cx="2063636" cy="12899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86048" y="3105835"/>
            <a:ext cx="36199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사용이유</a:t>
            </a:r>
          </a:p>
        </p:txBody>
      </p:sp>
    </p:spTree>
    <p:extLst>
      <p:ext uri="{BB962C8B-B14F-4D97-AF65-F5344CB8AC3E}">
        <p14:creationId xmlns:p14="http://schemas.microsoft.com/office/powerpoint/2010/main" val="241717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75259" y="270561"/>
            <a:ext cx="40414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특징과 장점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779557"/>
            <a:ext cx="950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사용하여 동시에 여러 작업을 진행할 때의 작업 흐름을 한 눈에 파악할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A7CE-4B5F-86A5-9BF9-115CD5CB0184}"/>
              </a:ext>
            </a:extLst>
          </p:cNvPr>
          <p:cNvSpPr txBox="1"/>
          <p:nvPr/>
        </p:nvSpPr>
        <p:spPr>
          <a:xfrm>
            <a:off x="934267" y="4007464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독립적으로 어떤 작업을 진행하기 위한 개념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933A9-2541-B055-79BE-0A862AB2738E}"/>
              </a:ext>
            </a:extLst>
          </p:cNvPr>
          <p:cNvSpPr txBox="1"/>
          <p:nvPr/>
        </p:nvSpPr>
        <p:spPr>
          <a:xfrm>
            <a:off x="934267" y="4789220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필요에 의해 만들어지는 각각의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브랜치의</a:t>
            </a:r>
            <a:r>
              <a:rPr lang="ko-KR" altLang="en-US" dirty="0"/>
              <a:t> 영향을 받지 않기 때문에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여러 작업을 동시에 진행할 수 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ブランチとは">
            <a:extLst>
              <a:ext uri="{FF2B5EF4-FFF2-40B4-BE49-F238E27FC236}">
                <a16:creationId xmlns:a16="http://schemas.microsoft.com/office/drawing/2014/main" id="{0980EA27-D56A-B5A7-207A-09AB1004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56" y="988743"/>
            <a:ext cx="4380088" cy="26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75258" y="270561"/>
            <a:ext cx="40414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[Branch </a:t>
            </a:r>
            <a:r>
              <a:rPr lang="ko-KR" altLang="en-US" sz="3200" dirty="0"/>
              <a:t>특징과 장점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34267" y="5678312"/>
            <a:ext cx="106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이러한 방식으로 작업할 경우 </a:t>
            </a:r>
            <a:r>
              <a:rPr lang="en-US" altLang="ko-KR" dirty="0"/>
              <a:t>‘</a:t>
            </a:r>
            <a:r>
              <a:rPr lang="ko-KR" altLang="en-US" dirty="0"/>
              <a:t>작업 단위</a:t>
            </a:r>
            <a:r>
              <a:rPr lang="en-US" altLang="ko-KR" dirty="0"/>
              <a:t>’, </a:t>
            </a:r>
            <a:r>
              <a:rPr lang="ko-KR" altLang="en-US" dirty="0"/>
              <a:t>즉 </a:t>
            </a:r>
            <a:r>
              <a:rPr lang="ko-KR" altLang="en-US" dirty="0" err="1"/>
              <a:t>브랜치로</a:t>
            </a:r>
            <a:r>
              <a:rPr lang="ko-KR" altLang="en-US" dirty="0"/>
              <a:t> 그 작업의 기록을 중간 중간에 남기게 되므로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문제가 발생했을 경우 원인이 되는 작업을 찾아내거나 그에 따른 대책을 세우기 쉬워진다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브랜치를 사용한 병행 작업">
            <a:extLst>
              <a:ext uri="{FF2B5EF4-FFF2-40B4-BE49-F238E27FC236}">
                <a16:creationId xmlns:a16="http://schemas.microsoft.com/office/drawing/2014/main" id="{21E8592E-0F65-1825-739F-5427F440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55" y="1078088"/>
            <a:ext cx="3781091" cy="31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01882-3CA3-A60A-8259-FA9DAB739066}"/>
              </a:ext>
            </a:extLst>
          </p:cNvPr>
          <p:cNvSpPr txBox="1"/>
          <p:nvPr/>
        </p:nvSpPr>
        <p:spPr>
          <a:xfrm>
            <a:off x="934267" y="4334934"/>
            <a:ext cx="1064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각자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작업을 진행한 후 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변경 사항을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이렇게 함으로써 다른 사람의 작업에 영향을 받지 않고 독립적으로 특정 작업을 수행하고 그 결과를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하나로 모아 가게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51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286048" y="3105835"/>
            <a:ext cx="361990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Branch </a:t>
            </a:r>
            <a:r>
              <a:rPr lang="ko-KR" altLang="en-US" sz="3600" dirty="0"/>
              <a:t>전환하기</a:t>
            </a:r>
          </a:p>
        </p:txBody>
      </p:sp>
    </p:spTree>
    <p:extLst>
      <p:ext uri="{BB962C8B-B14F-4D97-AF65-F5344CB8AC3E}">
        <p14:creationId xmlns:p14="http://schemas.microsoft.com/office/powerpoint/2010/main" val="32509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1332</Words>
  <Application>Microsoft Office PowerPoint</Application>
  <PresentationFormat>와이드스크린</PresentationFormat>
  <Paragraphs>184</Paragraphs>
  <Slides>48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Noto Sans Medium</vt:lpstr>
      <vt:lpstr>roboto-medium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206</cp:revision>
  <dcterms:created xsi:type="dcterms:W3CDTF">2022-10-17T05:30:20Z</dcterms:created>
  <dcterms:modified xsi:type="dcterms:W3CDTF">2022-11-26T07:57:58Z</dcterms:modified>
</cp:coreProperties>
</file>