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11" r:id="rId3"/>
    <p:sldId id="313" r:id="rId4"/>
    <p:sldId id="314" r:id="rId5"/>
    <p:sldId id="316" r:id="rId6"/>
    <p:sldId id="317" r:id="rId7"/>
    <p:sldId id="318" r:id="rId8"/>
    <p:sldId id="322" r:id="rId9"/>
    <p:sldId id="319" r:id="rId10"/>
    <p:sldId id="320" r:id="rId11"/>
    <p:sldId id="321" r:id="rId12"/>
    <p:sldId id="323" r:id="rId13"/>
    <p:sldId id="324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4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6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0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1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1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4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6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9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1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949705" y="1273329"/>
            <a:ext cx="229261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commit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2022. 12. 13.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12060" y="270561"/>
            <a:ext cx="57679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 </a:t>
            </a:r>
            <a:r>
              <a:rPr lang="ko-KR" altLang="en-US" sz="3200" dirty="0"/>
              <a:t>메시지 컨벤션 </a:t>
            </a:r>
            <a:r>
              <a:rPr lang="en-US" altLang="ko-KR" sz="3200" dirty="0"/>
              <a:t>type1]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C50682-5F4A-B957-E9C7-46743BE8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28" y="949135"/>
            <a:ext cx="9925206" cy="4137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CBB2A6-FED0-5C63-9B81-FDC8952E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894" y="5113190"/>
            <a:ext cx="5671878" cy="6345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D40E01-6FED-1385-59C9-9E2F00EA3204}"/>
              </a:ext>
            </a:extLst>
          </p:cNvPr>
          <p:cNvSpPr/>
          <p:nvPr/>
        </p:nvSpPr>
        <p:spPr>
          <a:xfrm>
            <a:off x="3306964" y="5405316"/>
            <a:ext cx="1944544" cy="317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12060" y="270561"/>
            <a:ext cx="57679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 </a:t>
            </a:r>
            <a:r>
              <a:rPr lang="ko-KR" altLang="en-US" sz="3200" dirty="0"/>
              <a:t>메시지 컨벤션 </a:t>
            </a:r>
            <a:r>
              <a:rPr lang="en-US" altLang="ko-KR" sz="3200" dirty="0"/>
              <a:t>type1]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BEB7E-12F7-9D93-0B19-C0F11370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38" y="952372"/>
            <a:ext cx="8242724" cy="4953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D9E7-DDD2-03CA-C3FF-5E20DF7AE53F}"/>
              </a:ext>
            </a:extLst>
          </p:cNvPr>
          <p:cNvSpPr txBox="1"/>
          <p:nvPr/>
        </p:nvSpPr>
        <p:spPr>
          <a:xfrm>
            <a:off x="2083539" y="6002663"/>
            <a:ext cx="8024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 </a:t>
            </a:r>
            <a:r>
              <a:rPr lang="ko-KR" altLang="en-US" dirty="0"/>
              <a:t>렌즈를 이용해 </a:t>
            </a:r>
            <a:r>
              <a:rPr lang="en-US" altLang="ko-KR" dirty="0"/>
              <a:t>commit message</a:t>
            </a:r>
            <a:r>
              <a:rPr lang="ko-KR" altLang="en-US" dirty="0"/>
              <a:t>를 확인할 때에도 링크가 자동 생성되고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이를 클릭하면</a:t>
            </a:r>
            <a:r>
              <a:rPr lang="en-US" altLang="ko-KR" dirty="0"/>
              <a:t> </a:t>
            </a:r>
            <a:r>
              <a:rPr lang="ko-KR" altLang="en-US" dirty="0"/>
              <a:t>바로 관련된 </a:t>
            </a:r>
            <a:r>
              <a:rPr lang="en-US" altLang="ko-KR" dirty="0"/>
              <a:t>issue </a:t>
            </a:r>
            <a:r>
              <a:rPr lang="ko-KR" altLang="en-US" dirty="0"/>
              <a:t>페이지로 이동할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1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67773" y="270561"/>
            <a:ext cx="120565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 </a:t>
            </a:r>
            <a:r>
              <a:rPr lang="ko-KR" altLang="en-US" sz="3200" dirty="0"/>
              <a:t>메시지 컨벤션 </a:t>
            </a:r>
            <a:r>
              <a:rPr lang="en-US" altLang="ko-KR" sz="3200" dirty="0"/>
              <a:t>type2 : Tim pope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메시지 템플릿</a:t>
            </a:r>
            <a:r>
              <a:rPr lang="en-US" altLang="ko-KR" sz="3200" dirty="0"/>
              <a:t>]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35A7-9B54-0963-159B-0C52793B0207}"/>
              </a:ext>
            </a:extLst>
          </p:cNvPr>
          <p:cNvGrpSpPr/>
          <p:nvPr/>
        </p:nvGrpSpPr>
        <p:grpSpPr>
          <a:xfrm>
            <a:off x="579716" y="1174698"/>
            <a:ext cx="11032568" cy="4849611"/>
            <a:chOff x="942971" y="1174698"/>
            <a:chExt cx="11032568" cy="48496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828420-8B93-3130-681F-816350F2E641}"/>
                </a:ext>
              </a:extLst>
            </p:cNvPr>
            <p:cNvSpPr txBox="1"/>
            <p:nvPr/>
          </p:nvSpPr>
          <p:spPr>
            <a:xfrm>
              <a:off x="942971" y="1174698"/>
              <a:ext cx="323197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 err="1"/>
                <a:t>커밋</a:t>
              </a:r>
              <a:r>
                <a:rPr lang="ko-KR" altLang="en-US" dirty="0"/>
                <a:t> 메시지 구조</a:t>
              </a:r>
              <a:r>
                <a:rPr lang="en-US" altLang="ko-KR" dirty="0"/>
                <a:t>]</a:t>
              </a:r>
            </a:p>
            <a:p>
              <a:endParaRPr lang="en-US" altLang="ko-KR" dirty="0"/>
            </a:p>
            <a:p>
              <a:r>
                <a:rPr lang="en-US" altLang="ko-KR" dirty="0"/>
                <a:t>&lt;type&gt;(&lt;scope&gt;): &lt;subject&gt;</a:t>
              </a:r>
            </a:p>
            <a:p>
              <a:r>
                <a:rPr lang="en-US" altLang="ko-KR" dirty="0"/>
                <a:t>&lt;BLANK LINE&gt;</a:t>
              </a:r>
            </a:p>
            <a:p>
              <a:r>
                <a:rPr lang="en-US" altLang="ko-KR" dirty="0"/>
                <a:t>&lt;body&gt;</a:t>
              </a:r>
            </a:p>
            <a:p>
              <a:r>
                <a:rPr lang="en-US" altLang="ko-KR" dirty="0"/>
                <a:t>&lt;BLANK LINE&gt;</a:t>
              </a:r>
            </a:p>
            <a:p>
              <a:r>
                <a:rPr lang="en-US" altLang="ko-KR" dirty="0"/>
                <a:t>&lt;footer&gt;</a:t>
              </a:r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225E9C8-DA14-330D-9579-E9F34273CE36}"/>
                </a:ext>
              </a:extLst>
            </p:cNvPr>
            <p:cNvGrpSpPr/>
            <p:nvPr/>
          </p:nvGrpSpPr>
          <p:grpSpPr>
            <a:xfrm>
              <a:off x="5188103" y="1174698"/>
              <a:ext cx="6787436" cy="4849611"/>
              <a:chOff x="5188103" y="1174698"/>
              <a:chExt cx="6787436" cy="484961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88EE2E-E79D-0C4E-4E14-5D43ED44BF56}"/>
                  </a:ext>
                </a:extLst>
              </p:cNvPr>
              <p:cNvSpPr txBox="1"/>
              <p:nvPr/>
            </p:nvSpPr>
            <p:spPr>
              <a:xfrm>
                <a:off x="5188103" y="1174698"/>
                <a:ext cx="283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</a:t>
                </a:r>
                <a:r>
                  <a:rPr lang="ko-KR" altLang="en-US" dirty="0" err="1"/>
                  <a:t>커밋</a:t>
                </a:r>
                <a:r>
                  <a:rPr lang="ko-KR" altLang="en-US" dirty="0"/>
                  <a:t> 메시지 작성 규칙</a:t>
                </a:r>
                <a:r>
                  <a:rPr lang="en-US" altLang="ko-KR" dirty="0"/>
                  <a:t>&gt;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E9E2FE-23F0-3985-7B48-C9D7EEF3ABC8}"/>
                  </a:ext>
                </a:extLst>
              </p:cNvPr>
              <p:cNvSpPr txBox="1"/>
              <p:nvPr/>
            </p:nvSpPr>
            <p:spPr>
              <a:xfrm>
                <a:off x="5188104" y="1671625"/>
                <a:ext cx="4054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제목과 본문을 빈 행으로 구분한다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7F9A4C-28EC-36C9-5EEB-1DFB9894D9DD}"/>
                  </a:ext>
                </a:extLst>
              </p:cNvPr>
              <p:cNvSpPr txBox="1"/>
              <p:nvPr/>
            </p:nvSpPr>
            <p:spPr>
              <a:xfrm>
                <a:off x="5188104" y="2161533"/>
                <a:ext cx="353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:r>
                  <a:rPr lang="ko-KR" altLang="en-US" dirty="0"/>
                  <a:t>제목을 </a:t>
                </a:r>
                <a:r>
                  <a:rPr lang="en-US" altLang="ko-KR" dirty="0"/>
                  <a:t>50</a:t>
                </a:r>
                <a:r>
                  <a:rPr lang="ko-KR" altLang="en-US" dirty="0"/>
                  <a:t>글자 내로 제한한다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2E5F37-D828-FEC8-CF55-7799D3DD931A}"/>
                  </a:ext>
                </a:extLst>
              </p:cNvPr>
              <p:cNvSpPr txBox="1"/>
              <p:nvPr/>
            </p:nvSpPr>
            <p:spPr>
              <a:xfrm>
                <a:off x="5188103" y="2651441"/>
                <a:ext cx="4054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제목 첫 글자는 대문자로 작성한다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9DC46A-3A93-4A2F-B07A-EB7321E96D6C}"/>
                  </a:ext>
                </a:extLst>
              </p:cNvPr>
              <p:cNvSpPr txBox="1"/>
              <p:nvPr/>
            </p:nvSpPr>
            <p:spPr>
              <a:xfrm>
                <a:off x="5188103" y="3141349"/>
                <a:ext cx="3823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4. </a:t>
                </a:r>
                <a:r>
                  <a:rPr lang="ko-KR" altLang="en-US" dirty="0"/>
                  <a:t>제목 끝에 마침표를 넣지 않는다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D754F6-8A0A-4EEF-90EE-09B1A9EAB863}"/>
                  </a:ext>
                </a:extLst>
              </p:cNvPr>
              <p:cNvSpPr txBox="1"/>
              <p:nvPr/>
            </p:nvSpPr>
            <p:spPr>
              <a:xfrm>
                <a:off x="5188103" y="3631257"/>
                <a:ext cx="6213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5. </a:t>
                </a:r>
                <a:r>
                  <a:rPr lang="ko-KR" altLang="en-US" dirty="0"/>
                  <a:t>제목은 명령문으로 사용하며 과거형을 사용하지 않는다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363E8D-292E-13CA-8943-5AC4BA37B0E4}"/>
                  </a:ext>
                </a:extLst>
              </p:cNvPr>
              <p:cNvSpPr txBox="1"/>
              <p:nvPr/>
            </p:nvSpPr>
            <p:spPr>
              <a:xfrm>
                <a:off x="5188103" y="4121165"/>
                <a:ext cx="5864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6. </a:t>
                </a:r>
                <a:r>
                  <a:rPr lang="ko-KR" altLang="en-US" dirty="0"/>
                  <a:t>본문은 헤더로 표현할 수 없는 상세한 내용을 적지만</a:t>
                </a:r>
                <a:endParaRPr lang="en-US" altLang="ko-KR" dirty="0"/>
              </a:p>
              <a:p>
                <a:r>
                  <a:rPr lang="en-US" altLang="ko-KR" dirty="0"/>
                  <a:t>   </a:t>
                </a:r>
                <a:r>
                  <a:rPr lang="ko-KR" altLang="en-US" dirty="0"/>
                  <a:t>각 행은 </a:t>
                </a:r>
                <a:r>
                  <a:rPr lang="en-US" altLang="ko-KR" dirty="0"/>
                  <a:t>72</a:t>
                </a:r>
                <a:r>
                  <a:rPr lang="ko-KR" altLang="en-US" dirty="0"/>
                  <a:t>글자 내로 제한된다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AFFBCB-41AB-EA98-A6B3-C954F1EF991B}"/>
                  </a:ext>
                </a:extLst>
              </p:cNvPr>
              <p:cNvSpPr txBox="1"/>
              <p:nvPr/>
            </p:nvSpPr>
            <p:spPr>
              <a:xfrm>
                <a:off x="5188103" y="4888072"/>
                <a:ext cx="4285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7. </a:t>
                </a:r>
                <a:r>
                  <a:rPr lang="ko-KR" altLang="en-US" dirty="0"/>
                  <a:t>어떻게 보다는 무엇과 </a:t>
                </a:r>
                <a:r>
                  <a:rPr lang="ko-KR" altLang="en-US" dirty="0" err="1"/>
                  <a:t>왜를</a:t>
                </a:r>
                <a:r>
                  <a:rPr lang="ko-KR" altLang="en-US" dirty="0"/>
                  <a:t> 설명한다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B9CDD4-8BD0-7033-30BF-FAEF8C8444B5}"/>
                  </a:ext>
                </a:extLst>
              </p:cNvPr>
              <p:cNvSpPr txBox="1"/>
              <p:nvPr/>
            </p:nvSpPr>
            <p:spPr>
              <a:xfrm>
                <a:off x="5188103" y="5377978"/>
                <a:ext cx="6787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8. </a:t>
                </a:r>
                <a:r>
                  <a:rPr lang="ko-KR" altLang="en-US" dirty="0"/>
                  <a:t>바닥글로 어떤 이슈에서 왔는지 같은 참조 정보들을 추가하는</a:t>
                </a:r>
                <a:endParaRPr lang="en-US" altLang="ko-KR" dirty="0"/>
              </a:p>
              <a:p>
                <a:r>
                  <a:rPr lang="en-US" altLang="ko-KR" dirty="0"/>
                  <a:t>   </a:t>
                </a:r>
                <a:r>
                  <a:rPr lang="ko-KR" altLang="en-US" dirty="0"/>
                  <a:t>용도로 사용한다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7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67773" y="270561"/>
            <a:ext cx="120565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 </a:t>
            </a:r>
            <a:r>
              <a:rPr lang="ko-KR" altLang="en-US" sz="3200" dirty="0"/>
              <a:t>메시지 컨벤션 </a:t>
            </a:r>
            <a:r>
              <a:rPr lang="en-US" altLang="ko-KR" sz="3200" dirty="0"/>
              <a:t>type2 : Tim pope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메시지 템플릿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28046-A7BB-8E0A-E39B-1627E649AC08}"/>
              </a:ext>
            </a:extLst>
          </p:cNvPr>
          <p:cNvSpPr txBox="1"/>
          <p:nvPr/>
        </p:nvSpPr>
        <p:spPr>
          <a:xfrm>
            <a:off x="579716" y="1174698"/>
            <a:ext cx="5553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fix(language-service): log Angular compiler options</a:t>
            </a:r>
          </a:p>
          <a:p>
            <a:endParaRPr lang="en-US" altLang="ko-KR" dirty="0"/>
          </a:p>
          <a:p>
            <a:r>
              <a:rPr lang="en-US" altLang="ko-KR" dirty="0"/>
              <a:t>change A to B</a:t>
            </a:r>
          </a:p>
          <a:p>
            <a:endParaRPr lang="en-US" altLang="ko-KR" dirty="0"/>
          </a:p>
          <a:p>
            <a:r>
              <a:rPr lang="en-US" altLang="ko-KR" dirty="0"/>
              <a:t>#123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09240-0F9D-DE40-A48A-1FC717320A5A}"/>
              </a:ext>
            </a:extLst>
          </p:cNvPr>
          <p:cNvSpPr txBox="1"/>
          <p:nvPr/>
        </p:nvSpPr>
        <p:spPr>
          <a:xfrm>
            <a:off x="6326270" y="1174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&lt;type</a:t>
            </a:r>
            <a:r>
              <a:rPr lang="ko-KR" altLang="en-US" dirty="0"/>
              <a:t>의 종류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5914F-862B-0329-6AA4-7D33CB5CB8A4}"/>
              </a:ext>
            </a:extLst>
          </p:cNvPr>
          <p:cNvSpPr txBox="1"/>
          <p:nvPr/>
        </p:nvSpPr>
        <p:spPr>
          <a:xfrm>
            <a:off x="6326271" y="1671625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 : </a:t>
            </a:r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기능에 대한 </a:t>
            </a:r>
            <a:r>
              <a:rPr lang="ko-KR" altLang="en-US" dirty="0" err="1"/>
              <a:t>커밋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CE6C1-C2F6-8B50-A780-44472EB8637D}"/>
              </a:ext>
            </a:extLst>
          </p:cNvPr>
          <p:cNvSpPr txBox="1"/>
          <p:nvPr/>
        </p:nvSpPr>
        <p:spPr>
          <a:xfrm>
            <a:off x="6326271" y="216270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버그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81D2F-57AA-ABB6-BB27-F140D1AAA575}"/>
              </a:ext>
            </a:extLst>
          </p:cNvPr>
          <p:cNvSpPr txBox="1"/>
          <p:nvPr/>
        </p:nvSpPr>
        <p:spPr>
          <a:xfrm>
            <a:off x="6326270" y="2653789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 : </a:t>
            </a:r>
            <a:r>
              <a:rPr lang="ko-KR" altLang="en-US" dirty="0"/>
              <a:t>빌드 관련 파일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F47A-839E-9E0B-3C80-0D4929EE95E3}"/>
              </a:ext>
            </a:extLst>
          </p:cNvPr>
          <p:cNvSpPr txBox="1"/>
          <p:nvPr/>
        </p:nvSpPr>
        <p:spPr>
          <a:xfrm>
            <a:off x="6326270" y="3144871"/>
            <a:ext cx="416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chore : </a:t>
            </a:r>
            <a:r>
              <a:rPr lang="ko-KR" altLang="en-US" dirty="0"/>
              <a:t>그 외 자잘한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EBFDB-B401-0408-09EB-0187A6B6B1A2}"/>
              </a:ext>
            </a:extLst>
          </p:cNvPr>
          <p:cNvSpPr txBox="1"/>
          <p:nvPr/>
        </p:nvSpPr>
        <p:spPr>
          <a:xfrm>
            <a:off x="6326270" y="3635953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 : CI</a:t>
            </a:r>
            <a:r>
              <a:rPr lang="ko-KR" altLang="en-US" dirty="0"/>
              <a:t>관련 설정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06FF9-F003-EC31-4A8D-5DDA49E02699}"/>
              </a:ext>
            </a:extLst>
          </p:cNvPr>
          <p:cNvSpPr txBox="1"/>
          <p:nvPr/>
        </p:nvSpPr>
        <p:spPr>
          <a:xfrm>
            <a:off x="6326270" y="4127035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docs : </a:t>
            </a:r>
            <a:r>
              <a:rPr lang="ko-KR" altLang="en-US" dirty="0"/>
              <a:t>문서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BE3E8-D18C-B0B6-7956-C96F91024C90}"/>
              </a:ext>
            </a:extLst>
          </p:cNvPr>
          <p:cNvSpPr txBox="1"/>
          <p:nvPr/>
        </p:nvSpPr>
        <p:spPr>
          <a:xfrm>
            <a:off x="6326270" y="4618117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style : </a:t>
            </a:r>
            <a:r>
              <a:rPr lang="ko-KR" altLang="en-US" dirty="0"/>
              <a:t>코드 스타일 혹은 포맷 등에 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9BEE3-9139-2791-DCB5-C68A53CA437B}"/>
              </a:ext>
            </a:extLst>
          </p:cNvPr>
          <p:cNvSpPr txBox="1"/>
          <p:nvPr/>
        </p:nvSpPr>
        <p:spPr>
          <a:xfrm>
            <a:off x="6326270" y="5109199"/>
            <a:ext cx="398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refactor : </a:t>
            </a:r>
            <a:r>
              <a:rPr lang="ko-KR" altLang="en-US" dirty="0"/>
              <a:t>코드 </a:t>
            </a:r>
            <a:r>
              <a:rPr lang="ko-KR" altLang="en-US" dirty="0" err="1"/>
              <a:t>리팩토링에</a:t>
            </a:r>
            <a:r>
              <a:rPr lang="ko-KR" altLang="en-US" dirty="0"/>
              <a:t>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A610B-FA42-9A10-40F4-D961BBAB32EB}"/>
              </a:ext>
            </a:extLst>
          </p:cNvPr>
          <p:cNvSpPr txBox="1"/>
          <p:nvPr/>
        </p:nvSpPr>
        <p:spPr>
          <a:xfrm>
            <a:off x="6326270" y="5600278"/>
            <a:ext cx="398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: </a:t>
            </a:r>
            <a:r>
              <a:rPr lang="ko-KR" altLang="en-US" dirty="0"/>
              <a:t>테스트 코드 수정에 대한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67DC7-8129-CA5B-2BA2-2F8B653A68F8}"/>
              </a:ext>
            </a:extLst>
          </p:cNvPr>
          <p:cNvSpPr txBox="1"/>
          <p:nvPr/>
        </p:nvSpPr>
        <p:spPr>
          <a:xfrm>
            <a:off x="579716" y="3140789"/>
            <a:ext cx="5583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docs: Cleary document how to </a:t>
            </a:r>
            <a:r>
              <a:rPr lang="en-US" altLang="ko-KR" dirty="0" err="1"/>
              <a:t>retrive</a:t>
            </a:r>
            <a:r>
              <a:rPr lang="en-US" altLang="ko-KR" dirty="0"/>
              <a:t> all params…</a:t>
            </a:r>
          </a:p>
          <a:p>
            <a:endParaRPr lang="en-US" altLang="ko-KR" dirty="0"/>
          </a:p>
          <a:p>
            <a:r>
              <a:rPr lang="en-US" altLang="ko-KR"/>
              <a:t>Lorem Ipsum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1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114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hoyairis1, 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소스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커밋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시점은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언제가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바람직하나요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?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okky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2016.,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https://okky.kr/articles/337818?note=1089865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364649"/>
            <a:ext cx="107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신재현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커밋을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잘게 쪼개자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커밋은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언제 하는 것이 가장 좋을까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2022.01.18., 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https://jaeheon.kr/257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82E11-AA9A-4416-1BAB-55368CB757C1}"/>
              </a:ext>
            </a:extLst>
          </p:cNvPr>
          <p:cNvSpPr txBox="1"/>
          <p:nvPr/>
        </p:nvSpPr>
        <p:spPr>
          <a:xfrm>
            <a:off x="243444" y="3076128"/>
            <a:ext cx="841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나동호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우린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Git-flow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를 사용하고 있어요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우아한형제들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기술블로그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2017.10.30.,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https://techblog.woowahan.com/2553/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709AF-BC4E-B20C-16FE-7EE10B1771C4}"/>
              </a:ext>
            </a:extLst>
          </p:cNvPr>
          <p:cNvSpPr txBox="1"/>
          <p:nvPr/>
        </p:nvSpPr>
        <p:spPr>
          <a:xfrm>
            <a:off x="243444" y="4064606"/>
            <a:ext cx="825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devport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개발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이슈와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커밋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메시지를 연결해보자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2020.12.14.,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https://devport.tistory.com/12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6E598-6085-A302-65DC-8B332B5DED83}"/>
              </a:ext>
            </a:extLst>
          </p:cNvPr>
          <p:cNvSpPr txBox="1"/>
          <p:nvPr/>
        </p:nvSpPr>
        <p:spPr>
          <a:xfrm>
            <a:off x="243444" y="5053084"/>
            <a:ext cx="761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봄석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좋은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커밋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메세지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작성하기위한 규칙들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2021.01.12.,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https://beomseok95.tistory.com/328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D9FBD-CDDD-1D77-F090-86AB9CF04CC2}"/>
              </a:ext>
            </a:extLst>
          </p:cNvPr>
          <p:cNvSpPr txBox="1"/>
          <p:nvPr/>
        </p:nvSpPr>
        <p:spPr>
          <a:xfrm>
            <a:off x="243444" y="6041563"/>
            <a:ext cx="785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“5.2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분산 환경에서의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프로젝트에 기여하기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&lt;https://git-scm.com/book/ko/v2/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분산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환경에서의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프로젝트에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기여하기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214201" y="3105835"/>
            <a:ext cx="17636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72383" y="270561"/>
            <a:ext cx="2847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이란</a:t>
            </a:r>
            <a:r>
              <a:rPr lang="en-US" altLang="ko-KR" sz="3200" dirty="0"/>
              <a:t>?]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244871" y="2404011"/>
            <a:ext cx="76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변경된 파일의 상태를 변경 있음에서 변경 완료된 상태로 변경하는 것</a:t>
            </a:r>
            <a:r>
              <a:rPr lang="en-US" altLang="ko-KR" dirty="0"/>
              <a:t>.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244871" y="3180179"/>
            <a:ext cx="9938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untracked </a:t>
            </a:r>
            <a:r>
              <a:rPr lang="ko-KR" altLang="en-US" dirty="0"/>
              <a:t>또는 </a:t>
            </a:r>
            <a:r>
              <a:rPr lang="en-US" altLang="ko-KR" dirty="0"/>
              <a:t>modified</a:t>
            </a:r>
            <a:r>
              <a:rPr lang="ko-KR" altLang="en-US" dirty="0"/>
              <a:t>상태가 </a:t>
            </a:r>
            <a:r>
              <a:rPr lang="en-US" altLang="ko-KR" dirty="0"/>
              <a:t>staged</a:t>
            </a:r>
            <a:r>
              <a:rPr lang="ko-KR" altLang="en-US" dirty="0"/>
              <a:t>상태를 지나 </a:t>
            </a:r>
            <a:r>
              <a:rPr lang="en-US" altLang="ko-KR" dirty="0"/>
              <a:t>tracked/unmodified</a:t>
            </a:r>
            <a:r>
              <a:rPr lang="ko-KR" altLang="en-US" dirty="0"/>
              <a:t>상태로 변환하는 것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 (</a:t>
            </a:r>
            <a:r>
              <a:rPr lang="ko-KR" altLang="en-US" sz="1400" dirty="0"/>
              <a:t>해당 내용과 관련된 내용은 </a:t>
            </a:r>
            <a:r>
              <a:rPr lang="en-US" altLang="ko-KR" sz="1400" dirty="0"/>
              <a:t>“2. git </a:t>
            </a:r>
            <a:r>
              <a:rPr lang="ko-KR" altLang="en-US" sz="1400" dirty="0"/>
              <a:t>기본 개념</a:t>
            </a:r>
            <a:r>
              <a:rPr lang="en-US" altLang="ko-KR" sz="1400" dirty="0"/>
              <a:t>.pptx”</a:t>
            </a:r>
            <a:r>
              <a:rPr lang="ko-KR" altLang="en-US" sz="1400" dirty="0"/>
              <a:t>의 </a:t>
            </a:r>
            <a:r>
              <a:rPr lang="en-US" altLang="ko-KR" sz="1400" dirty="0"/>
              <a:t>23~44</a:t>
            </a:r>
            <a:r>
              <a:rPr lang="ko-KR" altLang="en-US" sz="1400" dirty="0"/>
              <a:t>페이지 사이에 설명되어 있습니다</a:t>
            </a:r>
            <a:r>
              <a:rPr lang="en-US" altLang="ko-KR" sz="1400" dirty="0"/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08AA9-59B7-B3E6-4BAD-A1290595AE68}"/>
              </a:ext>
            </a:extLst>
          </p:cNvPr>
          <p:cNvSpPr txBox="1"/>
          <p:nvPr/>
        </p:nvSpPr>
        <p:spPr>
          <a:xfrm>
            <a:off x="1244871" y="395634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개발의 한 조각 부분 또는 개발 완료를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7D522C3-709D-4ED3-2EBB-4D723F849003}"/>
              </a:ext>
            </a:extLst>
          </p:cNvPr>
          <p:cNvSpPr/>
          <p:nvPr/>
        </p:nvSpPr>
        <p:spPr>
          <a:xfrm>
            <a:off x="6588154" y="2033560"/>
            <a:ext cx="5427677" cy="369390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4089A8-9889-BD8D-C761-E2CBB80CB6CB}"/>
              </a:ext>
            </a:extLst>
          </p:cNvPr>
          <p:cNvSpPr/>
          <p:nvPr/>
        </p:nvSpPr>
        <p:spPr>
          <a:xfrm>
            <a:off x="176168" y="2033560"/>
            <a:ext cx="5427677" cy="369390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24874" y="270561"/>
            <a:ext cx="57422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을 해야 하는 시점은</a:t>
            </a:r>
            <a:r>
              <a:rPr lang="en-US" altLang="ko-KR" sz="3200" dirty="0"/>
              <a:t>?]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521409" y="2625377"/>
            <a:ext cx="421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테스트 없이 수시로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하는 건</a:t>
            </a:r>
            <a:endParaRPr lang="en-US" altLang="ko-KR" sz="1400" dirty="0"/>
          </a:p>
          <a:p>
            <a:r>
              <a:rPr lang="ko-KR" altLang="en-US" sz="1400" dirty="0"/>
              <a:t>로그를 남기는 게 아니고 에러를 떠 넘기는 것이다</a:t>
            </a:r>
            <a:r>
              <a:rPr lang="en-US" altLang="ko-KR" sz="1400" dirty="0"/>
              <a:t>.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521409" y="3601696"/>
            <a:ext cx="46746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여러 명과 함께 일 할 때는 무조건</a:t>
            </a:r>
            <a:r>
              <a:rPr lang="en-US" altLang="ko-KR" sz="1400" dirty="0"/>
              <a:t>!</a:t>
            </a:r>
          </a:p>
          <a:p>
            <a:r>
              <a:rPr lang="ko-KR" altLang="en-US" sz="1400" dirty="0"/>
              <a:t>개발 완료 후에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하는 거다</a:t>
            </a:r>
            <a:r>
              <a:rPr lang="en-US" altLang="ko-KR" sz="1400" dirty="0"/>
              <a:t>!!</a:t>
            </a:r>
          </a:p>
          <a:p>
            <a:endParaRPr lang="en-US" altLang="ko-KR" sz="1400" dirty="0"/>
          </a:p>
          <a:p>
            <a:r>
              <a:rPr lang="ko-KR" altLang="en-US" sz="1400" dirty="0"/>
              <a:t>파일 하나 잘못 올리면 </a:t>
            </a:r>
            <a:r>
              <a:rPr lang="ko-KR" altLang="en-US" sz="1400" dirty="0" err="1"/>
              <a:t>오류나서</a:t>
            </a:r>
            <a:r>
              <a:rPr lang="ko-KR" altLang="en-US" sz="1400" dirty="0"/>
              <a:t> 서버에서</a:t>
            </a:r>
            <a:r>
              <a:rPr lang="en-US" altLang="ko-KR" sz="1400" dirty="0"/>
              <a:t> </a:t>
            </a:r>
            <a:r>
              <a:rPr lang="ko-KR" altLang="en-US" sz="1400" dirty="0"/>
              <a:t>안 돌아간다</a:t>
            </a:r>
            <a:r>
              <a:rPr lang="en-US" altLang="ko-KR" sz="1400" dirty="0"/>
              <a:t>!!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커밋은</a:t>
            </a:r>
            <a:r>
              <a:rPr lang="ko-KR" altLang="en-US" sz="1400" dirty="0"/>
              <a:t> 무조건 완료 후에 최종 소스 업로드 하는 거다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84E3819-0AC8-A43A-1253-43E801D8D861}"/>
              </a:ext>
            </a:extLst>
          </p:cNvPr>
          <p:cNvSpPr txBox="1"/>
          <p:nvPr/>
        </p:nvSpPr>
        <p:spPr>
          <a:xfrm>
            <a:off x="892343" y="1772168"/>
            <a:ext cx="413286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commit</a:t>
            </a:r>
            <a:r>
              <a:rPr lang="ko-KR" altLang="en-US" sz="2000" dirty="0"/>
              <a:t>은 개발 완료 후 해야 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3233067-5CB6-2609-A182-CD97F3E15047}"/>
              </a:ext>
            </a:extLst>
          </p:cNvPr>
          <p:cNvSpPr txBox="1"/>
          <p:nvPr/>
        </p:nvSpPr>
        <p:spPr>
          <a:xfrm>
            <a:off x="6967859" y="2299092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commit</a:t>
            </a:r>
            <a:r>
              <a:rPr lang="ko-KR" altLang="en-US" sz="1400" dirty="0"/>
              <a:t>이 많을 수록</a:t>
            </a:r>
            <a:r>
              <a:rPr lang="en-US" altLang="ko-KR" sz="1400" dirty="0"/>
              <a:t>, </a:t>
            </a:r>
            <a:r>
              <a:rPr lang="ko-KR" altLang="en-US" sz="1400" dirty="0"/>
              <a:t>특정 시점으로 돌아가기 용이하다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0400A87-67E4-7A82-2A63-829CCC315815}"/>
              </a:ext>
            </a:extLst>
          </p:cNvPr>
          <p:cNvSpPr txBox="1"/>
          <p:nvPr/>
        </p:nvSpPr>
        <p:spPr>
          <a:xfrm>
            <a:off x="6967859" y="2942151"/>
            <a:ext cx="484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실제로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들을 보면서 자기가 무엇을 해왔는지</a:t>
            </a:r>
            <a:endParaRPr lang="en-US" altLang="ko-KR" sz="1400" dirty="0"/>
          </a:p>
          <a:p>
            <a:r>
              <a:rPr lang="ko-KR" altLang="en-US" sz="1400" dirty="0"/>
              <a:t>혹은 무슨 삽질을 해왔는지 이해하기가 쉽다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BA91657-F890-9591-27F1-5B781C702BFA}"/>
              </a:ext>
            </a:extLst>
          </p:cNvPr>
          <p:cNvSpPr txBox="1"/>
          <p:nvPr/>
        </p:nvSpPr>
        <p:spPr>
          <a:xfrm>
            <a:off x="6967859" y="3800653"/>
            <a:ext cx="471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commit log</a:t>
            </a:r>
            <a:r>
              <a:rPr lang="ko-KR" altLang="en-US" sz="1400" dirty="0"/>
              <a:t>가 지저분할 때에는 </a:t>
            </a:r>
            <a:r>
              <a:rPr lang="en-US" altLang="ko-KR" sz="1400" dirty="0"/>
              <a:t>merge/rebase </a:t>
            </a:r>
            <a:r>
              <a:rPr lang="ko-KR" altLang="en-US" sz="1400" dirty="0"/>
              <a:t>등을 통해</a:t>
            </a:r>
            <a:endParaRPr lang="en-US" altLang="ko-KR" sz="1400" dirty="0"/>
          </a:p>
          <a:p>
            <a:r>
              <a:rPr lang="ko-KR" altLang="en-US" sz="1400" dirty="0"/>
              <a:t>정리하면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3DBD637-548D-5C70-DA62-4908242EE695}"/>
              </a:ext>
            </a:extLst>
          </p:cNvPr>
          <p:cNvSpPr txBox="1"/>
          <p:nvPr/>
        </p:nvSpPr>
        <p:spPr>
          <a:xfrm>
            <a:off x="6967859" y="4659154"/>
            <a:ext cx="4613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각자</a:t>
            </a:r>
            <a:r>
              <a:rPr lang="en-US" altLang="ko-KR" sz="1400" dirty="0"/>
              <a:t> branch</a:t>
            </a:r>
            <a:r>
              <a:rPr lang="ko-KR" altLang="en-US" sz="1400" dirty="0"/>
              <a:t>를 생성하고 개발한 뒤 테스트 후 이슈가 </a:t>
            </a:r>
            <a:endParaRPr lang="en-US" altLang="ko-KR" sz="1400" dirty="0"/>
          </a:p>
          <a:p>
            <a:r>
              <a:rPr lang="ko-KR" altLang="en-US" sz="1400" dirty="0"/>
              <a:t>없을 때 </a:t>
            </a:r>
            <a:r>
              <a:rPr lang="en-US" altLang="ko-KR" sz="1400" dirty="0"/>
              <a:t>main branch</a:t>
            </a:r>
            <a:r>
              <a:rPr lang="ko-KR" altLang="en-US" sz="1400" dirty="0"/>
              <a:t>에 </a:t>
            </a:r>
            <a:r>
              <a:rPr lang="en-US" altLang="ko-KR" sz="1400" dirty="0"/>
              <a:t>merge</a:t>
            </a:r>
            <a:r>
              <a:rPr lang="ko-KR" altLang="en-US" sz="1400" dirty="0"/>
              <a:t>하면 개인의 이슈가</a:t>
            </a:r>
            <a:endParaRPr lang="en-US" altLang="ko-KR" sz="1400" dirty="0"/>
          </a:p>
          <a:p>
            <a:r>
              <a:rPr lang="ko-KR" altLang="en-US" sz="1400" dirty="0"/>
              <a:t>공동의 이슈로 확산되지 않을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9C2B1-38D3-5777-DA3A-0EB51F2BF8BD}"/>
              </a:ext>
            </a:extLst>
          </p:cNvPr>
          <p:cNvSpPr txBox="1"/>
          <p:nvPr/>
        </p:nvSpPr>
        <p:spPr>
          <a:xfrm>
            <a:off x="6512766" y="1772168"/>
            <a:ext cx="562205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commit</a:t>
            </a:r>
            <a:r>
              <a:rPr lang="ko-KR" altLang="en-US" sz="2000" dirty="0"/>
              <a:t>은 </a:t>
            </a:r>
            <a:r>
              <a:rPr lang="en-US" altLang="ko-KR" sz="2000" dirty="0"/>
              <a:t>1 Action, 1 Commit</a:t>
            </a:r>
            <a:r>
              <a:rPr lang="ko-KR" altLang="en-US" sz="2000" dirty="0"/>
              <a:t>이라고 생각한다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301AB-BB43-CE5B-13C8-82226E21963F}"/>
              </a:ext>
            </a:extLst>
          </p:cNvPr>
          <p:cNvSpPr txBox="1"/>
          <p:nvPr/>
        </p:nvSpPr>
        <p:spPr>
          <a:xfrm>
            <a:off x="5532095" y="3148597"/>
            <a:ext cx="1127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VS</a:t>
            </a:r>
            <a:endParaRPr lang="ko-KR" altLang="en-US" sz="6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BFA2-8F33-444F-099B-EF2FA07F39F6}"/>
              </a:ext>
            </a:extLst>
          </p:cNvPr>
          <p:cNvSpPr txBox="1"/>
          <p:nvPr/>
        </p:nvSpPr>
        <p:spPr>
          <a:xfrm>
            <a:off x="6790543" y="2307990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C5A2E-2CDD-4810-EAD7-B3DDD68B9ED5}"/>
              </a:ext>
            </a:extLst>
          </p:cNvPr>
          <p:cNvSpPr txBox="1"/>
          <p:nvPr/>
        </p:nvSpPr>
        <p:spPr>
          <a:xfrm>
            <a:off x="6790543" y="2909103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EE110-F381-7588-3BA7-3842F2DFE129}"/>
              </a:ext>
            </a:extLst>
          </p:cNvPr>
          <p:cNvSpPr txBox="1"/>
          <p:nvPr/>
        </p:nvSpPr>
        <p:spPr>
          <a:xfrm>
            <a:off x="6790543" y="3798266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E1D0E-547C-3C3D-E96B-8FA66738230F}"/>
              </a:ext>
            </a:extLst>
          </p:cNvPr>
          <p:cNvSpPr txBox="1"/>
          <p:nvPr/>
        </p:nvSpPr>
        <p:spPr>
          <a:xfrm>
            <a:off x="6790543" y="4653951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94FBE-3C70-6111-5153-7277565BB3B0}"/>
              </a:ext>
            </a:extLst>
          </p:cNvPr>
          <p:cNvSpPr txBox="1"/>
          <p:nvPr/>
        </p:nvSpPr>
        <p:spPr>
          <a:xfrm>
            <a:off x="424197" y="3574856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86B09-01F0-3675-AEB7-7744D6DDEC3E}"/>
              </a:ext>
            </a:extLst>
          </p:cNvPr>
          <p:cNvSpPr txBox="1"/>
          <p:nvPr/>
        </p:nvSpPr>
        <p:spPr>
          <a:xfrm>
            <a:off x="424197" y="2589428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B9774E-EB3F-0E74-E557-E59EBD5F6F4F}"/>
              </a:ext>
            </a:extLst>
          </p:cNvPr>
          <p:cNvSpPr txBox="1"/>
          <p:nvPr/>
        </p:nvSpPr>
        <p:spPr>
          <a:xfrm>
            <a:off x="424197" y="4204258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69F89-61BE-00D2-4260-C17B17A408E6}"/>
              </a:ext>
            </a:extLst>
          </p:cNvPr>
          <p:cNvSpPr txBox="1"/>
          <p:nvPr/>
        </p:nvSpPr>
        <p:spPr>
          <a:xfrm>
            <a:off x="424197" y="4644186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19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432999" y="270561"/>
            <a:ext cx="7326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과 </a:t>
            </a:r>
            <a:r>
              <a:rPr lang="en-US" altLang="ko-KR" sz="3200" dirty="0"/>
              <a:t>commit </a:t>
            </a:r>
            <a:r>
              <a:rPr lang="ko-KR" altLang="en-US" sz="3200" dirty="0"/>
              <a:t>메시지의 연관성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D7988-39EC-2AC9-C83A-3A1B6EFC9B25}"/>
              </a:ext>
            </a:extLst>
          </p:cNvPr>
          <p:cNvSpPr txBox="1"/>
          <p:nvPr/>
        </p:nvSpPr>
        <p:spPr>
          <a:xfrm>
            <a:off x="674420" y="4320382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1) </a:t>
            </a:r>
            <a:r>
              <a:rPr lang="ko-KR" altLang="en-US" sz="2000" b="1" dirty="0"/>
              <a:t>하나의 액션은 </a:t>
            </a:r>
            <a:r>
              <a:rPr lang="ko-KR" altLang="en-US" sz="2000" b="1" dirty="0" err="1"/>
              <a:t>커밋</a:t>
            </a:r>
            <a:r>
              <a:rPr lang="ko-KR" altLang="en-US" sz="2000" b="1" dirty="0"/>
              <a:t> 메시지 한 줄이다</a:t>
            </a:r>
            <a:r>
              <a:rPr lang="en-US" altLang="ko-KR" sz="20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92F68-DC01-D1BA-7761-540911566726}"/>
              </a:ext>
            </a:extLst>
          </p:cNvPr>
          <p:cNvSpPr txBox="1"/>
          <p:nvPr/>
        </p:nvSpPr>
        <p:spPr>
          <a:xfrm>
            <a:off x="882450" y="4867215"/>
            <a:ext cx="1094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“login </a:t>
            </a:r>
            <a:r>
              <a:rPr lang="ko-KR" altLang="en-US" dirty="0"/>
              <a:t>성공 시 로그인 실패 횟수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, </a:t>
            </a:r>
            <a:r>
              <a:rPr lang="ko-KR" altLang="en-US" dirty="0"/>
              <a:t>계정 잠금 여부 </a:t>
            </a:r>
            <a:r>
              <a:rPr lang="en-US" altLang="ko-KR" dirty="0"/>
              <a:t>‘N’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r>
              <a:rPr lang="en-US" altLang="ko-KR" dirty="0"/>
              <a:t>”, </a:t>
            </a:r>
            <a:r>
              <a:rPr lang="ko-KR" altLang="en-US" dirty="0"/>
              <a:t>마지막 접속 시도 시각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sysdate</a:t>
            </a:r>
            <a:r>
              <a:rPr lang="ko-KR" altLang="en-US" dirty="0"/>
              <a:t>로 처리</a:t>
            </a:r>
            <a:r>
              <a:rPr lang="en-US" altLang="ko-KR" dirty="0"/>
              <a:t>”</a:t>
            </a:r>
            <a:r>
              <a:rPr lang="ko-KR" altLang="en-US" dirty="0"/>
              <a:t>같은 </a:t>
            </a:r>
            <a:r>
              <a:rPr lang="en-US" altLang="ko-KR" dirty="0"/>
              <a:t>commit </a:t>
            </a:r>
            <a:r>
              <a:rPr lang="ko-KR" altLang="en-US" dirty="0"/>
              <a:t>메시지는 서로 다른 구현이 하나로 합쳐진 것이다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3359D-71E1-2B51-00DB-885BD1F1A34E}"/>
              </a:ext>
            </a:extLst>
          </p:cNvPr>
          <p:cNvSpPr txBox="1"/>
          <p:nvPr/>
        </p:nvSpPr>
        <p:spPr>
          <a:xfrm>
            <a:off x="882450" y="5622327"/>
            <a:ext cx="1108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이는 </a:t>
            </a:r>
            <a:r>
              <a:rPr lang="en-US" altLang="ko-KR" dirty="0"/>
              <a:t>“login </a:t>
            </a:r>
            <a:r>
              <a:rPr lang="ko-KR" altLang="en-US" dirty="0"/>
              <a:t>성공 시 로그인 실패 횟수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”, “</a:t>
            </a:r>
            <a:r>
              <a:rPr lang="ko-KR" altLang="en-US" dirty="0"/>
              <a:t>계정 잠금 여부 </a:t>
            </a:r>
            <a:r>
              <a:rPr lang="en-US" altLang="ko-KR" dirty="0"/>
              <a:t>‘N’</a:t>
            </a:r>
            <a:r>
              <a:rPr lang="ko-KR" altLang="en-US" dirty="0"/>
              <a:t>으로 초기화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  “</a:t>
            </a:r>
            <a:r>
              <a:rPr lang="ko-KR" altLang="en-US" dirty="0"/>
              <a:t>마지막 접속 시도 시각 </a:t>
            </a:r>
            <a:r>
              <a:rPr lang="en-US" altLang="ko-KR" dirty="0" err="1"/>
              <a:t>sysdate</a:t>
            </a:r>
            <a:r>
              <a:rPr lang="en-US" altLang="ko-KR" dirty="0"/>
              <a:t>”</a:t>
            </a:r>
            <a:r>
              <a:rPr lang="ko-KR" altLang="en-US" dirty="0"/>
              <a:t>로 처리와 같이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 메시지를 생성해서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 commit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6845E1-BDDD-044A-A15E-8894CA17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6" y="1070692"/>
            <a:ext cx="10852708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432999" y="270561"/>
            <a:ext cx="7326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과 </a:t>
            </a:r>
            <a:r>
              <a:rPr lang="en-US" altLang="ko-KR" sz="3200" dirty="0"/>
              <a:t>commit </a:t>
            </a:r>
            <a:r>
              <a:rPr lang="ko-KR" altLang="en-US" sz="3200" dirty="0"/>
              <a:t>메시지의 연관성 </a:t>
            </a:r>
            <a:r>
              <a:rPr lang="en-US" altLang="ko-KR" sz="3200" dirty="0"/>
              <a:t>2]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0A1F33-A912-EC64-0BD6-9DB05E9E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7" y="1279119"/>
            <a:ext cx="10814606" cy="292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F7FAFA-4DDF-0DC5-7A34-54B20900E8E1}"/>
              </a:ext>
            </a:extLst>
          </p:cNvPr>
          <p:cNvSpPr txBox="1"/>
          <p:nvPr/>
        </p:nvSpPr>
        <p:spPr>
          <a:xfrm>
            <a:off x="674420" y="4320382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2) </a:t>
            </a:r>
            <a:r>
              <a:rPr lang="ko-KR" altLang="en-US" sz="2000" b="1" dirty="0" err="1"/>
              <a:t>커밋</a:t>
            </a:r>
            <a:r>
              <a:rPr lang="ko-KR" altLang="en-US" sz="2000" b="1" dirty="0"/>
              <a:t> 메시지만 봐도 이해하기 쉽게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478E6-F1DC-A02A-B560-CD7B2CD3D3CA}"/>
              </a:ext>
            </a:extLst>
          </p:cNvPr>
          <p:cNvSpPr txBox="1"/>
          <p:nvPr/>
        </p:nvSpPr>
        <p:spPr>
          <a:xfrm>
            <a:off x="882450" y="4867215"/>
            <a:ext cx="1027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메시지에 축약된 개발 내용을 기반으로 동료 또는 내가 개발 내용을 확인해야 하기 때문에 </a:t>
            </a:r>
            <a:endParaRPr lang="en-US" altLang="ko-KR" dirty="0"/>
          </a:p>
          <a:p>
            <a:r>
              <a:rPr lang="ko-KR" altLang="en-US" dirty="0"/>
              <a:t>  작업 내용을 분할하고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커밋마다</a:t>
            </a:r>
            <a:r>
              <a:rPr lang="ko-KR" altLang="en-US" dirty="0"/>
              <a:t> 적절한 메시지를 작성해야 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55921-2716-7346-895E-EB6316256CAE}"/>
              </a:ext>
            </a:extLst>
          </p:cNvPr>
          <p:cNvSpPr txBox="1"/>
          <p:nvPr/>
        </p:nvSpPr>
        <p:spPr>
          <a:xfrm>
            <a:off x="882450" y="5622327"/>
            <a:ext cx="815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메시지는 어떤 파일들이 어떻게 </a:t>
            </a:r>
            <a:r>
              <a:rPr lang="ko-KR" altLang="en-US" dirty="0" err="1"/>
              <a:t>변경되었을지</a:t>
            </a:r>
            <a:r>
              <a:rPr lang="ko-KR" altLang="en-US" dirty="0"/>
              <a:t> 추측 가능한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60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432999" y="270561"/>
            <a:ext cx="7326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과 </a:t>
            </a:r>
            <a:r>
              <a:rPr lang="en-US" altLang="ko-KR" sz="3200" dirty="0"/>
              <a:t>commit </a:t>
            </a:r>
            <a:r>
              <a:rPr lang="ko-KR" altLang="en-US" sz="3200" dirty="0"/>
              <a:t>메시지의 연관성 </a:t>
            </a:r>
            <a:r>
              <a:rPr lang="en-US" altLang="ko-KR" sz="3200" dirty="0"/>
              <a:t>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7FAFA-4DDF-0DC5-7A34-54B20900E8E1}"/>
              </a:ext>
            </a:extLst>
          </p:cNvPr>
          <p:cNvSpPr txBox="1"/>
          <p:nvPr/>
        </p:nvSpPr>
        <p:spPr>
          <a:xfrm>
            <a:off x="674420" y="4320382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3) </a:t>
            </a:r>
            <a:r>
              <a:rPr lang="ko-KR" altLang="en-US" sz="2000" b="1" dirty="0" err="1"/>
              <a:t>커밋은</a:t>
            </a:r>
            <a:r>
              <a:rPr lang="ko-KR" altLang="en-US" sz="2000" b="1" dirty="0"/>
              <a:t> 합칠 수 있지만 나눌 순 없다</a:t>
            </a:r>
            <a:r>
              <a:rPr lang="en-US" altLang="ko-KR" sz="2000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478E6-F1DC-A02A-B560-CD7B2CD3D3CA}"/>
              </a:ext>
            </a:extLst>
          </p:cNvPr>
          <p:cNvSpPr txBox="1"/>
          <p:nvPr/>
        </p:nvSpPr>
        <p:spPr>
          <a:xfrm>
            <a:off x="882450" y="4867215"/>
            <a:ext cx="674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commit</a:t>
            </a:r>
            <a:r>
              <a:rPr lang="ko-KR" altLang="en-US" dirty="0"/>
              <a:t>은 </a:t>
            </a:r>
            <a:r>
              <a:rPr lang="en-US" altLang="ko-KR" dirty="0"/>
              <a:t>rebase</a:t>
            </a:r>
            <a:r>
              <a:rPr lang="ko-KR" altLang="en-US" dirty="0"/>
              <a:t>등으로 합칠 수 있다</a:t>
            </a:r>
            <a:r>
              <a:rPr lang="en-US" altLang="ko-KR" dirty="0"/>
              <a:t>. </a:t>
            </a:r>
            <a:r>
              <a:rPr lang="ko-KR" altLang="en-US" dirty="0"/>
              <a:t>하지만 나눌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일단 잘게 나누고 나중에 합치는 것이 좋다</a:t>
            </a:r>
            <a:r>
              <a:rPr lang="en-US" altLang="ko-KR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55921-2716-7346-895E-EB6316256CAE}"/>
              </a:ext>
            </a:extLst>
          </p:cNvPr>
          <p:cNvSpPr txBox="1"/>
          <p:nvPr/>
        </p:nvSpPr>
        <p:spPr>
          <a:xfrm>
            <a:off x="882450" y="5622327"/>
            <a:ext cx="84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커밋이</a:t>
            </a:r>
            <a:r>
              <a:rPr lang="ko-KR" altLang="en-US" dirty="0"/>
              <a:t> 커서 문제가 되는 경우는 있어도</a:t>
            </a:r>
            <a:r>
              <a:rPr lang="en-US" altLang="ko-KR" dirty="0"/>
              <a:t>, </a:t>
            </a:r>
            <a:r>
              <a:rPr lang="ko-KR" altLang="en-US" dirty="0"/>
              <a:t>작아서 문제가 되는 경우는 거의 없다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64EF9-9DF3-E2D5-DD90-7A0CB72C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62" y="1080052"/>
            <a:ext cx="4971876" cy="285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FB35A-83B3-BF03-3C14-F24A50E57DDE}"/>
              </a:ext>
            </a:extLst>
          </p:cNvPr>
          <p:cNvSpPr txBox="1"/>
          <p:nvPr/>
        </p:nvSpPr>
        <p:spPr>
          <a:xfrm>
            <a:off x="8065203" y="3429000"/>
            <a:ext cx="405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사진 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나동호</a:t>
            </a:r>
            <a:r>
              <a:rPr lang="en-US" altLang="ko-KR" sz="800" dirty="0"/>
              <a:t>, “</a:t>
            </a:r>
            <a:r>
              <a:rPr lang="ko-KR" altLang="en-US" sz="800" dirty="0"/>
              <a:t>우린 </a:t>
            </a:r>
            <a:r>
              <a:rPr lang="en-US" altLang="ko-KR" sz="800" dirty="0"/>
              <a:t>Git-flow</a:t>
            </a:r>
            <a:r>
              <a:rPr lang="ko-KR" altLang="en-US" sz="800" dirty="0"/>
              <a:t>를 사용하고 있어요</a:t>
            </a:r>
            <a:r>
              <a:rPr lang="en-US" altLang="ko-KR" sz="800" dirty="0"/>
              <a:t>”,</a:t>
            </a:r>
          </a:p>
          <a:p>
            <a:r>
              <a:rPr lang="ko-KR" altLang="en-US" sz="800" dirty="0"/>
              <a:t>우아한 형제들 기술 블로그</a:t>
            </a:r>
            <a:r>
              <a:rPr lang="en-US" altLang="ko-KR" sz="800" dirty="0"/>
              <a:t>, 2017.10.30., &lt;https://techblog.woowahan.com/2553/&gt;.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9672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667305" y="3105835"/>
            <a:ext cx="485742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 </a:t>
            </a:r>
            <a:r>
              <a:rPr lang="ko-KR" altLang="en-US" sz="3600" dirty="0"/>
              <a:t>메시지 컨벤션</a:t>
            </a:r>
          </a:p>
        </p:txBody>
      </p:sp>
    </p:spTree>
    <p:extLst>
      <p:ext uri="{BB962C8B-B14F-4D97-AF65-F5344CB8AC3E}">
        <p14:creationId xmlns:p14="http://schemas.microsoft.com/office/powerpoint/2010/main" val="28648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12060" y="270561"/>
            <a:ext cx="57679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 </a:t>
            </a:r>
            <a:r>
              <a:rPr lang="ko-KR" altLang="en-US" sz="3200" dirty="0"/>
              <a:t>메시지 컨벤션 </a:t>
            </a:r>
            <a:r>
              <a:rPr lang="en-US" altLang="ko-KR" sz="3200" dirty="0"/>
              <a:t>type1]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3B1A04-D1BE-4835-C328-828DBC8F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4" y="1640047"/>
            <a:ext cx="11826372" cy="31920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54412D-F284-F54D-582F-84B09D92AA66}"/>
              </a:ext>
            </a:extLst>
          </p:cNvPr>
          <p:cNvSpPr/>
          <p:nvPr/>
        </p:nvSpPr>
        <p:spPr>
          <a:xfrm>
            <a:off x="199592" y="2348917"/>
            <a:ext cx="174467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0ADAF-7D59-A7E1-8628-A1CF2CAEE3C1}"/>
              </a:ext>
            </a:extLst>
          </p:cNvPr>
          <p:cNvSpPr txBox="1"/>
          <p:nvPr/>
        </p:nvSpPr>
        <p:spPr>
          <a:xfrm>
            <a:off x="1884789" y="5541160"/>
            <a:ext cx="842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issue_number</a:t>
            </a:r>
            <a:r>
              <a:rPr lang="en-US" altLang="ko-KR" dirty="0"/>
              <a:t> &gt; </a:t>
            </a:r>
            <a:r>
              <a:rPr lang="en-US" altLang="ko-KR" dirty="0" err="1"/>
              <a:t>issue_title</a:t>
            </a:r>
            <a:r>
              <a:rPr lang="en-US" altLang="ko-KR" dirty="0"/>
              <a:t> &gt; </a:t>
            </a:r>
            <a:r>
              <a:rPr lang="ko-KR" altLang="en-US" dirty="0"/>
              <a:t>개발 내용</a:t>
            </a:r>
            <a:r>
              <a:rPr lang="en-US" altLang="ko-KR" dirty="0"/>
              <a:t>”</a:t>
            </a:r>
            <a:r>
              <a:rPr lang="ko-KR" altLang="en-US" dirty="0"/>
              <a:t>와 같이 </a:t>
            </a:r>
            <a:r>
              <a:rPr lang="en-US" altLang="ko-KR" dirty="0"/>
              <a:t>commit </a:t>
            </a:r>
            <a:r>
              <a:rPr lang="ko-KR" altLang="en-US" dirty="0"/>
              <a:t>메시지를 작성하면</a:t>
            </a:r>
            <a:endParaRPr lang="en-US" altLang="ko-KR" dirty="0"/>
          </a:p>
          <a:p>
            <a:pPr algn="ctr"/>
            <a:r>
              <a:rPr lang="en-US" altLang="ko-KR" dirty="0"/>
              <a:t>Jira</a:t>
            </a:r>
            <a:r>
              <a:rPr lang="ko-KR" altLang="en-US" dirty="0"/>
              <a:t> 또는 </a:t>
            </a:r>
            <a:r>
              <a:rPr lang="en-US" altLang="ko-KR" dirty="0"/>
              <a:t>issue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정보가 연결된다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52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950</Words>
  <Application>Microsoft Office PowerPoint</Application>
  <PresentationFormat>와이드스크린</PresentationFormat>
  <Paragraphs>128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494</cp:revision>
  <dcterms:created xsi:type="dcterms:W3CDTF">2022-10-17T05:30:20Z</dcterms:created>
  <dcterms:modified xsi:type="dcterms:W3CDTF">2022-12-27T00:48:58Z</dcterms:modified>
</cp:coreProperties>
</file>