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15" r:id="rId3"/>
    <p:sldId id="316" r:id="rId4"/>
    <p:sldId id="273" r:id="rId5"/>
    <p:sldId id="274" r:id="rId6"/>
    <p:sldId id="268" r:id="rId7"/>
    <p:sldId id="275" r:id="rId8"/>
    <p:sldId id="276" r:id="rId9"/>
    <p:sldId id="277" r:id="rId10"/>
    <p:sldId id="278" r:id="rId11"/>
    <p:sldId id="283" r:id="rId12"/>
    <p:sldId id="279" r:id="rId13"/>
    <p:sldId id="285" r:id="rId14"/>
    <p:sldId id="293" r:id="rId15"/>
    <p:sldId id="280" r:id="rId16"/>
    <p:sldId id="288" r:id="rId17"/>
    <p:sldId id="282" r:id="rId18"/>
    <p:sldId id="289" r:id="rId19"/>
    <p:sldId id="281" r:id="rId20"/>
    <p:sldId id="290" r:id="rId21"/>
    <p:sldId id="286" r:id="rId22"/>
    <p:sldId id="291" r:id="rId23"/>
    <p:sldId id="292" r:id="rId24"/>
    <p:sldId id="287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8" r:id="rId46"/>
    <p:sldId id="317" r:id="rId47"/>
    <p:sldId id="260" r:id="rId48"/>
    <p:sldId id="26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7" autoAdjust="0"/>
    <p:restoredTop sz="87061" autoAdjust="0"/>
  </p:normalViewPr>
  <p:slideViewPr>
    <p:cSldViewPr snapToGrid="0">
      <p:cViewPr varScale="1">
        <p:scale>
          <a:sx n="110" d="100"/>
          <a:sy n="110" d="100"/>
        </p:scale>
        <p:origin x="576" y="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working tree</a:t>
            </a:r>
            <a:r>
              <a:rPr lang="ko-KR" altLang="en-US" dirty="0"/>
              <a:t>는 작업하는 폴더</a:t>
            </a:r>
            <a:r>
              <a:rPr lang="en-US" altLang="ko-KR" dirty="0"/>
              <a:t>, </a:t>
            </a:r>
            <a:r>
              <a:rPr lang="ko-KR" altLang="en-US" dirty="0"/>
              <a:t>작업 공간을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방금 막 </a:t>
            </a:r>
            <a:r>
              <a:rPr lang="en-US" altLang="ko-KR" dirty="0"/>
              <a:t>Main.java</a:t>
            </a:r>
            <a:r>
              <a:rPr lang="ko-KR" altLang="en-US" dirty="0"/>
              <a:t>를 생성했으므로 </a:t>
            </a:r>
            <a:r>
              <a:rPr lang="en-US" altLang="ko-KR" dirty="0"/>
              <a:t>git</a:t>
            </a:r>
            <a:r>
              <a:rPr lang="ko-KR" altLang="en-US" dirty="0"/>
              <a:t>에서는 관리된 적이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Main.java</a:t>
            </a:r>
            <a:r>
              <a:rPr lang="ko-KR" altLang="en-US" dirty="0"/>
              <a:t>는 </a:t>
            </a:r>
            <a:r>
              <a:rPr lang="en-US" altLang="ko-KR" dirty="0"/>
              <a:t>untracked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에서 관리되기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때의 상태는 </a:t>
            </a:r>
            <a:r>
              <a:rPr lang="en-US" altLang="ko-KR" dirty="0"/>
              <a:t>staged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commi</a:t>
            </a:r>
            <a:r>
              <a:rPr lang="ko-KR" altLang="en-US" dirty="0"/>
              <a:t>을 하면 하나의 버전을 만든 것이므로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버전을 다른 사람들에게 공유하기 위해서 원격 저장소에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9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 파일은 </a:t>
            </a:r>
            <a:r>
              <a:rPr lang="en-US" altLang="ko-KR" dirty="0"/>
              <a:t>unmodified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3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 파일이 </a:t>
            </a:r>
            <a:r>
              <a:rPr lang="en-US" altLang="ko-KR" dirty="0"/>
              <a:t>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staged</a:t>
            </a:r>
            <a:r>
              <a:rPr lang="ko-KR" altLang="en-US" dirty="0"/>
              <a:t>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0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되었으므로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되었으므로 </a:t>
            </a:r>
            <a:r>
              <a:rPr lang="en-US" altLang="ko-KR" dirty="0"/>
              <a:t>unmodified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158612" y="1273329"/>
            <a:ext cx="387477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</a:t>
            </a:r>
            <a:r>
              <a:rPr lang="ko-KR" altLang="en-US" sz="4800" dirty="0"/>
              <a:t> 기본 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2022. 10. 25.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④]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874104" y="5836029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 메시지를 작성하고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A7CC5-D2F0-6162-11DC-1D603F7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5" y="1171988"/>
            <a:ext cx="7405510" cy="4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78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⑤]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5365B-A516-5597-85C9-9F1FD3D5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9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086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F3F3D-0599-6B9D-7409-5DC88745E09D}"/>
              </a:ext>
            </a:extLst>
          </p:cNvPr>
          <p:cNvSpPr txBox="1"/>
          <p:nvPr/>
        </p:nvSpPr>
        <p:spPr>
          <a:xfrm>
            <a:off x="3160757" y="270561"/>
            <a:ext cx="58705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에서 관리하는 파일의 상태</a:t>
            </a:r>
            <a:r>
              <a:rPr lang="en-US" altLang="ko-KR" sz="3200" dirty="0"/>
              <a:t>]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DABC9E-1F3E-9BBB-99FF-AB2EBBE1D793}"/>
              </a:ext>
            </a:extLst>
          </p:cNvPr>
          <p:cNvGrpSpPr/>
          <p:nvPr/>
        </p:nvGrpSpPr>
        <p:grpSpPr>
          <a:xfrm>
            <a:off x="1304008" y="2556933"/>
            <a:ext cx="9583985" cy="1247423"/>
            <a:chOff x="2207258" y="1947333"/>
            <a:chExt cx="9583985" cy="12474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5B0B30-06FB-0F9F-BE01-DB2532FE45C2}"/>
                </a:ext>
              </a:extLst>
            </p:cNvPr>
            <p:cNvGrpSpPr/>
            <p:nvPr/>
          </p:nvGrpSpPr>
          <p:grpSpPr>
            <a:xfrm>
              <a:off x="6202338" y="2332517"/>
              <a:ext cx="4777011" cy="477054"/>
              <a:chOff x="5936105" y="2258965"/>
              <a:chExt cx="4777011" cy="4770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52C73-7442-6FB0-C584-C8A03CB95043}"/>
                  </a:ext>
                </a:extLst>
              </p:cNvPr>
              <p:cNvSpPr txBox="1"/>
              <p:nvPr/>
            </p:nvSpPr>
            <p:spPr>
              <a:xfrm>
                <a:off x="9555427" y="2258965"/>
                <a:ext cx="1157689" cy="4770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staged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0036FF-AB43-09B2-A094-776E8B87FE37}"/>
                  </a:ext>
                </a:extLst>
              </p:cNvPr>
              <p:cNvSpPr txBox="1"/>
              <p:nvPr/>
            </p:nvSpPr>
            <p:spPr>
              <a:xfrm>
                <a:off x="5936105" y="2258965"/>
                <a:ext cx="1845378" cy="4770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unmodified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7EEC6-3BE8-E4BE-D7E9-92B35CF22216}"/>
                  </a:ext>
                </a:extLst>
              </p:cNvPr>
              <p:cNvSpPr txBox="1"/>
              <p:nvPr/>
            </p:nvSpPr>
            <p:spPr>
              <a:xfrm>
                <a:off x="7931715" y="2258965"/>
                <a:ext cx="1473480" cy="4770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modified</a:t>
                </a: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07C1141-BC22-D520-1CB5-47D8E4545EE4}"/>
                </a:ext>
              </a:extLst>
            </p:cNvPr>
            <p:cNvSpPr/>
            <p:nvPr/>
          </p:nvSpPr>
          <p:spPr>
            <a:xfrm>
              <a:off x="5390444" y="1947333"/>
              <a:ext cx="6400799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C00630-6486-3085-D2DF-6A30084DD582}"/>
                </a:ext>
              </a:extLst>
            </p:cNvPr>
            <p:cNvSpPr/>
            <p:nvPr/>
          </p:nvSpPr>
          <p:spPr>
            <a:xfrm>
              <a:off x="2207258" y="1947333"/>
              <a:ext cx="3002844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03136E-8B98-15C9-48F6-20DBEB1CE89D}"/>
                </a:ext>
              </a:extLst>
            </p:cNvPr>
            <p:cNvSpPr txBox="1"/>
            <p:nvPr/>
          </p:nvSpPr>
          <p:spPr>
            <a:xfrm>
              <a:off x="2899228" y="2332517"/>
              <a:ext cx="1618905" cy="477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untracked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5F8F62-3EB6-5533-5F1A-3EE9DA108050}"/>
              </a:ext>
            </a:extLst>
          </p:cNvPr>
          <p:cNvSpPr txBox="1"/>
          <p:nvPr/>
        </p:nvSpPr>
        <p:spPr>
          <a:xfrm>
            <a:off x="1258711" y="2077155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untracked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7D3E-16B2-7048-212A-7BAE3DFDFA71}"/>
              </a:ext>
            </a:extLst>
          </p:cNvPr>
          <p:cNvSpPr txBox="1"/>
          <p:nvPr/>
        </p:nvSpPr>
        <p:spPr>
          <a:xfrm>
            <a:off x="1304008" y="4571674"/>
            <a:ext cx="52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untracked : git</a:t>
            </a:r>
            <a:r>
              <a:rPr lang="ko-KR" altLang="en-US" dirty="0"/>
              <a:t>에서 버전 관리를 하지 않는 상태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60FEE-D195-F415-CDE5-4AA790837973}"/>
              </a:ext>
            </a:extLst>
          </p:cNvPr>
          <p:cNvSpPr txBox="1"/>
          <p:nvPr/>
        </p:nvSpPr>
        <p:spPr>
          <a:xfrm>
            <a:off x="1304008" y="5074029"/>
            <a:ext cx="448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tracked : git</a:t>
            </a:r>
            <a:r>
              <a:rPr lang="ko-KR" altLang="en-US" dirty="0"/>
              <a:t>에서 버전 관리를 하는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7E883-D162-F623-3F03-5860D7F39010}"/>
              </a:ext>
            </a:extLst>
          </p:cNvPr>
          <p:cNvSpPr txBox="1"/>
          <p:nvPr/>
        </p:nvSpPr>
        <p:spPr>
          <a:xfrm>
            <a:off x="4487194" y="2077155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249990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645A99-CC34-05A5-2FFF-B79B4C79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9" y="1725347"/>
            <a:ext cx="3528891" cy="163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522010" y="6056163"/>
            <a:ext cx="714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작업물</a:t>
            </a:r>
            <a:r>
              <a:rPr lang="ko-KR" altLang="en-US" dirty="0"/>
              <a:t> 작성을 완료하고 저장하면 </a:t>
            </a:r>
            <a:r>
              <a:rPr lang="en-US" altLang="ko-KR" dirty="0" err="1"/>
              <a:t>Sourcetree</a:t>
            </a:r>
            <a:r>
              <a:rPr lang="ko-KR" altLang="en-US" dirty="0"/>
              <a:t>에 작업물이 노출된다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3B8B2-9186-469E-0A6C-F1A2B48A94F6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CC8AB-8CFB-1B2B-4DA4-A0C924A3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2" y="1283564"/>
            <a:ext cx="8171628" cy="434437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68BC048-97BD-8E9A-CF84-50DD7BF6A7A9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6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249993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671713-185C-20BC-2DAE-DC277B56EC30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2FE2B-F7FB-BD1D-C060-46E1EF3F238C}"/>
              </a:ext>
            </a:extLst>
          </p:cNvPr>
          <p:cNvSpPr txBox="1"/>
          <p:nvPr/>
        </p:nvSpPr>
        <p:spPr>
          <a:xfrm>
            <a:off x="1900736" y="2743304"/>
            <a:ext cx="1540935" cy="477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6A5E-3CD8-4F74-6F9C-8850157DCA6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7A59FE-18BD-07AB-1BEA-E5763F56723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1BFF91-DE54-3D49-9841-92460BF21A95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A1F228-53D3-536F-A08A-452D46CA2EF2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396918-CB58-4FE5-216B-5D0733EA6C2C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E7899-C911-2BF8-F675-8672FF2826A2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0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3815575" y="270561"/>
            <a:ext cx="45608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[②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397731" y="5836029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내용에 이상이 없으면 </a:t>
            </a:r>
            <a:r>
              <a:rPr lang="en-US" altLang="ko-KR" dirty="0"/>
              <a:t>“</a:t>
            </a:r>
            <a:r>
              <a:rPr lang="ko-KR" altLang="en-US" dirty="0"/>
              <a:t>선택 내용 스테이지에 올리기</a:t>
            </a:r>
            <a:r>
              <a:rPr lang="en-US" altLang="ko-KR" dirty="0"/>
              <a:t>”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ko-KR" altLang="en-US" dirty="0"/>
              <a:t>파일을 스테이지를 올린다</a:t>
            </a:r>
            <a:r>
              <a:rPr lang="en-US" altLang="ko-KR" dirty="0"/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303CA-5590-E6A4-D118-BC96C0D76231}"/>
              </a:ext>
            </a:extLst>
          </p:cNvPr>
          <p:cNvSpPr/>
          <p:nvPr/>
        </p:nvSpPr>
        <p:spPr>
          <a:xfrm>
            <a:off x="5828830" y="3224327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D82893-8895-31ED-9215-1A5D88A8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8" y="1276854"/>
            <a:ext cx="4117897" cy="4308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5A1812-DC60-638D-4309-9DFB07D93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62" y="1276854"/>
            <a:ext cx="4121660" cy="43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1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815578" y="270561"/>
            <a:ext cx="45608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[②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4230512" y="2909158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94FF5-5AF0-429F-99F6-379D62A29B43}"/>
              </a:ext>
            </a:extLst>
          </p:cNvPr>
          <p:cNvSpPr txBox="1"/>
          <p:nvPr/>
        </p:nvSpPr>
        <p:spPr>
          <a:xfrm>
            <a:off x="1909611" y="2749242"/>
            <a:ext cx="1540935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01A13B-F9F4-0453-24F2-4CDAB73E499E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9B2EA-B72A-41BB-1A29-8A7241D9E262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ED9153-A1E3-17FE-ECE9-5737F83CAEE9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3E85C1-1A2D-B869-04E3-7E9949A88B94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F5A40-28B9-7FF7-FA2C-BB86297D54BF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0C5BD9-5B09-ABBF-DE0D-1C78711CE2F5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EAEB68-2993-3212-9974-550B2FCB8391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30D0A8-87D1-D52D-E02C-F0E5F83D3C7C}"/>
              </a:ext>
            </a:extLst>
          </p:cNvPr>
          <p:cNvGrpSpPr/>
          <p:nvPr/>
        </p:nvGrpSpPr>
        <p:grpSpPr>
          <a:xfrm>
            <a:off x="3467742" y="2805851"/>
            <a:ext cx="594477" cy="462845"/>
            <a:chOff x="3467742" y="2805851"/>
            <a:chExt cx="594477" cy="46284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AC7F5D12-1BBF-E7ED-DF2B-EAC45DA7B3A1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91DC2F-2C43-3C95-2C42-D37F9DEA6B02}"/>
                </a:ext>
              </a:extLst>
            </p:cNvPr>
            <p:cNvSpPr txBox="1"/>
            <p:nvPr/>
          </p:nvSpPr>
          <p:spPr>
            <a:xfrm>
              <a:off x="3467742" y="28431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489639" y="270561"/>
            <a:ext cx="32127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commit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910971" y="5836029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 메시지를 작성하고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A7CC5-D2F0-6162-11DC-1D603F7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5" y="1171988"/>
            <a:ext cx="7405510" cy="4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489640" y="270561"/>
            <a:ext cx="32127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commit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10" y="2749242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BD9E9B9-6FA7-A4ED-7164-08ACD5C7EEBF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2FD5C-4575-069D-27F6-ACDA9A9ADC33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9D1D68-D6B2-B46B-73AB-B93A5943EFC4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C3C1F-3000-88D5-4712-10A4FBF52847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C242B1-997A-7BB8-68E6-0F9796DA30D5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639959-EA36-68EC-33EE-ABF5DF2890DB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22158D-EA81-C97A-075C-52337631DD3F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29D82C-DC47-2219-9B56-35F060E4B8F5}"/>
              </a:ext>
            </a:extLst>
          </p:cNvPr>
          <p:cNvGrpSpPr/>
          <p:nvPr/>
        </p:nvGrpSpPr>
        <p:grpSpPr>
          <a:xfrm>
            <a:off x="5681541" y="2805851"/>
            <a:ext cx="974947" cy="462845"/>
            <a:chOff x="3309456" y="2805851"/>
            <a:chExt cx="974947" cy="46284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39034A57-5C40-DCE1-4158-230F19520DA8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CAAB26-ECEF-2C26-6A3A-91AD66D8815F}"/>
                </a:ext>
              </a:extLst>
            </p:cNvPr>
            <p:cNvSpPr txBox="1"/>
            <p:nvPr/>
          </p:nvSpPr>
          <p:spPr>
            <a:xfrm>
              <a:off x="3309456" y="2843165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3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35188" y="3105835"/>
            <a:ext cx="41216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Commit,</a:t>
            </a:r>
            <a:r>
              <a:rPr lang="ko-KR" altLang="en-US" sz="3600" dirty="0"/>
              <a:t> </a:t>
            </a:r>
            <a:r>
              <a:rPr lang="en-US" altLang="ko-KR" sz="3600" dirty="0"/>
              <a:t>Push,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70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741302" y="270561"/>
            <a:ext cx="27093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[④ push</a:t>
            </a:r>
            <a:r>
              <a:rPr lang="ko-KR" altLang="en-US" sz="3200" dirty="0"/>
              <a:t>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5365B-A516-5597-85C9-9F1FD3D5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9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[④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F4211B-8E0A-55B8-15F3-CC5CCB9E718A}"/>
              </a:ext>
            </a:extLst>
          </p:cNvPr>
          <p:cNvGrpSpPr/>
          <p:nvPr/>
        </p:nvGrpSpPr>
        <p:grpSpPr>
          <a:xfrm>
            <a:off x="8548691" y="3102712"/>
            <a:ext cx="688009" cy="462845"/>
            <a:chOff x="3438687" y="2805851"/>
            <a:chExt cx="688009" cy="462845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6B1CDEF8-FC4C-86D3-049A-E90373850F03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DCD31A-A10A-E50B-42BF-658445DB140E}"/>
                </a:ext>
              </a:extLst>
            </p:cNvPr>
            <p:cNvSpPr txBox="1"/>
            <p:nvPr/>
          </p:nvSpPr>
          <p:spPr>
            <a:xfrm>
              <a:off x="3438687" y="28431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push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29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65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F3F3D-0599-6B9D-7409-5DC88745E09D}"/>
              </a:ext>
            </a:extLst>
          </p:cNvPr>
          <p:cNvSpPr txBox="1"/>
          <p:nvPr/>
        </p:nvSpPr>
        <p:spPr>
          <a:xfrm>
            <a:off x="3160757" y="270561"/>
            <a:ext cx="58705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에서 관리하는 파일의 상태</a:t>
            </a:r>
            <a:r>
              <a:rPr lang="en-US" altLang="ko-KR" sz="3200" dirty="0"/>
              <a:t>]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DABC9E-1F3E-9BBB-99FF-AB2EBBE1D793}"/>
              </a:ext>
            </a:extLst>
          </p:cNvPr>
          <p:cNvGrpSpPr/>
          <p:nvPr/>
        </p:nvGrpSpPr>
        <p:grpSpPr>
          <a:xfrm>
            <a:off x="1304008" y="2556933"/>
            <a:ext cx="9583985" cy="1247423"/>
            <a:chOff x="2207258" y="1947333"/>
            <a:chExt cx="9583985" cy="124742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5B0B30-06FB-0F9F-BE01-DB2532FE45C2}"/>
                </a:ext>
              </a:extLst>
            </p:cNvPr>
            <p:cNvGrpSpPr/>
            <p:nvPr/>
          </p:nvGrpSpPr>
          <p:grpSpPr>
            <a:xfrm>
              <a:off x="6202338" y="2332517"/>
              <a:ext cx="4777011" cy="477054"/>
              <a:chOff x="5936105" y="2258965"/>
              <a:chExt cx="4777011" cy="4770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52C73-7442-6FB0-C584-C8A03CB95043}"/>
                  </a:ext>
                </a:extLst>
              </p:cNvPr>
              <p:cNvSpPr txBox="1"/>
              <p:nvPr/>
            </p:nvSpPr>
            <p:spPr>
              <a:xfrm>
                <a:off x="9555427" y="2258965"/>
                <a:ext cx="1157689" cy="4770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staged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0036FF-AB43-09B2-A094-776E8B87FE37}"/>
                  </a:ext>
                </a:extLst>
              </p:cNvPr>
              <p:cNvSpPr txBox="1"/>
              <p:nvPr/>
            </p:nvSpPr>
            <p:spPr>
              <a:xfrm>
                <a:off x="5936105" y="2258965"/>
                <a:ext cx="1845378" cy="4770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unmodified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7EEC6-3BE8-E4BE-D7E9-92B35CF22216}"/>
                  </a:ext>
                </a:extLst>
              </p:cNvPr>
              <p:cNvSpPr txBox="1"/>
              <p:nvPr/>
            </p:nvSpPr>
            <p:spPr>
              <a:xfrm>
                <a:off x="7931715" y="2258965"/>
                <a:ext cx="1473480" cy="47705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5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modified</a:t>
                </a: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07C1141-BC22-D520-1CB5-47D8E4545EE4}"/>
                </a:ext>
              </a:extLst>
            </p:cNvPr>
            <p:cNvSpPr/>
            <p:nvPr/>
          </p:nvSpPr>
          <p:spPr>
            <a:xfrm>
              <a:off x="5390444" y="1947333"/>
              <a:ext cx="6400799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C00630-6486-3085-D2DF-6A30084DD582}"/>
                </a:ext>
              </a:extLst>
            </p:cNvPr>
            <p:cNvSpPr/>
            <p:nvPr/>
          </p:nvSpPr>
          <p:spPr>
            <a:xfrm>
              <a:off x="2207258" y="1947333"/>
              <a:ext cx="3002844" cy="12474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03136E-8B98-15C9-48F6-20DBEB1CE89D}"/>
                </a:ext>
              </a:extLst>
            </p:cNvPr>
            <p:cNvSpPr txBox="1"/>
            <p:nvPr/>
          </p:nvSpPr>
          <p:spPr>
            <a:xfrm>
              <a:off x="2899228" y="2332517"/>
              <a:ext cx="1618905" cy="477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untracked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5F8F62-3EB6-5533-5F1A-3EE9DA108050}"/>
              </a:ext>
            </a:extLst>
          </p:cNvPr>
          <p:cNvSpPr txBox="1"/>
          <p:nvPr/>
        </p:nvSpPr>
        <p:spPr>
          <a:xfrm>
            <a:off x="1258711" y="2077155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untracked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7D3E-16B2-7048-212A-7BAE3DFDFA71}"/>
              </a:ext>
            </a:extLst>
          </p:cNvPr>
          <p:cNvSpPr txBox="1"/>
          <p:nvPr/>
        </p:nvSpPr>
        <p:spPr>
          <a:xfrm>
            <a:off x="1304008" y="4571674"/>
            <a:ext cx="52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untracked : git</a:t>
            </a:r>
            <a:r>
              <a:rPr lang="ko-KR" altLang="en-US" dirty="0"/>
              <a:t>에서 버전 관리를 하지 않는 상태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60FEE-D195-F415-CDE5-4AA790837973}"/>
              </a:ext>
            </a:extLst>
          </p:cNvPr>
          <p:cNvSpPr txBox="1"/>
          <p:nvPr/>
        </p:nvSpPr>
        <p:spPr>
          <a:xfrm>
            <a:off x="1304008" y="5074029"/>
            <a:ext cx="448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tracked : git</a:t>
            </a:r>
            <a:r>
              <a:rPr lang="ko-KR" altLang="en-US" dirty="0"/>
              <a:t>에서 버전 관리를 하는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7E883-D162-F623-3F03-5860D7F39010}"/>
              </a:ext>
            </a:extLst>
          </p:cNvPr>
          <p:cNvSpPr txBox="1"/>
          <p:nvPr/>
        </p:nvSpPr>
        <p:spPr>
          <a:xfrm>
            <a:off x="4487194" y="2077155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42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3476541" y="270561"/>
            <a:ext cx="52389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commit </a:t>
            </a:r>
            <a:r>
              <a:rPr lang="ko-KR" altLang="en-US" sz="3200" dirty="0"/>
              <a:t>완료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4484667" y="6056163"/>
            <a:ext cx="32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가 </a:t>
            </a:r>
            <a:r>
              <a:rPr lang="ko-KR" altLang="en-US" dirty="0" err="1"/>
              <a:t>커밋된</a:t>
            </a:r>
            <a:r>
              <a:rPr lang="ko-KR" altLang="en-US" dirty="0"/>
              <a:t> 상태이다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AC174-32EC-6EBF-AE1E-518B2D68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94" y="1119996"/>
            <a:ext cx="9624812" cy="4618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D871D-8E00-43B2-DB9F-2E5E4FDC0BDF}"/>
              </a:ext>
            </a:extLst>
          </p:cNvPr>
          <p:cNvSpPr txBox="1"/>
          <p:nvPr/>
        </p:nvSpPr>
        <p:spPr>
          <a:xfrm>
            <a:off x="3622876" y="403377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의 고유 이름</a:t>
            </a:r>
          </a:p>
        </p:txBody>
      </p:sp>
    </p:spTree>
    <p:extLst>
      <p:ext uri="{BB962C8B-B14F-4D97-AF65-F5344CB8AC3E}">
        <p14:creationId xmlns:p14="http://schemas.microsoft.com/office/powerpoint/2010/main" val="413280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476539" y="270561"/>
            <a:ext cx="52389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①</a:t>
            </a:r>
            <a:r>
              <a:rPr lang="en-US" altLang="ko-KR" sz="3200" dirty="0"/>
              <a:t> Main.java commit </a:t>
            </a:r>
            <a:r>
              <a:rPr lang="ko-KR" altLang="en-US" sz="3200" dirty="0"/>
              <a:t>완료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42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1923A18-D5C4-0024-C5BB-FE31CDB5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2" y="1301774"/>
            <a:ext cx="8222898" cy="4394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249990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②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수정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382672" y="6056163"/>
            <a:ext cx="542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의 상태가 </a:t>
            </a:r>
            <a:r>
              <a:rPr lang="en-US" altLang="ko-KR" dirty="0" err="1"/>
              <a:t>sourcetree</a:t>
            </a:r>
            <a:r>
              <a:rPr lang="ko-KR" altLang="en-US" dirty="0"/>
              <a:t>에 나타난다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631A1-573B-E224-704B-B0601E4B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8" y="1491135"/>
            <a:ext cx="3528892" cy="18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71E17-2F31-40E6-F485-CCFAE75D30FF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수정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4E6F169-0A73-F8BC-ED36-D8E6DC0A1D23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7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249988" y="270561"/>
            <a:ext cx="3692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②</a:t>
            </a:r>
            <a:r>
              <a:rPr lang="en-US" altLang="ko-KR" sz="3200" dirty="0"/>
              <a:t> Main.java </a:t>
            </a:r>
            <a:r>
              <a:rPr lang="ko-KR" altLang="en-US" sz="3200" dirty="0"/>
              <a:t>수정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8852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35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3887709" y="270561"/>
            <a:ext cx="44165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FF0CE-50E0-DBC5-596B-2E5C98CD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75"/>
          <a:stretch/>
        </p:blipFill>
        <p:spPr>
          <a:xfrm>
            <a:off x="1873536" y="1119997"/>
            <a:ext cx="8444928" cy="4447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64C275-2755-45A3-020D-1CA5B112B807}"/>
              </a:ext>
            </a:extLst>
          </p:cNvPr>
          <p:cNvSpPr txBox="1"/>
          <p:nvPr/>
        </p:nvSpPr>
        <p:spPr>
          <a:xfrm>
            <a:off x="3982135" y="6056163"/>
            <a:ext cx="422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을 스테이지에 올린다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1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3887709" y="270561"/>
            <a:ext cx="44165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③</a:t>
            </a:r>
            <a:r>
              <a:rPr lang="en-US" altLang="ko-KR" sz="3200" dirty="0"/>
              <a:t> </a:t>
            </a:r>
            <a:r>
              <a:rPr lang="ko-KR" altLang="en-US" sz="3200" dirty="0"/>
              <a:t>스테이지에 올리기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E4DCA2-4CE4-9524-F319-F8E887BF100F}"/>
              </a:ext>
            </a:extLst>
          </p:cNvPr>
          <p:cNvSpPr txBox="1"/>
          <p:nvPr/>
        </p:nvSpPr>
        <p:spPr>
          <a:xfrm>
            <a:off x="4230512" y="2909158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1C7B567-B1A8-D01E-DDD4-1306AB99BDBF}"/>
              </a:ext>
            </a:extLst>
          </p:cNvPr>
          <p:cNvGrpSpPr/>
          <p:nvPr/>
        </p:nvGrpSpPr>
        <p:grpSpPr>
          <a:xfrm>
            <a:off x="3467742" y="2805851"/>
            <a:ext cx="594477" cy="462845"/>
            <a:chOff x="3467742" y="2805851"/>
            <a:chExt cx="594477" cy="46284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1F7632F-0A33-CFE5-E116-8E906E1F13D7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2563A6-9594-CB70-BE0C-1B2FDA65BA11}"/>
                </a:ext>
              </a:extLst>
            </p:cNvPr>
            <p:cNvSpPr txBox="1"/>
            <p:nvPr/>
          </p:nvSpPr>
          <p:spPr>
            <a:xfrm>
              <a:off x="3467742" y="28431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6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A92486-C64D-82F4-E5F9-2B24120C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4759" r="54391" b="7308"/>
          <a:stretch/>
        </p:blipFill>
        <p:spPr>
          <a:xfrm>
            <a:off x="840215" y="1757548"/>
            <a:ext cx="3990110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129768" y="270561"/>
            <a:ext cx="39324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[Commit, Push, Pull]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B2652C-5D70-8BA3-FCA2-ABD46DAC036D}"/>
              </a:ext>
            </a:extLst>
          </p:cNvPr>
          <p:cNvGrpSpPr/>
          <p:nvPr/>
        </p:nvGrpSpPr>
        <p:grpSpPr>
          <a:xfrm>
            <a:off x="5145022" y="1710267"/>
            <a:ext cx="5844716" cy="817656"/>
            <a:chOff x="5145022" y="1710267"/>
            <a:chExt cx="5844716" cy="8176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FE254-B9D6-766C-5B4A-00BD2133C597}"/>
                </a:ext>
              </a:extLst>
            </p:cNvPr>
            <p:cNvSpPr txBox="1"/>
            <p:nvPr/>
          </p:nvSpPr>
          <p:spPr>
            <a:xfrm>
              <a:off x="5145022" y="1710267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b="1" dirty="0"/>
                <a:t> </a:t>
              </a:r>
              <a:r>
                <a:rPr lang="ko-KR" altLang="en-US" b="1" dirty="0" err="1"/>
                <a:t>커밋</a:t>
              </a:r>
              <a:r>
                <a:rPr lang="en-US" altLang="ko-KR" b="1" dirty="0"/>
                <a:t>(Commit)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99248D-44C7-7E14-3907-F723E3EB69CF}"/>
                </a:ext>
              </a:extLst>
            </p:cNvPr>
            <p:cNvSpPr txBox="1"/>
            <p:nvPr/>
          </p:nvSpPr>
          <p:spPr>
            <a:xfrm>
              <a:off x="5449827" y="2158591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버전 관리를 통해 생성된 파일</a:t>
              </a:r>
              <a:r>
                <a:rPr lang="en-US" altLang="ko-KR" dirty="0"/>
                <a:t>, </a:t>
              </a:r>
              <a:r>
                <a:rPr lang="ko-KR" altLang="en-US" dirty="0"/>
                <a:t>혹은 그 행위</a:t>
              </a:r>
              <a:endParaRPr lang="en-US" altLang="ko-KR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FD9D15-36E2-4671-517C-2B07A59F9B2D}"/>
              </a:ext>
            </a:extLst>
          </p:cNvPr>
          <p:cNvGrpSpPr/>
          <p:nvPr/>
        </p:nvGrpSpPr>
        <p:grpSpPr>
          <a:xfrm>
            <a:off x="5145022" y="2910806"/>
            <a:ext cx="5844716" cy="817656"/>
            <a:chOff x="5145022" y="3045214"/>
            <a:chExt cx="5844716" cy="81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E964-408C-D5AC-0FD8-1907DBD301B9}"/>
                </a:ext>
              </a:extLst>
            </p:cNvPr>
            <p:cNvSpPr txBox="1"/>
            <p:nvPr/>
          </p:nvSpPr>
          <p:spPr>
            <a:xfrm>
              <a:off x="5145022" y="3045214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Push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3A64E7-10AC-009F-6622-06EFD1A63127}"/>
                </a:ext>
              </a:extLst>
            </p:cNvPr>
            <p:cNvSpPr txBox="1"/>
            <p:nvPr/>
          </p:nvSpPr>
          <p:spPr>
            <a:xfrm>
              <a:off x="5449827" y="3493538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로컬저장소의 </a:t>
              </a:r>
              <a:r>
                <a:rPr lang="ko-KR" altLang="en-US" dirty="0" err="1"/>
                <a:t>커밋을</a:t>
              </a:r>
              <a:r>
                <a:rPr lang="ko-KR" altLang="en-US" dirty="0"/>
                <a:t> 원격저장소에 올리는 것</a:t>
              </a:r>
              <a:endParaRPr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00105A-39C1-617D-4A77-99D4B6ED9F1D}"/>
              </a:ext>
            </a:extLst>
          </p:cNvPr>
          <p:cNvGrpSpPr/>
          <p:nvPr/>
        </p:nvGrpSpPr>
        <p:grpSpPr>
          <a:xfrm>
            <a:off x="5145022" y="4111346"/>
            <a:ext cx="5844716" cy="817656"/>
            <a:chOff x="5145022" y="4111346"/>
            <a:chExt cx="5844716" cy="8176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7F971B-FAEA-C3AB-4EE1-1968874E4A80}"/>
                </a:ext>
              </a:extLst>
            </p:cNvPr>
            <p:cNvSpPr txBox="1"/>
            <p:nvPr/>
          </p:nvSpPr>
          <p:spPr>
            <a:xfrm>
              <a:off x="5145022" y="4111346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Pull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F4F44-60D5-38A1-CEB3-9B901270F16A}"/>
                </a:ext>
              </a:extLst>
            </p:cNvPr>
            <p:cNvSpPr txBox="1"/>
            <p:nvPr/>
          </p:nvSpPr>
          <p:spPr>
            <a:xfrm>
              <a:off x="5449827" y="4559670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원격저장소의 </a:t>
              </a:r>
              <a:r>
                <a:rPr lang="ko-KR" altLang="en-US" dirty="0" err="1"/>
                <a:t>커밋을</a:t>
              </a:r>
              <a:r>
                <a:rPr lang="ko-KR" altLang="en-US" dirty="0"/>
                <a:t> 로컬 저장소에 </a:t>
              </a:r>
              <a:r>
                <a:rPr lang="ko-KR" altLang="en-US" dirty="0" err="1"/>
                <a:t>내려받는</a:t>
              </a:r>
              <a:r>
                <a:rPr lang="ko-KR" altLang="en-US" dirty="0"/>
                <a:t> 것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81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4780584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④</a:t>
            </a:r>
            <a:r>
              <a:rPr lang="en-US" altLang="ko-KR" sz="3200" dirty="0"/>
              <a:t> </a:t>
            </a:r>
            <a:r>
              <a:rPr lang="ko-KR" altLang="en-US" sz="3200" dirty="0"/>
              <a:t>커밋하기</a:t>
            </a:r>
            <a:r>
              <a:rPr lang="en-US" altLang="ko-KR" sz="32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4C275-2755-45A3-020D-1CA5B112B807}"/>
              </a:ext>
            </a:extLst>
          </p:cNvPr>
          <p:cNvSpPr txBox="1"/>
          <p:nvPr/>
        </p:nvSpPr>
        <p:spPr>
          <a:xfrm>
            <a:off x="4484675" y="6056163"/>
            <a:ext cx="32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변경된 </a:t>
            </a:r>
            <a:r>
              <a:rPr lang="en-US" altLang="ko-KR" dirty="0"/>
              <a:t>Main.java</a:t>
            </a:r>
            <a:r>
              <a:rPr lang="ko-KR" altLang="en-US" dirty="0"/>
              <a:t>을 커밋한다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95CB8B-55A0-038C-3895-9AD123C7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15" y="1120882"/>
            <a:ext cx="8084770" cy="49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6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④</a:t>
            </a:r>
            <a:r>
              <a:rPr lang="en-US" altLang="ko-KR" sz="3200" dirty="0"/>
              <a:t> </a:t>
            </a:r>
            <a:r>
              <a:rPr lang="ko-KR" altLang="en-US" sz="3200" dirty="0"/>
              <a:t>커밋하기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5E3338-0773-2E36-D041-6EBCF688861F}"/>
              </a:ext>
            </a:extLst>
          </p:cNvPr>
          <p:cNvSpPr txBox="1"/>
          <p:nvPr/>
        </p:nvSpPr>
        <p:spPr>
          <a:xfrm>
            <a:off x="6477587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D92F16-A42E-CD60-4E37-FFF9F2BEE3C1}"/>
              </a:ext>
            </a:extLst>
          </p:cNvPr>
          <p:cNvSpPr/>
          <p:nvPr/>
        </p:nvSpPr>
        <p:spPr>
          <a:xfrm>
            <a:off x="6194773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FC1CF-E4D4-16C8-4F52-3068BD215676}"/>
              </a:ext>
            </a:extLst>
          </p:cNvPr>
          <p:cNvSpPr txBox="1"/>
          <p:nvPr/>
        </p:nvSpPr>
        <p:spPr>
          <a:xfrm>
            <a:off x="6348609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EAA6FC-32C5-4BDA-7F9C-EBA96FCCAF57}"/>
              </a:ext>
            </a:extLst>
          </p:cNvPr>
          <p:cNvGrpSpPr/>
          <p:nvPr/>
        </p:nvGrpSpPr>
        <p:grpSpPr>
          <a:xfrm>
            <a:off x="5681541" y="4764040"/>
            <a:ext cx="974947" cy="462845"/>
            <a:chOff x="3309456" y="2805851"/>
            <a:chExt cx="974947" cy="46284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666E86A-0A68-1824-D7AA-22BBDBFC13F7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BD702-8FA8-E558-77A5-028C995C718B}"/>
                </a:ext>
              </a:extLst>
            </p:cNvPr>
            <p:cNvSpPr txBox="1"/>
            <p:nvPr/>
          </p:nvSpPr>
          <p:spPr>
            <a:xfrm>
              <a:off x="3309456" y="2843165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679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EF671-F96F-ECBF-0FDA-AFFE69551BBD}"/>
              </a:ext>
            </a:extLst>
          </p:cNvPr>
          <p:cNvSpPr txBox="1"/>
          <p:nvPr/>
        </p:nvSpPr>
        <p:spPr>
          <a:xfrm>
            <a:off x="4780584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⑤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0DDDA-810C-7FBA-308B-F5DA3D16CDAF}"/>
              </a:ext>
            </a:extLst>
          </p:cNvPr>
          <p:cNvSpPr txBox="1"/>
          <p:nvPr/>
        </p:nvSpPr>
        <p:spPr>
          <a:xfrm>
            <a:off x="4103336" y="318878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저장소에 반영되도록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43D39-7672-ECE2-49DC-21E23289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28" y="2156869"/>
            <a:ext cx="5708943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2D501-1802-2B38-6037-51E48DF36E73}"/>
              </a:ext>
            </a:extLst>
          </p:cNvPr>
          <p:cNvSpPr txBox="1"/>
          <p:nvPr/>
        </p:nvSpPr>
        <p:spPr>
          <a:xfrm>
            <a:off x="4780582" y="270561"/>
            <a:ext cx="26308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⑤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푸쉬하기</a:t>
            </a:r>
            <a:r>
              <a:rPr lang="en-US" altLang="ko-KR" sz="3200" dirty="0"/>
              <a:t>]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E160F0-E21E-7963-024C-7DCD9F2347B6}"/>
              </a:ext>
            </a:extLst>
          </p:cNvPr>
          <p:cNvSpPr/>
          <p:nvPr/>
        </p:nvSpPr>
        <p:spPr>
          <a:xfrm>
            <a:off x="3753556" y="1803487"/>
            <a:ext cx="4684888" cy="4159779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291F7E-15E7-DA11-B775-4590B2230196}"/>
              </a:ext>
            </a:extLst>
          </p:cNvPr>
          <p:cNvSpPr/>
          <p:nvPr/>
        </p:nvSpPr>
        <p:spPr>
          <a:xfrm>
            <a:off x="9011435" y="1371600"/>
            <a:ext cx="2838941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6901-359D-3633-DB89-A1F30D5A1796}"/>
              </a:ext>
            </a:extLst>
          </p:cNvPr>
          <p:cNvSpPr txBox="1"/>
          <p:nvPr/>
        </p:nvSpPr>
        <p:spPr>
          <a:xfrm>
            <a:off x="9081335" y="10022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1085-E67B-D123-3CBF-F7A3E185235A}"/>
              </a:ext>
            </a:extLst>
          </p:cNvPr>
          <p:cNvSpPr txBox="1"/>
          <p:nvPr/>
        </p:nvSpPr>
        <p:spPr>
          <a:xfrm>
            <a:off x="4004918" y="143415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(.git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31C42-EE02-58C3-2F8A-A9B83D911240}"/>
              </a:ext>
            </a:extLst>
          </p:cNvPr>
          <p:cNvSpPr/>
          <p:nvPr/>
        </p:nvSpPr>
        <p:spPr>
          <a:xfrm>
            <a:off x="3905957" y="2540000"/>
            <a:ext cx="2190044" cy="3273778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A8759-D29B-39C9-0C4C-CEC07B8463CD}"/>
              </a:ext>
            </a:extLst>
          </p:cNvPr>
          <p:cNvSpPr txBox="1"/>
          <p:nvPr/>
        </p:nvSpPr>
        <p:spPr>
          <a:xfrm>
            <a:off x="4004918" y="2106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1BA3-DED0-5915-8102-FDE77B63CFBA}"/>
              </a:ext>
            </a:extLst>
          </p:cNvPr>
          <p:cNvSpPr txBox="1"/>
          <p:nvPr/>
        </p:nvSpPr>
        <p:spPr>
          <a:xfrm>
            <a:off x="6477587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68FA20-EB30-6C05-807F-D3A49ACF6272}"/>
              </a:ext>
            </a:extLst>
          </p:cNvPr>
          <p:cNvSpPr/>
          <p:nvPr/>
        </p:nvSpPr>
        <p:spPr>
          <a:xfrm>
            <a:off x="6194773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AD368-719D-4110-31DC-AB7D19CC41ED}"/>
              </a:ext>
            </a:extLst>
          </p:cNvPr>
          <p:cNvSpPr txBox="1"/>
          <p:nvPr/>
        </p:nvSpPr>
        <p:spPr>
          <a:xfrm>
            <a:off x="6156674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AB94-6812-B078-B273-B31D3BA3A32B}"/>
              </a:ext>
            </a:extLst>
          </p:cNvPr>
          <p:cNvSpPr txBox="1"/>
          <p:nvPr/>
        </p:nvSpPr>
        <p:spPr>
          <a:xfrm>
            <a:off x="1909609" y="2755727"/>
            <a:ext cx="1540935" cy="4770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29C51-02B0-7FCE-A09F-339BD2941868}"/>
              </a:ext>
            </a:extLst>
          </p:cNvPr>
          <p:cNvSpPr txBox="1"/>
          <p:nvPr/>
        </p:nvSpPr>
        <p:spPr>
          <a:xfrm>
            <a:off x="9660921" y="3385760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E04E0F-9762-665D-B2F2-4593E809AFA0}"/>
              </a:ext>
            </a:extLst>
          </p:cNvPr>
          <p:cNvSpPr/>
          <p:nvPr/>
        </p:nvSpPr>
        <p:spPr>
          <a:xfrm>
            <a:off x="9378107" y="2540000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A3CEA-06AE-A784-2ED4-15D69197DDEE}"/>
              </a:ext>
            </a:extLst>
          </p:cNvPr>
          <p:cNvSpPr txBox="1"/>
          <p:nvPr/>
        </p:nvSpPr>
        <p:spPr>
          <a:xfrm>
            <a:off x="9340008" y="256830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생성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B62808-94F0-DFD1-BAD0-237D3F57A293}"/>
              </a:ext>
            </a:extLst>
          </p:cNvPr>
          <p:cNvSpPr/>
          <p:nvPr/>
        </p:nvSpPr>
        <p:spPr>
          <a:xfrm>
            <a:off x="1588851" y="1371600"/>
            <a:ext cx="7165682" cy="4730044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B4E9-6538-FA47-B75E-22BA4E033215}"/>
              </a:ext>
            </a:extLst>
          </p:cNvPr>
          <p:cNvSpPr txBox="1"/>
          <p:nvPr/>
        </p:nvSpPr>
        <p:spPr>
          <a:xfrm>
            <a:off x="2045630" y="1002268"/>
            <a:ext cx="325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tree(Working directory)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0833B9-B64B-40F7-A9EF-5286F20CBECD}"/>
              </a:ext>
            </a:extLst>
          </p:cNvPr>
          <p:cNvGrpSpPr/>
          <p:nvPr/>
        </p:nvGrpSpPr>
        <p:grpSpPr>
          <a:xfrm>
            <a:off x="0" y="2467297"/>
            <a:ext cx="1252266" cy="1923407"/>
            <a:chOff x="0" y="1760645"/>
            <a:chExt cx="1252266" cy="1923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D99F1-88AB-ACC4-E8C0-4B960691DD7C}"/>
                </a:ext>
              </a:extLst>
            </p:cNvPr>
            <p:cNvSpPr txBox="1"/>
            <p:nvPr/>
          </p:nvSpPr>
          <p:spPr>
            <a:xfrm>
              <a:off x="0" y="1760645"/>
              <a:ext cx="1103572" cy="3385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untracked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14EB45-9A25-EEC9-A9C7-10F3C01AA52E}"/>
                </a:ext>
              </a:extLst>
            </p:cNvPr>
            <p:cNvSpPr txBox="1"/>
            <p:nvPr/>
          </p:nvSpPr>
          <p:spPr>
            <a:xfrm>
              <a:off x="0" y="3345498"/>
              <a:ext cx="808235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staged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C66A6C-B13A-4D83-26C1-400DA69D640A}"/>
                </a:ext>
              </a:extLst>
            </p:cNvPr>
            <p:cNvSpPr txBox="1"/>
            <p:nvPr/>
          </p:nvSpPr>
          <p:spPr>
            <a:xfrm>
              <a:off x="0" y="2288929"/>
              <a:ext cx="1252266" cy="3385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unmodified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B715BE-A7AF-5993-4A45-D3EBAEE71EEB}"/>
                </a:ext>
              </a:extLst>
            </p:cNvPr>
            <p:cNvSpPr txBox="1"/>
            <p:nvPr/>
          </p:nvSpPr>
          <p:spPr>
            <a:xfrm>
              <a:off x="0" y="2817213"/>
              <a:ext cx="1015021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500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1600" dirty="0">
                  <a:solidFill>
                    <a:schemeClr val="tx1"/>
                  </a:solidFill>
                </a:rPr>
                <a:t>modified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5E3338-0773-2E36-D041-6EBCF688861F}"/>
              </a:ext>
            </a:extLst>
          </p:cNvPr>
          <p:cNvSpPr txBox="1"/>
          <p:nvPr/>
        </p:nvSpPr>
        <p:spPr>
          <a:xfrm>
            <a:off x="6477587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D92F16-A42E-CD60-4E37-FFF9F2BEE3C1}"/>
              </a:ext>
            </a:extLst>
          </p:cNvPr>
          <p:cNvSpPr/>
          <p:nvPr/>
        </p:nvSpPr>
        <p:spPr>
          <a:xfrm>
            <a:off x="6194773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FC1CF-E4D4-16C8-4F52-3068BD215676}"/>
              </a:ext>
            </a:extLst>
          </p:cNvPr>
          <p:cNvSpPr txBox="1"/>
          <p:nvPr/>
        </p:nvSpPr>
        <p:spPr>
          <a:xfrm>
            <a:off x="6348609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3C22-6802-163B-56CC-56027FCE7C26}"/>
              </a:ext>
            </a:extLst>
          </p:cNvPr>
          <p:cNvSpPr txBox="1"/>
          <p:nvPr/>
        </p:nvSpPr>
        <p:spPr>
          <a:xfrm>
            <a:off x="9660921" y="5097393"/>
            <a:ext cx="1540935" cy="4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Main.java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6D867F3-702C-7C65-2576-CC2BCF6A5AE7}"/>
              </a:ext>
            </a:extLst>
          </p:cNvPr>
          <p:cNvSpPr/>
          <p:nvPr/>
        </p:nvSpPr>
        <p:spPr>
          <a:xfrm>
            <a:off x="9378107" y="4251633"/>
            <a:ext cx="2123443" cy="1667397"/>
          </a:xfrm>
          <a:prstGeom prst="roundRect">
            <a:avLst>
              <a:gd name="adj" fmla="val 89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0480D-BA86-D8E3-09E3-D3E847D98BF3}"/>
              </a:ext>
            </a:extLst>
          </p:cNvPr>
          <p:cNvSpPr txBox="1"/>
          <p:nvPr/>
        </p:nvSpPr>
        <p:spPr>
          <a:xfrm>
            <a:off x="9531943" y="4279942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“Main </a:t>
            </a:r>
            <a:r>
              <a:rPr lang="ko-KR" altLang="en-US" b="0" i="0" u="none" strike="noStrike" baseline="0" dirty="0">
                <a:solidFill>
                  <a:srgbClr val="333333"/>
                </a:solidFill>
                <a:latin typeface="+mj-lt"/>
              </a:rPr>
              <a:t>클래스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에</a:t>
            </a:r>
            <a:endParaRPr lang="en-US" altLang="ko-KR" dirty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ko-KR" altLang="en-US" dirty="0" err="1">
                <a:solidFill>
                  <a:srgbClr val="333333"/>
                </a:solidFill>
                <a:latin typeface="+mj-lt"/>
              </a:rPr>
              <a:t>출력문</a:t>
            </a:r>
            <a:r>
              <a:rPr lang="ko-KR" altLang="en-US" dirty="0">
                <a:solidFill>
                  <a:srgbClr val="333333"/>
                </a:solidFill>
                <a:latin typeface="+mj-lt"/>
              </a:rPr>
              <a:t> 추가</a:t>
            </a:r>
            <a:r>
              <a:rPr lang="en-US" altLang="ko-KR" b="0" i="0" u="none" strike="noStrike" baseline="0" dirty="0">
                <a:solidFill>
                  <a:srgbClr val="333333"/>
                </a:solidFill>
                <a:latin typeface="+mj-lt"/>
              </a:rPr>
              <a:t>”</a:t>
            </a:r>
            <a:endParaRPr lang="ko-KR" altLang="en-US" dirty="0"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EF0567-A122-7F6A-6700-880E70EB01B3}"/>
              </a:ext>
            </a:extLst>
          </p:cNvPr>
          <p:cNvGrpSpPr/>
          <p:nvPr/>
        </p:nvGrpSpPr>
        <p:grpSpPr>
          <a:xfrm>
            <a:off x="8548691" y="4694850"/>
            <a:ext cx="688009" cy="462845"/>
            <a:chOff x="3438687" y="2805851"/>
            <a:chExt cx="688009" cy="462845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49C1185A-F67E-1D27-A841-9540EA089031}"/>
                </a:ext>
              </a:extLst>
            </p:cNvPr>
            <p:cNvSpPr/>
            <p:nvPr/>
          </p:nvSpPr>
          <p:spPr>
            <a:xfrm>
              <a:off x="3531642" y="2805851"/>
              <a:ext cx="530577" cy="46284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9BDCB6-1E32-6011-6807-5317D2681AAC}"/>
                </a:ext>
              </a:extLst>
            </p:cNvPr>
            <p:cNvSpPr txBox="1"/>
            <p:nvPr/>
          </p:nvSpPr>
          <p:spPr>
            <a:xfrm>
              <a:off x="3438687" y="28431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push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07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48383" y="3105835"/>
            <a:ext cx="3695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내부 동작 원리 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6584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 ①]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198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211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3864961" y="5344320"/>
            <a:ext cx="446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와 </a:t>
            </a:r>
            <a:r>
              <a:rPr lang="en-US" altLang="ko-KR" dirty="0"/>
              <a:t>Main2.java</a:t>
            </a:r>
            <a:r>
              <a:rPr lang="ko-KR" altLang="en-US" dirty="0"/>
              <a:t>는 </a:t>
            </a:r>
            <a:r>
              <a:rPr lang="ko-KR" altLang="en-US" b="1" dirty="0"/>
              <a:t>무슨 상태인가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675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6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</a:t>
            </a:r>
            <a:r>
              <a:rPr lang="en-US" altLang="ko-KR" sz="3200" dirty="0"/>
              <a:t> ①]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3184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modified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341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untracked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907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②</a:t>
            </a:r>
            <a:r>
              <a:rPr lang="en-US" altLang="ko-KR" sz="3200" dirty="0"/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1983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211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1583088" y="5344320"/>
            <a:ext cx="902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와 </a:t>
            </a:r>
            <a:r>
              <a:rPr lang="en-US" altLang="ko-KR" dirty="0"/>
              <a:t>Main2.java</a:t>
            </a:r>
            <a:r>
              <a:rPr lang="ko-KR" altLang="en-US" dirty="0"/>
              <a:t>가 각각의 상태에서</a:t>
            </a:r>
            <a:r>
              <a:rPr lang="en-US" altLang="ko-KR" dirty="0"/>
              <a:t> </a:t>
            </a:r>
            <a:r>
              <a:rPr lang="ko-KR" altLang="en-US" dirty="0"/>
              <a:t>스테이지에 올렸을 때 </a:t>
            </a:r>
            <a:r>
              <a:rPr lang="ko-KR" altLang="en-US" b="1" dirty="0"/>
              <a:t>각각 무슨 상태인가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353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6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②</a:t>
            </a:r>
            <a:r>
              <a:rPr lang="en-US" altLang="ko-KR" sz="3200" dirty="0"/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D4FE85-FD67-3C0E-0B99-F84EFA2F4957}"/>
              </a:ext>
            </a:extLst>
          </p:cNvPr>
          <p:cNvGrpSpPr/>
          <p:nvPr/>
        </p:nvGrpSpPr>
        <p:grpSpPr>
          <a:xfrm>
            <a:off x="1100594" y="1755842"/>
            <a:ext cx="9990812" cy="2905121"/>
            <a:chOff x="633731" y="1755842"/>
            <a:chExt cx="9990812" cy="29051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7C0C68-60BA-84FA-9A35-F4DD6004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731" y="2197036"/>
              <a:ext cx="4432528" cy="24639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83E0A-9528-B55A-F9EF-38BD73911344}"/>
                </a:ext>
              </a:extLst>
            </p:cNvPr>
            <p:cNvSpPr txBox="1"/>
            <p:nvPr/>
          </p:nvSpPr>
          <p:spPr>
            <a:xfrm>
              <a:off x="633731" y="1755842"/>
              <a:ext cx="2934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1) Main.java</a:t>
              </a:r>
              <a:r>
                <a:rPr lang="ko-KR" altLang="en-US" dirty="0"/>
                <a:t> 수정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staged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CFDEBB-0A8E-687E-CA09-954CC2BB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525" y="2125174"/>
              <a:ext cx="4242018" cy="18288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7FB702-1B8D-EEAF-2BE0-67DB3B23FDEE}"/>
                </a:ext>
              </a:extLst>
            </p:cNvPr>
            <p:cNvSpPr txBox="1"/>
            <p:nvPr/>
          </p:nvSpPr>
          <p:spPr>
            <a:xfrm>
              <a:off x="6382525" y="1755842"/>
              <a:ext cx="306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2) Main2.java </a:t>
              </a:r>
              <a:r>
                <a:rPr lang="ko-KR" altLang="en-US" dirty="0"/>
                <a:t>생성 </a:t>
              </a:r>
              <a:r>
                <a:rPr lang="en-US" altLang="ko-KR" dirty="0"/>
                <a:t>: </a:t>
              </a:r>
              <a:r>
                <a:rPr lang="en-US" altLang="ko-KR" b="1" dirty="0">
                  <a:solidFill>
                    <a:srgbClr val="FF0000"/>
                  </a:solidFill>
                </a:rPr>
                <a:t>staged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82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190953" y="270561"/>
            <a:ext cx="18101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문제 ③</a:t>
            </a:r>
            <a:r>
              <a:rPr lang="en-US" altLang="ko-KR" sz="3200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68F5D-650F-0539-DA93-674843834DB7}"/>
              </a:ext>
            </a:extLst>
          </p:cNvPr>
          <p:cNvSpPr txBox="1"/>
          <p:nvPr/>
        </p:nvSpPr>
        <p:spPr>
          <a:xfrm>
            <a:off x="1725759" y="5344320"/>
            <a:ext cx="87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Main.java</a:t>
            </a:r>
            <a:r>
              <a:rPr lang="ko-KR" altLang="en-US" dirty="0"/>
              <a:t>를 수정하고 </a:t>
            </a:r>
            <a:r>
              <a:rPr lang="en-US" altLang="ko-KR" dirty="0"/>
              <a:t>Main2.java</a:t>
            </a:r>
            <a:r>
              <a:rPr lang="ko-KR" altLang="en-US" dirty="0"/>
              <a:t>를 생성한 뒤 각각의 상태에서</a:t>
            </a:r>
            <a:r>
              <a:rPr lang="en-US" altLang="ko-KR" dirty="0"/>
              <a:t> </a:t>
            </a:r>
            <a:r>
              <a:rPr lang="ko-KR" altLang="en-US" b="1" dirty="0"/>
              <a:t>스테이지에 올렸다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그 후 </a:t>
            </a:r>
            <a:r>
              <a:rPr lang="en-US" altLang="ko-KR" b="1" dirty="0"/>
              <a:t>Main.java</a:t>
            </a:r>
            <a:r>
              <a:rPr lang="ko-KR" altLang="en-US" b="1" dirty="0"/>
              <a:t>를 다시 수정했다면 각각 무슨 상태인가</a:t>
            </a:r>
            <a:r>
              <a:rPr lang="en-US" altLang="ko-KR" b="1" dirty="0"/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813F62-01A2-ED11-9975-BBEB1A028E90}"/>
              </a:ext>
            </a:extLst>
          </p:cNvPr>
          <p:cNvGrpSpPr/>
          <p:nvPr/>
        </p:nvGrpSpPr>
        <p:grpSpPr>
          <a:xfrm>
            <a:off x="1100594" y="1755842"/>
            <a:ext cx="9990812" cy="2670182"/>
            <a:chOff x="1100594" y="1755842"/>
            <a:chExt cx="9990812" cy="26701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0D4FE85-FD67-3C0E-0B99-F84EFA2F4957}"/>
                </a:ext>
              </a:extLst>
            </p:cNvPr>
            <p:cNvGrpSpPr/>
            <p:nvPr/>
          </p:nvGrpSpPr>
          <p:grpSpPr>
            <a:xfrm>
              <a:off x="1100594" y="1755842"/>
              <a:ext cx="9990812" cy="2198226"/>
              <a:chOff x="633731" y="1755842"/>
              <a:chExt cx="9990812" cy="21982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83E0A-9528-B55A-F9EF-38BD73911344}"/>
                  </a:ext>
                </a:extLst>
              </p:cNvPr>
              <p:cNvSpPr txBox="1"/>
              <p:nvPr/>
            </p:nvSpPr>
            <p:spPr>
              <a:xfrm>
                <a:off x="633731" y="1755842"/>
                <a:ext cx="3314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Main.java</a:t>
                </a:r>
                <a:r>
                  <a:rPr lang="ko-KR" altLang="en-US" dirty="0"/>
                  <a:t> 수정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다시 수정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3CFDEBB-0A8E-687E-CA09-954CC2BBC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2525" y="2125174"/>
                <a:ext cx="4242018" cy="18288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7FB702-1B8D-EEAF-2BE0-67DB3B23FDEE}"/>
                  </a:ext>
                </a:extLst>
              </p:cNvPr>
              <p:cNvSpPr txBox="1"/>
              <p:nvPr/>
            </p:nvSpPr>
            <p:spPr>
              <a:xfrm>
                <a:off x="6382525" y="1755842"/>
                <a:ext cx="2110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Main2.java </a:t>
                </a:r>
                <a:r>
                  <a:rPr lang="ko-KR" altLang="en-US" dirty="0"/>
                  <a:t>생성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82646FD-6930-C5EA-23F6-357A56E16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595" y="2203428"/>
              <a:ext cx="4547852" cy="222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00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359181" y="3105835"/>
            <a:ext cx="74736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원격저장소</a:t>
            </a:r>
            <a:r>
              <a:rPr lang="en-US" altLang="ko-KR" sz="3600" dirty="0"/>
              <a:t>,</a:t>
            </a:r>
            <a:r>
              <a:rPr lang="ko-KR" altLang="en-US" sz="3600" dirty="0"/>
              <a:t> 로컬 저장소</a:t>
            </a:r>
            <a:r>
              <a:rPr lang="en-US" altLang="ko-KR" sz="3600" dirty="0"/>
              <a:t>, work tree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275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BA00FE-4DD1-AC1F-75A3-19C5AAA9D406}"/>
              </a:ext>
            </a:extLst>
          </p:cNvPr>
          <p:cNvGrpSpPr/>
          <p:nvPr/>
        </p:nvGrpSpPr>
        <p:grpSpPr>
          <a:xfrm>
            <a:off x="1100594" y="1755842"/>
            <a:ext cx="9990812" cy="2670182"/>
            <a:chOff x="1100594" y="1755842"/>
            <a:chExt cx="9990812" cy="2670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EEFAF5-F490-59F6-EA0D-B22ACFE80B94}"/>
                </a:ext>
              </a:extLst>
            </p:cNvPr>
            <p:cNvGrpSpPr/>
            <p:nvPr/>
          </p:nvGrpSpPr>
          <p:grpSpPr>
            <a:xfrm>
              <a:off x="1100594" y="1755842"/>
              <a:ext cx="9990812" cy="2198226"/>
              <a:chOff x="633731" y="1755842"/>
              <a:chExt cx="9990812" cy="21982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0E6C5B-C246-444D-6272-C2613BC23A50}"/>
                  </a:ext>
                </a:extLst>
              </p:cNvPr>
              <p:cNvSpPr txBox="1"/>
              <p:nvPr/>
            </p:nvSpPr>
            <p:spPr>
              <a:xfrm>
                <a:off x="633731" y="1755842"/>
                <a:ext cx="5317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Main.java</a:t>
                </a:r>
                <a:r>
                  <a:rPr lang="ko-KR" altLang="en-US" dirty="0"/>
                  <a:t> 수정</a:t>
                </a:r>
                <a:r>
                  <a:rPr lang="en-US" altLang="ko-KR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staged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다시 수정</a:t>
                </a:r>
                <a:r>
                  <a:rPr lang="en-US" altLang="ko-KR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modified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C05EF2C-7094-D503-8493-6C8799677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2525" y="2125174"/>
                <a:ext cx="4242018" cy="18288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DAF651-ACA4-7F50-F7E9-45312A1F6C18}"/>
                  </a:ext>
                </a:extLst>
              </p:cNvPr>
              <p:cNvSpPr txBox="1"/>
              <p:nvPr/>
            </p:nvSpPr>
            <p:spPr>
              <a:xfrm>
                <a:off x="6382525" y="1755842"/>
                <a:ext cx="3060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Main2.java </a:t>
                </a:r>
                <a:r>
                  <a:rPr lang="ko-KR" altLang="en-US" dirty="0"/>
                  <a:t>생성 </a:t>
                </a:r>
                <a:r>
                  <a:rPr lang="en-US" altLang="ko-KR" dirty="0"/>
                  <a:t>: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staged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EF3AA7-CA37-F18F-518B-44E06DB9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595" y="2203428"/>
              <a:ext cx="4547852" cy="222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229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621EE-25DE-1D17-2749-F7A97E69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735546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8287474" y="167254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staged </a:t>
            </a:r>
            <a:r>
              <a:rPr lang="ko-KR" altLang="en-US" dirty="0"/>
              <a:t>상태인 변경사항</a:t>
            </a:r>
          </a:p>
        </p:txBody>
      </p:sp>
    </p:spTree>
    <p:extLst>
      <p:ext uri="{BB962C8B-B14F-4D97-AF65-F5344CB8AC3E}">
        <p14:creationId xmlns:p14="http://schemas.microsoft.com/office/powerpoint/2010/main" val="3402337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396135" y="270561"/>
            <a:ext cx="13997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답 ③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7755038" y="149313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staged </a:t>
            </a:r>
            <a:r>
              <a:rPr lang="ko-KR" altLang="en-US" dirty="0"/>
              <a:t>상태인 변경사항과 비교해서</a:t>
            </a:r>
            <a:endParaRPr lang="en-US" altLang="ko-KR" dirty="0"/>
          </a:p>
          <a:p>
            <a:pPr algn="ctr"/>
            <a:r>
              <a:rPr lang="ko-KR" altLang="en-US" dirty="0"/>
              <a:t>수정된 사항이 표시됨</a:t>
            </a:r>
          </a:p>
        </p:txBody>
      </p:sp>
    </p:spTree>
    <p:extLst>
      <p:ext uri="{BB962C8B-B14F-4D97-AF65-F5344CB8AC3E}">
        <p14:creationId xmlns:p14="http://schemas.microsoft.com/office/powerpoint/2010/main" val="3777339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085686" y="270561"/>
            <a:ext cx="40206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[staged </a:t>
            </a:r>
            <a:r>
              <a:rPr lang="ko-KR" altLang="en-US" sz="3200" dirty="0"/>
              <a:t>상태 사용법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1780621" y="1886673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수정이 완료된 영역을 </a:t>
            </a:r>
            <a:r>
              <a:rPr lang="en-US" altLang="ko-KR" dirty="0"/>
              <a:t>stage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9B1BD-7EEF-627D-316C-B770B7FD3380}"/>
              </a:ext>
            </a:extLst>
          </p:cNvPr>
          <p:cNvSpPr txBox="1"/>
          <p:nvPr/>
        </p:nvSpPr>
        <p:spPr>
          <a:xfrm>
            <a:off x="1209957" y="4074288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진행 중인 영역은 </a:t>
            </a:r>
            <a:r>
              <a:rPr lang="en-US" altLang="ko-KR" dirty="0"/>
              <a:t>modified</a:t>
            </a:r>
            <a:r>
              <a:rPr lang="ko-KR" altLang="en-US" dirty="0"/>
              <a:t>상태로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421B-B5FB-DB88-EFC4-8C64D345CB65}"/>
              </a:ext>
            </a:extLst>
          </p:cNvPr>
          <p:cNvSpPr txBox="1"/>
          <p:nvPr/>
        </p:nvSpPr>
        <p:spPr>
          <a:xfrm>
            <a:off x="829174" y="5846423"/>
            <a:ext cx="1053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내용이 파일별로 분리되어 있거나 양이 방대하여 한 번에 커밋할 수 없을 때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이미 완료된 작업 내용은 확인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/>
              <a:t>staged</a:t>
            </a:r>
            <a:r>
              <a:rPr lang="ko-KR" altLang="en-US" dirty="0"/>
              <a:t>상태로 관리하고</a:t>
            </a:r>
            <a:r>
              <a:rPr lang="en-US" altLang="ko-KR" dirty="0"/>
              <a:t> </a:t>
            </a:r>
            <a:r>
              <a:rPr lang="ko-KR" altLang="en-US" dirty="0"/>
              <a:t>진행중인 내용은 </a:t>
            </a:r>
            <a:r>
              <a:rPr lang="en-US" altLang="ko-KR" dirty="0"/>
              <a:t>modified</a:t>
            </a:r>
            <a:r>
              <a:rPr lang="ko-KR" altLang="en-US" dirty="0"/>
              <a:t>상태로 관리한다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후 모든 작업이 모두 완료되었을 때 일괄 커밋한다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98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4085684" y="270561"/>
            <a:ext cx="40206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[staged </a:t>
            </a:r>
            <a:r>
              <a:rPr lang="ko-KR" altLang="en-US" sz="3200" dirty="0"/>
              <a:t>상태 사용법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75070-78C6-7A46-885D-3B76AD1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7" y="1076444"/>
            <a:ext cx="8683152" cy="454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5ACCD-32BB-E7E0-70B4-AA0AA4695036}"/>
              </a:ext>
            </a:extLst>
          </p:cNvPr>
          <p:cNvSpPr txBox="1"/>
          <p:nvPr/>
        </p:nvSpPr>
        <p:spPr>
          <a:xfrm>
            <a:off x="1780621" y="1886673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수정이 완료된 영역을 </a:t>
            </a:r>
            <a:r>
              <a:rPr lang="en-US" altLang="ko-KR" dirty="0"/>
              <a:t>stage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9B1BD-7EEF-627D-316C-B770B7FD3380}"/>
              </a:ext>
            </a:extLst>
          </p:cNvPr>
          <p:cNvSpPr txBox="1"/>
          <p:nvPr/>
        </p:nvSpPr>
        <p:spPr>
          <a:xfrm>
            <a:off x="1209952" y="4074288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작업 진행 중인 영역은 </a:t>
            </a:r>
            <a:r>
              <a:rPr lang="en-US" altLang="ko-KR" dirty="0"/>
              <a:t>modified</a:t>
            </a:r>
            <a:r>
              <a:rPr lang="ko-KR" altLang="en-US" dirty="0"/>
              <a:t>상태로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421B-B5FB-DB88-EFC4-8C64D345CB65}"/>
              </a:ext>
            </a:extLst>
          </p:cNvPr>
          <p:cNvSpPr txBox="1"/>
          <p:nvPr/>
        </p:nvSpPr>
        <p:spPr>
          <a:xfrm>
            <a:off x="1171432" y="5846423"/>
            <a:ext cx="984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이렇게 진행한다면 이미 작업을 완료하고 확인까지 끝난 작업 영역이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잘못 수정되었을 때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스테이지에 올라가지 않은 작업 영역으로 노출되기 때문에 잘못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할 확률을 낮출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86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077667" y="3105835"/>
            <a:ext cx="40366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 </a:t>
            </a:r>
            <a:r>
              <a:rPr lang="ko-KR" altLang="en-US" sz="3600" dirty="0"/>
              <a:t>내부 동작 정리</a:t>
            </a:r>
          </a:p>
        </p:txBody>
      </p:sp>
    </p:spTree>
    <p:extLst>
      <p:ext uri="{BB962C8B-B14F-4D97-AF65-F5344CB8AC3E}">
        <p14:creationId xmlns:p14="http://schemas.microsoft.com/office/powerpoint/2010/main" val="1302104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일의 라이프사이클.">
            <a:extLst>
              <a:ext uri="{FF2B5EF4-FFF2-40B4-BE49-F238E27FC236}">
                <a16:creationId xmlns:a16="http://schemas.microsoft.com/office/drawing/2014/main" id="{E19A3BDC-8492-6F62-4C42-73025F40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7375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88767-38B9-3A41-BFD9-6428555CE7EF}"/>
              </a:ext>
            </a:extLst>
          </p:cNvPr>
          <p:cNvSpPr txBox="1"/>
          <p:nvPr/>
        </p:nvSpPr>
        <p:spPr>
          <a:xfrm>
            <a:off x="4165833" y="270561"/>
            <a:ext cx="386035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</a:t>
            </a:r>
            <a:r>
              <a:rPr lang="ko-KR" altLang="en-US" sz="3200" dirty="0"/>
              <a:t> 내부 동작 정리</a:t>
            </a:r>
            <a:r>
              <a:rPr lang="en-US" altLang="ko-KR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5799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이력을 관리하는 저장소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&lt;https://backlog.com/git-tutorial/kr/intro/intro1_2.html&gt;.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8426E-4CF7-5D99-25AA-BDA0436E1117}"/>
              </a:ext>
            </a:extLst>
          </p:cNvPr>
          <p:cNvSpPr txBox="1"/>
          <p:nvPr/>
        </p:nvSpPr>
        <p:spPr>
          <a:xfrm>
            <a:off x="243444" y="3487854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“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”,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0995-53CA-5B7B-87A8-A2F9C0D2A00F}"/>
              </a:ext>
            </a:extLst>
          </p:cNvPr>
          <p:cNvSpPr txBox="1"/>
          <p:nvPr/>
        </p:nvSpPr>
        <p:spPr>
          <a:xfrm>
            <a:off x="243444" y="2298691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변경을 기록하는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커밋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&lt;https://backlog.com/git-tutorial/kr/intro/intro1_3.html&gt;.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A5BE9-1FCC-5F85-CF63-BC0DC1EBA782}"/>
              </a:ext>
            </a:extLst>
          </p:cNvPr>
          <p:cNvSpPr txBox="1"/>
          <p:nvPr/>
        </p:nvSpPr>
        <p:spPr>
          <a:xfrm>
            <a:off x="243444" y="2893273"/>
            <a:ext cx="97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작업 트리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(Work tree)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와 인덱스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(Index)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&lt;https://backlog.com/git-tutorial/kr/intro/intro1_4.html&gt;.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C38CD-A91D-0AE7-B6FB-75AAF43F5061}"/>
              </a:ext>
            </a:extLst>
          </p:cNvPr>
          <p:cNvSpPr txBox="1"/>
          <p:nvPr/>
        </p:nvSpPr>
        <p:spPr>
          <a:xfrm>
            <a:off x="243444" y="4082435"/>
            <a:ext cx="756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“2.2 Git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의 기초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수정하고 저장소에 저장하기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”,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&lt;https://git-scm.com/book/ko/v2/Git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의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기초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수정하고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저장소에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저장하기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A92486-C64D-82F4-E5F9-2B24120C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24759" r="54391" b="7308"/>
          <a:stretch/>
        </p:blipFill>
        <p:spPr>
          <a:xfrm>
            <a:off x="840215" y="1757548"/>
            <a:ext cx="3990110" cy="30994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2637689" y="270561"/>
            <a:ext cx="69166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원격저장소</a:t>
            </a:r>
            <a:r>
              <a:rPr lang="en-US" altLang="ko-KR" sz="3200" dirty="0"/>
              <a:t>,</a:t>
            </a:r>
            <a:r>
              <a:rPr lang="ko-KR" altLang="en-US" sz="3200" dirty="0"/>
              <a:t> 로컬 저장소</a:t>
            </a:r>
            <a:r>
              <a:rPr lang="en-US" altLang="ko-KR" sz="3200" dirty="0"/>
              <a:t>, work tree]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B2652C-5D70-8BA3-FCA2-ABD46DAC036D}"/>
              </a:ext>
            </a:extLst>
          </p:cNvPr>
          <p:cNvGrpSpPr/>
          <p:nvPr/>
        </p:nvGrpSpPr>
        <p:grpSpPr>
          <a:xfrm>
            <a:off x="5145022" y="1710267"/>
            <a:ext cx="5844716" cy="1094655"/>
            <a:chOff x="5145022" y="1710267"/>
            <a:chExt cx="5844716" cy="1094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FE254-B9D6-766C-5B4A-00BD2133C597}"/>
                </a:ext>
              </a:extLst>
            </p:cNvPr>
            <p:cNvSpPr txBox="1"/>
            <p:nvPr/>
          </p:nvSpPr>
          <p:spPr>
            <a:xfrm>
              <a:off x="5145022" y="1710267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b="1" dirty="0"/>
                <a:t>원격 저장소</a:t>
              </a:r>
              <a:r>
                <a:rPr lang="en-US" altLang="ko-KR" b="1" dirty="0"/>
                <a:t>(Remote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repository)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99248D-44C7-7E14-3907-F723E3EB69CF}"/>
                </a:ext>
              </a:extLst>
            </p:cNvPr>
            <p:cNvSpPr txBox="1"/>
            <p:nvPr/>
          </p:nvSpPr>
          <p:spPr>
            <a:xfrm>
              <a:off x="5449827" y="2158591"/>
              <a:ext cx="553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파일이 원격 저장소 전용 서버에서 관리되며</a:t>
              </a:r>
              <a:endParaRPr lang="en-US" altLang="ko-KR" dirty="0"/>
            </a:p>
            <a:p>
              <a:r>
                <a:rPr lang="ko-KR" altLang="en-US" dirty="0"/>
                <a:t>여러 사람이 함께 공유하기 위한 저장소</a:t>
              </a:r>
              <a:endParaRPr lang="en-US" altLang="ko-KR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FD9D15-36E2-4671-517C-2B07A59F9B2D}"/>
              </a:ext>
            </a:extLst>
          </p:cNvPr>
          <p:cNvGrpSpPr/>
          <p:nvPr/>
        </p:nvGrpSpPr>
        <p:grpSpPr>
          <a:xfrm>
            <a:off x="5145022" y="3049306"/>
            <a:ext cx="5844716" cy="817656"/>
            <a:chOff x="5145022" y="3045214"/>
            <a:chExt cx="5844716" cy="817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A0E964-408C-D5AC-0FD8-1907DBD301B9}"/>
                </a:ext>
              </a:extLst>
            </p:cNvPr>
            <p:cNvSpPr txBox="1"/>
            <p:nvPr/>
          </p:nvSpPr>
          <p:spPr>
            <a:xfrm>
              <a:off x="5145022" y="3045214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b="1" dirty="0"/>
                <a:t>로컬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저장소</a:t>
              </a:r>
              <a:r>
                <a:rPr lang="en-US" altLang="ko-KR" b="1" dirty="0"/>
                <a:t>(Local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repository)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3A64E7-10AC-009F-6622-06EFD1A63127}"/>
                </a:ext>
              </a:extLst>
            </p:cNvPr>
            <p:cNvSpPr txBox="1"/>
            <p:nvPr/>
          </p:nvSpPr>
          <p:spPr>
            <a:xfrm>
              <a:off x="5449827" y="3493538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 </a:t>
              </a:r>
              <a:r>
                <a:rPr lang="en-US" altLang="ko-KR" dirty="0"/>
                <a:t>PC</a:t>
              </a:r>
              <a:r>
                <a:rPr lang="ko-KR" altLang="en-US" dirty="0"/>
                <a:t>에 파일이 저장되는 개인 전용 저장소</a:t>
              </a:r>
              <a:endParaRPr lang="en-US" altLang="ko-KR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A150B8-3910-7FE4-FA26-0CCC4EEB9009}"/>
              </a:ext>
            </a:extLst>
          </p:cNvPr>
          <p:cNvSpPr txBox="1"/>
          <p:nvPr/>
        </p:nvSpPr>
        <p:spPr>
          <a:xfrm>
            <a:off x="2743962" y="5553808"/>
            <a:ext cx="670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평소에는 내 </a:t>
            </a:r>
            <a:r>
              <a:rPr lang="en-US" altLang="ko-KR" b="1" dirty="0">
                <a:highlight>
                  <a:srgbClr val="FFFF00"/>
                </a:highlight>
              </a:rPr>
              <a:t>PC</a:t>
            </a:r>
            <a:r>
              <a:rPr lang="ko-KR" altLang="en-US" b="1" dirty="0">
                <a:highlight>
                  <a:srgbClr val="FFFF00"/>
                </a:highlight>
              </a:rPr>
              <a:t>의 </a:t>
            </a:r>
            <a:r>
              <a:rPr lang="en-US" altLang="ko-KR" b="1" dirty="0">
                <a:highlight>
                  <a:srgbClr val="FFFF00"/>
                </a:highlight>
              </a:rPr>
              <a:t>work tree</a:t>
            </a:r>
            <a:r>
              <a:rPr lang="ko-KR" altLang="en-US" b="1" dirty="0">
                <a:highlight>
                  <a:srgbClr val="FFFF00"/>
                </a:highlight>
              </a:rPr>
              <a:t>나 로컬 저장소에서 작업</a:t>
            </a:r>
            <a:r>
              <a:rPr lang="ko-KR" altLang="en-US" dirty="0"/>
              <a:t>하다가</a:t>
            </a:r>
            <a:endParaRPr lang="en-US" altLang="ko-KR" dirty="0"/>
          </a:p>
          <a:p>
            <a:pPr algn="ctr"/>
            <a:r>
              <a:rPr lang="ko-KR" altLang="en-US" dirty="0"/>
              <a:t>작업한 내용을 공개하고 싶을 때에</a:t>
            </a:r>
            <a:r>
              <a:rPr lang="en-US" altLang="ko-KR" dirty="0"/>
              <a:t> </a:t>
            </a:r>
            <a:r>
              <a:rPr lang="ko-KR" altLang="en-US" dirty="0"/>
              <a:t>원격 저장소에 업로드</a:t>
            </a:r>
            <a:r>
              <a:rPr lang="en-US" altLang="ko-KR" dirty="0"/>
              <a:t>(Push)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00105A-39C1-617D-4A77-99D4B6ED9F1D}"/>
              </a:ext>
            </a:extLst>
          </p:cNvPr>
          <p:cNvGrpSpPr/>
          <p:nvPr/>
        </p:nvGrpSpPr>
        <p:grpSpPr>
          <a:xfrm>
            <a:off x="5145022" y="4111346"/>
            <a:ext cx="5844716" cy="817656"/>
            <a:chOff x="5145022" y="4111346"/>
            <a:chExt cx="5844716" cy="8176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7F971B-FAEA-C3AB-4EE1-1968874E4A80}"/>
                </a:ext>
              </a:extLst>
            </p:cNvPr>
            <p:cNvSpPr txBox="1"/>
            <p:nvPr/>
          </p:nvSpPr>
          <p:spPr>
            <a:xfrm>
              <a:off x="5145022" y="4111346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en-US" altLang="ko-KR" b="1" dirty="0"/>
                <a:t>work</a:t>
              </a:r>
              <a:r>
                <a:rPr lang="ko-KR" altLang="en-US" b="1" dirty="0"/>
                <a:t> </a:t>
              </a:r>
              <a:r>
                <a:rPr lang="en-US" altLang="ko-KR" b="1" dirty="0"/>
                <a:t>tree(Working directory)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F4F44-60D5-38A1-CEB3-9B901270F16A}"/>
                </a:ext>
              </a:extLst>
            </p:cNvPr>
            <p:cNvSpPr txBox="1"/>
            <p:nvPr/>
          </p:nvSpPr>
          <p:spPr>
            <a:xfrm>
              <a:off x="5449827" y="4559670"/>
              <a:ext cx="553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작업하는 폴더</a:t>
              </a:r>
              <a:r>
                <a:rPr lang="en-US" altLang="ko-KR" dirty="0"/>
                <a:t>, </a:t>
              </a:r>
              <a:r>
                <a:rPr lang="ko-KR" altLang="en-US" dirty="0"/>
                <a:t>작업 공간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19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167015" y="3105835"/>
            <a:ext cx="78579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이용한 </a:t>
            </a:r>
            <a:r>
              <a:rPr lang="en-US" altLang="ko-KR" sz="3600" dirty="0"/>
              <a:t>Commit</a:t>
            </a:r>
            <a:r>
              <a:rPr lang="ko-KR" altLang="en-US" sz="3600" dirty="0"/>
              <a:t>과 </a:t>
            </a:r>
            <a:r>
              <a:rPr lang="en-US" altLang="ko-KR" sz="3600" dirty="0"/>
              <a:t>Push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71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①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645A99-CC34-05A5-2FFF-B79B4C79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9" y="1725347"/>
            <a:ext cx="3528891" cy="163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522010" y="6056163"/>
            <a:ext cx="714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작업물</a:t>
            </a:r>
            <a:r>
              <a:rPr lang="ko-KR" altLang="en-US" dirty="0"/>
              <a:t> 작성을 완료하고 저장하면 </a:t>
            </a:r>
            <a:r>
              <a:rPr lang="en-US" altLang="ko-KR" dirty="0" err="1"/>
              <a:t>Sourcetree</a:t>
            </a:r>
            <a:r>
              <a:rPr lang="ko-KR" altLang="en-US" dirty="0"/>
              <a:t>에 작업물이 노출된다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3B8B2-9186-469E-0A6C-F1A2B48A94F6}"/>
              </a:ext>
            </a:extLst>
          </p:cNvPr>
          <p:cNvSpPr txBox="1"/>
          <p:nvPr/>
        </p:nvSpPr>
        <p:spPr>
          <a:xfrm>
            <a:off x="1139024" y="33936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CC8AB-8CFB-1B2B-4DA4-A0C924A3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2" y="1283564"/>
            <a:ext cx="8171628" cy="434437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68BC048-97BD-8E9A-CF84-50DD7BF6A7A9}"/>
              </a:ext>
            </a:extLst>
          </p:cNvPr>
          <p:cNvSpPr/>
          <p:nvPr/>
        </p:nvSpPr>
        <p:spPr>
          <a:xfrm>
            <a:off x="3550356" y="2408324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5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②]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3193611" y="6056163"/>
            <a:ext cx="58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선택하면 변경 사항이 오른쪽 패널에 나타난다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43667-4243-8137-96AB-37995A34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086882"/>
            <a:ext cx="8500534" cy="44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C6E4C-3446-BA35-55B4-50035F181AC9}"/>
              </a:ext>
            </a:extLst>
          </p:cNvPr>
          <p:cNvSpPr txBox="1"/>
          <p:nvPr/>
        </p:nvSpPr>
        <p:spPr>
          <a:xfrm>
            <a:off x="5210284" y="270561"/>
            <a:ext cx="17714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 ③]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78C8-6055-868A-A42A-EDD940E7B55A}"/>
              </a:ext>
            </a:extLst>
          </p:cNvPr>
          <p:cNvSpPr txBox="1"/>
          <p:nvPr/>
        </p:nvSpPr>
        <p:spPr>
          <a:xfrm>
            <a:off x="2397731" y="5836029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내용에 이상이 없으면 </a:t>
            </a:r>
            <a:r>
              <a:rPr lang="en-US" altLang="ko-KR" dirty="0"/>
              <a:t>“</a:t>
            </a:r>
            <a:r>
              <a:rPr lang="ko-KR" altLang="en-US" dirty="0"/>
              <a:t>선택 내용 스테이지에 올리기</a:t>
            </a:r>
            <a:r>
              <a:rPr lang="en-US" altLang="ko-KR" dirty="0"/>
              <a:t>”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ko-KR" altLang="en-US" dirty="0"/>
              <a:t>파일을 스테이지를 올린다</a:t>
            </a:r>
            <a:r>
              <a:rPr lang="en-US" altLang="ko-KR" dirty="0"/>
              <a:t>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5303CA-5590-E6A4-D118-BC96C0D76231}"/>
              </a:ext>
            </a:extLst>
          </p:cNvPr>
          <p:cNvSpPr/>
          <p:nvPr/>
        </p:nvSpPr>
        <p:spPr>
          <a:xfrm>
            <a:off x="5828830" y="3224327"/>
            <a:ext cx="530577" cy="46284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D82893-8895-31ED-9215-1A5D88A8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8" y="1276854"/>
            <a:ext cx="4117897" cy="4308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5A1812-DC60-638D-4309-9DFB07D93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62" y="1276854"/>
            <a:ext cx="4121660" cy="43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1354</Words>
  <Application>Microsoft Office PowerPoint</Application>
  <PresentationFormat>와이드스크린</PresentationFormat>
  <Paragraphs>284</Paragraphs>
  <Slides>48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385</cp:revision>
  <dcterms:created xsi:type="dcterms:W3CDTF">2022-10-17T05:30:20Z</dcterms:created>
  <dcterms:modified xsi:type="dcterms:W3CDTF">2022-11-17T08:21:52Z</dcterms:modified>
</cp:coreProperties>
</file>