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본문 첫 번째 줄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3"/>
          </p:nvPr>
        </p:nvSpPr>
        <p:spPr>
          <a:xfrm>
            <a:off x="1270000" y="4290678"/>
            <a:ext cx="10464800" cy="645618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19250" y="6731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6718300" y="638918"/>
            <a:ext cx="5334002" cy="8216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blog.naver.com/tipsware/221029211791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youtube.com/watch?v=nYh7pEX9lAE&amp;list=PLlJhQXcLQBJqywc5dweQ75GBRubzPxhAk&amp;index=54" TargetMode="External"/><Relationship Id="rId3" Type="http://schemas.openxmlformats.org/officeDocument/2006/relationships/hyperlink" Target="https://blog.naver.com/tipsware/221028559903?proxyReferer=https%3A%2F%2Fblog.naver.com%2FPostList.nhn%3FblogId%3Dtipsware%26from%3DpostList%26categoryNo%3D87" TargetMode="External"/><Relationship Id="rId4" Type="http://schemas.openxmlformats.org/officeDocument/2006/relationships/hyperlink" Target="https://modoocode.com/135" TargetMode="External"/><Relationship Id="rId5" Type="http://schemas.openxmlformats.org/officeDocument/2006/relationships/hyperlink" Target="http://www.soen.kr/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++ Stud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C++ Study</a:t>
            </a:r>
          </a:p>
        </p:txBody>
      </p:sp>
      <p:sp>
        <p:nvSpPr>
          <p:cNvPr id="120" name="스터디 계획안 + Basic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스터디 계획안 + Basic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발표자 선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발표자 선정</a:t>
            </a:r>
          </a:p>
        </p:txBody>
      </p:sp>
      <p:sp>
        <p:nvSpPr>
          <p:cNvPr id="155" name="1주차 : 송승호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1주차 : 송승호</a:t>
            </a:r>
          </a:p>
          <a:p>
            <a:pPr/>
            <a:r>
              <a:t>2주차 : 송승호, 성명근, 박소현</a:t>
            </a:r>
          </a:p>
          <a:p>
            <a:pPr/>
            <a:r>
              <a:t>3주차 : 송승호, 나부겸, 방다연</a:t>
            </a:r>
          </a:p>
          <a:p>
            <a:pPr/>
            <a:r>
              <a:t>4주차 : 송승호, 박민형, 정지민</a:t>
            </a:r>
          </a:p>
          <a:p>
            <a:pPr/>
            <a:r>
              <a:t>5주차 : 송승호, 손창민, 이지우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++ Stud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C++ Study</a:t>
            </a:r>
          </a:p>
        </p:txBody>
      </p:sp>
      <p:sp>
        <p:nvSpPr>
          <p:cNvPr id="158" name="1st week.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1st week.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 vs C++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 vs C++</a:t>
            </a:r>
          </a:p>
        </p:txBody>
      </p:sp>
      <p:sp>
        <p:nvSpPr>
          <p:cNvPr id="161" name="C : 말을 하는 방법 / C++ : 말을 조리있게 활용하는 방법…"/>
          <p:cNvSpPr txBox="1"/>
          <p:nvPr>
            <p:ph type="body" idx="1"/>
          </p:nvPr>
        </p:nvSpPr>
        <p:spPr>
          <a:xfrm>
            <a:off x="952500" y="2590800"/>
            <a:ext cx="10837317" cy="6444408"/>
          </a:xfrm>
          <a:prstGeom prst="rect">
            <a:avLst/>
          </a:prstGeom>
        </p:spPr>
        <p:txBody>
          <a:bodyPr/>
          <a:lstStyle/>
          <a:p>
            <a:pPr/>
            <a:r>
              <a:t>C : 말을 하는 방법 / C++ : 말을 </a:t>
            </a:r>
            <a:r>
              <a:rPr>
                <a:solidFill>
                  <a:srgbClr val="FF2F92"/>
                </a:solidFill>
              </a:rPr>
              <a:t>조리있게</a:t>
            </a:r>
            <a:r>
              <a:t> 활용하는 방법</a:t>
            </a:r>
          </a:p>
          <a:p>
            <a:pPr/>
            <a:r>
              <a:t>C++ : 절차 지향 프로그래밍(C언어)을 극복하고자 하는 객체지향 프로그래밍 언어</a:t>
            </a:r>
          </a:p>
          <a:p>
            <a:pPr/>
            <a:r>
              <a:t>C언어가 코드의 순서같은 절차를 우선시하는 언어였다면,</a:t>
            </a:r>
            <a:br/>
            <a:r>
              <a:t>C++은 한발짝 더 나아가,</a:t>
            </a:r>
            <a:br/>
            <a:r>
              <a:t>마치 기계부품처럼 </a:t>
            </a:r>
            <a:r>
              <a:rPr>
                <a:solidFill>
                  <a:srgbClr val="FF2F92"/>
                </a:solidFill>
              </a:rPr>
              <a:t>독립성을 갖는 객체들로 구성</a:t>
            </a:r>
            <a:r>
              <a:t>되고, 그 </a:t>
            </a:r>
            <a:r>
              <a:rPr>
                <a:solidFill>
                  <a:srgbClr val="FF2F92"/>
                </a:solidFill>
              </a:rPr>
              <a:t>객체들을 조립하여 프로그램을 완성</a:t>
            </a:r>
            <a:r>
              <a:t>한다는 개념.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절차지향 vs 객체지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절차지향 vs 객체지향</a:t>
            </a:r>
          </a:p>
        </p:txBody>
      </p:sp>
      <p:sp>
        <p:nvSpPr>
          <p:cNvPr id="164" name="절차지향"/>
          <p:cNvSpPr txBox="1"/>
          <p:nvPr/>
        </p:nvSpPr>
        <p:spPr>
          <a:xfrm>
            <a:off x="926845" y="1943099"/>
            <a:ext cx="11689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절차지향</a:t>
            </a:r>
          </a:p>
        </p:txBody>
      </p:sp>
      <p:sp>
        <p:nvSpPr>
          <p:cNvPr id="165" name="비행기"/>
          <p:cNvSpPr/>
          <p:nvPr/>
        </p:nvSpPr>
        <p:spPr>
          <a:xfrm>
            <a:off x="2210334" y="2660134"/>
            <a:ext cx="1646479" cy="1649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7" h="21600" fill="norm" stroke="1" extrusionOk="0">
                <a:moveTo>
                  <a:pt x="6934" y="0"/>
                </a:moveTo>
                <a:cubicBezTo>
                  <a:pt x="6735" y="0"/>
                  <a:pt x="6650" y="145"/>
                  <a:pt x="6816" y="441"/>
                </a:cubicBezTo>
                <a:cubicBezTo>
                  <a:pt x="6956" y="690"/>
                  <a:pt x="9918" y="7392"/>
                  <a:pt x="10870" y="9549"/>
                </a:cubicBezTo>
                <a:lnTo>
                  <a:pt x="6875" y="9549"/>
                </a:lnTo>
                <a:cubicBezTo>
                  <a:pt x="5902" y="9549"/>
                  <a:pt x="4068" y="9760"/>
                  <a:pt x="2789" y="10083"/>
                </a:cubicBezTo>
                <a:cubicBezTo>
                  <a:pt x="2579" y="9830"/>
                  <a:pt x="1314" y="8276"/>
                  <a:pt x="1132" y="8012"/>
                </a:cubicBezTo>
                <a:cubicBezTo>
                  <a:pt x="933" y="7721"/>
                  <a:pt x="734" y="7754"/>
                  <a:pt x="567" y="7754"/>
                </a:cubicBezTo>
                <a:cubicBezTo>
                  <a:pt x="400" y="7754"/>
                  <a:pt x="444" y="7754"/>
                  <a:pt x="283" y="7754"/>
                </a:cubicBezTo>
                <a:cubicBezTo>
                  <a:pt x="116" y="7754"/>
                  <a:pt x="-88" y="7802"/>
                  <a:pt x="41" y="8120"/>
                </a:cubicBezTo>
                <a:cubicBezTo>
                  <a:pt x="219" y="8546"/>
                  <a:pt x="783" y="9922"/>
                  <a:pt x="1148" y="10801"/>
                </a:cubicBezTo>
                <a:cubicBezTo>
                  <a:pt x="783" y="11685"/>
                  <a:pt x="213" y="13054"/>
                  <a:pt x="41" y="13480"/>
                </a:cubicBezTo>
                <a:cubicBezTo>
                  <a:pt x="-88" y="13798"/>
                  <a:pt x="116" y="13847"/>
                  <a:pt x="283" y="13847"/>
                </a:cubicBezTo>
                <a:cubicBezTo>
                  <a:pt x="450" y="13847"/>
                  <a:pt x="406" y="13847"/>
                  <a:pt x="567" y="13847"/>
                </a:cubicBezTo>
                <a:cubicBezTo>
                  <a:pt x="734" y="13847"/>
                  <a:pt x="933" y="13879"/>
                  <a:pt x="1132" y="13588"/>
                </a:cubicBezTo>
                <a:cubicBezTo>
                  <a:pt x="1314" y="13318"/>
                  <a:pt x="2579" y="11770"/>
                  <a:pt x="2789" y="11517"/>
                </a:cubicBezTo>
                <a:cubicBezTo>
                  <a:pt x="4068" y="11840"/>
                  <a:pt x="5907" y="12051"/>
                  <a:pt x="6875" y="12051"/>
                </a:cubicBezTo>
                <a:lnTo>
                  <a:pt x="10876" y="12051"/>
                </a:lnTo>
                <a:cubicBezTo>
                  <a:pt x="9925" y="14203"/>
                  <a:pt x="6961" y="20910"/>
                  <a:pt x="6822" y="21159"/>
                </a:cubicBezTo>
                <a:cubicBezTo>
                  <a:pt x="6655" y="21455"/>
                  <a:pt x="6746" y="21600"/>
                  <a:pt x="6939" y="21600"/>
                </a:cubicBezTo>
                <a:cubicBezTo>
                  <a:pt x="7133" y="21600"/>
                  <a:pt x="7380" y="21600"/>
                  <a:pt x="7579" y="21600"/>
                </a:cubicBezTo>
                <a:cubicBezTo>
                  <a:pt x="7784" y="21600"/>
                  <a:pt x="7870" y="21481"/>
                  <a:pt x="8005" y="21308"/>
                </a:cubicBezTo>
                <a:cubicBezTo>
                  <a:pt x="8166" y="21104"/>
                  <a:pt x="8988" y="20048"/>
                  <a:pt x="10031" y="18705"/>
                </a:cubicBezTo>
                <a:lnTo>
                  <a:pt x="10930" y="18705"/>
                </a:lnTo>
                <a:cubicBezTo>
                  <a:pt x="11285" y="18705"/>
                  <a:pt x="11613" y="18635"/>
                  <a:pt x="11849" y="18516"/>
                </a:cubicBezTo>
                <a:lnTo>
                  <a:pt x="11849" y="17514"/>
                </a:lnTo>
                <a:cubicBezTo>
                  <a:pt x="11645" y="17417"/>
                  <a:pt x="11387" y="17352"/>
                  <a:pt x="11096" y="17330"/>
                </a:cubicBezTo>
                <a:cubicBezTo>
                  <a:pt x="11494" y="16823"/>
                  <a:pt x="11897" y="16300"/>
                  <a:pt x="12295" y="15793"/>
                </a:cubicBezTo>
                <a:lnTo>
                  <a:pt x="13162" y="15793"/>
                </a:lnTo>
                <a:cubicBezTo>
                  <a:pt x="13517" y="15793"/>
                  <a:pt x="13844" y="15723"/>
                  <a:pt x="14081" y="15605"/>
                </a:cubicBezTo>
                <a:lnTo>
                  <a:pt x="14081" y="14602"/>
                </a:lnTo>
                <a:cubicBezTo>
                  <a:pt x="13887" y="14511"/>
                  <a:pt x="13634" y="14445"/>
                  <a:pt x="13360" y="14424"/>
                </a:cubicBezTo>
                <a:cubicBezTo>
                  <a:pt x="14204" y="13340"/>
                  <a:pt x="14904" y="12445"/>
                  <a:pt x="15210" y="12051"/>
                </a:cubicBezTo>
                <a:lnTo>
                  <a:pt x="18635" y="12051"/>
                </a:lnTo>
                <a:cubicBezTo>
                  <a:pt x="20221" y="12051"/>
                  <a:pt x="21507" y="11491"/>
                  <a:pt x="21507" y="10801"/>
                </a:cubicBezTo>
                <a:cubicBezTo>
                  <a:pt x="21512" y="10111"/>
                  <a:pt x="20226" y="9549"/>
                  <a:pt x="18640" y="9549"/>
                </a:cubicBezTo>
                <a:lnTo>
                  <a:pt x="15215" y="9549"/>
                </a:lnTo>
                <a:cubicBezTo>
                  <a:pt x="14909" y="9155"/>
                  <a:pt x="14209" y="8260"/>
                  <a:pt x="13365" y="7176"/>
                </a:cubicBezTo>
                <a:cubicBezTo>
                  <a:pt x="13645" y="7155"/>
                  <a:pt x="13892" y="7091"/>
                  <a:pt x="14086" y="6999"/>
                </a:cubicBezTo>
                <a:lnTo>
                  <a:pt x="14086" y="5995"/>
                </a:lnTo>
                <a:cubicBezTo>
                  <a:pt x="13844" y="5877"/>
                  <a:pt x="13522" y="5807"/>
                  <a:pt x="13167" y="5807"/>
                </a:cubicBezTo>
                <a:lnTo>
                  <a:pt x="12295" y="5807"/>
                </a:lnTo>
                <a:cubicBezTo>
                  <a:pt x="11897" y="5300"/>
                  <a:pt x="11494" y="4777"/>
                  <a:pt x="11096" y="4270"/>
                </a:cubicBezTo>
                <a:cubicBezTo>
                  <a:pt x="11387" y="4254"/>
                  <a:pt x="11645" y="4185"/>
                  <a:pt x="11849" y="4088"/>
                </a:cubicBezTo>
                <a:lnTo>
                  <a:pt x="11849" y="3084"/>
                </a:lnTo>
                <a:cubicBezTo>
                  <a:pt x="11607" y="2965"/>
                  <a:pt x="11285" y="2895"/>
                  <a:pt x="10930" y="2895"/>
                </a:cubicBezTo>
                <a:lnTo>
                  <a:pt x="10026" y="2895"/>
                </a:lnTo>
                <a:cubicBezTo>
                  <a:pt x="8983" y="1558"/>
                  <a:pt x="8161" y="496"/>
                  <a:pt x="7999" y="292"/>
                </a:cubicBezTo>
                <a:cubicBezTo>
                  <a:pt x="7865" y="119"/>
                  <a:pt x="7779" y="0"/>
                  <a:pt x="7574" y="0"/>
                </a:cubicBezTo>
                <a:cubicBezTo>
                  <a:pt x="7381" y="0"/>
                  <a:pt x="7133" y="0"/>
                  <a:pt x="6934" y="0"/>
                </a:cubicBezTo>
                <a:close/>
              </a:path>
            </a:pathLst>
          </a:cu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66" name="선"/>
          <p:cNvSpPr/>
          <p:nvPr/>
        </p:nvSpPr>
        <p:spPr>
          <a:xfrm flipV="1">
            <a:off x="6223916" y="6636140"/>
            <a:ext cx="340210" cy="34021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69" name="엔진장치에는 뭐가 쓰이고 몇개의 볼트가 들어가고 어떤 제품이 필요해. 또 동력을 구성하는 재질은 티타늄이 좋을까 카본이 좋을까 음 날개는 한개면 족하지 않을까 아냐 그래도 두개는 있어야 비행기지 아 쓸꺼없어 좌석수는 몇개로 배치하지 최대하중은 몇돈까지로 설정해놓을까…"/>
          <p:cNvGrpSpPr/>
          <p:nvPr/>
        </p:nvGrpSpPr>
        <p:grpSpPr>
          <a:xfrm>
            <a:off x="723900" y="4895850"/>
            <a:ext cx="4619250" cy="4313238"/>
            <a:chOff x="0" y="0"/>
            <a:chExt cx="4619249" cy="4313237"/>
          </a:xfrm>
        </p:grpSpPr>
        <p:sp>
          <p:nvSpPr>
            <p:cNvPr id="167" name="직사각형"/>
            <p:cNvSpPr/>
            <p:nvPr/>
          </p:nvSpPr>
          <p:spPr>
            <a:xfrm>
              <a:off x="0" y="0"/>
              <a:ext cx="4619250" cy="4313238"/>
            </a:xfrm>
            <a:prstGeom prst="rect">
              <a:avLst/>
            </a:prstGeom>
            <a:solidFill>
              <a:srgbClr val="16E7C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" name="엔진장치에는 뭐가 쓰이고 몇개의 볼트가 들어가고 어떤 제품이 필요해. 또 동력을 구성하는 재질은 티타늄이 좋을까 카본이 좋을까 음 날개는 한개면 족하지 않을까 아냐 그래도 두개는 있어야 비행기지 아 쓸꺼없어 좌석수는 몇개로 배치하지 최대하중은 몇돈까지로 설정해놓을까…"/>
            <p:cNvSpPr txBox="1"/>
            <p:nvPr/>
          </p:nvSpPr>
          <p:spPr>
            <a:xfrm>
              <a:off x="0" y="131154"/>
              <a:ext cx="4619250" cy="40509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엔진장치에는 뭐가 쓰이고 몇개의 볼트가 들어가고 어떤 제품이 필요해. 또 동력을 구성하는 재질은 티타늄이 좋을까 카본이 좋을까 음 날개는 한개면 족하지 않을까 아냐 그래도 두개는 있어야 비행기지 아 쓸꺼없어 좌석수는 몇개로 배치하지 최대하중은 몇돈까지로 설정해놓을까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.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.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.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수백가지를 절차에 맞게 설계한다.</a:t>
              </a:r>
            </a:p>
          </p:txBody>
        </p:sp>
      </p:grpSp>
      <p:sp>
        <p:nvSpPr>
          <p:cNvPr id="170" name="비행기"/>
          <p:cNvSpPr/>
          <p:nvPr/>
        </p:nvSpPr>
        <p:spPr>
          <a:xfrm>
            <a:off x="8598434" y="2558534"/>
            <a:ext cx="1646479" cy="1649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7" h="21600" fill="norm" stroke="1" extrusionOk="0">
                <a:moveTo>
                  <a:pt x="6934" y="0"/>
                </a:moveTo>
                <a:cubicBezTo>
                  <a:pt x="6735" y="0"/>
                  <a:pt x="6650" y="145"/>
                  <a:pt x="6816" y="441"/>
                </a:cubicBezTo>
                <a:cubicBezTo>
                  <a:pt x="6956" y="690"/>
                  <a:pt x="9918" y="7392"/>
                  <a:pt x="10870" y="9549"/>
                </a:cubicBezTo>
                <a:lnTo>
                  <a:pt x="6875" y="9549"/>
                </a:lnTo>
                <a:cubicBezTo>
                  <a:pt x="5902" y="9549"/>
                  <a:pt x="4068" y="9760"/>
                  <a:pt x="2789" y="10083"/>
                </a:cubicBezTo>
                <a:cubicBezTo>
                  <a:pt x="2579" y="9830"/>
                  <a:pt x="1314" y="8276"/>
                  <a:pt x="1132" y="8012"/>
                </a:cubicBezTo>
                <a:cubicBezTo>
                  <a:pt x="933" y="7721"/>
                  <a:pt x="734" y="7754"/>
                  <a:pt x="567" y="7754"/>
                </a:cubicBezTo>
                <a:cubicBezTo>
                  <a:pt x="400" y="7754"/>
                  <a:pt x="444" y="7754"/>
                  <a:pt x="283" y="7754"/>
                </a:cubicBezTo>
                <a:cubicBezTo>
                  <a:pt x="116" y="7754"/>
                  <a:pt x="-88" y="7802"/>
                  <a:pt x="41" y="8120"/>
                </a:cubicBezTo>
                <a:cubicBezTo>
                  <a:pt x="219" y="8546"/>
                  <a:pt x="783" y="9922"/>
                  <a:pt x="1148" y="10801"/>
                </a:cubicBezTo>
                <a:cubicBezTo>
                  <a:pt x="783" y="11685"/>
                  <a:pt x="213" y="13054"/>
                  <a:pt x="41" y="13480"/>
                </a:cubicBezTo>
                <a:cubicBezTo>
                  <a:pt x="-88" y="13798"/>
                  <a:pt x="116" y="13847"/>
                  <a:pt x="283" y="13847"/>
                </a:cubicBezTo>
                <a:cubicBezTo>
                  <a:pt x="450" y="13847"/>
                  <a:pt x="406" y="13847"/>
                  <a:pt x="567" y="13847"/>
                </a:cubicBezTo>
                <a:cubicBezTo>
                  <a:pt x="734" y="13847"/>
                  <a:pt x="933" y="13879"/>
                  <a:pt x="1132" y="13588"/>
                </a:cubicBezTo>
                <a:cubicBezTo>
                  <a:pt x="1314" y="13318"/>
                  <a:pt x="2579" y="11770"/>
                  <a:pt x="2789" y="11517"/>
                </a:cubicBezTo>
                <a:cubicBezTo>
                  <a:pt x="4068" y="11840"/>
                  <a:pt x="5907" y="12051"/>
                  <a:pt x="6875" y="12051"/>
                </a:cubicBezTo>
                <a:lnTo>
                  <a:pt x="10876" y="12051"/>
                </a:lnTo>
                <a:cubicBezTo>
                  <a:pt x="9925" y="14203"/>
                  <a:pt x="6961" y="20910"/>
                  <a:pt x="6822" y="21159"/>
                </a:cubicBezTo>
                <a:cubicBezTo>
                  <a:pt x="6655" y="21455"/>
                  <a:pt x="6746" y="21600"/>
                  <a:pt x="6939" y="21600"/>
                </a:cubicBezTo>
                <a:cubicBezTo>
                  <a:pt x="7133" y="21600"/>
                  <a:pt x="7380" y="21600"/>
                  <a:pt x="7579" y="21600"/>
                </a:cubicBezTo>
                <a:cubicBezTo>
                  <a:pt x="7784" y="21600"/>
                  <a:pt x="7870" y="21481"/>
                  <a:pt x="8005" y="21308"/>
                </a:cubicBezTo>
                <a:cubicBezTo>
                  <a:pt x="8166" y="21104"/>
                  <a:pt x="8988" y="20048"/>
                  <a:pt x="10031" y="18705"/>
                </a:cubicBezTo>
                <a:lnTo>
                  <a:pt x="10930" y="18705"/>
                </a:lnTo>
                <a:cubicBezTo>
                  <a:pt x="11285" y="18705"/>
                  <a:pt x="11613" y="18635"/>
                  <a:pt x="11849" y="18516"/>
                </a:cubicBezTo>
                <a:lnTo>
                  <a:pt x="11849" y="17514"/>
                </a:lnTo>
                <a:cubicBezTo>
                  <a:pt x="11645" y="17417"/>
                  <a:pt x="11387" y="17352"/>
                  <a:pt x="11096" y="17330"/>
                </a:cubicBezTo>
                <a:cubicBezTo>
                  <a:pt x="11494" y="16823"/>
                  <a:pt x="11897" y="16300"/>
                  <a:pt x="12295" y="15793"/>
                </a:cubicBezTo>
                <a:lnTo>
                  <a:pt x="13162" y="15793"/>
                </a:lnTo>
                <a:cubicBezTo>
                  <a:pt x="13517" y="15793"/>
                  <a:pt x="13844" y="15723"/>
                  <a:pt x="14081" y="15605"/>
                </a:cubicBezTo>
                <a:lnTo>
                  <a:pt x="14081" y="14602"/>
                </a:lnTo>
                <a:cubicBezTo>
                  <a:pt x="13887" y="14511"/>
                  <a:pt x="13634" y="14445"/>
                  <a:pt x="13360" y="14424"/>
                </a:cubicBezTo>
                <a:cubicBezTo>
                  <a:pt x="14204" y="13340"/>
                  <a:pt x="14904" y="12445"/>
                  <a:pt x="15210" y="12051"/>
                </a:cubicBezTo>
                <a:lnTo>
                  <a:pt x="18635" y="12051"/>
                </a:lnTo>
                <a:cubicBezTo>
                  <a:pt x="20221" y="12051"/>
                  <a:pt x="21507" y="11491"/>
                  <a:pt x="21507" y="10801"/>
                </a:cubicBezTo>
                <a:cubicBezTo>
                  <a:pt x="21512" y="10111"/>
                  <a:pt x="20226" y="9549"/>
                  <a:pt x="18640" y="9549"/>
                </a:cubicBezTo>
                <a:lnTo>
                  <a:pt x="15215" y="9549"/>
                </a:lnTo>
                <a:cubicBezTo>
                  <a:pt x="14909" y="9155"/>
                  <a:pt x="14209" y="8260"/>
                  <a:pt x="13365" y="7176"/>
                </a:cubicBezTo>
                <a:cubicBezTo>
                  <a:pt x="13645" y="7155"/>
                  <a:pt x="13892" y="7091"/>
                  <a:pt x="14086" y="6999"/>
                </a:cubicBezTo>
                <a:lnTo>
                  <a:pt x="14086" y="5995"/>
                </a:lnTo>
                <a:cubicBezTo>
                  <a:pt x="13844" y="5877"/>
                  <a:pt x="13522" y="5807"/>
                  <a:pt x="13167" y="5807"/>
                </a:cubicBezTo>
                <a:lnTo>
                  <a:pt x="12295" y="5807"/>
                </a:lnTo>
                <a:cubicBezTo>
                  <a:pt x="11897" y="5300"/>
                  <a:pt x="11494" y="4777"/>
                  <a:pt x="11096" y="4270"/>
                </a:cubicBezTo>
                <a:cubicBezTo>
                  <a:pt x="11387" y="4254"/>
                  <a:pt x="11645" y="4185"/>
                  <a:pt x="11849" y="4088"/>
                </a:cubicBezTo>
                <a:lnTo>
                  <a:pt x="11849" y="3084"/>
                </a:lnTo>
                <a:cubicBezTo>
                  <a:pt x="11607" y="2965"/>
                  <a:pt x="11285" y="2895"/>
                  <a:pt x="10930" y="2895"/>
                </a:cubicBezTo>
                <a:lnTo>
                  <a:pt x="10026" y="2895"/>
                </a:lnTo>
                <a:cubicBezTo>
                  <a:pt x="8983" y="1558"/>
                  <a:pt x="8161" y="496"/>
                  <a:pt x="7999" y="292"/>
                </a:cubicBezTo>
                <a:cubicBezTo>
                  <a:pt x="7865" y="119"/>
                  <a:pt x="7779" y="0"/>
                  <a:pt x="7574" y="0"/>
                </a:cubicBezTo>
                <a:cubicBezTo>
                  <a:pt x="7381" y="0"/>
                  <a:pt x="7133" y="0"/>
                  <a:pt x="6934" y="0"/>
                </a:cubicBezTo>
                <a:close/>
              </a:path>
            </a:pathLst>
          </a:cu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grpSp>
        <p:nvGrpSpPr>
          <p:cNvPr id="173" name="엔진장치"/>
          <p:cNvGrpSpPr/>
          <p:nvPr/>
        </p:nvGrpSpPr>
        <p:grpSpPr>
          <a:xfrm>
            <a:off x="6515099" y="4895849"/>
            <a:ext cx="457571" cy="1649093"/>
            <a:chOff x="0" y="0"/>
            <a:chExt cx="457569" cy="1649091"/>
          </a:xfrm>
        </p:grpSpPr>
        <p:sp>
          <p:nvSpPr>
            <p:cNvPr id="171" name="직사각형"/>
            <p:cNvSpPr/>
            <p:nvPr/>
          </p:nvSpPr>
          <p:spPr>
            <a:xfrm>
              <a:off x="-1" y="-1"/>
              <a:ext cx="457571" cy="1649093"/>
            </a:xfrm>
            <a:prstGeom prst="rect">
              <a:avLst/>
            </a:prstGeom>
            <a:solidFill>
              <a:srgbClr val="16E7C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엔진장치"/>
            <p:cNvSpPr txBox="1"/>
            <p:nvPr/>
          </p:nvSpPr>
          <p:spPr>
            <a:xfrm>
              <a:off x="-1" y="87945"/>
              <a:ext cx="457571" cy="147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엔진장치</a:t>
              </a:r>
            </a:p>
          </p:txBody>
        </p:sp>
      </p:grpSp>
      <p:grpSp>
        <p:nvGrpSpPr>
          <p:cNvPr id="176" name="동력"/>
          <p:cNvGrpSpPr/>
          <p:nvPr/>
        </p:nvGrpSpPr>
        <p:grpSpPr>
          <a:xfrm>
            <a:off x="7175499" y="4895849"/>
            <a:ext cx="457571" cy="1649093"/>
            <a:chOff x="0" y="0"/>
            <a:chExt cx="457569" cy="1649091"/>
          </a:xfrm>
        </p:grpSpPr>
        <p:sp>
          <p:nvSpPr>
            <p:cNvPr id="174" name="직사각형"/>
            <p:cNvSpPr/>
            <p:nvPr/>
          </p:nvSpPr>
          <p:spPr>
            <a:xfrm>
              <a:off x="-1" y="-1"/>
              <a:ext cx="457571" cy="1649093"/>
            </a:xfrm>
            <a:prstGeom prst="rect">
              <a:avLst/>
            </a:prstGeom>
            <a:solidFill>
              <a:srgbClr val="16E7C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" name="동력"/>
            <p:cNvSpPr txBox="1"/>
            <p:nvPr/>
          </p:nvSpPr>
          <p:spPr>
            <a:xfrm>
              <a:off x="-1" y="430845"/>
              <a:ext cx="457571" cy="787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동력</a:t>
              </a:r>
            </a:p>
          </p:txBody>
        </p:sp>
      </p:grpSp>
      <p:grpSp>
        <p:nvGrpSpPr>
          <p:cNvPr id="179" name="날개"/>
          <p:cNvGrpSpPr/>
          <p:nvPr/>
        </p:nvGrpSpPr>
        <p:grpSpPr>
          <a:xfrm>
            <a:off x="7835899" y="4895849"/>
            <a:ext cx="457571" cy="1649093"/>
            <a:chOff x="0" y="0"/>
            <a:chExt cx="457569" cy="1649091"/>
          </a:xfrm>
        </p:grpSpPr>
        <p:sp>
          <p:nvSpPr>
            <p:cNvPr id="177" name="직사각형"/>
            <p:cNvSpPr/>
            <p:nvPr/>
          </p:nvSpPr>
          <p:spPr>
            <a:xfrm>
              <a:off x="-1" y="-1"/>
              <a:ext cx="457571" cy="1649093"/>
            </a:xfrm>
            <a:prstGeom prst="rect">
              <a:avLst/>
            </a:prstGeom>
            <a:solidFill>
              <a:srgbClr val="16E7C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" name="날개"/>
            <p:cNvSpPr txBox="1"/>
            <p:nvPr/>
          </p:nvSpPr>
          <p:spPr>
            <a:xfrm>
              <a:off x="-1" y="430845"/>
              <a:ext cx="457571" cy="787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날개</a:t>
              </a:r>
            </a:p>
          </p:txBody>
        </p:sp>
      </p:grpSp>
      <p:grpSp>
        <p:nvGrpSpPr>
          <p:cNvPr id="182" name="좌석"/>
          <p:cNvGrpSpPr/>
          <p:nvPr/>
        </p:nvGrpSpPr>
        <p:grpSpPr>
          <a:xfrm>
            <a:off x="8496299" y="4895849"/>
            <a:ext cx="457571" cy="1649093"/>
            <a:chOff x="0" y="0"/>
            <a:chExt cx="457569" cy="1649091"/>
          </a:xfrm>
        </p:grpSpPr>
        <p:sp>
          <p:nvSpPr>
            <p:cNvPr id="180" name="직사각형"/>
            <p:cNvSpPr/>
            <p:nvPr/>
          </p:nvSpPr>
          <p:spPr>
            <a:xfrm>
              <a:off x="-1" y="-1"/>
              <a:ext cx="457571" cy="1649093"/>
            </a:xfrm>
            <a:prstGeom prst="rect">
              <a:avLst/>
            </a:prstGeom>
            <a:solidFill>
              <a:srgbClr val="16E7C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1" name="좌석"/>
            <p:cNvSpPr txBox="1"/>
            <p:nvPr/>
          </p:nvSpPr>
          <p:spPr>
            <a:xfrm>
              <a:off x="-1" y="430845"/>
              <a:ext cx="457571" cy="787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좌석</a:t>
              </a:r>
            </a:p>
          </p:txBody>
        </p:sp>
      </p:grpSp>
      <p:grpSp>
        <p:nvGrpSpPr>
          <p:cNvPr id="185" name="최대하중"/>
          <p:cNvGrpSpPr/>
          <p:nvPr/>
        </p:nvGrpSpPr>
        <p:grpSpPr>
          <a:xfrm>
            <a:off x="9156699" y="4895849"/>
            <a:ext cx="457571" cy="1649093"/>
            <a:chOff x="0" y="0"/>
            <a:chExt cx="457569" cy="1649091"/>
          </a:xfrm>
        </p:grpSpPr>
        <p:sp>
          <p:nvSpPr>
            <p:cNvPr id="183" name="직사각형"/>
            <p:cNvSpPr/>
            <p:nvPr/>
          </p:nvSpPr>
          <p:spPr>
            <a:xfrm>
              <a:off x="-1" y="-1"/>
              <a:ext cx="457571" cy="1649093"/>
            </a:xfrm>
            <a:prstGeom prst="rect">
              <a:avLst/>
            </a:prstGeom>
            <a:solidFill>
              <a:srgbClr val="16E7C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4" name="최대하중"/>
            <p:cNvSpPr txBox="1"/>
            <p:nvPr/>
          </p:nvSpPr>
          <p:spPr>
            <a:xfrm>
              <a:off x="-1" y="87945"/>
              <a:ext cx="457571" cy="147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최대하중</a:t>
              </a:r>
            </a:p>
          </p:txBody>
        </p:sp>
      </p:grpSp>
      <p:grpSp>
        <p:nvGrpSpPr>
          <p:cNvPr id="188" name="편의"/>
          <p:cNvGrpSpPr/>
          <p:nvPr/>
        </p:nvGrpSpPr>
        <p:grpSpPr>
          <a:xfrm>
            <a:off x="9817099" y="4895849"/>
            <a:ext cx="457571" cy="1649093"/>
            <a:chOff x="0" y="0"/>
            <a:chExt cx="457569" cy="1649091"/>
          </a:xfrm>
        </p:grpSpPr>
        <p:sp>
          <p:nvSpPr>
            <p:cNvPr id="186" name="직사각형"/>
            <p:cNvSpPr/>
            <p:nvPr/>
          </p:nvSpPr>
          <p:spPr>
            <a:xfrm>
              <a:off x="-1" y="-1"/>
              <a:ext cx="457571" cy="1649093"/>
            </a:xfrm>
            <a:prstGeom prst="rect">
              <a:avLst/>
            </a:prstGeom>
            <a:solidFill>
              <a:srgbClr val="16E7C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7" name="편의"/>
            <p:cNvSpPr txBox="1"/>
            <p:nvPr/>
          </p:nvSpPr>
          <p:spPr>
            <a:xfrm>
              <a:off x="-1" y="430845"/>
              <a:ext cx="457571" cy="787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편의</a:t>
              </a:r>
            </a:p>
          </p:txBody>
        </p:sp>
      </p:grpSp>
      <p:grpSp>
        <p:nvGrpSpPr>
          <p:cNvPr id="191" name="…"/>
          <p:cNvGrpSpPr/>
          <p:nvPr/>
        </p:nvGrpSpPr>
        <p:grpSpPr>
          <a:xfrm>
            <a:off x="10477499" y="4895849"/>
            <a:ext cx="457571" cy="1649093"/>
            <a:chOff x="0" y="0"/>
            <a:chExt cx="457569" cy="1649091"/>
          </a:xfrm>
        </p:grpSpPr>
        <p:sp>
          <p:nvSpPr>
            <p:cNvPr id="189" name="직사각형"/>
            <p:cNvSpPr/>
            <p:nvPr/>
          </p:nvSpPr>
          <p:spPr>
            <a:xfrm>
              <a:off x="-1" y="-1"/>
              <a:ext cx="457571" cy="1649093"/>
            </a:xfrm>
            <a:prstGeom prst="rect">
              <a:avLst/>
            </a:prstGeom>
            <a:solidFill>
              <a:srgbClr val="16E7C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0" name="…"/>
            <p:cNvSpPr txBox="1"/>
            <p:nvPr/>
          </p:nvSpPr>
          <p:spPr>
            <a:xfrm>
              <a:off x="-1" y="606347"/>
              <a:ext cx="457571" cy="436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…</a:t>
              </a:r>
            </a:p>
          </p:txBody>
        </p:sp>
      </p:grpSp>
      <p:grpSp>
        <p:nvGrpSpPr>
          <p:cNvPr id="194" name="수백가지"/>
          <p:cNvGrpSpPr/>
          <p:nvPr/>
        </p:nvGrpSpPr>
        <p:grpSpPr>
          <a:xfrm>
            <a:off x="11137899" y="4895849"/>
            <a:ext cx="457571" cy="1649093"/>
            <a:chOff x="0" y="0"/>
            <a:chExt cx="457569" cy="1649091"/>
          </a:xfrm>
        </p:grpSpPr>
        <p:sp>
          <p:nvSpPr>
            <p:cNvPr id="192" name="직사각형"/>
            <p:cNvSpPr/>
            <p:nvPr/>
          </p:nvSpPr>
          <p:spPr>
            <a:xfrm>
              <a:off x="-1" y="-1"/>
              <a:ext cx="457571" cy="1649093"/>
            </a:xfrm>
            <a:prstGeom prst="rect">
              <a:avLst/>
            </a:prstGeom>
            <a:solidFill>
              <a:srgbClr val="16E7C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3" name="수백가지"/>
            <p:cNvSpPr txBox="1"/>
            <p:nvPr/>
          </p:nvSpPr>
          <p:spPr>
            <a:xfrm>
              <a:off x="-1" y="87945"/>
              <a:ext cx="457571" cy="147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수백가지</a:t>
              </a:r>
            </a:p>
          </p:txBody>
        </p:sp>
      </p:grpSp>
      <p:sp>
        <p:nvSpPr>
          <p:cNvPr id="195" name="직사각형"/>
          <p:cNvSpPr/>
          <p:nvPr/>
        </p:nvSpPr>
        <p:spPr>
          <a:xfrm>
            <a:off x="6146800" y="7067550"/>
            <a:ext cx="248864" cy="70001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96" name="직사각형"/>
          <p:cNvSpPr/>
          <p:nvPr/>
        </p:nvSpPr>
        <p:spPr>
          <a:xfrm>
            <a:off x="6489700" y="7067550"/>
            <a:ext cx="248864" cy="70001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97" name="직사각형"/>
          <p:cNvSpPr/>
          <p:nvPr/>
        </p:nvSpPr>
        <p:spPr>
          <a:xfrm>
            <a:off x="6832600" y="7067550"/>
            <a:ext cx="248864" cy="70001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98" name="선"/>
          <p:cNvSpPr/>
          <p:nvPr/>
        </p:nvSpPr>
        <p:spPr>
          <a:xfrm flipV="1">
            <a:off x="3033523" y="4367587"/>
            <a:ext cx="2" cy="46990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9" name="선"/>
          <p:cNvSpPr/>
          <p:nvPr/>
        </p:nvSpPr>
        <p:spPr>
          <a:xfrm flipV="1">
            <a:off x="6614131" y="6645120"/>
            <a:ext cx="2" cy="34021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0" name="선"/>
          <p:cNvSpPr/>
          <p:nvPr/>
        </p:nvSpPr>
        <p:spPr>
          <a:xfrm flipH="1" flipV="1">
            <a:off x="6743883" y="6645121"/>
            <a:ext cx="322250" cy="32224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1" name="선"/>
          <p:cNvSpPr/>
          <p:nvPr/>
        </p:nvSpPr>
        <p:spPr>
          <a:xfrm flipV="1">
            <a:off x="6566816" y="7982340"/>
            <a:ext cx="340210" cy="34021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2" name="직사각형"/>
          <p:cNvSpPr/>
          <p:nvPr/>
        </p:nvSpPr>
        <p:spPr>
          <a:xfrm>
            <a:off x="6489700" y="8413750"/>
            <a:ext cx="248864" cy="70001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03" name="직사각형"/>
          <p:cNvSpPr/>
          <p:nvPr/>
        </p:nvSpPr>
        <p:spPr>
          <a:xfrm>
            <a:off x="6832600" y="8413750"/>
            <a:ext cx="248864" cy="70001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04" name="직사각형"/>
          <p:cNvSpPr/>
          <p:nvPr/>
        </p:nvSpPr>
        <p:spPr>
          <a:xfrm>
            <a:off x="7175500" y="8413750"/>
            <a:ext cx="248864" cy="70001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05" name="선"/>
          <p:cNvSpPr/>
          <p:nvPr/>
        </p:nvSpPr>
        <p:spPr>
          <a:xfrm flipV="1">
            <a:off x="6957029" y="7991320"/>
            <a:ext cx="2" cy="34021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6" name="선"/>
          <p:cNvSpPr/>
          <p:nvPr/>
        </p:nvSpPr>
        <p:spPr>
          <a:xfrm flipH="1" flipV="1">
            <a:off x="7086783" y="7991321"/>
            <a:ext cx="322250" cy="32224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7" name="선"/>
          <p:cNvSpPr/>
          <p:nvPr/>
        </p:nvSpPr>
        <p:spPr>
          <a:xfrm flipV="1">
            <a:off x="8992517" y="6648840"/>
            <a:ext cx="340210" cy="34021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직사각형"/>
          <p:cNvSpPr/>
          <p:nvPr/>
        </p:nvSpPr>
        <p:spPr>
          <a:xfrm>
            <a:off x="8915400" y="7080250"/>
            <a:ext cx="248864" cy="70001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09" name="직사각형"/>
          <p:cNvSpPr/>
          <p:nvPr/>
        </p:nvSpPr>
        <p:spPr>
          <a:xfrm>
            <a:off x="9258300" y="7080250"/>
            <a:ext cx="248864" cy="70001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10" name="직사각형"/>
          <p:cNvSpPr/>
          <p:nvPr/>
        </p:nvSpPr>
        <p:spPr>
          <a:xfrm>
            <a:off x="9601200" y="7080250"/>
            <a:ext cx="248864" cy="70001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11" name="선"/>
          <p:cNvSpPr/>
          <p:nvPr/>
        </p:nvSpPr>
        <p:spPr>
          <a:xfrm flipV="1">
            <a:off x="9382729" y="6657820"/>
            <a:ext cx="2" cy="34021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2" name="선"/>
          <p:cNvSpPr/>
          <p:nvPr/>
        </p:nvSpPr>
        <p:spPr>
          <a:xfrm flipH="1" flipV="1">
            <a:off x="9512483" y="6657821"/>
            <a:ext cx="322250" cy="32224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3" name="선"/>
          <p:cNvSpPr/>
          <p:nvPr/>
        </p:nvSpPr>
        <p:spPr>
          <a:xfrm flipV="1">
            <a:off x="8772407" y="8020440"/>
            <a:ext cx="340210" cy="34021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직사각형"/>
          <p:cNvSpPr/>
          <p:nvPr/>
        </p:nvSpPr>
        <p:spPr>
          <a:xfrm>
            <a:off x="8695290" y="8451850"/>
            <a:ext cx="248864" cy="70001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15" name="직사각형"/>
          <p:cNvSpPr/>
          <p:nvPr/>
        </p:nvSpPr>
        <p:spPr>
          <a:xfrm>
            <a:off x="9038190" y="8451850"/>
            <a:ext cx="248864" cy="70001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16" name="직사각형"/>
          <p:cNvSpPr/>
          <p:nvPr/>
        </p:nvSpPr>
        <p:spPr>
          <a:xfrm>
            <a:off x="9381090" y="8451850"/>
            <a:ext cx="248864" cy="70001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17" name="선"/>
          <p:cNvSpPr/>
          <p:nvPr/>
        </p:nvSpPr>
        <p:spPr>
          <a:xfrm flipV="1">
            <a:off x="9162621" y="8029420"/>
            <a:ext cx="1" cy="34021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" name="선"/>
          <p:cNvSpPr/>
          <p:nvPr/>
        </p:nvSpPr>
        <p:spPr>
          <a:xfrm flipH="1" flipV="1">
            <a:off x="9292374" y="8029421"/>
            <a:ext cx="322250" cy="32224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9" name="객체지향"/>
          <p:cNvSpPr txBox="1"/>
          <p:nvPr/>
        </p:nvSpPr>
        <p:spPr>
          <a:xfrm>
            <a:off x="6372576" y="1943099"/>
            <a:ext cx="11689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객체지향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https://blog.naver.com/tipsware/22102921179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FFFFFF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https://blog.naver.com/tipsware/221029211791</a:t>
            </a:r>
          </a:p>
        </p:txBody>
      </p:sp>
      <p:sp>
        <p:nvSpPr>
          <p:cNvPr id="222" name="C vs C++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 vs C++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++ Style I/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C++ Style I/O</a:t>
            </a:r>
          </a:p>
        </p:txBody>
      </p:sp>
      <p:pic>
        <p:nvPicPr>
          <p:cNvPr id="225" name="스크린샷 2020-01-29 오전 1.10.16.png" descr="스크린샷 2020-01-29 오전 1.10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019" y="2812673"/>
            <a:ext cx="11541674" cy="585545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8" name="소스파일 확장자명을…"/>
          <p:cNvGrpSpPr/>
          <p:nvPr/>
        </p:nvGrpSpPr>
        <p:grpSpPr>
          <a:xfrm>
            <a:off x="8305800" y="3651250"/>
            <a:ext cx="3613597" cy="2428925"/>
            <a:chOff x="0" y="0"/>
            <a:chExt cx="3613596" cy="2428924"/>
          </a:xfrm>
        </p:grpSpPr>
        <p:sp>
          <p:nvSpPr>
            <p:cNvPr id="226" name="인용 풍선"/>
            <p:cNvSpPr/>
            <p:nvPr/>
          </p:nvSpPr>
          <p:spPr>
            <a:xfrm>
              <a:off x="0" y="0"/>
              <a:ext cx="3613597" cy="2428925"/>
            </a:xfrm>
            <a:prstGeom prst="wedgeEllipseCallout">
              <a:avLst>
                <a:gd name="adj1" fmla="val -49385"/>
                <a:gd name="adj2" fmla="val 64648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" name="소스파일 확장자명을…"/>
            <p:cNvSpPr txBox="1"/>
            <p:nvPr/>
          </p:nvSpPr>
          <p:spPr>
            <a:xfrm>
              <a:off x="529198" y="801623"/>
              <a:ext cx="2555200" cy="8256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소스파일 확장자명을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.cpp로 해야한다!!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++ Style I/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C++ Style I/O</a:t>
            </a:r>
          </a:p>
        </p:txBody>
      </p:sp>
      <p:pic>
        <p:nvPicPr>
          <p:cNvPr id="231" name="스크린샷 2020-01-29 오전 1.13.03.png" descr="스크린샷 2020-01-29 오전 1.13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4086" y="3181405"/>
            <a:ext cx="10186786" cy="2719483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Namespace == C에서의 typedef과 비슷한 기능을 하는 것으로만 대충 알고 가자!…"/>
          <p:cNvSpPr txBox="1"/>
          <p:nvPr/>
        </p:nvSpPr>
        <p:spPr>
          <a:xfrm>
            <a:off x="1373618" y="6144969"/>
            <a:ext cx="10587763" cy="1248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>
              <a:buSzPct val="145000"/>
              <a:buChar char="*"/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Namespace == C에서의 typedef과 비슷한 기능을 하는 것으로만 대충 알고 가자!</a:t>
            </a:r>
          </a:p>
          <a:p>
            <a: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* endl == C에서의 \n (“END Line이지 않을까 추측해요”)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++ Style I/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C++ Style I/O</a:t>
            </a:r>
          </a:p>
        </p:txBody>
      </p:sp>
      <p:pic>
        <p:nvPicPr>
          <p:cNvPr id="235" name="스크린샷 2020-01-29 오전 1.20.16.png" descr="스크린샷 2020-01-29 오전 1.20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5808" y="2816249"/>
            <a:ext cx="8610602" cy="5473702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직사각형"/>
          <p:cNvSpPr/>
          <p:nvPr/>
        </p:nvSpPr>
        <p:spPr>
          <a:xfrm>
            <a:off x="6604000" y="6697042"/>
            <a:ext cx="5281118" cy="196751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237" name="스크린샷 2020-01-29 오전 1.20.28.png" descr="스크린샷 2020-01-29 오전 1.20.2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46578" y="6776335"/>
            <a:ext cx="5112581" cy="1622013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&lt;실행 결과 예시&gt;"/>
          <p:cNvSpPr txBox="1"/>
          <p:nvPr/>
        </p:nvSpPr>
        <p:spPr>
          <a:xfrm>
            <a:off x="6224878" y="6123662"/>
            <a:ext cx="2231442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2F92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&lt;실행 결과 예시&gt;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Exercise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Exercise.</a:t>
            </a:r>
          </a:p>
        </p:txBody>
      </p:sp>
      <p:pic>
        <p:nvPicPr>
          <p:cNvPr id="241" name="스크린샷 2020-01-29 오전 1.26.17.png" descr="스크린샷 2020-01-29 오전 1.26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6273" y="2756494"/>
            <a:ext cx="10020301" cy="4432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스크린샷 2020-01-29 오전 1.30.31.png" descr="스크린샷 2020-01-29 오전 1.30.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68255" y="7310387"/>
            <a:ext cx="3958168" cy="2159002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&lt;실행 결과 예시&gt;"/>
          <p:cNvSpPr txBox="1"/>
          <p:nvPr/>
        </p:nvSpPr>
        <p:spPr>
          <a:xfrm>
            <a:off x="3824578" y="8146707"/>
            <a:ext cx="2231442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FA92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&lt;실행 결과 예시&gt;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Homework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Homework.</a:t>
            </a:r>
          </a:p>
        </p:txBody>
      </p:sp>
      <p:pic>
        <p:nvPicPr>
          <p:cNvPr id="246" name="스크린샷 2020-01-29 오전 1.33.01.png" descr="스크린샷 2020-01-29 오전 1.33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69878" y="2729395"/>
            <a:ext cx="4931067" cy="6022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urpo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Purpose</a:t>
            </a:r>
          </a:p>
        </p:txBody>
      </p:sp>
      <p:sp>
        <p:nvSpPr>
          <p:cNvPr id="123" name="C++ 언어 기본 입출력, Class 등 C++에 관련된 기본 지식들을 공부하기 위한 스터디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C++ 언어 기본 </a:t>
            </a:r>
            <a:r>
              <a:rPr sz="3100"/>
              <a:t>입출력</a:t>
            </a:r>
            <a:r>
              <a:t>, Class 등 C++에 관련된 기본 지식들을 공부하기 위한 스터디</a:t>
            </a:r>
          </a:p>
          <a:p>
            <a:pPr/>
            <a:r>
              <a:t>객체 지향 개념인 클래스, 인스턴스, 객체, 상속, 다형성, 캡슐화 등을 이해하여 문제해결능력 배양.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Fin."/>
          <p:cNvSpPr txBox="1"/>
          <p:nvPr/>
        </p:nvSpPr>
        <p:spPr>
          <a:xfrm>
            <a:off x="5800101" y="4417767"/>
            <a:ext cx="1404596" cy="1006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9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Fin.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mb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Members</a:t>
            </a:r>
          </a:p>
        </p:txBody>
      </p:sp>
      <p:sp>
        <p:nvSpPr>
          <p:cNvPr id="126" name="송승호 (2019203037) /광운대학교 소프트웨어학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0257" indent="-280257" defTabSz="368337">
              <a:spcBef>
                <a:spcPts val="2600"/>
              </a:spcBef>
              <a:defRPr sz="1940"/>
            </a:pPr>
            <a:r>
              <a:t>송승호 (2019203037) /광운대학교 소프트웨어학부</a:t>
            </a:r>
          </a:p>
          <a:p>
            <a:pPr marL="280257" indent="-280257" defTabSz="368337">
              <a:spcBef>
                <a:spcPts val="2600"/>
              </a:spcBef>
              <a:defRPr sz="1940"/>
            </a:pPr>
            <a:r>
              <a:t>손창민 (2019203045)  /광운대학교 소프트웨어학부</a:t>
            </a:r>
          </a:p>
          <a:p>
            <a:pPr marL="280257" indent="-280257" defTabSz="368337">
              <a:spcBef>
                <a:spcPts val="2600"/>
              </a:spcBef>
              <a:defRPr sz="1940"/>
            </a:pPr>
            <a:r>
              <a:t>성명근 (2019203055)  /광운대학교 소프트웨어학부</a:t>
            </a:r>
          </a:p>
          <a:p>
            <a:pPr marL="280257" indent="-280257" defTabSz="368337">
              <a:spcBef>
                <a:spcPts val="2600"/>
              </a:spcBef>
              <a:defRPr sz="1940"/>
            </a:pPr>
            <a:r>
              <a:t>정지민 (2019203036)  /광운대학교 소프트웨어학부</a:t>
            </a:r>
          </a:p>
          <a:p>
            <a:pPr marL="280257" indent="-280257" defTabSz="368337">
              <a:spcBef>
                <a:spcPts val="2600"/>
              </a:spcBef>
              <a:defRPr sz="1940"/>
            </a:pPr>
            <a:r>
              <a:t>방다연 (2019203068)  /광운대학교 소프트웨어학부</a:t>
            </a:r>
          </a:p>
          <a:p>
            <a:pPr marL="280257" indent="-280257" defTabSz="368337">
              <a:spcBef>
                <a:spcPts val="2600"/>
              </a:spcBef>
              <a:defRPr sz="1940"/>
            </a:pPr>
            <a:r>
              <a:t>나부겸 (2019203082)  /광운대학교 소프트웨어학부</a:t>
            </a:r>
          </a:p>
          <a:p>
            <a:pPr marL="280257" indent="-280257" defTabSz="368337">
              <a:spcBef>
                <a:spcPts val="2600"/>
              </a:spcBef>
              <a:defRPr sz="1940"/>
            </a:pPr>
            <a:r>
              <a:t>박민형 (2019203066)  /광운대학교 소프트웨어학부</a:t>
            </a:r>
          </a:p>
          <a:p>
            <a:pPr marL="280257" indent="-280257" defTabSz="368337">
              <a:spcBef>
                <a:spcPts val="2600"/>
              </a:spcBef>
              <a:defRPr sz="1940"/>
            </a:pPr>
            <a:r>
              <a:t>박소현 (2019203085)  /광운대학교 소프트웨어학부</a:t>
            </a:r>
          </a:p>
          <a:p>
            <a:pPr marL="280257" indent="-280257" defTabSz="368337">
              <a:spcBef>
                <a:spcPts val="2600"/>
              </a:spcBef>
              <a:defRPr sz="1940"/>
            </a:pPr>
            <a:r>
              <a:t>최세린 (2018203043)  /광운대학교 소프트웨어학부</a:t>
            </a:r>
          </a:p>
          <a:p>
            <a:pPr marL="280257" indent="-280257" defTabSz="368337">
              <a:spcBef>
                <a:spcPts val="2600"/>
              </a:spcBef>
              <a:defRPr sz="1940"/>
            </a:pPr>
            <a:r>
              <a:t>이지우(2019203018)   /광운대학교 소프트웨어학부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스터디 일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스터디 일정</a:t>
            </a:r>
          </a:p>
        </p:txBody>
      </p:sp>
      <p:pic>
        <p:nvPicPr>
          <p:cNvPr id="129" name="스크린샷 2020-01-29 오전 12.05.14.png" descr="스크린샷 2020-01-29 오전 12.05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928" y="1911129"/>
            <a:ext cx="12376944" cy="7433982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승인됨"/>
          <p:cNvSpPr/>
          <p:nvPr/>
        </p:nvSpPr>
        <p:spPr>
          <a:xfrm>
            <a:off x="6223000" y="3287705"/>
            <a:ext cx="291605" cy="291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31" name="승인됨"/>
          <p:cNvSpPr/>
          <p:nvPr/>
        </p:nvSpPr>
        <p:spPr>
          <a:xfrm>
            <a:off x="6222119" y="4392605"/>
            <a:ext cx="293367" cy="293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32" name="승인됨"/>
          <p:cNvSpPr/>
          <p:nvPr/>
        </p:nvSpPr>
        <p:spPr>
          <a:xfrm>
            <a:off x="2844800" y="5464874"/>
            <a:ext cx="291605" cy="291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33" name="승인됨"/>
          <p:cNvSpPr/>
          <p:nvPr/>
        </p:nvSpPr>
        <p:spPr>
          <a:xfrm>
            <a:off x="2832100" y="6557074"/>
            <a:ext cx="331963" cy="331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34" name="승인됨"/>
          <p:cNvSpPr/>
          <p:nvPr/>
        </p:nvSpPr>
        <p:spPr>
          <a:xfrm>
            <a:off x="2844800" y="7636574"/>
            <a:ext cx="331963" cy="331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35" name="승인됨"/>
          <p:cNvSpPr/>
          <p:nvPr/>
        </p:nvSpPr>
        <p:spPr>
          <a:xfrm>
            <a:off x="6222119" y="5497505"/>
            <a:ext cx="293367" cy="293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36" name="승인됨"/>
          <p:cNvSpPr/>
          <p:nvPr/>
        </p:nvSpPr>
        <p:spPr>
          <a:xfrm>
            <a:off x="6355717" y="6576373"/>
            <a:ext cx="293367" cy="293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37" name="승인됨"/>
          <p:cNvSpPr/>
          <p:nvPr/>
        </p:nvSpPr>
        <p:spPr>
          <a:xfrm>
            <a:off x="6222119" y="7649274"/>
            <a:ext cx="293367" cy="293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총 9회 예상. ( 캘린더 참조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총 9회 예상. ( 캘린더 참조)</a:t>
            </a:r>
          </a:p>
          <a:p>
            <a:pPr/>
            <a:r>
              <a:t>변동 가능성 있으나, 가급적 정해진 날짜에 하는 것을 원칙으로 함.</a:t>
            </a:r>
          </a:p>
          <a:p>
            <a:pPr/>
            <a:r>
              <a:t>월요일 20시 ~ 22시</a:t>
            </a:r>
          </a:p>
          <a:p>
            <a:pPr/>
            <a:r>
              <a:t>수요일 12시 ~ 14시 </a:t>
            </a:r>
          </a:p>
        </p:txBody>
      </p:sp>
      <p:sp>
        <p:nvSpPr>
          <p:cNvPr id="140" name="스터디 일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스터디 일정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진행 방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진행 방식</a:t>
            </a:r>
          </a:p>
        </p:txBody>
      </p:sp>
      <p:sp>
        <p:nvSpPr>
          <p:cNvPr id="143" name="(1주차때 의견 나눠볼 예정입니다. 다음은 지극히 송승호 개인적인 생각입니다.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3363" indent="-253363" defTabSz="332992">
              <a:spcBef>
                <a:spcPts val="2300"/>
              </a:spcBef>
              <a:defRPr sz="1800"/>
            </a:pPr>
            <a:r>
              <a:t>(1주차때 의견 나눠볼 예정입니다. 다음은 지극히 송승호 개인적인 생각입니다.)</a:t>
            </a:r>
          </a:p>
          <a:p>
            <a:pPr marL="253363" indent="-253363" defTabSz="332992">
              <a:spcBef>
                <a:spcPts val="2300"/>
              </a:spcBef>
              <a:defRPr sz="1800"/>
            </a:pPr>
            <a:r>
              <a:t>1주차 때 각 스터디 회차 별 발표자 선정.</a:t>
            </a:r>
          </a:p>
          <a:p>
            <a:pPr marL="253363" indent="-253363" defTabSz="332992">
              <a:spcBef>
                <a:spcPts val="2300"/>
              </a:spcBef>
              <a:defRPr sz="1800"/>
            </a:pPr>
            <a:r>
              <a:t>발표자는 정해진 주제에 따라 진도 및 과제 선정.</a:t>
            </a:r>
          </a:p>
          <a:p>
            <a:pPr marL="253363" indent="-253363" defTabSz="332992">
              <a:spcBef>
                <a:spcPts val="2300"/>
              </a:spcBef>
              <a:defRPr sz="1800"/>
            </a:pPr>
            <a:r>
              <a:t>지난 주차 과제 코드리뷰 -&gt; 이번 주 주제 발표 및 예제와 과제 제시 -&gt; 피드백 및 실습</a:t>
            </a:r>
          </a:p>
          <a:p>
            <a:pPr marL="253363" indent="-253363" defTabSz="332992">
              <a:spcBef>
                <a:spcPts val="2300"/>
              </a:spcBef>
              <a:defRPr sz="1800"/>
            </a:pPr>
            <a:r>
              <a:t>발표자의 역할 :</a:t>
            </a:r>
          </a:p>
          <a:p>
            <a:pPr lvl="1" marL="506729" indent="-253363" defTabSz="332992">
              <a:spcBef>
                <a:spcPts val="2300"/>
              </a:spcBef>
              <a:defRPr sz="1800"/>
            </a:pPr>
            <a:r>
              <a:t>발표자료 (소현이가 준 강의pdf교안이라든지, 자신이 직접 만든 ppt라든지 상관x) 준비</a:t>
            </a:r>
          </a:p>
          <a:p>
            <a:pPr lvl="1" marL="506729" indent="-253363" defTabSz="332992">
              <a:spcBef>
                <a:spcPts val="2300"/>
              </a:spcBef>
              <a:defRPr sz="1800"/>
            </a:pPr>
            <a:r>
              <a:t>스터디 리드</a:t>
            </a:r>
          </a:p>
          <a:p>
            <a:pPr lvl="1" marL="506729" indent="-253363" defTabSz="332992">
              <a:spcBef>
                <a:spcPts val="2300"/>
              </a:spcBef>
              <a:defRPr sz="1800"/>
            </a:pPr>
            <a:r>
              <a:t>예제들 및 과제같은것들 사이트에서 준비해오던가 책에서 배껴오던가 만들던가 … 제시</a:t>
            </a:r>
          </a:p>
          <a:p>
            <a:pPr marL="253363" indent="-253363" defTabSz="332992">
              <a:spcBef>
                <a:spcPts val="2300"/>
              </a:spcBef>
              <a:defRPr sz="1800"/>
            </a:pPr>
            <a:r>
              <a:t>각 스터디가 끝나면 승호가 총대메고 그 날 스터디 내용 기록하던가, 아니면 돌아가면서 하던가</a:t>
            </a:r>
          </a:p>
          <a:p>
            <a:pPr marL="253363" indent="-253363" defTabSz="332992">
              <a:spcBef>
                <a:spcPts val="2300"/>
              </a:spcBef>
              <a:defRPr sz="1800"/>
            </a:pPr>
            <a:r>
              <a:t>기록하는 이유는 나중에 Portpolio에 이런 스터디를 했다는걸 남기기 위해서에요..내가 하고싶어서 하는거니까 하기 싫어하는 사람있으면 내가할꺼임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각 스터디원은 스터디가 끝난 후, 다음 스터디 날까지 과제 수행 및 다음 스터디에서 공부할 주제 공부해오기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5824" indent="-375824" defTabSz="493941">
              <a:spcBef>
                <a:spcPts val="3400"/>
              </a:spcBef>
              <a:defRPr sz="2670"/>
            </a:pPr>
            <a:r>
              <a:t>각 스터디원은 스터디가 끝난 후, 다음 스터디 날까지 과제 수행 및 다음 스터디에서 공부할 주제 공부해오기.</a:t>
            </a:r>
          </a:p>
          <a:p>
            <a:pPr marL="375824" indent="-375824" defTabSz="493941">
              <a:spcBef>
                <a:spcPts val="3400"/>
              </a:spcBef>
              <a:defRPr sz="2670"/>
            </a:pPr>
            <a:r>
              <a:t>공부하기 좋은 사이트 LIST</a:t>
            </a:r>
            <a:br/>
            <a:r>
              <a:t>1. 두들낙서 C/C++ Youtube : </a:t>
            </a:r>
            <a:br/>
            <a:r>
              <a:rPr sz="1246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https://www.youtube.com/watch?v=nYh7pEX9lAE&amp;list=PLlJhQXcLQBJqywc5dweQ75GBRubzPxhAk&amp;index=54</a:t>
            </a:r>
            <a:br/>
            <a:br/>
            <a:r>
              <a:t>2. 김성엽의 C++ 이야기 :</a:t>
            </a:r>
            <a:r>
              <a:rPr sz="1246"/>
              <a:t> </a:t>
            </a:r>
            <a:br>
              <a:rPr sz="1246"/>
            </a:br>
            <a:r>
              <a:rPr sz="1246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https://blog.naver.com/tipsware/221028559903?proxyReferer=https%3A%2F%2Fblog.naver.com%2FPostList.nhn%3FblogId%3Dtipsware%26from%3DpostList%26categoryNo%3D87</a:t>
            </a:r>
            <a:br/>
            <a:br/>
            <a:r>
              <a:t>3.  씹어먹는 C++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https://modoocode.com/135</a:t>
            </a:r>
            <a:br/>
            <a:br/>
            <a:r>
              <a:t>4. SOEN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http://www.soen.kr/</a:t>
            </a:r>
            <a:br/>
          </a:p>
        </p:txBody>
      </p:sp>
      <p:sp>
        <p:nvSpPr>
          <p:cNvPr id="146" name="진행 방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진행 방식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스터디 규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스터디 규칙</a:t>
            </a:r>
          </a:p>
        </p:txBody>
      </p:sp>
      <p:sp>
        <p:nvSpPr>
          <p:cNvPr id="149" name="지각 / 결석 시 :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지각 / 결석 시 :</a:t>
            </a:r>
            <a:br/>
            <a:r>
              <a:t>10분까지 1000원 /10분당 1000원추가</a:t>
            </a:r>
            <a:br/>
            <a:r>
              <a:t>ex ) 11분 지각 : 2000원</a:t>
            </a:r>
            <a:br/>
            <a:br/>
            <a:r>
              <a:t>무단결석 : 15000원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rricul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Curriculum</a:t>
            </a:r>
          </a:p>
        </p:txBody>
      </p:sp>
      <p:graphicFrame>
        <p:nvGraphicFramePr>
          <p:cNvPr id="152" name="표"/>
          <p:cNvGraphicFramePr/>
          <p:nvPr/>
        </p:nvGraphicFramePr>
        <p:xfrm>
          <a:off x="571500" y="2362200"/>
          <a:ext cx="11671896" cy="66463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99207"/>
                <a:gridCol w="10472688"/>
              </a:tblGrid>
              <a:tr h="132927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주차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스터디 내용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132927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1주차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c++과 c의 차이 / 객체지향과 절차지향 / Basic Input&amp;Output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32927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2주차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변수 자료형 / Namespace / c++ style 문법(범위기반 for문, Overloading, …) / Class(1)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32927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3주차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실습 예제(1) / Static / Const / 연산자 오버로딩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32927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4주차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