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 snapToObjects="1">
      <p:cViewPr varScale="1">
        <p:scale>
          <a:sx n="41" d="100"/>
          <a:sy n="41" d="100"/>
        </p:scale>
        <p:origin x="21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++ Study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Study</a:t>
            </a:r>
          </a:p>
        </p:txBody>
      </p:sp>
      <p:sp>
        <p:nvSpPr>
          <p:cNvPr id="120" name="2nd week -(2). Class Basic.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2nd week -(2). Class Basic.</a:t>
            </a:r>
          </a:p>
        </p:txBody>
      </p:sp>
      <p:sp>
        <p:nvSpPr>
          <p:cNvPr id="121" name="HOST : 승호, 명근, 소현"/>
          <p:cNvSpPr txBox="1"/>
          <p:nvPr/>
        </p:nvSpPr>
        <p:spPr>
          <a:xfrm>
            <a:off x="1270000" y="805180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defRPr sz="3700" b="0"/>
            </a:lvl1pPr>
          </a:lstStyle>
          <a:p>
            <a:r>
              <a:rPr dirty="0">
                <a:latin typeface="Gulim" panose="020B0600000101010101" pitchFamily="34" charset="-127"/>
                <a:ea typeface="Gulim" panose="020B0600000101010101" pitchFamily="34" charset="-127"/>
              </a:rPr>
              <a:t>HOST : </a:t>
            </a:r>
            <a:r>
              <a:rPr dirty="0" err="1">
                <a:latin typeface="Gulim" panose="020B0600000101010101" pitchFamily="34" charset="-127"/>
                <a:ea typeface="Gulim" panose="020B0600000101010101" pitchFamily="34" charset="-127"/>
              </a:rPr>
              <a:t>승호</a:t>
            </a:r>
            <a:r>
              <a:rPr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dirty="0" err="1">
                <a:latin typeface="Gulim" panose="020B0600000101010101" pitchFamily="34" charset="-127"/>
                <a:ea typeface="Gulim" panose="020B0600000101010101" pitchFamily="34" charset="-127"/>
              </a:rPr>
              <a:t>명근</a:t>
            </a:r>
            <a:r>
              <a:rPr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dirty="0" err="1">
                <a:latin typeface="Gulim" panose="020B0600000101010101" pitchFamily="34" charset="-127"/>
                <a:ea typeface="Gulim" panose="020B0600000101010101" pitchFamily="34" charset="-127"/>
              </a:rPr>
              <a:t>소현</a:t>
            </a:r>
            <a:endParaRPr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lass 뜯어보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뜯어보기</a:t>
            </a:r>
          </a:p>
        </p:txBody>
      </p:sp>
      <p:sp>
        <p:nvSpPr>
          <p:cNvPr id="156" name="private, public, protected  * private [사적인, 개인적인] : 소속된 클래스 내의 멤버함수만 접근가능!  * public [공적인, 공공의] : 객체가 선언되어 있는 영역이라면, 어디서든지 사용 가능하다!  * protected[보호되는] : 추후 상속을 배울때 다시 설명!"/>
          <p:cNvSpPr txBox="1">
            <a:spLocks noGrp="1"/>
          </p:cNvSpPr>
          <p:nvPr>
            <p:ph type="body" sz="half" idx="1"/>
          </p:nvPr>
        </p:nvSpPr>
        <p:spPr>
          <a:xfrm>
            <a:off x="6363543" y="3431731"/>
            <a:ext cx="6379717" cy="58026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private, public, protected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* private [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사적인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개인적인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sz="2600" dirty="0" err="1">
                <a:latin typeface="Dotum" panose="020B0600000101010101" pitchFamily="34" charset="-127"/>
                <a:ea typeface="Dotum" panose="020B0600000101010101" pitchFamily="34" charset="-127"/>
              </a:rPr>
              <a:t>소속된</a:t>
            </a:r>
            <a:r>
              <a:rPr sz="2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600" dirty="0" err="1">
                <a:latin typeface="Dotum" panose="020B0600000101010101" pitchFamily="34" charset="-127"/>
                <a:ea typeface="Dotum" panose="020B0600000101010101" pitchFamily="34" charset="-127"/>
              </a:rPr>
              <a:t>클래스</a:t>
            </a:r>
            <a:r>
              <a:rPr sz="2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600" dirty="0" err="1">
                <a:latin typeface="Dotum" panose="020B0600000101010101" pitchFamily="34" charset="-127"/>
                <a:ea typeface="Dotum" panose="020B0600000101010101" pitchFamily="34" charset="-127"/>
              </a:rPr>
              <a:t>내의</a:t>
            </a:r>
            <a:r>
              <a:rPr sz="2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600" dirty="0" err="1">
                <a:latin typeface="Dotum" panose="020B0600000101010101" pitchFamily="34" charset="-127"/>
                <a:ea typeface="Dotum" panose="020B0600000101010101" pitchFamily="34" charset="-127"/>
              </a:rPr>
              <a:t>멤버함수만</a:t>
            </a:r>
            <a:r>
              <a:rPr sz="2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600" dirty="0" err="1">
                <a:latin typeface="Dotum" panose="020B0600000101010101" pitchFamily="34" charset="-127"/>
                <a:ea typeface="Dotum" panose="020B0600000101010101" pitchFamily="34" charset="-127"/>
              </a:rPr>
              <a:t>접근가능</a:t>
            </a:r>
            <a:r>
              <a:rPr sz="2600" dirty="0"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  <a:br>
              <a:rPr sz="26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sz="26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sz="2600" dirty="0">
                <a:latin typeface="Dotum" panose="020B0600000101010101" pitchFamily="34" charset="-127"/>
                <a:ea typeface="Dotum" panose="020B0600000101010101" pitchFamily="34" charset="-127"/>
              </a:rPr>
              <a:t>* 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public [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공적인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공공의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객체가</a:t>
            </a:r>
            <a:r>
              <a:rPr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선언되어</a:t>
            </a:r>
            <a:r>
              <a:rPr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있는</a:t>
            </a:r>
            <a:r>
              <a:rPr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영역이라면</a:t>
            </a:r>
            <a:r>
              <a:rPr sz="20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어디서든지</a:t>
            </a:r>
            <a:r>
              <a:rPr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사용</a:t>
            </a:r>
            <a:r>
              <a:rPr sz="20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000" dirty="0" err="1">
                <a:latin typeface="Dotum" panose="020B0600000101010101" pitchFamily="34" charset="-127"/>
                <a:ea typeface="Dotum" panose="020B0600000101010101" pitchFamily="34" charset="-127"/>
              </a:rPr>
              <a:t>가능하다</a:t>
            </a:r>
            <a:r>
              <a:rPr sz="2000" dirty="0"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  <a:br>
              <a:rPr sz="20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sz="20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* protected[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보호되는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]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추후</a:t>
            </a:r>
            <a:r>
              <a:rPr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상속을</a:t>
            </a:r>
            <a:r>
              <a:rPr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배울때</a:t>
            </a:r>
            <a:r>
              <a:rPr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다시</a:t>
            </a:r>
            <a:r>
              <a:rPr sz="24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400" dirty="0" err="1">
                <a:latin typeface="Dotum" panose="020B0600000101010101" pitchFamily="34" charset="-127"/>
                <a:ea typeface="Dotum" panose="020B0600000101010101" pitchFamily="34" charset="-127"/>
              </a:rPr>
              <a:t>설명</a:t>
            </a:r>
            <a:r>
              <a:rPr sz="2400" dirty="0"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</a:p>
        </p:txBody>
      </p:sp>
      <p:pic>
        <p:nvPicPr>
          <p:cNvPr id="157" name="스크린샷 2020-02-05 오전 4.36.35.png" descr="스크린샷 2020-02-05 오전 4.36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65" y="2705348"/>
            <a:ext cx="5977442" cy="6466505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1. 접근 지정자"/>
          <p:cNvSpPr txBox="1"/>
          <p:nvPr/>
        </p:nvSpPr>
        <p:spPr>
          <a:xfrm>
            <a:off x="6112720" y="2618705"/>
            <a:ext cx="392896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1.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접근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지정자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lass 뜯어보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뜯어보기</a:t>
            </a:r>
          </a:p>
        </p:txBody>
      </p:sp>
      <p:sp>
        <p:nvSpPr>
          <p:cNvPr id="161" name=": 클래스 내부에 생성된 변수, 함수  * 멤버 변수와 인스턴스 변수의 차이"/>
          <p:cNvSpPr txBox="1">
            <a:spLocks noGrp="1"/>
          </p:cNvSpPr>
          <p:nvPr>
            <p:ph type="body" sz="half" idx="1"/>
          </p:nvPr>
        </p:nvSpPr>
        <p:spPr>
          <a:xfrm>
            <a:off x="6490543" y="1580990"/>
            <a:ext cx="6379717" cy="65916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None/>
            </a:pP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클래스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내부에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생성된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변수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b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*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멤버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변수와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인스턴스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변수의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차이</a:t>
            </a:r>
            <a:endParaRPr sz="2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62" name="2. 멤버 변수, 멤버 함수"/>
          <p:cNvSpPr txBox="1"/>
          <p:nvPr/>
        </p:nvSpPr>
        <p:spPr>
          <a:xfrm>
            <a:off x="6566991" y="2611754"/>
            <a:ext cx="5027017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/>
            </a:lvl1pPr>
          </a:lstStyle>
          <a:p>
            <a:r>
              <a:rPr sz="3600" dirty="0">
                <a:latin typeface="Dotum" panose="020B0600000101010101" pitchFamily="34" charset="-127"/>
                <a:ea typeface="Dotum" panose="020B0600000101010101" pitchFamily="34" charset="-127"/>
              </a:rPr>
              <a:t>2. </a:t>
            </a:r>
            <a:r>
              <a:rPr sz="3600" dirty="0" err="1">
                <a:latin typeface="Dotum" panose="020B0600000101010101" pitchFamily="34" charset="-127"/>
                <a:ea typeface="Dotum" panose="020B0600000101010101" pitchFamily="34" charset="-127"/>
              </a:rPr>
              <a:t>멤버</a:t>
            </a:r>
            <a:r>
              <a:rPr sz="3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3600" dirty="0" err="1">
                <a:latin typeface="Dotum" panose="020B0600000101010101" pitchFamily="34" charset="-127"/>
                <a:ea typeface="Dotum" panose="020B0600000101010101" pitchFamily="34" charset="-127"/>
              </a:rPr>
              <a:t>변수</a:t>
            </a:r>
            <a:r>
              <a:rPr sz="3600"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sz="3600" dirty="0" err="1">
                <a:latin typeface="Dotum" panose="020B0600000101010101" pitchFamily="34" charset="-127"/>
                <a:ea typeface="Dotum" panose="020B0600000101010101" pitchFamily="34" charset="-127"/>
              </a:rPr>
              <a:t>멤버</a:t>
            </a:r>
            <a:r>
              <a:rPr sz="3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3600"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endParaRPr sz="36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grpSp>
        <p:nvGrpSpPr>
          <p:cNvPr id="165" name="그룹"/>
          <p:cNvGrpSpPr/>
          <p:nvPr/>
        </p:nvGrpSpPr>
        <p:grpSpPr>
          <a:xfrm>
            <a:off x="296465" y="2705348"/>
            <a:ext cx="5977442" cy="6466505"/>
            <a:chOff x="0" y="0"/>
            <a:chExt cx="5977441" cy="6466504"/>
          </a:xfrm>
        </p:grpSpPr>
        <p:pic>
          <p:nvPicPr>
            <p:cNvPr id="163" name="스크린샷 2020-02-05 오전 4.36.35.png" descr="스크린샷 2020-02-05 오전 4.36.35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977442" cy="64665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직사각형"/>
            <p:cNvSpPr/>
            <p:nvPr/>
          </p:nvSpPr>
          <p:spPr>
            <a:xfrm>
              <a:off x="2522934" y="437901"/>
              <a:ext cx="1111201" cy="410717"/>
            </a:xfrm>
            <a:prstGeom prst="rect">
              <a:avLst/>
            </a:prstGeom>
            <a:solidFill>
              <a:srgbClr val="292A2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166" name="스크린샷 2020-02-05 오전 4.44.13.png" descr="스크린샷 2020-02-05 오전 4.44.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223" y="5707260"/>
            <a:ext cx="5645627" cy="2822814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별"/>
          <p:cNvSpPr/>
          <p:nvPr/>
        </p:nvSpPr>
        <p:spPr>
          <a:xfrm>
            <a:off x="9365253" y="6838620"/>
            <a:ext cx="630296" cy="56009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별"/>
          <p:cNvSpPr/>
          <p:nvPr/>
        </p:nvSpPr>
        <p:spPr>
          <a:xfrm>
            <a:off x="307152" y="3756702"/>
            <a:ext cx="630296" cy="56009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2" animBg="1" advAuto="0"/>
      <p:bldP spid="168" grpId="1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lass 뜯어보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뜯어보기</a:t>
            </a:r>
          </a:p>
        </p:txBody>
      </p:sp>
      <p:sp>
        <p:nvSpPr>
          <p:cNvPr id="171" name="# Getter 함수…"/>
          <p:cNvSpPr txBox="1">
            <a:spLocks noGrp="1"/>
          </p:cNvSpPr>
          <p:nvPr>
            <p:ph type="body" sz="quarter" idx="1"/>
          </p:nvPr>
        </p:nvSpPr>
        <p:spPr>
          <a:xfrm>
            <a:off x="6363543" y="3517900"/>
            <a:ext cx="6043514" cy="4023442"/>
          </a:xfrm>
          <a:prstGeom prst="rect">
            <a:avLst/>
          </a:prstGeom>
        </p:spPr>
        <p:txBody>
          <a:bodyPr/>
          <a:lstStyle/>
          <a:p>
            <a:pPr marL="0" indent="0" defTabSz="438150">
              <a:spcBef>
                <a:spcPts val="3100"/>
              </a:spcBef>
              <a:buSzTx/>
              <a:buNone/>
              <a:defRPr sz="24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# Getter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 defTabSz="438150">
              <a:spcBef>
                <a:spcPts val="3100"/>
              </a:spcBef>
              <a:buSzTx/>
              <a:buNone/>
              <a:defRPr sz="24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멤버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변수들의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값을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반환시켜주는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4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통해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private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변수들의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값을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간접적으로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가져올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있다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!)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400"/>
            </a:pP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72" name="3. Getter, Setter, Putter 함수"/>
          <p:cNvSpPr txBox="1"/>
          <p:nvPr/>
        </p:nvSpPr>
        <p:spPr>
          <a:xfrm>
            <a:off x="6206561" y="2649334"/>
            <a:ext cx="5506023" cy="632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3. Getter, Setter, Putter 함수</a:t>
            </a:r>
          </a:p>
        </p:txBody>
      </p:sp>
      <p:sp>
        <p:nvSpPr>
          <p:cNvPr id="173" name="# Setter 함수…"/>
          <p:cNvSpPr txBox="1"/>
          <p:nvPr/>
        </p:nvSpPr>
        <p:spPr>
          <a:xfrm>
            <a:off x="6363543" y="6235700"/>
            <a:ext cx="6043514" cy="402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438150">
              <a:spcBef>
                <a:spcPts val="3100"/>
              </a:spcBef>
              <a:defRPr b="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# Setter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 defTabSz="438150">
              <a:spcBef>
                <a:spcPts val="3100"/>
              </a:spcBef>
              <a:defRPr b="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멤버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변수들의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값을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지정해주는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algn="l" defTabSz="438150">
              <a:spcBef>
                <a:spcPts val="3100"/>
              </a:spcBef>
              <a:defRPr b="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통해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private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변수들의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값을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간접적으로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변경할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있다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!)</a:t>
            </a:r>
          </a:p>
          <a:p>
            <a:pPr algn="l" defTabSz="438150">
              <a:spcBef>
                <a:spcPts val="3100"/>
              </a:spcBef>
              <a:defRPr b="0"/>
            </a:pP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74" name="스크린샷 2020-02-05 오전 4.51.47.png" descr="스크린샷 2020-02-05 오전 4.51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2" y="2736332"/>
            <a:ext cx="4093781" cy="2880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스크린샷 2020-02-05 오전 4.52.08.png" descr="스크린샷 2020-02-05 오전 4.52.0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9" y="5940474"/>
            <a:ext cx="5844663" cy="2608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lass 뜯어보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뜯어보기</a:t>
            </a:r>
          </a:p>
        </p:txBody>
      </p:sp>
      <p:sp>
        <p:nvSpPr>
          <p:cNvPr id="178" name="# Putter 함수…"/>
          <p:cNvSpPr txBox="1">
            <a:spLocks noGrp="1"/>
          </p:cNvSpPr>
          <p:nvPr>
            <p:ph type="body" sz="quarter" idx="1"/>
          </p:nvPr>
        </p:nvSpPr>
        <p:spPr>
          <a:xfrm>
            <a:off x="6592143" y="4648200"/>
            <a:ext cx="6043514" cy="4023442"/>
          </a:xfrm>
          <a:prstGeom prst="rect">
            <a:avLst/>
          </a:prstGeom>
        </p:spPr>
        <p:txBody>
          <a:bodyPr/>
          <a:lstStyle/>
          <a:p>
            <a:pPr marL="0" indent="0" defTabSz="438150">
              <a:spcBef>
                <a:spcPts val="3100"/>
              </a:spcBef>
              <a:buSzTx/>
              <a:buNone/>
              <a:defRPr sz="24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# Putter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0" indent="0" defTabSz="438150">
              <a:spcBef>
                <a:spcPts val="3100"/>
              </a:spcBef>
              <a:buSzTx/>
              <a:buNone/>
              <a:defRPr sz="24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: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멤버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변수들의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값을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출력시켜주는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4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(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통해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private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변수들의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값을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간접적으로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출력할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있다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!)</a:t>
            </a:r>
          </a:p>
          <a:p>
            <a:pPr marL="0" indent="0" defTabSz="438150">
              <a:spcBef>
                <a:spcPts val="3100"/>
              </a:spcBef>
              <a:buSzTx/>
              <a:buNone/>
              <a:defRPr sz="2400"/>
            </a:pP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79" name="3. Getter, Setter, Putter 함수"/>
          <p:cNvSpPr txBox="1"/>
          <p:nvPr/>
        </p:nvSpPr>
        <p:spPr>
          <a:xfrm>
            <a:off x="6333561" y="2979534"/>
            <a:ext cx="5506023" cy="632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3. Getter, Setter, Putter 함수</a:t>
            </a:r>
          </a:p>
        </p:txBody>
      </p:sp>
      <p:pic>
        <p:nvPicPr>
          <p:cNvPr id="180" name="스크린샷 2020-02-05 오전 4.54.40.png" descr="스크린샷 2020-02-05 오전 4.54.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9" y="4575423"/>
            <a:ext cx="5636254" cy="12506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his Pointer"/>
          <p:cNvSpPr txBox="1">
            <a:spLocks noGrp="1"/>
          </p:cNvSpPr>
          <p:nvPr>
            <p:ph type="title"/>
          </p:nvPr>
        </p:nvSpPr>
        <p:spPr>
          <a:xfrm>
            <a:off x="1270000" y="36449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This Pointer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HIS ( 나 여기! 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( 나 여기! )</a:t>
            </a:r>
          </a:p>
        </p:txBody>
      </p:sp>
      <p:sp>
        <p:nvSpPr>
          <p:cNvPr id="185" name="기본적인 THIS 포인터 사용 방식"/>
          <p:cNvSpPr txBox="1">
            <a:spLocks noGrp="1"/>
          </p:cNvSpPr>
          <p:nvPr>
            <p:ph type="body" idx="1"/>
          </p:nvPr>
        </p:nvSpPr>
        <p:spPr>
          <a:xfrm>
            <a:off x="304800" y="-5969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기본적인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THIS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포인터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사용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방식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86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76" y="3191916"/>
            <a:ext cx="7226301" cy="579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461" y="2921248"/>
            <a:ext cx="5105401" cy="201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객체가 두 개 일때"/>
          <p:cNvSpPr txBox="1">
            <a:spLocks noGrp="1"/>
          </p:cNvSpPr>
          <p:nvPr>
            <p:ph type="body" idx="1"/>
          </p:nvPr>
        </p:nvSpPr>
        <p:spPr>
          <a:xfrm>
            <a:off x="381000" y="-2667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객체가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일때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90" name="THIS ( 나 여기! 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( 나 여기! )</a:t>
            </a:r>
          </a:p>
        </p:txBody>
      </p:sp>
      <p:pic>
        <p:nvPicPr>
          <p:cNvPr id="19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5" y="3411934"/>
            <a:ext cx="8001001" cy="579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300" y="2578496"/>
            <a:ext cx="4775201" cy="262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객체가 두 개일 때"/>
          <p:cNvSpPr txBox="1">
            <a:spLocks noGrp="1"/>
          </p:cNvSpPr>
          <p:nvPr>
            <p:ph type="body" sz="quarter" idx="1"/>
          </p:nvPr>
        </p:nvSpPr>
        <p:spPr>
          <a:xfrm>
            <a:off x="952500" y="2590800"/>
            <a:ext cx="4212167" cy="84896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객체가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두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개일</a:t>
            </a:r>
            <a:r>
              <a:rPr sz="28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800" dirty="0" err="1">
                <a:latin typeface="Dotum" panose="020B0600000101010101" pitchFamily="34" charset="-127"/>
                <a:ea typeface="Dotum" panose="020B0600000101010101" pitchFamily="34" charset="-127"/>
              </a:rPr>
              <a:t>때</a:t>
            </a:r>
            <a:endParaRPr sz="28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195" name="THIS ( 나 여기! 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( 나 여기! )</a:t>
            </a:r>
          </a:p>
        </p:txBody>
      </p:sp>
      <p:sp>
        <p:nvSpPr>
          <p:cNvPr id="196" name="객체 두개를 이해 돕기"/>
          <p:cNvSpPr txBox="1"/>
          <p:nvPr/>
        </p:nvSpPr>
        <p:spPr>
          <a:xfrm>
            <a:off x="6134100" y="2590800"/>
            <a:ext cx="4212167" cy="848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Autofit/>
          </a:bodyPr>
          <a:lstStyle>
            <a:lvl1pPr marL="377825" indent="-377825" algn="l" defTabSz="496570">
              <a:spcBef>
                <a:spcPts val="3500"/>
              </a:spcBef>
              <a:buSzPct val="145000"/>
              <a:buChar char="•"/>
              <a:defRPr sz="2720" b="0"/>
            </a:lvl1pPr>
          </a:lstStyle>
          <a:p>
            <a:r>
              <a:rPr sz="2800">
                <a:latin typeface="Dotum" panose="020B0600000101010101" pitchFamily="34" charset="-127"/>
                <a:ea typeface="Dotum" panose="020B0600000101010101" pitchFamily="34" charset="-127"/>
              </a:rPr>
              <a:t>객체 두개를 이해 돕기</a:t>
            </a:r>
          </a:p>
        </p:txBody>
      </p:sp>
      <p:pic>
        <p:nvPicPr>
          <p:cNvPr id="197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64" y="3420020"/>
            <a:ext cx="5105401" cy="5816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38" y="3425229"/>
            <a:ext cx="6966037" cy="5983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375" y="3309639"/>
            <a:ext cx="3579168" cy="1965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1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생성자와 소멸자"/>
          <p:cNvSpPr txBox="1">
            <a:spLocks noGrp="1"/>
          </p:cNvSpPr>
          <p:nvPr>
            <p:ph type="title"/>
          </p:nvPr>
        </p:nvSpPr>
        <p:spPr>
          <a:xfrm>
            <a:off x="952500" y="35814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생성자와</a:t>
            </a:r>
            <a:r>
              <a:rPr dirty="0"/>
              <a:t> </a:t>
            </a:r>
            <a:r>
              <a:rPr dirty="0" err="1"/>
              <a:t>소멸자</a:t>
            </a:r>
            <a:endParaRPr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생성자와 소멸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생성자와 소멸자</a:t>
            </a:r>
          </a:p>
        </p:txBody>
      </p:sp>
      <p:pic>
        <p:nvPicPr>
          <p:cNvPr id="20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438400"/>
            <a:ext cx="11861800" cy="660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DE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INDEX</a:t>
            </a:r>
          </a:p>
        </p:txBody>
      </p:sp>
      <p:sp>
        <p:nvSpPr>
          <p:cNvPr id="124" name="간단한 회의 ( 발표자 재선정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rabicPeriod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간단한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회의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(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발표자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재선정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)</a:t>
            </a:r>
          </a:p>
          <a:p>
            <a:pPr marL="635000" indent="-635000">
              <a:buSzPct val="100000"/>
              <a:buAutoNum type="arabicPeriod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Object / Capsulation</a:t>
            </a:r>
          </a:p>
          <a:p>
            <a:pPr marL="635000" indent="-635000">
              <a:buSzPct val="100000"/>
              <a:buAutoNum type="arabicPeriod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Class Basic / STRUCT vs CLASS / Class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뜯어보기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635000" indent="-635000">
              <a:buSzPct val="100000"/>
              <a:buAutoNum type="arabicPeriod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This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포인터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635000" indent="-635000">
              <a:buSzPct val="100000"/>
              <a:buAutoNum type="arabicPeriod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생성자와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소멸자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/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인스턴스의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여러가지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사용법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635000" indent="-635000">
              <a:buSzPct val="100000"/>
              <a:buAutoNum type="arabicPeriod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초기화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목록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/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생성자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위임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생성자와 소멸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생성자와 소멸자</a:t>
            </a:r>
          </a:p>
        </p:txBody>
      </p:sp>
      <p:pic>
        <p:nvPicPr>
          <p:cNvPr id="207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3" y="2257348"/>
            <a:ext cx="7929441" cy="72676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35" y="6568925"/>
            <a:ext cx="7924801" cy="87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64" y="4152403"/>
            <a:ext cx="5147813" cy="10851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64" y="5348602"/>
            <a:ext cx="5262256" cy="1109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생성자와 소멸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생성자와 소멸자</a:t>
            </a:r>
          </a:p>
        </p:txBody>
      </p:sp>
      <p:sp>
        <p:nvSpPr>
          <p:cNvPr id="213" name="전역 오브젝트는 main함수 전에 생성되고, main함수가 끝날 때 소멸된다!"/>
          <p:cNvSpPr txBox="1">
            <a:spLocks noGrp="1"/>
          </p:cNvSpPr>
          <p:nvPr>
            <p:ph type="body" sz="quarter" idx="1"/>
          </p:nvPr>
        </p:nvSpPr>
        <p:spPr>
          <a:xfrm>
            <a:off x="6781800" y="1790700"/>
            <a:ext cx="6223000" cy="3690541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전역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오브젝트는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main함수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전에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생성되고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main함수가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끝날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때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소멸된다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</a:p>
        </p:txBody>
      </p:sp>
      <p:pic>
        <p:nvPicPr>
          <p:cNvPr id="21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2366" y="2114550"/>
            <a:ext cx="6997701" cy="725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* 전역 범위에 객체 설정!"/>
          <p:cNvSpPr txBox="1"/>
          <p:nvPr/>
        </p:nvSpPr>
        <p:spPr>
          <a:xfrm>
            <a:off x="2673553" y="6811670"/>
            <a:ext cx="3034894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F92"/>
                </a:solidFill>
              </a:defRPr>
            </a:lvl1pPr>
          </a:lstStyle>
          <a:p>
            <a:r>
              <a:t>* 전역 범위에 객체 설정!</a:t>
            </a:r>
          </a:p>
        </p:txBody>
      </p:sp>
      <p:pic>
        <p:nvPicPr>
          <p:cNvPr id="216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900" y="5308600"/>
            <a:ext cx="5347413" cy="3243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Example #1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Example #1.</a:t>
            </a:r>
          </a:p>
        </p:txBody>
      </p:sp>
      <p:sp>
        <p:nvSpPr>
          <p:cNvPr id="219" name="다음 프로그램의 실행 결과를 눈으로만 예측해보자!"/>
          <p:cNvSpPr txBox="1">
            <a:spLocks noGrp="1"/>
          </p:cNvSpPr>
          <p:nvPr>
            <p:ph type="body" sz="quarter" idx="1"/>
          </p:nvPr>
        </p:nvSpPr>
        <p:spPr>
          <a:xfrm>
            <a:off x="266699" y="1943100"/>
            <a:ext cx="10367433" cy="913309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다음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프로그램의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실행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결과를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눈으로만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예측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해보자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</a:p>
        </p:txBody>
      </p:sp>
      <p:pic>
        <p:nvPicPr>
          <p:cNvPr id="220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70" y="2852042"/>
            <a:ext cx="6629401" cy="6819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그룹"/>
          <p:cNvGrpSpPr/>
          <p:nvPr/>
        </p:nvGrpSpPr>
        <p:grpSpPr>
          <a:xfrm>
            <a:off x="7788523" y="4642499"/>
            <a:ext cx="4140208" cy="4163206"/>
            <a:chOff x="0" y="0"/>
            <a:chExt cx="4140207" cy="4163205"/>
          </a:xfrm>
        </p:grpSpPr>
        <p:pic>
          <p:nvPicPr>
            <p:cNvPr id="221" name="이미지" descr="이미지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42561"/>
              <a:ext cx="4140208" cy="33206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&lt;ANSWER&gt;"/>
            <p:cNvSpPr txBox="1"/>
            <p:nvPr/>
          </p:nvSpPr>
          <p:spPr>
            <a:xfrm>
              <a:off x="419601" y="-1"/>
              <a:ext cx="2811552" cy="67180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800"/>
              </a:lvl1pPr>
            </a:lstStyle>
            <a:p>
              <a:r>
                <a:t>&lt;ANSWER&gt;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1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생성자와 소멸자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생성자와 소멸자</a:t>
            </a:r>
          </a:p>
        </p:txBody>
      </p:sp>
      <p:sp>
        <p:nvSpPr>
          <p:cNvPr id="226" name="Question ) 만약, 생성자와 소멸자를 안 써준다면????"/>
          <p:cNvSpPr txBox="1">
            <a:spLocks noGrp="1"/>
          </p:cNvSpPr>
          <p:nvPr>
            <p:ph type="body" idx="1"/>
          </p:nvPr>
        </p:nvSpPr>
        <p:spPr>
          <a:xfrm>
            <a:off x="546100" y="1930400"/>
            <a:ext cx="12296329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4300"/>
            </a:pPr>
            <a:r>
              <a:rPr sz="3600" dirty="0"/>
              <a:t>Question ) </a:t>
            </a:r>
            <a:r>
              <a:rPr sz="3600" dirty="0" err="1"/>
              <a:t>만약</a:t>
            </a:r>
            <a:r>
              <a:rPr sz="3600" dirty="0"/>
              <a:t>, </a:t>
            </a:r>
            <a:r>
              <a:rPr sz="3600" dirty="0" err="1"/>
              <a:t>생성자와</a:t>
            </a:r>
            <a:r>
              <a:rPr sz="3600" dirty="0"/>
              <a:t> </a:t>
            </a:r>
            <a:r>
              <a:rPr sz="3600" dirty="0" err="1"/>
              <a:t>소멸자를</a:t>
            </a:r>
            <a:r>
              <a:rPr sz="3600" dirty="0"/>
              <a:t> </a:t>
            </a:r>
            <a:r>
              <a:rPr sz="3600" dirty="0" err="1">
                <a:solidFill>
                  <a:srgbClr val="FF2F92"/>
                </a:solidFill>
              </a:rPr>
              <a:t>안</a:t>
            </a:r>
            <a:r>
              <a:rPr sz="3600" dirty="0">
                <a:solidFill>
                  <a:srgbClr val="FF2F92"/>
                </a:solidFill>
              </a:rPr>
              <a:t> </a:t>
            </a:r>
            <a:r>
              <a:rPr sz="3600" dirty="0" err="1">
                <a:solidFill>
                  <a:srgbClr val="FF2F92"/>
                </a:solidFill>
              </a:rPr>
              <a:t>써준다면</a:t>
            </a:r>
            <a:r>
              <a:rPr sz="3600" dirty="0"/>
              <a:t>????</a:t>
            </a:r>
          </a:p>
        </p:txBody>
      </p:sp>
      <p:sp>
        <p:nvSpPr>
          <p:cNvPr id="227" name="A. Default 생성자, Default 소멸자가 기본적으로 존재하므로,…"/>
          <p:cNvSpPr txBox="1"/>
          <p:nvPr/>
        </p:nvSpPr>
        <p:spPr>
          <a:xfrm>
            <a:off x="822115" y="6013122"/>
            <a:ext cx="11709937" cy="1118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A. 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Default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생성자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, Default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소멸자가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기본적으로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존재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하므로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</a:p>
          <a:p>
            <a:pPr algn="l">
              <a:defRPr sz="33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  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생성자와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소멸자를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안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써도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존재한다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인스턴스의 여러 가지 사용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r>
              <a:rPr sz="6600" dirty="0" err="1">
                <a:latin typeface="Dotum" panose="020B0600000101010101" pitchFamily="34" charset="-127"/>
                <a:ea typeface="Dotum" panose="020B0600000101010101" pitchFamily="34" charset="-127"/>
              </a:rPr>
              <a:t>인스턴스의</a:t>
            </a:r>
            <a:r>
              <a:rPr sz="6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6600" dirty="0" err="1">
                <a:latin typeface="Dotum" panose="020B0600000101010101" pitchFamily="34" charset="-127"/>
                <a:ea typeface="Dotum" panose="020B0600000101010101" pitchFamily="34" charset="-127"/>
              </a:rPr>
              <a:t>여러</a:t>
            </a:r>
            <a:r>
              <a:rPr sz="6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6600" dirty="0" err="1">
                <a:latin typeface="Dotum" panose="020B0600000101010101" pitchFamily="34" charset="-127"/>
                <a:ea typeface="Dotum" panose="020B0600000101010101" pitchFamily="34" charset="-127"/>
              </a:rPr>
              <a:t>가지</a:t>
            </a:r>
            <a:r>
              <a:rPr sz="6600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6600" dirty="0" err="1">
                <a:latin typeface="Dotum" panose="020B0600000101010101" pitchFamily="34" charset="-127"/>
                <a:ea typeface="Dotum" panose="020B0600000101010101" pitchFamily="34" charset="-127"/>
              </a:rPr>
              <a:t>사용법</a:t>
            </a:r>
            <a:endParaRPr sz="6600"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sp>
        <p:nvSpPr>
          <p:cNvPr id="230" name="모두 같은 표현이다!"/>
          <p:cNvSpPr txBox="1">
            <a:spLocks noGrp="1"/>
          </p:cNvSpPr>
          <p:nvPr>
            <p:ph type="body" sz="quarter" idx="1"/>
          </p:nvPr>
        </p:nvSpPr>
        <p:spPr>
          <a:xfrm>
            <a:off x="8057008" y="6016828"/>
            <a:ext cx="4668392" cy="8444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2F92"/>
                </a:solidFill>
              </a:defRPr>
            </a:lvl1pPr>
          </a:lstStyle>
          <a:p>
            <a:r>
              <a:t>모두 같은 표현이다!</a:t>
            </a:r>
          </a:p>
        </p:txBody>
      </p:sp>
      <p:pic>
        <p:nvPicPr>
          <p:cNvPr id="23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36" y="2454374"/>
            <a:ext cx="5681833" cy="6927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50" y="4133850"/>
            <a:ext cx="1710558" cy="4610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LASS 응용 ver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응용 ver.</a:t>
            </a:r>
          </a:p>
        </p:txBody>
      </p:sp>
      <p:sp>
        <p:nvSpPr>
          <p:cNvPr id="235" name="복소수를 저장하는 CLASS"/>
          <p:cNvSpPr txBox="1">
            <a:spLocks noGrp="1"/>
          </p:cNvSpPr>
          <p:nvPr>
            <p:ph type="body" sz="quarter" idx="1"/>
          </p:nvPr>
        </p:nvSpPr>
        <p:spPr>
          <a:xfrm>
            <a:off x="330200" y="1924050"/>
            <a:ext cx="5109766" cy="79057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복소수를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저장하는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CLASS</a:t>
            </a:r>
          </a:p>
        </p:txBody>
      </p:sp>
      <p:pic>
        <p:nvPicPr>
          <p:cNvPr id="236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5" y="2756842"/>
            <a:ext cx="6096001" cy="683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78" y="2727920"/>
            <a:ext cx="6380202" cy="3926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106" y="6827440"/>
            <a:ext cx="4000501" cy="267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초기화 목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초기화 목록</a:t>
            </a:r>
          </a:p>
        </p:txBody>
      </p:sp>
      <p:pic>
        <p:nvPicPr>
          <p:cNvPr id="241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78" y="3881983"/>
            <a:ext cx="5295901" cy="321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445" y="2368153"/>
            <a:ext cx="5283201" cy="3225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095" y="6010175"/>
            <a:ext cx="5295901" cy="321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이미지" descr="이미지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48" y="6524525"/>
            <a:ext cx="1879601" cy="218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이미지" descr="이미지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248" y="3714353"/>
            <a:ext cx="533401" cy="533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Example #2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Example #2.</a:t>
            </a:r>
          </a:p>
        </p:txBody>
      </p:sp>
      <p:sp>
        <p:nvSpPr>
          <p:cNvPr id="248" name="앞서 했던 방법과 같이 간단하게 바꾸어보자."/>
          <p:cNvSpPr txBox="1">
            <a:spLocks noGrp="1"/>
          </p:cNvSpPr>
          <p:nvPr>
            <p:ph type="body" sz="quarter" idx="1"/>
          </p:nvPr>
        </p:nvSpPr>
        <p:spPr>
          <a:xfrm>
            <a:off x="419100" y="2311400"/>
            <a:ext cx="8528398" cy="81989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앞서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했던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방법과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같이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간단하게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바꾸어보자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</p:txBody>
      </p:sp>
      <p:pic>
        <p:nvPicPr>
          <p:cNvPr id="24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177" y="3308350"/>
            <a:ext cx="7304546" cy="6074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Example #2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Example #2.</a:t>
            </a:r>
          </a:p>
        </p:txBody>
      </p:sp>
      <p:sp>
        <p:nvSpPr>
          <p:cNvPr id="252" name="&lt;ANSWER&gt;"/>
          <p:cNvSpPr txBox="1">
            <a:spLocks noGrp="1"/>
          </p:cNvSpPr>
          <p:nvPr>
            <p:ph type="body" sz="quarter" idx="1"/>
          </p:nvPr>
        </p:nvSpPr>
        <p:spPr>
          <a:xfrm>
            <a:off x="-2032000" y="2450727"/>
            <a:ext cx="8528398" cy="81989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3700" b="1"/>
            </a:lvl1pPr>
          </a:lstStyle>
          <a:p>
            <a:r>
              <a:t>&lt;ANSWER&gt;</a:t>
            </a:r>
          </a:p>
        </p:txBody>
      </p:sp>
      <p:pic>
        <p:nvPicPr>
          <p:cNvPr id="253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41" y="4105225"/>
            <a:ext cx="10249645" cy="4517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ll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Example #3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Example #3.</a:t>
            </a:r>
          </a:p>
        </p:txBody>
      </p:sp>
      <p:sp>
        <p:nvSpPr>
          <p:cNvPr id="256" name="컴파일 에러가 난 이유를 생각해보자."/>
          <p:cNvSpPr txBox="1">
            <a:spLocks noGrp="1"/>
          </p:cNvSpPr>
          <p:nvPr>
            <p:ph type="body" sz="quarter" idx="1"/>
          </p:nvPr>
        </p:nvSpPr>
        <p:spPr>
          <a:xfrm>
            <a:off x="622300" y="2501900"/>
            <a:ext cx="8528398" cy="819895"/>
          </a:xfrm>
          <a:prstGeom prst="rect">
            <a:avLst/>
          </a:prstGeom>
        </p:spPr>
        <p:txBody>
          <a:bodyPr/>
          <a:lstStyle/>
          <a:p>
            <a:pPr marL="513953" indent="-513953">
              <a:defRPr sz="3700" b="1"/>
            </a:pP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컴파일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에러가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난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이유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생각해보자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</p:txBody>
      </p:sp>
      <p:pic>
        <p:nvPicPr>
          <p:cNvPr id="257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2" y="3410694"/>
            <a:ext cx="9410701" cy="5664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0" name="그룹"/>
          <p:cNvGrpSpPr/>
          <p:nvPr/>
        </p:nvGrpSpPr>
        <p:grpSpPr>
          <a:xfrm>
            <a:off x="3394075" y="5701506"/>
            <a:ext cx="6136811" cy="1333501"/>
            <a:chOff x="0" y="0"/>
            <a:chExt cx="6136810" cy="1333500"/>
          </a:xfrm>
        </p:grpSpPr>
        <p:pic>
          <p:nvPicPr>
            <p:cNvPr id="258" name="이미지" descr="이미지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086100" cy="1333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* 모호성 때문이다!"/>
            <p:cNvSpPr txBox="1"/>
            <p:nvPr/>
          </p:nvSpPr>
          <p:spPr>
            <a:xfrm>
              <a:off x="2950041" y="392316"/>
              <a:ext cx="3186769" cy="5488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2F92"/>
                  </a:solidFill>
                </a:defRPr>
              </a:lvl1pPr>
            </a:lstStyle>
            <a:p>
              <a:r>
                <a:rPr dirty="0"/>
                <a:t>* </a:t>
              </a:r>
              <a:r>
                <a:rPr dirty="0" err="1">
                  <a:latin typeface="Dotum" panose="020B0600000101010101" pitchFamily="34" charset="-127"/>
                  <a:ea typeface="Dotum" panose="020B0600000101010101" pitchFamily="34" charset="-127"/>
                </a:rPr>
                <a:t>모호성</a:t>
              </a:r>
              <a:r>
                <a:rPr dirty="0">
                  <a:latin typeface="Dotum" panose="020B0600000101010101" pitchFamily="34" charset="-127"/>
                  <a:ea typeface="Dotum" panose="020B0600000101010101" pitchFamily="34" charset="-127"/>
                </a:rPr>
                <a:t> </a:t>
              </a:r>
              <a:r>
                <a:rPr dirty="0" err="1">
                  <a:latin typeface="Dotum" panose="020B0600000101010101" pitchFamily="34" charset="-127"/>
                  <a:ea typeface="Dotum" panose="020B0600000101010101" pitchFamily="34" charset="-127"/>
                </a:rPr>
                <a:t>때문이다</a:t>
              </a:r>
              <a:r>
                <a:rPr dirty="0"/>
                <a:t>!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</a:t>
            </a:r>
          </a:p>
        </p:txBody>
      </p:sp>
      <p:sp>
        <p:nvSpPr>
          <p:cNvPr id="127" name="객체 : 변수들과 참고 자료들로 이루어진 소프트웨어 덩어리…"/>
          <p:cNvSpPr txBox="1">
            <a:spLocks noGrp="1"/>
          </p:cNvSpPr>
          <p:nvPr>
            <p:ph type="body" sz="half" idx="1"/>
          </p:nvPr>
        </p:nvSpPr>
        <p:spPr>
          <a:xfrm>
            <a:off x="495300" y="2813050"/>
            <a:ext cx="5528519" cy="62865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객체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: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변수들과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참고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자료들로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이루어진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소프트웨어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덩어리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C++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에서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클래스를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이용해서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생성된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객체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“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Instance”라고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한다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따라서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객체에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정의되어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있는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변수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“Instance Variables”,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객체에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정의되어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있는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“Instance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Methods”라고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한다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변수와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함수로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구성</a:t>
            </a:r>
            <a:b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*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: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자기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만의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정보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보유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*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: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가지고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작업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수행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  <p:pic>
        <p:nvPicPr>
          <p:cNvPr id="128" name="스크린샷 2020-02-04 오전 2.25.33.png" descr="스크린샷 2020-02-04 오전 2.25.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811" y="3190180"/>
            <a:ext cx="5772639" cy="2827113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*마치 약품 성분들이 캡슐 속에 보호되는 듯한 모형!!…"/>
          <p:cNvSpPr txBox="1"/>
          <p:nvPr/>
        </p:nvSpPr>
        <p:spPr>
          <a:xfrm>
            <a:off x="5658238" y="6794473"/>
            <a:ext cx="734656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defRPr>
                <a:solidFill>
                  <a:srgbClr val="8EFA00"/>
                </a:solidFill>
              </a:defRPr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*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마치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약품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성분들이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캡슐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속에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보호되는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듯한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모형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!!</a:t>
            </a:r>
          </a:p>
          <a:p>
            <a:pPr>
              <a:defRPr>
                <a:solidFill>
                  <a:srgbClr val="8EFA00"/>
                </a:solidFill>
              </a:defRPr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-&gt; (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캡슐화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: Encapsulation )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Example #4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t>Example #4.</a:t>
            </a:r>
          </a:p>
        </p:txBody>
      </p:sp>
      <p:sp>
        <p:nvSpPr>
          <p:cNvPr id="263" name="Class를 사용하여 시간을 출력하는 프로그램을 제작해보자!."/>
          <p:cNvSpPr txBox="1">
            <a:spLocks noGrp="1"/>
          </p:cNvSpPr>
          <p:nvPr>
            <p:ph type="body" sz="quarter" idx="1"/>
          </p:nvPr>
        </p:nvSpPr>
        <p:spPr>
          <a:xfrm>
            <a:off x="622300" y="2501900"/>
            <a:ext cx="8528398" cy="81989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75185" indent="-375185" defTabSz="426466">
              <a:spcBef>
                <a:spcPts val="3000"/>
              </a:spcBef>
              <a:defRPr sz="2701" b="1"/>
            </a:pP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Class를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사용하여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시간을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출력하는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프로그램을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제작해보자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</p:txBody>
      </p:sp>
      <p:pic>
        <p:nvPicPr>
          <p:cNvPr id="264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677" y="4374753"/>
            <a:ext cx="7063157" cy="3318351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함수 출력 예시 :…"/>
          <p:cNvSpPr txBox="1"/>
          <p:nvPr/>
        </p:nvSpPr>
        <p:spPr>
          <a:xfrm>
            <a:off x="644702" y="3962266"/>
            <a:ext cx="4135748" cy="4673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300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출력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예시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:</a:t>
            </a:r>
          </a:p>
          <a:p>
            <a:pPr algn="l">
              <a:defRPr sz="3300"/>
            </a:pP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>
              <a:defRPr sz="33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Time t1;</a:t>
            </a:r>
          </a:p>
          <a:p>
            <a:pPr algn="l">
              <a:defRPr sz="3300"/>
            </a:pP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>
              <a:defRPr sz="33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Time t2(3);</a:t>
            </a:r>
          </a:p>
          <a:p>
            <a:pPr algn="l">
              <a:defRPr sz="3300"/>
            </a:pP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>
              <a:defRPr sz="33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Time t3(11, 29);</a:t>
            </a:r>
          </a:p>
          <a:p>
            <a:pPr algn="l">
              <a:defRPr sz="3300"/>
            </a:pP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algn="l">
              <a:defRPr sz="3300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Time t4(12, 11, 29);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생성자 위임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생성자 위임</a:t>
            </a:r>
          </a:p>
        </p:txBody>
      </p:sp>
      <p:pic>
        <p:nvPicPr>
          <p:cNvPr id="268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9" y="2470150"/>
            <a:ext cx="5334001" cy="654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이미지" descr="이미지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305" y="2489200"/>
            <a:ext cx="5575301" cy="6502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이미지" descr="이미지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700" y="4035298"/>
            <a:ext cx="2917400" cy="3410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HOMEWOR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HOMEWORK</a:t>
            </a:r>
          </a:p>
        </p:txBody>
      </p:sp>
      <p:sp>
        <p:nvSpPr>
          <p:cNvPr id="273" name="날짜를 출력하는 함수를 만들어보자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0055" indent="-440055" defTabSz="578358">
              <a:spcBef>
                <a:spcPts val="4100"/>
              </a:spcBef>
              <a:defRPr sz="3168"/>
            </a:pPr>
            <a:r>
              <a:rPr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날짜를</a:t>
            </a:r>
            <a:r>
              <a:rPr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출력하는</a:t>
            </a:r>
            <a:r>
              <a:rPr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만들어보자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</a:p>
          <a:p>
            <a:pPr marL="440055" indent="-440055" defTabSz="578358">
              <a:spcBef>
                <a:spcPts val="4100"/>
              </a:spcBef>
              <a:defRPr sz="3168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단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CLASS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안의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메소드는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다음과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같이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사용한다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Date(int year_, int month_, int day_) : Time(month, day) { }</a:t>
            </a:r>
            <a:b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private:</a:t>
            </a:r>
            <a:b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     int day, month, year;</a:t>
            </a:r>
          </a:p>
          <a:p>
            <a:pPr marL="385048" indent="-385048" defTabSz="578358">
              <a:spcBef>
                <a:spcPts val="4100"/>
              </a:spcBef>
              <a:defRPr sz="3168"/>
            </a:pP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숙제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충족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조건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1 :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위의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메소드대로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생성자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위임을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사용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하였는가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?</a:t>
            </a:r>
          </a:p>
          <a:p>
            <a:pPr marL="385048" indent="-385048" defTabSz="578358">
              <a:spcBef>
                <a:spcPts val="4100"/>
              </a:spcBef>
              <a:defRPr sz="3168"/>
            </a:pP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숙제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충족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조건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2 : 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Getter, Setter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함수를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사용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하여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private으로</a:t>
            </a:r>
            <a:r>
              <a:rPr sz="2772" dirty="0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solidFill>
                  <a:schemeClr val="accent5">
                    <a:hueOff val="89162"/>
                    <a:satOff val="9554"/>
                    <a:lumOff val="162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불러서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알고리즘을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772" dirty="0" err="1">
                <a:latin typeface="Dotum" panose="020B0600000101010101" pitchFamily="34" charset="-127"/>
                <a:ea typeface="Dotum" panose="020B0600000101010101" pitchFamily="34" charset="-127"/>
              </a:rPr>
              <a:t>완성시켰는가</a:t>
            </a:r>
            <a:r>
              <a:rPr sz="2772" dirty="0">
                <a:latin typeface="Dotum" panose="020B0600000101010101" pitchFamily="34" charset="-127"/>
                <a:ea typeface="Dotum" panose="020B0600000101010101" pitchFamily="34" charset="-127"/>
              </a:rPr>
              <a:t>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in."/>
          <p:cNvSpPr txBox="1">
            <a:spLocks noGrp="1"/>
          </p:cNvSpPr>
          <p:nvPr>
            <p:ph type="title"/>
          </p:nvPr>
        </p:nvSpPr>
        <p:spPr>
          <a:xfrm>
            <a:off x="3683182" y="3585633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rPr dirty="0"/>
              <a:t>Fin.</a:t>
            </a:r>
          </a:p>
        </p:txBody>
      </p:sp>
      <p:sp>
        <p:nvSpPr>
          <p:cNvPr id="276" name="&lt;다음 스터디&gt;…"/>
          <p:cNvSpPr txBox="1">
            <a:spLocks noGrp="1"/>
          </p:cNvSpPr>
          <p:nvPr>
            <p:ph type="body" sz="quarter" idx="1"/>
          </p:nvPr>
        </p:nvSpPr>
        <p:spPr>
          <a:xfrm>
            <a:off x="3683182" y="5335585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02412">
              <a:defRPr sz="3182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&lt;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다음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스터디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&gt;</a:t>
            </a:r>
          </a:p>
          <a:p>
            <a:pPr defTabSz="502412">
              <a:defRPr sz="3182"/>
            </a:pP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2월 10일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월요일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20시 ~ 22시</a:t>
            </a:r>
          </a:p>
        </p:txBody>
      </p:sp>
      <p:pic>
        <p:nvPicPr>
          <p:cNvPr id="277" name="명근이.jpeg" descr="명근이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27" y="631830"/>
            <a:ext cx="3922511" cy="8489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Why Capsulat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Capsulation?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aps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Capsulation</a:t>
            </a:r>
          </a:p>
        </p:txBody>
      </p:sp>
      <p:sp>
        <p:nvSpPr>
          <p:cNvPr id="134" name="캡슐화를 해야 하는 이유  : “객체가 내부적으로 어떻게 작동하는지 몰라도 사용 가능!”  ex) 노트북, 스마트폰, 자판기 …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5051" indent="-415051" defTabSz="484886">
              <a:spcBef>
                <a:spcPts val="3400"/>
              </a:spcBef>
              <a:defRPr sz="2656"/>
            </a:pPr>
            <a:r>
              <a:rPr sz="2988" dirty="0" err="1">
                <a:latin typeface="Dotum" panose="020B0600000101010101" pitchFamily="34" charset="-127"/>
                <a:ea typeface="Dotum" panose="020B0600000101010101" pitchFamily="34" charset="-127"/>
              </a:rPr>
              <a:t>캡슐화를</a:t>
            </a:r>
            <a:r>
              <a:rPr sz="2988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988" dirty="0" err="1">
                <a:latin typeface="Dotum" panose="020B0600000101010101" pitchFamily="34" charset="-127"/>
                <a:ea typeface="Dotum" panose="020B0600000101010101" pitchFamily="34" charset="-127"/>
              </a:rPr>
              <a:t>해야</a:t>
            </a:r>
            <a:r>
              <a:rPr sz="2988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988" dirty="0" err="1">
                <a:latin typeface="Dotum" panose="020B0600000101010101" pitchFamily="34" charset="-127"/>
                <a:ea typeface="Dotum" panose="020B0600000101010101" pitchFamily="34" charset="-127"/>
              </a:rPr>
              <a:t>하는</a:t>
            </a:r>
            <a:r>
              <a:rPr sz="2988"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sz="2988" dirty="0" err="1">
                <a:latin typeface="Dotum" panose="020B0600000101010101" pitchFamily="34" charset="-127"/>
                <a:ea typeface="Dotum" panose="020B0600000101010101" pitchFamily="34" charset="-127"/>
              </a:rPr>
              <a:t>이유</a:t>
            </a:r>
            <a:br>
              <a:rPr sz="2988"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: “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객체가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내부적으로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어떻게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작동하는지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몰라도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사용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가능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”</a:t>
            </a: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br>
              <a:rPr dirty="0">
                <a:latin typeface="Dotum" panose="020B0600000101010101" pitchFamily="34" charset="-127"/>
                <a:ea typeface="Dotum" panose="020B0600000101010101" pitchFamily="34" charset="-127"/>
              </a:rPr>
            </a:b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ex)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노트북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스마트폰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자판기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…</a:t>
            </a:r>
          </a:p>
          <a:p>
            <a:pPr marL="368934" indent="-368934" defTabSz="484886">
              <a:spcBef>
                <a:spcPts val="3400"/>
              </a:spcBef>
              <a:defRPr sz="2988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만약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위와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같은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예시들이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캡슐화가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되어있지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않다면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?</a:t>
            </a:r>
          </a:p>
          <a:p>
            <a:pPr marL="737869" lvl="1" indent="-368934" defTabSz="484886">
              <a:spcBef>
                <a:spcPts val="3400"/>
              </a:spcBef>
              <a:defRPr sz="2656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제품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보안성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문제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marL="737869" lvl="1" indent="-368934" defTabSz="484886">
              <a:spcBef>
                <a:spcPts val="3400"/>
              </a:spcBef>
              <a:defRPr sz="2656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기능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문제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</a:p>
          <a:p>
            <a:pPr marL="737869" lvl="1" indent="-368934" defTabSz="484886">
              <a:spcBef>
                <a:spcPts val="3400"/>
              </a:spcBef>
              <a:defRPr sz="2656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사용자가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객체의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중요</a:t>
            </a:r>
            <a:r>
              <a:rPr dirty="0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속성들에</a:t>
            </a:r>
            <a:r>
              <a:rPr dirty="0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쉽게</a:t>
            </a:r>
            <a:r>
              <a:rPr dirty="0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접근이</a:t>
            </a:r>
            <a:r>
              <a:rPr dirty="0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가능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하며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또한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속성값들을</a:t>
            </a:r>
            <a:r>
              <a:rPr dirty="0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임의로</a:t>
            </a:r>
            <a:r>
              <a:rPr dirty="0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바꿀</a:t>
            </a:r>
            <a:r>
              <a:rPr dirty="0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수</a:t>
            </a:r>
            <a:r>
              <a:rPr dirty="0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40FF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있다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…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</a:t>
            </a:r>
          </a:p>
        </p:txBody>
      </p:sp>
      <p:sp>
        <p:nvSpPr>
          <p:cNvPr id="137" name="객체가 “제품”이라면, Class는 그 제품을 만들기 위한 “설계도”…"/>
          <p:cNvSpPr txBox="1">
            <a:spLocks noGrp="1"/>
          </p:cNvSpPr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객체가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“</a:t>
            </a:r>
            <a:r>
              <a:rPr dirty="0" err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제품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”이라면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Class는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그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제품을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만들기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위한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“</a:t>
            </a:r>
            <a:r>
              <a:rPr dirty="0" err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설계도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”</a:t>
            </a:r>
            <a:endParaRPr dirty="0">
              <a:solidFill>
                <a:schemeClr val="accent4">
                  <a:hueOff val="468000"/>
                  <a:satOff val="-4761"/>
                  <a:lumOff val="10196"/>
                </a:schemeClr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“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접근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지시자”를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통해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객체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내부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속성들의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접근을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통제한다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접근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지시자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: 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private, public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protected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TRUCT vs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STRUCT vs CLASS</a:t>
            </a:r>
          </a:p>
        </p:txBody>
      </p:sp>
      <p:sp>
        <p:nvSpPr>
          <p:cNvPr id="140" name="차이점 : 기본 접근 지정자 말고는 딱히 없다.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0897493" cy="6286500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차이점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: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기본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접근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지정자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말고는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딱히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없다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class는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기본적으로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private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struct는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기본적으로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public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RUCT vs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STRUCT vs CLASS</a:t>
            </a:r>
          </a:p>
        </p:txBody>
      </p:sp>
      <p:pic>
        <p:nvPicPr>
          <p:cNvPr id="143" name="스크린샷 2020-02-05 오전 4.19.49.png" descr="스크린샷 2020-02-05 오전 4.19.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33" y="2662039"/>
            <a:ext cx="5562600" cy="692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스크린샷 2020-02-05 오전 4.20.26.png" descr="스크린샷 2020-02-05 오전 4.20.2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15" y="2662039"/>
            <a:ext cx="5210944" cy="236716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(1) STRUCT"/>
          <p:cNvSpPr txBox="1"/>
          <p:nvPr/>
        </p:nvSpPr>
        <p:spPr>
          <a:xfrm>
            <a:off x="133197" y="1955160"/>
            <a:ext cx="2426899" cy="57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solidFill>
                  <a:srgbClr val="FF2F92"/>
                </a:solidFill>
              </a:defRPr>
            </a:lvl1pPr>
          </a:lstStyle>
          <a:p>
            <a:r>
              <a:t>(1) STRUCT</a:t>
            </a:r>
          </a:p>
        </p:txBody>
      </p:sp>
      <p:sp>
        <p:nvSpPr>
          <p:cNvPr id="146" name="main함수에서,…"/>
          <p:cNvSpPr txBox="1"/>
          <p:nvPr/>
        </p:nvSpPr>
        <p:spPr>
          <a:xfrm>
            <a:off x="5526791" y="5579630"/>
            <a:ext cx="7478009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main함수에서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</a:p>
          <a:p>
            <a:pPr lvl="1" algn="l"/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Benz라는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구조체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안에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있는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engine, handle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변수에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lvl="1" algn="l"/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임의로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접근이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가능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하다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lvl="1" algn="l"/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lvl="1" algn="l"/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=&gt;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main에서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마음대로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속성들을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바꿀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있다는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TRUCT vs CLA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STRUCT vs CLASS</a:t>
            </a:r>
          </a:p>
        </p:txBody>
      </p:sp>
      <p:sp>
        <p:nvSpPr>
          <p:cNvPr id="149" name="(2) CLASS"/>
          <p:cNvSpPr txBox="1"/>
          <p:nvPr/>
        </p:nvSpPr>
        <p:spPr>
          <a:xfrm>
            <a:off x="133197" y="1955160"/>
            <a:ext cx="2426899" cy="572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100">
                <a:solidFill>
                  <a:srgbClr val="FF2F92"/>
                </a:solidFill>
              </a:defRPr>
            </a:lvl1pPr>
          </a:lstStyle>
          <a:p>
            <a:r>
              <a:t>(2) CLASS</a:t>
            </a:r>
          </a:p>
        </p:txBody>
      </p:sp>
      <p:sp>
        <p:nvSpPr>
          <p:cNvPr id="150" name="main함수에서,…"/>
          <p:cNvSpPr txBox="1"/>
          <p:nvPr/>
        </p:nvSpPr>
        <p:spPr>
          <a:xfrm>
            <a:off x="5615582" y="6164069"/>
            <a:ext cx="747800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main함수에서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,</a:t>
            </a:r>
          </a:p>
          <a:p>
            <a:pPr lvl="1" algn="l"/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Benz라는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구조체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안에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있는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engine, handle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변수에</a:t>
            </a:r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lvl="1" algn="l"/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함부로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접근</a:t>
            </a:r>
            <a:r>
              <a:rPr dirty="0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solidFill>
                  <a:srgbClr val="FF2F92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불가능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하다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lvl="1" algn="l"/>
            <a:endParaRPr dirty="0">
              <a:latin typeface="Dotum" panose="020B0600000101010101" pitchFamily="34" charset="-127"/>
              <a:ea typeface="Dotum" panose="020B0600000101010101" pitchFamily="34" charset="-127"/>
            </a:endParaRPr>
          </a:p>
          <a:p>
            <a:pPr lvl="1" algn="l"/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=&gt;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main에서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마음대로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속성들을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바꿀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없다는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.</a:t>
            </a:r>
          </a:p>
          <a:p>
            <a:pPr lvl="1" algn="l"/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=&gt;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Methods를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통해서만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속성에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접근할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수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 </a:t>
            </a:r>
            <a:r>
              <a:rPr dirty="0" err="1">
                <a:latin typeface="Dotum" panose="020B0600000101010101" pitchFamily="34" charset="-127"/>
                <a:ea typeface="Dotum" panose="020B0600000101010101" pitchFamily="34" charset="-127"/>
              </a:rPr>
              <a:t>있다</a:t>
            </a:r>
            <a:r>
              <a:rPr dirty="0">
                <a:latin typeface="Dotum" panose="020B0600000101010101" pitchFamily="34" charset="-127"/>
                <a:ea typeface="Dotum" panose="020B0600000101010101" pitchFamily="34" charset="-127"/>
              </a:rPr>
              <a:t>!</a:t>
            </a:r>
          </a:p>
        </p:txBody>
      </p:sp>
      <p:pic>
        <p:nvPicPr>
          <p:cNvPr id="151" name="스크린샷 2020-02-05 오전 4.27.02.png" descr="스크린샷 2020-02-05 오전 4.27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9" y="2683754"/>
            <a:ext cx="5245484" cy="6860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스크린샷 2020-02-05 오전 4.28.51.png" descr="스크린샷 2020-02-05 오전 4.28.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88" y="2430239"/>
            <a:ext cx="5586997" cy="2875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스크린샷 2020-02-05 오전 4.29.21.png" descr="스크린샷 2020-02-05 오전 4.29.2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594" y="3112244"/>
            <a:ext cx="4373655" cy="8041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557</Words>
  <Application>Microsoft Macintosh PowerPoint</Application>
  <PresentationFormat>사용자 지정</PresentationFormat>
  <Paragraphs>117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Gulim</vt:lpstr>
      <vt:lpstr>Dotum</vt:lpstr>
      <vt:lpstr>Helvetica Neue</vt:lpstr>
      <vt:lpstr>Helvetica Neue Light</vt:lpstr>
      <vt:lpstr>Helvetica Neue Medium</vt:lpstr>
      <vt:lpstr>Black</vt:lpstr>
      <vt:lpstr>C++ Study</vt:lpstr>
      <vt:lpstr>INDEX</vt:lpstr>
      <vt:lpstr>Object</vt:lpstr>
      <vt:lpstr>Why Capsulation?</vt:lpstr>
      <vt:lpstr>Capsulation</vt:lpstr>
      <vt:lpstr>Class</vt:lpstr>
      <vt:lpstr>STRUCT vs CLASS</vt:lpstr>
      <vt:lpstr>STRUCT vs CLASS</vt:lpstr>
      <vt:lpstr>STRUCT vs CLASS</vt:lpstr>
      <vt:lpstr>Class 뜯어보기</vt:lpstr>
      <vt:lpstr>Class 뜯어보기</vt:lpstr>
      <vt:lpstr>Class 뜯어보기</vt:lpstr>
      <vt:lpstr>Class 뜯어보기</vt:lpstr>
      <vt:lpstr>This Pointer</vt:lpstr>
      <vt:lpstr>THIS ( 나 여기! )</vt:lpstr>
      <vt:lpstr>THIS ( 나 여기! )</vt:lpstr>
      <vt:lpstr>THIS ( 나 여기! )</vt:lpstr>
      <vt:lpstr>생성자와 소멸자</vt:lpstr>
      <vt:lpstr>생성자와 소멸자</vt:lpstr>
      <vt:lpstr>생성자와 소멸자</vt:lpstr>
      <vt:lpstr>생성자와 소멸자</vt:lpstr>
      <vt:lpstr>Example #1.</vt:lpstr>
      <vt:lpstr>생성자와 소멸자</vt:lpstr>
      <vt:lpstr>인스턴스의 여러 가지 사용법</vt:lpstr>
      <vt:lpstr>CLASS 응용 ver.</vt:lpstr>
      <vt:lpstr>초기화 목록</vt:lpstr>
      <vt:lpstr>Example #2.</vt:lpstr>
      <vt:lpstr>Example #2.</vt:lpstr>
      <vt:lpstr>Example #3.</vt:lpstr>
      <vt:lpstr>Example #4.</vt:lpstr>
      <vt:lpstr>생성자 위임</vt:lpstr>
      <vt:lpstr>HOMEWORK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Study</dc:title>
  <cp:lastModifiedBy>송승호</cp:lastModifiedBy>
  <cp:revision>1</cp:revision>
  <dcterms:modified xsi:type="dcterms:W3CDTF">2020-02-09T17:23:25Z</dcterms:modified>
</cp:coreProperties>
</file>