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3"/>
          </p:nvPr>
        </p:nvSpPr>
        <p:spPr>
          <a:xfrm>
            <a:off x="1270000" y="4290678"/>
            <a:ext cx="10464800" cy="64561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lv5K2fF2LuM&amp;list=PLlJhQXcLQBJqywc5dweQ75GBRubzPxhAk&amp;index=55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++ STUD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STUDY</a:t>
            </a:r>
          </a:p>
        </p:txBody>
      </p:sp>
      <p:sp>
        <p:nvSpPr>
          <p:cNvPr id="120" name="2nd week. C++ Style Basic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2nd week. C++ Style Basic</a:t>
            </a:r>
          </a:p>
        </p:txBody>
      </p:sp>
      <p:sp>
        <p:nvSpPr>
          <p:cNvPr id="121" name="Host : 승호, 명근, 소현"/>
          <p:cNvSpPr txBox="1"/>
          <p:nvPr/>
        </p:nvSpPr>
        <p:spPr>
          <a:xfrm>
            <a:off x="1270000" y="76327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7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Host : 승호, 명근, 소현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ercise #1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Exercise #1.</a:t>
            </a:r>
          </a:p>
        </p:txBody>
      </p:sp>
      <p:sp>
        <p:nvSpPr>
          <p:cNvPr id="172" name="범위 기반 for문을 사용하여 직접 10개의 숫자를 입력하고 이를 출력해보세요.…"/>
          <p:cNvSpPr txBox="1"/>
          <p:nvPr>
            <p:ph type="body" sz="half" idx="1"/>
          </p:nvPr>
        </p:nvSpPr>
        <p:spPr>
          <a:xfrm>
            <a:off x="952499" y="2590800"/>
            <a:ext cx="11492064" cy="273660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범위 기반 for문을 사용하여 직접 10개의 숫자를 입력하고 이를 출력해보세요.</a:t>
            </a:r>
          </a:p>
          <a:p>
            <a:pPr>
              <a:defRPr sz="2800"/>
            </a:pPr>
            <a:r>
              <a:t>예시 )</a:t>
            </a:r>
          </a:p>
        </p:txBody>
      </p:sp>
      <p:pic>
        <p:nvPicPr>
          <p:cNvPr id="173" name="스크린샷 2020-02-02 오후 10.57.32.png" descr="스크린샷 2020-02-02 오후 10.57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690" y="4986435"/>
            <a:ext cx="9946954" cy="2736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ercise #2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Exercise #2.</a:t>
            </a:r>
          </a:p>
        </p:txBody>
      </p:sp>
      <p:sp>
        <p:nvSpPr>
          <p:cNvPr id="176" name="String 자료형과 2차원 배열을 활용…"/>
          <p:cNvSpPr txBox="1"/>
          <p:nvPr>
            <p:ph type="body" sz="half" idx="1"/>
          </p:nvPr>
        </p:nvSpPr>
        <p:spPr>
          <a:xfrm>
            <a:off x="952499" y="2590800"/>
            <a:ext cx="11492064" cy="273660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String 자료형과 2차원 배열을 활용</a:t>
            </a:r>
          </a:p>
          <a:p>
            <a:pPr>
              <a:defRPr sz="2800"/>
            </a:pPr>
            <a:r>
              <a:t>범위 기반 for문을 이용하여 2차원 배열에 롤링페이퍼를 입력 / 출력하세요.</a:t>
            </a:r>
          </a:p>
          <a:p>
            <a:pPr>
              <a:defRPr sz="2800"/>
            </a:pPr>
            <a:r>
              <a:t>예시 )</a:t>
            </a:r>
          </a:p>
        </p:txBody>
      </p:sp>
      <p:pic>
        <p:nvPicPr>
          <p:cNvPr id="177" name="스크린샷 2020-02-02 오후 11.01.07.png" descr="스크린샷 2020-02-02 오후 11.01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5041" y="4762201"/>
            <a:ext cx="9003764" cy="4486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ERLO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OVERLOADING</a:t>
            </a:r>
          </a:p>
        </p:txBody>
      </p:sp>
      <p:sp>
        <p:nvSpPr>
          <p:cNvPr id="180" name="다른 매개 변수 선언을 가진 같은 이름의 여러 함수를 만드는 것이 가능하다.…"/>
          <p:cNvSpPr txBox="1"/>
          <p:nvPr>
            <p:ph type="body" idx="1"/>
          </p:nvPr>
        </p:nvSpPr>
        <p:spPr>
          <a:xfrm>
            <a:off x="255685" y="2597150"/>
            <a:ext cx="12493430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F92"/>
                </a:solidFill>
              </a:defRPr>
            </a:pPr>
            <a:r>
              <a:t>다른 매개 변수 선언을</a:t>
            </a:r>
            <a:r>
              <a:rPr>
                <a:solidFill>
                  <a:srgbClr val="FFFFFF"/>
                </a:solidFill>
              </a:rPr>
              <a:t> 가진 같은 이름의 </a:t>
            </a:r>
            <a:r>
              <a:t>여러 함수</a:t>
            </a:r>
            <a:r>
              <a:rPr>
                <a:solidFill>
                  <a:srgbClr val="FFFFFF"/>
                </a:solidFill>
              </a:rPr>
              <a:t>를 만드는 것이 가능하다.</a:t>
            </a:r>
            <a:endParaRPr>
              <a:solidFill>
                <a:srgbClr val="FFFFFF"/>
              </a:solidFill>
            </a:endParaRPr>
          </a:p>
          <a:p>
            <a:pPr/>
            <a:r>
              <a:t>함수 호출 시 전달되는 </a:t>
            </a:r>
            <a:r>
              <a:rPr>
                <a:solidFill>
                  <a:srgbClr val="FF2F92"/>
                </a:solidFill>
              </a:rPr>
              <a:t>인자를 통해</a:t>
            </a:r>
            <a:r>
              <a:t>서 호출하고자 하는 </a:t>
            </a:r>
            <a:r>
              <a:rPr>
                <a:solidFill>
                  <a:srgbClr val="FF2F92"/>
                </a:solidFill>
              </a:rPr>
              <a:t>함수의 구분이 가능</a:t>
            </a:r>
            <a:r>
              <a:t>하기 때문에,</a:t>
            </a:r>
            <a:br/>
            <a:r>
              <a:t>컴파일러가 함수 호출에 사용된 인수를 기반으로 </a:t>
            </a:r>
            <a:r>
              <a:rPr>
                <a:solidFill>
                  <a:srgbClr val="FF2F92"/>
                </a:solidFill>
              </a:rPr>
              <a:t>어떤 함수를 호출할 것인지 판단</a:t>
            </a:r>
            <a:r>
              <a:t>.</a:t>
            </a:r>
          </a:p>
        </p:txBody>
      </p:sp>
      <p:grpSp>
        <p:nvGrpSpPr>
          <p:cNvPr id="183" name="그룹"/>
          <p:cNvGrpSpPr/>
          <p:nvPr/>
        </p:nvGrpSpPr>
        <p:grpSpPr>
          <a:xfrm>
            <a:off x="3437076" y="1985161"/>
            <a:ext cx="4236811" cy="817576"/>
            <a:chOff x="0" y="0"/>
            <a:chExt cx="4236809" cy="817574"/>
          </a:xfrm>
        </p:grpSpPr>
        <p:sp>
          <p:nvSpPr>
            <p:cNvPr id="181" name="(다중)"/>
            <p:cNvSpPr txBox="1"/>
            <p:nvPr/>
          </p:nvSpPr>
          <p:spPr>
            <a:xfrm>
              <a:off x="-1" y="0"/>
              <a:ext cx="1671409" cy="81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4400">
                  <a:solidFill>
                    <a:srgbClr val="FF7E79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(다중)</a:t>
              </a:r>
            </a:p>
          </p:txBody>
        </p:sp>
        <p:sp>
          <p:nvSpPr>
            <p:cNvPr id="182" name="(정의)"/>
            <p:cNvSpPr txBox="1"/>
            <p:nvPr/>
          </p:nvSpPr>
          <p:spPr>
            <a:xfrm>
              <a:off x="2565401" y="0"/>
              <a:ext cx="1671409" cy="81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4400">
                  <a:solidFill>
                    <a:srgbClr val="FF7E79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(정의)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 C / Not Overloading"/>
          <p:cNvSpPr txBox="1"/>
          <p:nvPr>
            <p:ph type="body" sz="quarter" idx="1"/>
          </p:nvPr>
        </p:nvSpPr>
        <p:spPr>
          <a:xfrm>
            <a:off x="495299" y="2197099"/>
            <a:ext cx="3869980" cy="744937"/>
          </a:xfrm>
          <a:prstGeom prst="rect">
            <a:avLst/>
          </a:prstGeom>
        </p:spPr>
        <p:txBody>
          <a:bodyPr/>
          <a:lstStyle>
            <a:lvl1pPr marL="368933" indent="-368933" defTabSz="484886">
              <a:spcBef>
                <a:spcPts val="3400"/>
              </a:spcBef>
              <a:defRPr sz="2600"/>
            </a:lvl1pPr>
          </a:lstStyle>
          <a:p>
            <a:pPr/>
            <a:r>
              <a:t>In C / Not Overloading</a:t>
            </a:r>
          </a:p>
        </p:txBody>
      </p:sp>
      <p:sp>
        <p:nvSpPr>
          <p:cNvPr id="186" name="OVERLO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OVERLOADING</a:t>
            </a:r>
          </a:p>
        </p:txBody>
      </p:sp>
      <p:sp>
        <p:nvSpPr>
          <p:cNvPr id="187" name="In C++ / Overloading"/>
          <p:cNvSpPr txBox="1"/>
          <p:nvPr/>
        </p:nvSpPr>
        <p:spPr>
          <a:xfrm>
            <a:off x="6946899" y="2197099"/>
            <a:ext cx="3869980" cy="74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95604" indent="-395604" algn="l" defTabSz="519937">
              <a:spcBef>
                <a:spcPts val="3700"/>
              </a:spcBef>
              <a:buSzPct val="145000"/>
              <a:buChar char="•"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In C++ / Overloading</a:t>
            </a:r>
          </a:p>
        </p:txBody>
      </p:sp>
      <p:pic>
        <p:nvPicPr>
          <p:cNvPr id="188" name="스크린샷 2020-02-03 오전 3.53.11.png" descr="스크린샷 2020-02-03 오전 3.53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470" y="3240732"/>
            <a:ext cx="4457703" cy="4368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스크린샷 2020-02-03 오전 3.53.58.png" descr="스크린샷 2020-02-03 오전 3.53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0783" y="3165884"/>
            <a:ext cx="4610442" cy="4518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 C / Not Overloading"/>
          <p:cNvSpPr txBox="1"/>
          <p:nvPr>
            <p:ph type="body" sz="quarter" idx="1"/>
          </p:nvPr>
        </p:nvSpPr>
        <p:spPr>
          <a:xfrm>
            <a:off x="495299" y="2197099"/>
            <a:ext cx="3869980" cy="744937"/>
          </a:xfrm>
          <a:prstGeom prst="rect">
            <a:avLst/>
          </a:prstGeom>
        </p:spPr>
        <p:txBody>
          <a:bodyPr/>
          <a:lstStyle>
            <a:lvl1pPr marL="368933" indent="-368933" defTabSz="484886">
              <a:spcBef>
                <a:spcPts val="3400"/>
              </a:spcBef>
              <a:defRPr sz="2600"/>
            </a:lvl1pPr>
          </a:lstStyle>
          <a:p>
            <a:pPr/>
            <a:r>
              <a:t>In C / Not Overloading</a:t>
            </a:r>
          </a:p>
        </p:txBody>
      </p:sp>
      <p:sp>
        <p:nvSpPr>
          <p:cNvPr id="192" name="OVERLO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OVERLOADING</a:t>
            </a:r>
          </a:p>
        </p:txBody>
      </p:sp>
      <p:sp>
        <p:nvSpPr>
          <p:cNvPr id="193" name="In C++ / Overloading"/>
          <p:cNvSpPr txBox="1"/>
          <p:nvPr/>
        </p:nvSpPr>
        <p:spPr>
          <a:xfrm>
            <a:off x="6946899" y="2197099"/>
            <a:ext cx="3869980" cy="74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95604" indent="-395604" algn="l" defTabSz="519937">
              <a:spcBef>
                <a:spcPts val="3700"/>
              </a:spcBef>
              <a:buSzPct val="145000"/>
              <a:buChar char="•"/>
              <a:defRPr sz="2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In C++ / Overloading</a:t>
            </a:r>
          </a:p>
        </p:txBody>
      </p:sp>
      <p:pic>
        <p:nvPicPr>
          <p:cNvPr id="194" name="스크린샷 2020-02-03 오전 3.55.21.png" descr="스크린샷 2020-02-03 오전 3.5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098" y="3240732"/>
            <a:ext cx="4457702" cy="4368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스크린샷 2020-02-03 오전 3.55.53.png" descr="스크린샷 2020-02-03 오전 3.55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4408" y="3240732"/>
            <a:ext cx="4457703" cy="4368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스크린샷 2020-02-03 오전 3.56.16.png" descr="스크린샷 2020-02-03 오전 3.56.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6635" y="7200303"/>
            <a:ext cx="3975102" cy="204470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“컴파일러가…"/>
          <p:cNvSpPr txBox="1"/>
          <p:nvPr/>
        </p:nvSpPr>
        <p:spPr>
          <a:xfrm>
            <a:off x="8904833" y="4436819"/>
            <a:ext cx="2694128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solidFill>
                  <a:srgbClr val="FF2F92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“컴파일러가</a:t>
            </a:r>
          </a:p>
          <a:p>
            <a:pPr algn="l">
              <a:defRPr b="1">
                <a:solidFill>
                  <a:srgbClr val="FF2F92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     알아서 판단한다.”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efault 값 : “기본적으로 설정되어 있는 값”…"/>
          <p:cNvSpPr txBox="1"/>
          <p:nvPr>
            <p:ph type="body" idx="1"/>
          </p:nvPr>
        </p:nvSpPr>
        <p:spPr>
          <a:xfrm>
            <a:off x="428549" y="2260599"/>
            <a:ext cx="12408250" cy="6416926"/>
          </a:xfrm>
          <a:prstGeom prst="rect">
            <a:avLst/>
          </a:prstGeom>
        </p:spPr>
        <p:txBody>
          <a:bodyPr/>
          <a:lstStyle/>
          <a:p>
            <a:pPr marL="444498" indent="-444498">
              <a:defRPr sz="4000"/>
            </a:pPr>
            <a:r>
              <a:t>Default 값 : “</a:t>
            </a:r>
            <a:r>
              <a:rPr>
                <a:solidFill>
                  <a:srgbClr val="FF2F92"/>
                </a:solidFill>
              </a:rPr>
              <a:t>기본적으로 설정</a:t>
            </a:r>
            <a:r>
              <a:t>되어 있는 값”</a:t>
            </a:r>
          </a:p>
          <a:p>
            <a:pPr marL="444498" indent="-444498">
              <a:defRPr sz="4000">
                <a:solidFill>
                  <a:srgbClr val="FF2F92"/>
                </a:solidFill>
              </a:defRPr>
            </a:pPr>
            <a:r>
              <a:t>함수호출 시 인자를 전달하지 않으면</a:t>
            </a:r>
            <a:r>
              <a:rPr>
                <a:solidFill>
                  <a:srgbClr val="FFFFFF"/>
                </a:solidFill>
              </a:rPr>
              <a:t> Default 값이 전달된다.</a:t>
            </a:r>
          </a:p>
          <a:p>
            <a:pPr marL="444498" indent="-444498">
              <a:defRPr sz="4000">
                <a:solidFill>
                  <a:srgbClr val="FF2F92"/>
                </a:solidFill>
              </a:defRPr>
            </a:pPr>
            <a:r>
              <a:t>원형 선언 시</a:t>
            </a:r>
            <a:r>
              <a:rPr>
                <a:solidFill>
                  <a:srgbClr val="FFFFFF"/>
                </a:solidFill>
              </a:rPr>
              <a:t> Default 값 설정.</a:t>
            </a:r>
          </a:p>
        </p:txBody>
      </p:sp>
      <p:sp>
        <p:nvSpPr>
          <p:cNvPr id="200" name="OVERLOADING - Default 매개변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OVERLOADING - Default 매개변수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VERLOADING - Default 매개변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OVERLOADING - Default 매개변수</a:t>
            </a:r>
          </a:p>
        </p:txBody>
      </p:sp>
      <p:pic>
        <p:nvPicPr>
          <p:cNvPr id="203" name="스크린샷 2020-02-03 오전 4.24.38.png" descr="스크린샷 2020-02-03 오전 4.24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069" y="2730549"/>
            <a:ext cx="9252078" cy="652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* Default값 설정은 항상 오른쪽부터!!"/>
          <p:cNvSpPr txBox="1"/>
          <p:nvPr>
            <p:ph type="body" sz="quarter" idx="1"/>
          </p:nvPr>
        </p:nvSpPr>
        <p:spPr>
          <a:xfrm>
            <a:off x="5922243" y="3987799"/>
            <a:ext cx="4579592" cy="830563"/>
          </a:xfrm>
          <a:prstGeom prst="rect">
            <a:avLst/>
          </a:prstGeom>
        </p:spPr>
        <p:txBody>
          <a:bodyPr/>
          <a:lstStyle>
            <a:lvl1pPr marL="0" indent="0" defTabSz="344676">
              <a:spcBef>
                <a:spcPts val="2400"/>
              </a:spcBef>
              <a:buSzTx/>
              <a:buNone/>
              <a:defRPr b="1" sz="2300">
                <a:solidFill>
                  <a:srgbClr val="FF2F92"/>
                </a:solidFill>
              </a:defRPr>
            </a:lvl1pPr>
          </a:lstStyle>
          <a:p>
            <a:pPr/>
            <a:r>
              <a:t>* Default값 설정은 항상 오른쪽부터!!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VERLOADING - Default 매개변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OVERLOADING - Default 매개변수</a:t>
            </a:r>
          </a:p>
        </p:txBody>
      </p:sp>
      <p:sp>
        <p:nvSpPr>
          <p:cNvPr id="207" name="* Default값 설정은 항상 오른쪽부터!!"/>
          <p:cNvSpPr txBox="1"/>
          <p:nvPr>
            <p:ph type="body" sz="quarter" idx="1"/>
          </p:nvPr>
        </p:nvSpPr>
        <p:spPr>
          <a:xfrm>
            <a:off x="727943" y="1981199"/>
            <a:ext cx="8479633" cy="113561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4400">
                <a:solidFill>
                  <a:srgbClr val="FF2F92"/>
                </a:solidFill>
              </a:defRPr>
            </a:lvl1pPr>
          </a:lstStyle>
          <a:p>
            <a:pPr/>
            <a:r>
              <a:t>* Default값 설정은 항상 오른쪽부터!!</a:t>
            </a:r>
          </a:p>
        </p:txBody>
      </p:sp>
      <p:pic>
        <p:nvPicPr>
          <p:cNvPr id="208" name="스크린샷 2020-02-03 오전 4.29.12.png" descr="스크린샷 2020-02-03 오전 4.29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271" y="3066405"/>
            <a:ext cx="8937995" cy="618351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인자 수 부족"/>
          <p:cNvSpPr txBox="1"/>
          <p:nvPr/>
        </p:nvSpPr>
        <p:spPr>
          <a:xfrm>
            <a:off x="6310984" y="6989470"/>
            <a:ext cx="1602030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F92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인자 수 부족</a:t>
            </a:r>
          </a:p>
        </p:txBody>
      </p:sp>
      <p:sp>
        <p:nvSpPr>
          <p:cNvPr id="210" name="인자 수 부족"/>
          <p:cNvSpPr txBox="1"/>
          <p:nvPr/>
        </p:nvSpPr>
        <p:spPr>
          <a:xfrm>
            <a:off x="6310984" y="7395870"/>
            <a:ext cx="1602030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F92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인자 수 부족</a:t>
            </a:r>
          </a:p>
        </p:txBody>
      </p:sp>
      <p:sp>
        <p:nvSpPr>
          <p:cNvPr id="211" name="0이 c값인지 d값인지 몰라요"/>
          <p:cNvSpPr txBox="1"/>
          <p:nvPr/>
        </p:nvSpPr>
        <p:spPr>
          <a:xfrm>
            <a:off x="6283959" y="7751470"/>
            <a:ext cx="3535681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F92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0이 c값인지 d값인지 몰라요</a:t>
            </a:r>
          </a:p>
        </p:txBody>
      </p:sp>
      <p:sp>
        <p:nvSpPr>
          <p:cNvPr id="212" name="오류 없음."/>
          <p:cNvSpPr txBox="1"/>
          <p:nvPr/>
        </p:nvSpPr>
        <p:spPr>
          <a:xfrm>
            <a:off x="6303111" y="8183270"/>
            <a:ext cx="1338377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433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오류 없음.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xercise #3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Exercise #3.</a:t>
            </a:r>
          </a:p>
        </p:txBody>
      </p:sp>
      <p:sp>
        <p:nvSpPr>
          <p:cNvPr id="215" name="다음 실행결과와 같은 결과를 출력하는 오버로딩된 MyFunc함수를 만들어보자."/>
          <p:cNvSpPr txBox="1"/>
          <p:nvPr>
            <p:ph type="body" sz="quarter" idx="1"/>
          </p:nvPr>
        </p:nvSpPr>
        <p:spPr>
          <a:xfrm>
            <a:off x="368300" y="2540000"/>
            <a:ext cx="11800334" cy="910480"/>
          </a:xfrm>
          <a:prstGeom prst="rect">
            <a:avLst/>
          </a:prstGeom>
        </p:spPr>
        <p:txBody>
          <a:bodyPr/>
          <a:lstStyle>
            <a:lvl1pPr marL="400050" indent="-400050" defTabSz="525779">
              <a:spcBef>
                <a:spcPts val="3700"/>
              </a:spcBef>
              <a:defRPr sz="2800"/>
            </a:lvl1pPr>
          </a:lstStyle>
          <a:p>
            <a:pPr/>
            <a:r>
              <a:t>다음 실행결과와 같은 결과를 출력하는 오버로딩된 MyFunc함수를 만들어보자.</a:t>
            </a:r>
          </a:p>
        </p:txBody>
      </p:sp>
      <p:pic>
        <p:nvPicPr>
          <p:cNvPr id="216" name="스크린샷 2020-02-03 오전 4.11.00.png" descr="스크린샷 2020-02-03 오전 4.11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024" y="4013200"/>
            <a:ext cx="4836015" cy="4418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스크린샷 2020-02-03 오전 4.12.30.png" descr="스크린샷 2020-02-03 오전 4.12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5396" y="4640769"/>
            <a:ext cx="6801637" cy="3163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Exercise #4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Exercise #4.</a:t>
            </a:r>
          </a:p>
        </p:txBody>
      </p:sp>
      <p:sp>
        <p:nvSpPr>
          <p:cNvPr id="220" name="컴파일 에러가 난 이유를 생각해보자."/>
          <p:cNvSpPr txBox="1"/>
          <p:nvPr>
            <p:ph type="body" sz="quarter" idx="1"/>
          </p:nvPr>
        </p:nvSpPr>
        <p:spPr>
          <a:xfrm>
            <a:off x="368300" y="2540000"/>
            <a:ext cx="11800334" cy="91048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F92"/>
                </a:solidFill>
              </a:defRPr>
            </a:pPr>
            <a:r>
              <a:t>컴파일 에러가 난 이유</a:t>
            </a:r>
            <a:r>
              <a:rPr>
                <a:solidFill>
                  <a:srgbClr val="FFFFFF"/>
                </a:solidFill>
              </a:rPr>
              <a:t>를 생각해보자.</a:t>
            </a:r>
          </a:p>
        </p:txBody>
      </p:sp>
      <p:pic>
        <p:nvPicPr>
          <p:cNvPr id="221" name="스크린샷 2020-02-03 오전 4.46.09.png" descr="스크린샷 2020-02-03 오전 4.4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94" y="3884214"/>
            <a:ext cx="10721310" cy="5132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</a:t>
            </a:r>
          </a:p>
        </p:txBody>
      </p:sp>
      <p:sp>
        <p:nvSpPr>
          <p:cNvPr id="124" name="C++에서의 자료형 - Boolean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C++에서의 자료형 - Boolean형</a:t>
            </a:r>
          </a:p>
          <a:p>
            <a:pPr marL="635000" indent="-635000">
              <a:buSzPct val="100000"/>
              <a:buAutoNum type="arabicPeriod" startAt="1"/>
            </a:pPr>
            <a:r>
              <a:t>C++ Style 기본 기능(1) - 초기화 / swap함수</a:t>
            </a:r>
          </a:p>
          <a:p>
            <a:pPr marL="635000" indent="-635000">
              <a:buSzPct val="100000"/>
              <a:buAutoNum type="arabicPeriod" startAt="1"/>
            </a:pPr>
            <a:r>
              <a:t>반복문 - 범위 기반 for문 / Reference 변수</a:t>
            </a:r>
          </a:p>
          <a:p>
            <a:pPr marL="635000" indent="-635000">
              <a:buSzPct val="100000"/>
              <a:buAutoNum type="arabicPeriod" startAt="1"/>
            </a:pPr>
            <a:r>
              <a:t>Overloading</a:t>
            </a:r>
          </a:p>
          <a:p>
            <a:pPr marL="635000" indent="-635000">
              <a:buSzPct val="100000"/>
              <a:buAutoNum type="arabicPeriod" startAt="1"/>
            </a:pPr>
            <a:r>
              <a:t>Namespace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Exercise #5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Exercise #5.</a:t>
            </a:r>
          </a:p>
        </p:txBody>
      </p:sp>
      <p:sp>
        <p:nvSpPr>
          <p:cNvPr id="224" name="컴파일 에러가 난 이유를 생각해보자."/>
          <p:cNvSpPr txBox="1"/>
          <p:nvPr>
            <p:ph type="body" sz="quarter" idx="1"/>
          </p:nvPr>
        </p:nvSpPr>
        <p:spPr>
          <a:xfrm>
            <a:off x="368300" y="2540000"/>
            <a:ext cx="11800334" cy="91048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F92"/>
                </a:solidFill>
              </a:defRPr>
            </a:pPr>
            <a:r>
              <a:t>컴파일 에러가 난 이유</a:t>
            </a:r>
            <a:r>
              <a:rPr>
                <a:solidFill>
                  <a:srgbClr val="FFFFFF"/>
                </a:solidFill>
              </a:rPr>
              <a:t>를 생각해보자.</a:t>
            </a:r>
          </a:p>
        </p:txBody>
      </p:sp>
      <p:pic>
        <p:nvPicPr>
          <p:cNvPr id="225" name="스크린샷 2020-02-03 오전 4.47.26.png" descr="스크린샷 2020-02-03 오전 4.47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729" y="3770162"/>
            <a:ext cx="10853343" cy="519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ercise #6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Exercise #6.</a:t>
            </a:r>
          </a:p>
        </p:txBody>
      </p:sp>
      <p:sp>
        <p:nvSpPr>
          <p:cNvPr id="228" name="컴파일 에러가 난 이유를 생각해보자."/>
          <p:cNvSpPr txBox="1"/>
          <p:nvPr>
            <p:ph type="body" sz="quarter" idx="1"/>
          </p:nvPr>
        </p:nvSpPr>
        <p:spPr>
          <a:xfrm>
            <a:off x="602233" y="2313434"/>
            <a:ext cx="11800334" cy="9104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F92"/>
                </a:solidFill>
              </a:defRPr>
            </a:pPr>
            <a:r>
              <a:t>컴파일 에러가 난 이유</a:t>
            </a:r>
            <a:r>
              <a:rPr>
                <a:solidFill>
                  <a:srgbClr val="FFFFFF"/>
                </a:solidFill>
              </a:rPr>
              <a:t>를 생각해보자.</a:t>
            </a:r>
          </a:p>
        </p:txBody>
      </p:sp>
      <p:pic>
        <p:nvPicPr>
          <p:cNvPr id="229" name="스크린샷 2020-02-03 오전 4.49.41.png" descr="스크린샷 2020-02-03 오전 4.49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596" y="3585752"/>
            <a:ext cx="10466063" cy="5031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NAME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NAMESPACE</a:t>
            </a:r>
          </a:p>
        </p:txBody>
      </p:sp>
      <p:sp>
        <p:nvSpPr>
          <p:cNvPr id="232" name="Namespace  개체를 구분할 수 있는 범위를 나타내는 말로,  일반적으로 하나의 이름 공간에서는 하나의 이름이 단 하나의 개체만을 가리키게 된다."/>
          <p:cNvSpPr txBox="1"/>
          <p:nvPr>
            <p:ph type="body" sz="half" idx="1"/>
          </p:nvPr>
        </p:nvSpPr>
        <p:spPr>
          <a:xfrm>
            <a:off x="223340" y="2590800"/>
            <a:ext cx="5438828" cy="6299200"/>
          </a:xfrm>
          <a:prstGeom prst="rect">
            <a:avLst/>
          </a:prstGeom>
        </p:spPr>
        <p:txBody>
          <a:bodyPr/>
          <a:lstStyle/>
          <a:p>
            <a:pPr/>
            <a:r>
              <a:t>Namespace</a:t>
            </a:r>
            <a:br/>
            <a:br/>
            <a:r>
              <a:rPr sz="2700">
                <a:solidFill>
                  <a:srgbClr val="FF2F92"/>
                </a:solidFill>
              </a:rPr>
              <a:t>개체를 구분할 수 있는 범위</a:t>
            </a:r>
            <a:r>
              <a:rPr sz="2700"/>
              <a:t>를 나타내는 말로, </a:t>
            </a:r>
            <a:br>
              <a:rPr sz="2700"/>
            </a:br>
            <a:r>
              <a:rPr sz="2700"/>
              <a:t>일반적으로 하나의 이름 공간에서는 하나의 이름이 단 하나의 개체만을 가리키게 된다.</a:t>
            </a:r>
          </a:p>
        </p:txBody>
      </p:sp>
      <p:pic>
        <p:nvPicPr>
          <p:cNvPr id="233" name="스크린샷 2020-02-02 오후 11.21.39.png" descr="스크린샷 2020-02-02 오후 11.21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1503" y="2553542"/>
            <a:ext cx="6097366" cy="6692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스크린샷 2020-02-02 오후 11.23.52.png" descr="스크린샷 2020-02-02 오후 11.23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9399" y="3123555"/>
            <a:ext cx="5865869" cy="30445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7" name="그룹"/>
          <p:cNvGrpSpPr/>
          <p:nvPr/>
        </p:nvGrpSpPr>
        <p:grpSpPr>
          <a:xfrm>
            <a:off x="4383995" y="1807360"/>
            <a:ext cx="4236810" cy="817576"/>
            <a:chOff x="0" y="-1"/>
            <a:chExt cx="4236808" cy="817574"/>
          </a:xfrm>
        </p:grpSpPr>
        <p:sp>
          <p:nvSpPr>
            <p:cNvPr id="235" name="(이름)"/>
            <p:cNvSpPr txBox="1"/>
            <p:nvPr/>
          </p:nvSpPr>
          <p:spPr>
            <a:xfrm>
              <a:off x="0" y="-2"/>
              <a:ext cx="1671408" cy="817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4400">
                  <a:solidFill>
                    <a:srgbClr val="FF7E79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(이름)</a:t>
              </a:r>
            </a:p>
          </p:txBody>
        </p:sp>
        <p:sp>
          <p:nvSpPr>
            <p:cNvPr id="236" name="(공간)"/>
            <p:cNvSpPr txBox="1"/>
            <p:nvPr/>
          </p:nvSpPr>
          <p:spPr>
            <a:xfrm>
              <a:off x="2565400" y="-2"/>
              <a:ext cx="1671409" cy="817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4400">
                  <a:solidFill>
                    <a:srgbClr val="FF7E79"/>
                  </a:solidFill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/>
              <a:r>
                <a:t>(공간)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하나의 namespace 안에 또 하나의 namespace가 들어갈 수도 있다.…"/>
          <p:cNvSpPr txBox="1"/>
          <p:nvPr>
            <p:ph type="body" sz="half" idx="1"/>
          </p:nvPr>
        </p:nvSpPr>
        <p:spPr>
          <a:xfrm>
            <a:off x="5424437" y="2241052"/>
            <a:ext cx="7206955" cy="4156424"/>
          </a:xfrm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하나의 namespace 안에 </a:t>
            </a:r>
            <a:r>
              <a:rPr>
                <a:solidFill>
                  <a:srgbClr val="FF2F92"/>
                </a:solidFill>
              </a:rPr>
              <a:t>또 하나의 namespace</a:t>
            </a:r>
            <a:r>
              <a:t>가 들어갈 수도 있다.</a:t>
            </a:r>
          </a:p>
          <a:p>
            <a:pPr>
              <a:defRPr b="1" sz="3700">
                <a:solidFill>
                  <a:srgbClr val="D4FB79"/>
                </a:solidFill>
              </a:defRPr>
            </a:pPr>
            <a:r>
              <a:t>namespace 내 변수선언 / 초기화 위치도  결과에 영향을 준다!</a:t>
            </a:r>
          </a:p>
        </p:txBody>
      </p:sp>
      <p:sp>
        <p:nvSpPr>
          <p:cNvPr id="240" name="이중 NAME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이중 NAMESPACE</a:t>
            </a:r>
          </a:p>
        </p:txBody>
      </p:sp>
      <p:pic>
        <p:nvPicPr>
          <p:cNvPr id="241" name="스크린샷 2020-02-02 오후 11.29.40.png" descr="스크린샷 2020-02-02 오후 11.29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2419350"/>
            <a:ext cx="4889500" cy="664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스크린샷 2020-02-02 오후 11.34.39.png" descr="스크린샷 2020-02-02 오후 11.34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8500" y="6285160"/>
            <a:ext cx="4754200" cy="29170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그룹"/>
          <p:cNvGrpSpPr/>
          <p:nvPr/>
        </p:nvGrpSpPr>
        <p:grpSpPr>
          <a:xfrm>
            <a:off x="3122850" y="5995441"/>
            <a:ext cx="9484475" cy="2076416"/>
            <a:chOff x="0" y="0"/>
            <a:chExt cx="9484473" cy="2076415"/>
          </a:xfrm>
        </p:grpSpPr>
        <p:sp>
          <p:nvSpPr>
            <p:cNvPr id="243" name="* int n의 위치가 void ex();라는 함수보다 아래에 위치!"/>
            <p:cNvSpPr txBox="1"/>
            <p:nvPr/>
          </p:nvSpPr>
          <p:spPr>
            <a:xfrm>
              <a:off x="221026" y="-1"/>
              <a:ext cx="9263448" cy="645618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* int n의 위치가 void ex();라는 함수보다 아래에 위치!</a:t>
              </a:r>
            </a:p>
          </p:txBody>
        </p:sp>
        <p:sp>
          <p:nvSpPr>
            <p:cNvPr id="244" name="화살표"/>
            <p:cNvSpPr/>
            <p:nvPr/>
          </p:nvSpPr>
          <p:spPr>
            <a:xfrm rot="8100000">
              <a:off x="-151063" y="1179875"/>
              <a:ext cx="1783659" cy="311548"/>
            </a:xfrm>
            <a:prstGeom prst="rightArrow">
              <a:avLst>
                <a:gd name="adj1" fmla="val 32000"/>
                <a:gd name="adj2" fmla="val 152764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Example #7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Example #7.</a:t>
            </a:r>
          </a:p>
        </p:txBody>
      </p:sp>
      <p:pic>
        <p:nvPicPr>
          <p:cNvPr id="248" name="스크린샷 2020-02-02 오후 11.38.07.png" descr="스크린샷 2020-02-02 오후 11.3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71" y="2881958"/>
            <a:ext cx="4473266" cy="6600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스크린샷 2020-02-02 오후 11.34.39.png" descr="스크린샷 2020-02-02 오후 11.34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2945" y="2923836"/>
            <a:ext cx="6365912" cy="3905928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다음 프로그램의 실행 결과를 눈으로 예측해보자."/>
          <p:cNvSpPr txBox="1"/>
          <p:nvPr>
            <p:ph type="body" sz="quarter" idx="1"/>
          </p:nvPr>
        </p:nvSpPr>
        <p:spPr>
          <a:xfrm>
            <a:off x="711200" y="1981200"/>
            <a:ext cx="11800334" cy="910480"/>
          </a:xfrm>
          <a:prstGeom prst="rect">
            <a:avLst/>
          </a:prstGeom>
        </p:spPr>
        <p:txBody>
          <a:bodyPr/>
          <a:lstStyle/>
          <a:p>
            <a:pPr/>
            <a:r>
              <a:t>다음 프로그램의 </a:t>
            </a:r>
            <a:r>
              <a:rPr>
                <a:solidFill>
                  <a:srgbClr val="FF2F92"/>
                </a:solidFill>
              </a:rPr>
              <a:t>실행 결과를 눈으로 예측</a:t>
            </a:r>
            <a:r>
              <a:t>해보자.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Example #7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Example #7.</a:t>
            </a:r>
          </a:p>
        </p:txBody>
      </p:sp>
      <p:sp>
        <p:nvSpPr>
          <p:cNvPr id="253" name="다음 프로그램의 실행 결과를 눈으로 예측해보자."/>
          <p:cNvSpPr txBox="1"/>
          <p:nvPr>
            <p:ph type="body" sz="quarter" idx="1"/>
          </p:nvPr>
        </p:nvSpPr>
        <p:spPr>
          <a:xfrm>
            <a:off x="711200" y="1981200"/>
            <a:ext cx="11800334" cy="910480"/>
          </a:xfrm>
          <a:prstGeom prst="rect">
            <a:avLst/>
          </a:prstGeom>
        </p:spPr>
        <p:txBody>
          <a:bodyPr/>
          <a:lstStyle/>
          <a:p>
            <a:pPr/>
            <a:r>
              <a:t>다음 프로그램의 </a:t>
            </a:r>
            <a:r>
              <a:rPr>
                <a:solidFill>
                  <a:srgbClr val="FF2F92"/>
                </a:solidFill>
              </a:rPr>
              <a:t>실행 결과를 눈으로 예측</a:t>
            </a:r>
            <a:r>
              <a:t>해보자.</a:t>
            </a:r>
          </a:p>
        </p:txBody>
      </p:sp>
      <p:sp>
        <p:nvSpPr>
          <p:cNvPr id="254" name="&lt;ANSWER&gt;"/>
          <p:cNvSpPr txBox="1"/>
          <p:nvPr/>
        </p:nvSpPr>
        <p:spPr>
          <a:xfrm>
            <a:off x="1202499" y="3171474"/>
            <a:ext cx="305600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&lt;ANSWER&gt;</a:t>
            </a:r>
          </a:p>
        </p:txBody>
      </p:sp>
      <p:pic>
        <p:nvPicPr>
          <p:cNvPr id="255" name="스크린샷 2020-02-02 오후 11.50.59.png" descr="스크린샷 2020-02-02 오후 11.50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708" y="4384376"/>
            <a:ext cx="10046949" cy="3879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ll dir="l"/>
      </p:transition>
    </mc:Choice>
    <mc:Fallback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xample #7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Example #8.</a:t>
            </a:r>
          </a:p>
        </p:txBody>
      </p:sp>
      <p:sp>
        <p:nvSpPr>
          <p:cNvPr id="258" name="다음 프로그램의 실행 결과를 눈으로 예측해보자."/>
          <p:cNvSpPr txBox="1"/>
          <p:nvPr>
            <p:ph type="body" sz="quarter" idx="1"/>
          </p:nvPr>
        </p:nvSpPr>
        <p:spPr>
          <a:xfrm>
            <a:off x="711200" y="1981200"/>
            <a:ext cx="11800334" cy="910480"/>
          </a:xfrm>
          <a:prstGeom prst="rect">
            <a:avLst/>
          </a:prstGeom>
        </p:spPr>
        <p:txBody>
          <a:bodyPr/>
          <a:lstStyle/>
          <a:p>
            <a:pPr/>
            <a:r>
              <a:t>다음 프로그램의 </a:t>
            </a:r>
            <a:r>
              <a:rPr>
                <a:solidFill>
                  <a:srgbClr val="FF2F92"/>
                </a:solidFill>
              </a:rPr>
              <a:t>실행 결과를 눈으로 예측</a:t>
            </a:r>
            <a:r>
              <a:t>해보자.</a:t>
            </a:r>
          </a:p>
        </p:txBody>
      </p:sp>
      <p:pic>
        <p:nvPicPr>
          <p:cNvPr id="259" name="스크린샷 2020-02-03 오후 5.37.33.png" descr="스크린샷 2020-02-03 오후 5.37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2864445"/>
            <a:ext cx="5959081" cy="6284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스크린샷 2020-02-03 오후 5.37.59.png" descr="스크린샷 2020-02-03 오후 5.37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7761" y="2893119"/>
            <a:ext cx="5959082" cy="5137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ample #7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Example #8.</a:t>
            </a:r>
          </a:p>
        </p:txBody>
      </p:sp>
      <p:sp>
        <p:nvSpPr>
          <p:cNvPr id="263" name="다음 프로그램의 실행 결과를 눈으로 예측해보자."/>
          <p:cNvSpPr txBox="1"/>
          <p:nvPr>
            <p:ph type="body" sz="quarter" idx="1"/>
          </p:nvPr>
        </p:nvSpPr>
        <p:spPr>
          <a:xfrm>
            <a:off x="711200" y="1981200"/>
            <a:ext cx="11800334" cy="910480"/>
          </a:xfrm>
          <a:prstGeom prst="rect">
            <a:avLst/>
          </a:prstGeom>
        </p:spPr>
        <p:txBody>
          <a:bodyPr/>
          <a:lstStyle/>
          <a:p>
            <a:pPr/>
            <a:r>
              <a:t>다음 프로그램의 </a:t>
            </a:r>
            <a:r>
              <a:rPr>
                <a:solidFill>
                  <a:srgbClr val="FF2F92"/>
                </a:solidFill>
              </a:rPr>
              <a:t>실행 결과를 눈으로 예측</a:t>
            </a:r>
            <a:r>
              <a:t>해보자.</a:t>
            </a:r>
          </a:p>
        </p:txBody>
      </p:sp>
      <p:pic>
        <p:nvPicPr>
          <p:cNvPr id="264" name="스크린샷 2020-02-03 오후 5.39.07.png" descr="스크린샷 2020-02-03 오후 5.39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4185096"/>
            <a:ext cx="10096095" cy="351168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&lt;ANSWER&gt;"/>
          <p:cNvSpPr txBox="1"/>
          <p:nvPr/>
        </p:nvSpPr>
        <p:spPr>
          <a:xfrm>
            <a:off x="1202499" y="3171474"/>
            <a:ext cx="305600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&lt;ANSWER&gt;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ll dir="l"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HO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  <p:sp>
        <p:nvSpPr>
          <p:cNvPr id="268" name="오늘 공부한 내용들 요약해오기 (뭐라도 해오십쇼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오늘 공부한 내용들 요약해오기 (뭐라도 해오십쇼)</a:t>
            </a:r>
          </a:p>
          <a:p>
            <a:pPr/>
            <a:r>
              <a:t>클래스 개념 / 생성자와 소멸자 등 클래스 파트 공부해오기</a:t>
            </a:r>
            <a:br/>
            <a:r>
              <a:t>(두들낙서 동영상을 추천드립니다.)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in."/>
          <p:cNvSpPr txBox="1"/>
          <p:nvPr>
            <p:ph type="ctrTitle"/>
          </p:nvPr>
        </p:nvSpPr>
        <p:spPr>
          <a:xfrm>
            <a:off x="1435100" y="17526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Fin.</a:t>
            </a:r>
          </a:p>
        </p:txBody>
      </p:sp>
      <p:sp>
        <p:nvSpPr>
          <p:cNvPr id="271" name="다음 스터디 : 2월 5일 수요일 12시~14시"/>
          <p:cNvSpPr txBox="1"/>
          <p:nvPr>
            <p:ph type="subTitle" sz="quarter" idx="1"/>
          </p:nvPr>
        </p:nvSpPr>
        <p:spPr>
          <a:xfrm>
            <a:off x="1435100" y="73025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다음 스터디 : 2월 5일 수요일 12시~14시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자료형 (C언어 복습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자료형 (C언어 복습)</a:t>
            </a:r>
          </a:p>
        </p:txBody>
      </p:sp>
      <p:pic>
        <p:nvPicPr>
          <p:cNvPr id="127" name="스크린샷 2020-02-02 오후 8.50.17.png" descr="스크린샷 2020-02-02 오후 8.50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603" y="2556777"/>
            <a:ext cx="11414536" cy="614485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직사각형"/>
          <p:cNvSpPr/>
          <p:nvPr/>
        </p:nvSpPr>
        <p:spPr>
          <a:xfrm>
            <a:off x="1092200" y="3378199"/>
            <a:ext cx="2138859" cy="38784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29" name="직사각형"/>
          <p:cNvSpPr/>
          <p:nvPr/>
        </p:nvSpPr>
        <p:spPr>
          <a:xfrm>
            <a:off x="1092200" y="3784599"/>
            <a:ext cx="2138859" cy="38784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0" name="직사각형"/>
          <p:cNvSpPr/>
          <p:nvPr/>
        </p:nvSpPr>
        <p:spPr>
          <a:xfrm>
            <a:off x="1092200" y="4190999"/>
            <a:ext cx="2138859" cy="38784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1" name="직사각형"/>
          <p:cNvSpPr/>
          <p:nvPr/>
        </p:nvSpPr>
        <p:spPr>
          <a:xfrm>
            <a:off x="1079500" y="4644776"/>
            <a:ext cx="2138859" cy="38784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2" name="직사각형"/>
          <p:cNvSpPr/>
          <p:nvPr/>
        </p:nvSpPr>
        <p:spPr>
          <a:xfrm>
            <a:off x="1098550" y="5206999"/>
            <a:ext cx="2138859" cy="38784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3" name="직사각형"/>
          <p:cNvSpPr/>
          <p:nvPr/>
        </p:nvSpPr>
        <p:spPr>
          <a:xfrm>
            <a:off x="1098550" y="5613399"/>
            <a:ext cx="2138859" cy="38784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4" name="직사각형"/>
          <p:cNvSpPr/>
          <p:nvPr/>
        </p:nvSpPr>
        <p:spPr>
          <a:xfrm>
            <a:off x="1098550" y="6019799"/>
            <a:ext cx="2138859" cy="38784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5" name="직사각형"/>
          <p:cNvSpPr/>
          <p:nvPr/>
        </p:nvSpPr>
        <p:spPr>
          <a:xfrm>
            <a:off x="1085850" y="6473576"/>
            <a:ext cx="2138859" cy="38784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6" name="직사각형"/>
          <p:cNvSpPr/>
          <p:nvPr/>
        </p:nvSpPr>
        <p:spPr>
          <a:xfrm>
            <a:off x="1104900" y="6927353"/>
            <a:ext cx="2138859" cy="38784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7" name="직사각형"/>
          <p:cNvSpPr/>
          <p:nvPr/>
        </p:nvSpPr>
        <p:spPr>
          <a:xfrm>
            <a:off x="1104900" y="7333753"/>
            <a:ext cx="2138859" cy="38784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8" name="직사각형"/>
          <p:cNvSpPr/>
          <p:nvPr/>
        </p:nvSpPr>
        <p:spPr>
          <a:xfrm>
            <a:off x="1104900" y="7740153"/>
            <a:ext cx="2138859" cy="38784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9" name="직사각형"/>
          <p:cNvSpPr/>
          <p:nvPr/>
        </p:nvSpPr>
        <p:spPr>
          <a:xfrm>
            <a:off x="1092200" y="8193930"/>
            <a:ext cx="2138859" cy="38784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nodeType="clickEffect" presetSubtype="2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2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clickEffect" presetSubtype="2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35" grpId="8"/>
      <p:bldP build="whole" bldLvl="1" animBg="1" rev="0" advAuto="0" spid="128" grpId="1"/>
      <p:bldP build="whole" bldLvl="1" animBg="1" rev="0" advAuto="0" spid="138" grpId="11"/>
      <p:bldP build="whole" bldLvl="1" animBg="1" rev="0" advAuto="0" spid="133" grpId="6"/>
      <p:bldP build="whole" bldLvl="1" animBg="1" rev="0" advAuto="0" spid="139" grpId="12"/>
      <p:bldP build="whole" bldLvl="1" animBg="1" rev="0" advAuto="0" spid="134" grpId="7"/>
      <p:bldP build="whole" bldLvl="1" animBg="1" rev="0" advAuto="0" spid="137" grpId="10"/>
      <p:bldP build="whole" bldLvl="1" animBg="1" rev="0" advAuto="0" spid="129" grpId="2"/>
      <p:bldP build="whole" bldLvl="1" animBg="1" rev="0" advAuto="0" spid="132" grpId="5"/>
      <p:bldP build="whole" bldLvl="1" animBg="1" rev="0" advAuto="0" spid="136" grpId="9"/>
      <p:bldP build="whole" bldLvl="1" animBg="1" rev="0" advAuto="0" spid="13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oole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Boolean</a:t>
            </a:r>
          </a:p>
        </p:txBody>
      </p:sp>
      <p:sp>
        <p:nvSpPr>
          <p:cNvPr id="142" name="Boolean 논리 자료형…"/>
          <p:cNvSpPr txBox="1"/>
          <p:nvPr>
            <p:ph type="body" sz="half" idx="1"/>
          </p:nvPr>
        </p:nvSpPr>
        <p:spPr>
          <a:xfrm>
            <a:off x="635000" y="2429240"/>
            <a:ext cx="5334000" cy="6286502"/>
          </a:xfrm>
          <a:prstGeom prst="rect">
            <a:avLst/>
          </a:prstGeom>
        </p:spPr>
        <p:txBody>
          <a:bodyPr/>
          <a:lstStyle/>
          <a:p>
            <a:pPr/>
            <a:r>
              <a:t>Boolean 논리 자료형</a:t>
            </a:r>
          </a:p>
          <a:p>
            <a:pPr/>
          </a:p>
          <a:p>
            <a:pPr marL="0" indent="0" defTabSz="457200">
              <a:spcBef>
                <a:spcPts val="0"/>
              </a:spcBef>
              <a:buSzTx/>
              <a:buNone/>
              <a:defRPr sz="21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컴퓨터 과학에서 불리언(</a:t>
            </a:r>
            <a:r>
              <a: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boolean</a:t>
            </a:r>
            <a:r>
              <a:t>) 자료형은 논리 자료형이라고도 하며, </a:t>
            </a:r>
            <a:r>
              <a:rPr>
                <a:solidFill>
                  <a:srgbClr val="FF2F92"/>
                </a:solidFill>
              </a:rPr>
              <a:t>참과 거짓을 나타내는 데</a:t>
            </a:r>
            <a:r>
              <a:t> 쓰인다. 주로 </a:t>
            </a:r>
            <a:r>
              <a:rPr>
                <a:solidFill>
                  <a:srgbClr val="FF2F92"/>
                </a:solidFill>
              </a:rPr>
              <a:t>참은 1, 거짓은 0에 대응</a:t>
            </a:r>
            <a:r>
              <a:t>하나 언어마다 차이가 있다. 숫자를 쓰지 않고 참과 거짓을 나타내는 영단어 true와 false를 쓰기도 한다.</a:t>
            </a:r>
          </a:p>
        </p:txBody>
      </p:sp>
      <p:pic>
        <p:nvPicPr>
          <p:cNvPr id="143" name="스크린샷 2020-02-02 오후 9.09.01.png" descr="스크린샷 2020-02-02 오후 9.09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0662" y="3131081"/>
            <a:ext cx="6744152" cy="4882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++ Style 기본 기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Style 기본 기능</a:t>
            </a:r>
          </a:p>
        </p:txBody>
      </p:sp>
      <p:sp>
        <p:nvSpPr>
          <p:cNvPr id="146" name="초기화"/>
          <p:cNvSpPr txBox="1"/>
          <p:nvPr>
            <p:ph type="body" sz="quarter" idx="1"/>
          </p:nvPr>
        </p:nvSpPr>
        <p:spPr>
          <a:xfrm>
            <a:off x="952499" y="2590799"/>
            <a:ext cx="2292650" cy="773859"/>
          </a:xfrm>
          <a:prstGeom prst="rect">
            <a:avLst/>
          </a:prstGeom>
        </p:spPr>
        <p:txBody>
          <a:bodyPr/>
          <a:lstStyle>
            <a:lvl1pPr marL="635000" indent="-635000">
              <a:buSzPct val="100000"/>
              <a:buAutoNum type="arabicPeriod" startAt="1"/>
            </a:lvl1pPr>
          </a:lstStyle>
          <a:p>
            <a:pPr/>
            <a:r>
              <a:t>초기화</a:t>
            </a:r>
          </a:p>
        </p:txBody>
      </p:sp>
      <p:pic>
        <p:nvPicPr>
          <p:cNvPr id="147" name="스크린샷 2020-02-03 오전 5.03.09.png" descr="스크린샷 2020-02-03 오전 5.03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523" y="4100188"/>
            <a:ext cx="5303350" cy="3280423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="/>
          <p:cNvSpPr txBox="1"/>
          <p:nvPr/>
        </p:nvSpPr>
        <p:spPr>
          <a:xfrm>
            <a:off x="6132829" y="4910952"/>
            <a:ext cx="739141" cy="1341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200">
                <a:solidFill>
                  <a:srgbClr val="FF2F92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=</a:t>
            </a:r>
          </a:p>
        </p:txBody>
      </p:sp>
      <p:pic>
        <p:nvPicPr>
          <p:cNvPr id="149" name="스크린샷 2020-02-03 오전 5.04.57.png" descr="스크린샷 2020-02-03 오전 5.04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5041" y="4114800"/>
            <a:ext cx="5256109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++ Style 기본 기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 Style 기본 기능</a:t>
            </a:r>
          </a:p>
        </p:txBody>
      </p:sp>
      <p:sp>
        <p:nvSpPr>
          <p:cNvPr id="152" name="2. SWAP 함수"/>
          <p:cNvSpPr txBox="1"/>
          <p:nvPr>
            <p:ph type="body" sz="quarter" idx="1"/>
          </p:nvPr>
        </p:nvSpPr>
        <p:spPr>
          <a:xfrm>
            <a:off x="952499" y="2590799"/>
            <a:ext cx="2292650" cy="773859"/>
          </a:xfrm>
          <a:prstGeom prst="rect">
            <a:avLst/>
          </a:prstGeom>
        </p:spPr>
        <p:txBody>
          <a:bodyPr/>
          <a:lstStyle>
            <a:lvl1pPr marL="0" indent="0" defTabSz="525779">
              <a:spcBef>
                <a:spcPts val="3700"/>
              </a:spcBef>
              <a:buSzTx/>
              <a:buNone/>
              <a:defRPr sz="2800"/>
            </a:lvl1pPr>
          </a:lstStyle>
          <a:p>
            <a:pPr/>
            <a:r>
              <a:t>2. SWAP 함수</a:t>
            </a:r>
          </a:p>
        </p:txBody>
      </p:sp>
      <p:sp>
        <p:nvSpPr>
          <p:cNvPr id="153" name="="/>
          <p:cNvSpPr txBox="1"/>
          <p:nvPr/>
        </p:nvSpPr>
        <p:spPr>
          <a:xfrm>
            <a:off x="6132829" y="4910952"/>
            <a:ext cx="739141" cy="1341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200">
                <a:solidFill>
                  <a:srgbClr val="FF2F92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=</a:t>
            </a:r>
          </a:p>
        </p:txBody>
      </p:sp>
      <p:pic>
        <p:nvPicPr>
          <p:cNvPr id="154" name="스크린샷 2020-02-03 오전 5.09.18.png" descr="스크린샷 2020-02-03 오전 5.09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660" y="3835400"/>
            <a:ext cx="4927117" cy="5150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스크린샷 2020-02-03 오전 5.09.39.png" descr="스크린샷 2020-02-03 오전 5.09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2404" y="4184650"/>
            <a:ext cx="5616522" cy="3663902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* &lt;iostream&gt; 안에 swap 함수가 Overloading되어 들어있다!!"/>
          <p:cNvSpPr txBox="1"/>
          <p:nvPr/>
        </p:nvSpPr>
        <p:spPr>
          <a:xfrm>
            <a:off x="659441" y="3155188"/>
            <a:ext cx="10102337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solidFill>
                  <a:srgbClr val="FF40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* &lt;iostream&gt; 안에 swap 함수가 Overloading되어 들어있다!!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범위 기반 for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범위 기반 for문</a:t>
            </a:r>
          </a:p>
        </p:txBody>
      </p:sp>
      <p:sp>
        <p:nvSpPr>
          <p:cNvPr id="159" name="기존 for문 사용 방식"/>
          <p:cNvSpPr txBox="1"/>
          <p:nvPr>
            <p:ph type="body" sz="quarter" idx="1"/>
          </p:nvPr>
        </p:nvSpPr>
        <p:spPr>
          <a:xfrm>
            <a:off x="952498" y="2590800"/>
            <a:ext cx="4892430" cy="533053"/>
          </a:xfrm>
          <a:prstGeom prst="rect">
            <a:avLst/>
          </a:prstGeom>
        </p:spPr>
        <p:txBody>
          <a:bodyPr/>
          <a:lstStyle>
            <a:lvl1pPr marL="368933" indent="-368933" defTabSz="484886">
              <a:spcBef>
                <a:spcPts val="3400"/>
              </a:spcBef>
              <a:defRPr sz="2600"/>
            </a:lvl1pPr>
          </a:lstStyle>
          <a:p>
            <a:pPr/>
            <a:r>
              <a:t>기존 for문 사용 방식</a:t>
            </a:r>
          </a:p>
        </p:txBody>
      </p:sp>
      <p:pic>
        <p:nvPicPr>
          <p:cNvPr id="160" name="스크린샷 2020-02-02 오후 10.31.26.png" descr="스크린샷 2020-02-02 오후 10.31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612" y="3708051"/>
            <a:ext cx="5018664" cy="5548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스크린샷 2020-02-02 오후 10.32.02.png" descr="스크린샷 2020-02-02 오후 10.3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9671" y="3666087"/>
            <a:ext cx="5094574" cy="563273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범위 기반 for문 사용 방식"/>
          <p:cNvSpPr txBox="1"/>
          <p:nvPr/>
        </p:nvSpPr>
        <p:spPr>
          <a:xfrm>
            <a:off x="7080743" y="2501900"/>
            <a:ext cx="4892429" cy="53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68933" indent="-368933" algn="l" defTabSz="484886">
              <a:spcBef>
                <a:spcPts val="3400"/>
              </a:spcBef>
              <a:buSzPct val="145000"/>
              <a:buChar char="•"/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범위 기반 for문 사용 방식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스크린샷 2020-02-02 오후 10.45.30.png" descr="스크린샷 2020-02-02 오후 10.45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6973" y="2543659"/>
            <a:ext cx="6824888" cy="691696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잘못된 범위 기반 for문  첫번째 for문에서 각 n에 5만큼씩 더했음에도 불구하고,   결과창에서는 더한 결과가 수용되지 않았다.   -&gt; Reference 변수를 사용하지 않았기 때문!"/>
          <p:cNvSpPr txBox="1"/>
          <p:nvPr>
            <p:ph type="body" sz="half" idx="1"/>
          </p:nvPr>
        </p:nvSpPr>
        <p:spPr>
          <a:xfrm>
            <a:off x="513754" y="2781299"/>
            <a:ext cx="5081093" cy="6644879"/>
          </a:xfrm>
          <a:prstGeom prst="rect">
            <a:avLst/>
          </a:prstGeom>
        </p:spPr>
        <p:txBody>
          <a:bodyPr/>
          <a:lstStyle/>
          <a:p>
            <a:pPr marL="416718" indent="-416718">
              <a:defRPr sz="3000">
                <a:solidFill>
                  <a:srgbClr val="FF2600"/>
                </a:solidFill>
              </a:defRPr>
            </a:pPr>
            <a:r>
              <a:t>잘못된</a:t>
            </a:r>
            <a:r>
              <a:rPr>
                <a:solidFill>
                  <a:srgbClr val="FFFFFF"/>
                </a:solidFill>
              </a:rPr>
              <a:t> 범위 기반 for문</a:t>
            </a:r>
            <a:br>
              <a:rPr>
                <a:solidFill>
                  <a:srgbClr val="FFFFFF"/>
                </a:solidFill>
              </a:rPr>
            </a:br>
            <a:br>
              <a:rPr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첫번째 for문에서 </a:t>
            </a:r>
            <a:r>
              <a:rPr sz="2800">
                <a:solidFill>
                  <a:schemeClr val="accent5"/>
                </a:solidFill>
              </a:rPr>
              <a:t>각 n에 5만큼씩 더했음에도 불구</a:t>
            </a:r>
            <a:r>
              <a:rPr sz="2800">
                <a:solidFill>
                  <a:srgbClr val="FFFFFF"/>
                </a:solidFill>
              </a:rPr>
              <a:t>하고, </a:t>
            </a:r>
            <a:br>
              <a:rPr sz="2800">
                <a:solidFill>
                  <a:srgbClr val="FFFFFF"/>
                </a:solidFill>
              </a:rPr>
            </a:br>
            <a:br>
              <a:rPr sz="2800"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결과창에서는 더한 결과가</a:t>
            </a:r>
            <a:br>
              <a:rPr sz="2800"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수용되지 않았다.</a:t>
            </a:r>
            <a:br>
              <a:rPr sz="2800">
                <a:solidFill>
                  <a:srgbClr val="FFFFFF"/>
                </a:solidFill>
              </a:rPr>
            </a:br>
            <a:br>
              <a:rPr sz="2800">
                <a:solidFill>
                  <a:srgbClr val="FFFFFF"/>
                </a:solidFill>
              </a:rPr>
            </a:br>
            <a:br>
              <a:rPr sz="2800"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-&gt; Reference 변수를 사용하지 않았기 때문!</a:t>
            </a:r>
            <a:br>
              <a:rPr sz="2800">
                <a:solidFill>
                  <a:srgbClr val="FFFFFF"/>
                </a:solidFill>
              </a:rPr>
            </a:br>
            <a:br>
              <a:rPr sz="2800">
                <a:solidFill>
                  <a:srgbClr val="FFFFFF"/>
                </a:solidFill>
              </a:rPr>
            </a:br>
          </a:p>
        </p:txBody>
      </p:sp>
      <p:sp>
        <p:nvSpPr>
          <p:cNvPr id="166" name="범위 기반 for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범위 기반 for문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ference 변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 변수</a:t>
            </a:r>
          </a:p>
        </p:txBody>
      </p:sp>
      <p:sp>
        <p:nvSpPr>
          <p:cNvPr id="169" name="두들낙서 Youtube 중 Reference 관련 설명부분 https://www.youtube.com/watch?v=lv5K2fF2LuM&amp;list=PLlJhQXcLQBJqywc5dweQ75GBRubzPxhAk&amp;index=55  7분 40초부터 보세요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두들낙서 Youtube 중 Reference 관련 설명부분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https://www.youtube.com/watch?v=lv5K2fF2LuM&amp;list=PLlJhQXcLQBJqywc5dweQ75GBRubzPxhAk&amp;index=55</a:t>
            </a:r>
            <a:br/>
            <a:br/>
            <a:r>
              <a:t>7분 40초부터 보세요.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