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5" r:id="rId20"/>
    <p:sldId id="276" r:id="rId21"/>
    <p:sldId id="277" r:id="rId22"/>
    <p:sldId id="278" r:id="rId23"/>
    <p:sldId id="279" r:id="rId24"/>
    <p:sldId id="281" r:id="rId25"/>
    <p:sldId id="283" r:id="rId26"/>
    <p:sldId id="282" r:id="rId27"/>
    <p:sldId id="284" r:id="rId28"/>
    <p:sldId id="285" r:id="rId29"/>
    <p:sldId id="286" r:id="rId30"/>
    <p:sldId id="269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3" r:id="rId39"/>
    <p:sldId id="296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0780"/>
  </p:normalViewPr>
  <p:slideViewPr>
    <p:cSldViewPr snapToGrid="0" snapToObjects="1">
      <p:cViewPr varScale="1">
        <p:scale>
          <a:sx n="88" d="100"/>
          <a:sy n="88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3414-618F-554B-9329-30836840290F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55A32-D485-2141-9909-24062B772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85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#include &lt;iostream&gt;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Derived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5A32-D485-2141-9909-24062B77200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63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name[50];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Person(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myage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age(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myage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WhatYourName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"My name is " &lt;&lt; name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HowOldAreYou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"I'm " &lt;&lt; age &lt;&lt; " years old!"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major[50];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myage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mymajor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Person(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myage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(major,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mymajor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WhoAreYou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WhatYourName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HowOldAreYou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"My major is " &lt;&lt; major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ustd1("Lee", 22, "Computer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ustd1.WhoAreYou();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ustd2("Yoon", 20, "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Eletronic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ustd2.WhoAreYou();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5A32-D485-2141-9909-24062B77200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70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cstring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*name;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Person(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"&lt;&lt; Person(const char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&gt;&gt;"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name =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+ 1];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~Person()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"&lt;&lt; ~Person()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소멸자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&gt;&gt; 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name;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WhatYourName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"My name is " &lt;&lt; name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*major;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myname,</a:t>
            </a:r>
            <a:r>
              <a:rPr lang="en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mymajor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Person(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(const char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myname,const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 *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mymajor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&gt;&gt;"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major =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mymajor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)+1];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(major,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mymajor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~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 &lt;&lt; ~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소멸자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&gt;&gt; 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major;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WhoAreYou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WhatYourName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"My major is  " &lt;&lt; major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ustd1("Lee", "Computer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ustd1.WhoAreYou();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ustd2("Yoon", "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Eletronic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ustd2.WhoAreYou();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5A32-D485-2141-9909-24062B772008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985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MyFriendInfo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 name;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age;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ShowMyFriendInfo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MyFriendDetailInfo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:public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MyFriendInfo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char* phone;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ShowMyFriendDetailInfo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ShowMyFriendInfo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phone&lt;&lt;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5A6E-C09D-4A99-B483-2C69FE902B6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1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Square : public Rectangle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rec(4, 3);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rec.ShowAreaInfo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sqr.ShowAreaInfo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5A6E-C09D-4A99-B483-2C69FE902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9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cstring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Book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*title;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isbn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price;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public Book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DRMKey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 book("C++", "555-12345-890-0", 20000);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book.ShowBookInfo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("C++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"555-12345-890-1", 10000, "fdx9w0i8kiw");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ebook.ShowEBookInfo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5A6E-C09D-4A99-B483-2C69FE902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3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4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90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1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184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596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980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00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78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163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614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146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ADEC-AAB6-9E4E-B6A5-DC6448F64317}" type="datetimeFigureOut">
              <a:rPr kumimoji="1" lang="ko-KR" altLang="en-US" smtClean="0"/>
              <a:t>2020. 2. 12.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B2C0-93C3-214E-91D7-E3A75CA7BF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4193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39F2-1275-A44A-B325-87C1E82F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C++ Study.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F4EDFB-5081-1740-8F9B-ACAEECFE1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3rd Week – (2)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C1295D5-D8F8-A341-AEB2-F051E804D91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/>
              <a:t>HOST : </a:t>
            </a:r>
            <a:r>
              <a:rPr kumimoji="1" lang="ko-KR" altLang="en-US" sz="2800" dirty="0"/>
              <a:t>승호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다연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부겸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4857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17A4F-AFA1-B04A-A5D4-46C886AD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</a:t>
            </a:r>
          </a:p>
        </p:txBody>
      </p:sp>
      <p:pic>
        <p:nvPicPr>
          <p:cNvPr id="5" name="그래픽 4" descr="kid가 있는 남자">
            <a:extLst>
              <a:ext uri="{FF2B5EF4-FFF2-40B4-BE49-F238E27FC236}">
                <a16:creationId xmlns:a16="http://schemas.microsoft.com/office/drawing/2014/main" id="{CF8AB8ED-A935-4049-BFBF-259087F6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914" y="1484086"/>
            <a:ext cx="4717143" cy="47171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599C398-C32D-0549-8A96-8E43EF407767}"/>
              </a:ext>
            </a:extLst>
          </p:cNvPr>
          <p:cNvSpPr/>
          <p:nvPr/>
        </p:nvSpPr>
        <p:spPr>
          <a:xfrm>
            <a:off x="4441370" y="1233714"/>
            <a:ext cx="4717143" cy="1915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지능</a:t>
            </a:r>
            <a:r>
              <a:rPr kumimoji="1" lang="en-US" altLang="ko-KR" dirty="0"/>
              <a:t>,.-&gt;</a:t>
            </a:r>
            <a:r>
              <a:rPr kumimoji="1" lang="ko-KR" altLang="en-US" dirty="0"/>
              <a:t>속성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클래스에선</a:t>
            </a:r>
            <a:r>
              <a:rPr kumimoji="1" lang="en-US" altLang="ko-KR" dirty="0">
                <a:sym typeface="Wingdings" pitchFamily="2" charset="2"/>
              </a:rPr>
              <a:t>?</a:t>
            </a:r>
            <a:r>
              <a:rPr kumimoji="1" lang="ko-KR" altLang="en-US" dirty="0">
                <a:sym typeface="Wingdings" pitchFamily="2" charset="2"/>
              </a:rPr>
              <a:t> 멤버</a:t>
            </a:r>
            <a:r>
              <a:rPr kumimoji="1" lang="en-US" altLang="ko-KR" dirty="0">
                <a:sym typeface="Wingdings" pitchFamily="2" charset="2"/>
              </a:rPr>
              <a:t>!!!!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2FD6-71EA-954E-BFE0-98BC1E307A6A}"/>
              </a:ext>
            </a:extLst>
          </p:cNvPr>
          <p:cNvSpPr txBox="1"/>
          <p:nvPr/>
        </p:nvSpPr>
        <p:spPr>
          <a:xfrm>
            <a:off x="3468914" y="3149600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부모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4AEBB-98C4-524C-BFAA-BF37308DEA44}"/>
              </a:ext>
            </a:extLst>
          </p:cNvPr>
          <p:cNvSpPr txBox="1"/>
          <p:nvPr/>
        </p:nvSpPr>
        <p:spPr>
          <a:xfrm>
            <a:off x="4825999" y="466634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자손</a:t>
            </a:r>
          </a:p>
        </p:txBody>
      </p:sp>
    </p:spTree>
    <p:extLst>
      <p:ext uri="{BB962C8B-B14F-4D97-AF65-F5344CB8AC3E}">
        <p14:creationId xmlns:p14="http://schemas.microsoft.com/office/powerpoint/2010/main" val="12414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 0.067 C 0.049 0.081 0.054 0.102 0.054 0.124 C 0.054 0.149 0.049 0.169 0.04 0.183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DCDAA-FA12-DC43-84E8-930CD5DB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6F3E678F-8E73-F149-BBB9-3791FE97ED94}"/>
              </a:ext>
            </a:extLst>
          </p:cNvPr>
          <p:cNvSpPr/>
          <p:nvPr/>
        </p:nvSpPr>
        <p:spPr>
          <a:xfrm>
            <a:off x="838200" y="1524000"/>
            <a:ext cx="4749800" cy="2365829"/>
          </a:xfrm>
          <a:prstGeom prst="frame">
            <a:avLst>
              <a:gd name="adj1" fmla="val 51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9F50B0-4228-7B40-A497-81FEDF36CFE6}"/>
              </a:ext>
            </a:extLst>
          </p:cNvPr>
          <p:cNvSpPr/>
          <p:nvPr/>
        </p:nvSpPr>
        <p:spPr>
          <a:xfrm>
            <a:off x="1378857" y="2017486"/>
            <a:ext cx="493486" cy="537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0A6CCC-5B2D-284F-B64C-26DD8CFFCF61}"/>
              </a:ext>
            </a:extLst>
          </p:cNvPr>
          <p:cNvSpPr/>
          <p:nvPr/>
        </p:nvSpPr>
        <p:spPr>
          <a:xfrm>
            <a:off x="2166257" y="2017486"/>
            <a:ext cx="493486" cy="537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하트[H] 6">
            <a:extLst>
              <a:ext uri="{FF2B5EF4-FFF2-40B4-BE49-F238E27FC236}">
                <a16:creationId xmlns:a16="http://schemas.microsoft.com/office/drawing/2014/main" id="{A91EC023-F688-824C-830A-E1E55FC62058}"/>
              </a:ext>
            </a:extLst>
          </p:cNvPr>
          <p:cNvSpPr/>
          <p:nvPr/>
        </p:nvSpPr>
        <p:spPr>
          <a:xfrm>
            <a:off x="3213100" y="2017486"/>
            <a:ext cx="734786" cy="689428"/>
          </a:xfrm>
          <a:prstGeom prst="hear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73947BE-EABB-4E43-9C3A-8E10485CB80E}"/>
              </a:ext>
            </a:extLst>
          </p:cNvPr>
          <p:cNvSpPr/>
          <p:nvPr/>
        </p:nvSpPr>
        <p:spPr>
          <a:xfrm>
            <a:off x="6096000" y="2554514"/>
            <a:ext cx="4749800" cy="2365829"/>
          </a:xfrm>
          <a:prstGeom prst="frame">
            <a:avLst>
              <a:gd name="adj1" fmla="val 51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051201-92E3-5342-8796-C6388E908095}"/>
              </a:ext>
            </a:extLst>
          </p:cNvPr>
          <p:cNvSpPr/>
          <p:nvPr/>
        </p:nvSpPr>
        <p:spPr>
          <a:xfrm>
            <a:off x="6549571" y="3160486"/>
            <a:ext cx="493486" cy="537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5D115BE-276E-0648-BBA8-E5C036EBF90B}"/>
              </a:ext>
            </a:extLst>
          </p:cNvPr>
          <p:cNvSpPr/>
          <p:nvPr/>
        </p:nvSpPr>
        <p:spPr>
          <a:xfrm>
            <a:off x="7336971" y="3160486"/>
            <a:ext cx="493486" cy="537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포인트가 5개인 별[5] 10">
            <a:extLst>
              <a:ext uri="{FF2B5EF4-FFF2-40B4-BE49-F238E27FC236}">
                <a16:creationId xmlns:a16="http://schemas.microsoft.com/office/drawing/2014/main" id="{8E28BD8B-F52B-D944-A6B8-9B67E9D65ABE}"/>
              </a:ext>
            </a:extLst>
          </p:cNvPr>
          <p:cNvSpPr/>
          <p:nvPr/>
        </p:nvSpPr>
        <p:spPr>
          <a:xfrm>
            <a:off x="9109075" y="2955175"/>
            <a:ext cx="734786" cy="742339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86A12-FD6D-BD43-9CE1-E3AE78E008CE}"/>
              </a:ext>
            </a:extLst>
          </p:cNvPr>
          <p:cNvSpPr txBox="1"/>
          <p:nvPr/>
        </p:nvSpPr>
        <p:spPr>
          <a:xfrm>
            <a:off x="3077029" y="3244334"/>
            <a:ext cx="265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부모 클래스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16BEC-A860-664C-A154-BB8D46845989}"/>
              </a:ext>
            </a:extLst>
          </p:cNvPr>
          <p:cNvSpPr txBox="1"/>
          <p:nvPr/>
        </p:nvSpPr>
        <p:spPr>
          <a:xfrm>
            <a:off x="8395607" y="4335959"/>
            <a:ext cx="265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자식 클래스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9743BC6-5524-004B-A353-48470ED8AF6F}"/>
              </a:ext>
            </a:extLst>
          </p:cNvPr>
          <p:cNvSpPr/>
          <p:nvPr/>
        </p:nvSpPr>
        <p:spPr>
          <a:xfrm>
            <a:off x="566057" y="4628346"/>
            <a:ext cx="6284686" cy="18645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자식 클래스에는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부모 클래스로부터 상속받은 </a:t>
            </a:r>
            <a:r>
              <a:rPr kumimoji="1" lang="ko-KR" altLang="en-US" sz="2000" dirty="0" err="1"/>
              <a:t>멤버뿐만</a:t>
            </a:r>
            <a:r>
              <a:rPr kumimoji="1" lang="ko-KR" altLang="en-US" sz="2000" dirty="0"/>
              <a:t> 아니라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지식 클래스만의 고유한 멤버도 가질 수 있다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sp>
        <p:nvSpPr>
          <p:cNvPr id="15" name="하트[H] 14">
            <a:extLst>
              <a:ext uri="{FF2B5EF4-FFF2-40B4-BE49-F238E27FC236}">
                <a16:creationId xmlns:a16="http://schemas.microsoft.com/office/drawing/2014/main" id="{55BB2AE1-7DD7-4745-8A55-749F57592DCF}"/>
              </a:ext>
            </a:extLst>
          </p:cNvPr>
          <p:cNvSpPr/>
          <p:nvPr/>
        </p:nvSpPr>
        <p:spPr>
          <a:xfrm>
            <a:off x="8162018" y="3127419"/>
            <a:ext cx="734786" cy="689428"/>
          </a:xfrm>
          <a:prstGeom prst="hear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포인트가 5개인 별[5] 15">
            <a:extLst>
              <a:ext uri="{FF2B5EF4-FFF2-40B4-BE49-F238E27FC236}">
                <a16:creationId xmlns:a16="http://schemas.microsoft.com/office/drawing/2014/main" id="{C2518DC4-D3AE-E24D-912C-71537EF6B47E}"/>
              </a:ext>
            </a:extLst>
          </p:cNvPr>
          <p:cNvSpPr/>
          <p:nvPr/>
        </p:nvSpPr>
        <p:spPr>
          <a:xfrm>
            <a:off x="9890578" y="2955174"/>
            <a:ext cx="734786" cy="742339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3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DCDAA-FA12-DC43-84E8-930CD5DB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Question.</a:t>
            </a:r>
            <a:endParaRPr kumimoji="1"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61FE39-5B60-BB4D-A763-1FE4F0CEFA62}"/>
              </a:ext>
            </a:extLst>
          </p:cNvPr>
          <p:cNvGrpSpPr/>
          <p:nvPr/>
        </p:nvGrpSpPr>
        <p:grpSpPr>
          <a:xfrm>
            <a:off x="659041" y="1901371"/>
            <a:ext cx="3825874" cy="2204392"/>
            <a:chOff x="838200" y="1524000"/>
            <a:chExt cx="4896757" cy="2419889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6F3E678F-8E73-F149-BBB9-3791FE97ED94}"/>
                </a:ext>
              </a:extLst>
            </p:cNvPr>
            <p:cNvSpPr/>
            <p:nvPr/>
          </p:nvSpPr>
          <p:spPr>
            <a:xfrm>
              <a:off x="838200" y="1524000"/>
              <a:ext cx="4749800" cy="2365829"/>
            </a:xfrm>
            <a:prstGeom prst="frame">
              <a:avLst>
                <a:gd name="adj1" fmla="val 5138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99F50B0-4228-7B40-A497-81FEDF36CFE6}"/>
                </a:ext>
              </a:extLst>
            </p:cNvPr>
            <p:cNvSpPr/>
            <p:nvPr/>
          </p:nvSpPr>
          <p:spPr>
            <a:xfrm>
              <a:off x="1378857" y="2017486"/>
              <a:ext cx="493486" cy="5370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0A6CCC-5B2D-284F-B64C-26DD8CFFCF61}"/>
                </a:ext>
              </a:extLst>
            </p:cNvPr>
            <p:cNvSpPr/>
            <p:nvPr/>
          </p:nvSpPr>
          <p:spPr>
            <a:xfrm>
              <a:off x="2166257" y="2017486"/>
              <a:ext cx="493486" cy="5370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하트[H] 6">
              <a:extLst>
                <a:ext uri="{FF2B5EF4-FFF2-40B4-BE49-F238E27FC236}">
                  <a16:creationId xmlns:a16="http://schemas.microsoft.com/office/drawing/2014/main" id="{A91EC023-F688-824C-830A-E1E55FC62058}"/>
                </a:ext>
              </a:extLst>
            </p:cNvPr>
            <p:cNvSpPr/>
            <p:nvPr/>
          </p:nvSpPr>
          <p:spPr>
            <a:xfrm>
              <a:off x="3213100" y="2017486"/>
              <a:ext cx="734786" cy="689428"/>
            </a:xfrm>
            <a:prstGeom prst="hear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686A12-FD6D-BD43-9CE1-E3AE78E008CE}"/>
                </a:ext>
              </a:extLst>
            </p:cNvPr>
            <p:cNvSpPr txBox="1"/>
            <p:nvPr/>
          </p:nvSpPr>
          <p:spPr>
            <a:xfrm>
              <a:off x="2446843" y="3301948"/>
              <a:ext cx="3288114" cy="64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dirty="0"/>
                <a:t>부모 클래스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379712-B83B-384B-B1F0-41C5721F944D}"/>
              </a:ext>
            </a:extLst>
          </p:cNvPr>
          <p:cNvGrpSpPr/>
          <p:nvPr/>
        </p:nvGrpSpPr>
        <p:grpSpPr>
          <a:xfrm>
            <a:off x="7547428" y="1901371"/>
            <a:ext cx="4003677" cy="2237898"/>
            <a:chOff x="6096000" y="2554514"/>
            <a:chExt cx="4957537" cy="2427198"/>
          </a:xfrm>
        </p:grpSpPr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A73947BE-EABB-4E43-9C3A-8E10485CB80E}"/>
                </a:ext>
              </a:extLst>
            </p:cNvPr>
            <p:cNvSpPr/>
            <p:nvPr/>
          </p:nvSpPr>
          <p:spPr>
            <a:xfrm>
              <a:off x="6096000" y="2554514"/>
              <a:ext cx="4749800" cy="2365829"/>
            </a:xfrm>
            <a:prstGeom prst="frame">
              <a:avLst>
                <a:gd name="adj1" fmla="val 5138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051201-92E3-5342-8796-C6388E908095}"/>
                </a:ext>
              </a:extLst>
            </p:cNvPr>
            <p:cNvSpPr/>
            <p:nvPr/>
          </p:nvSpPr>
          <p:spPr>
            <a:xfrm>
              <a:off x="6549571" y="3160486"/>
              <a:ext cx="493486" cy="5370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115BE-276E-0648-BBA8-E5C036EBF90B}"/>
                </a:ext>
              </a:extLst>
            </p:cNvPr>
            <p:cNvSpPr/>
            <p:nvPr/>
          </p:nvSpPr>
          <p:spPr>
            <a:xfrm>
              <a:off x="7336971" y="3160486"/>
              <a:ext cx="493486" cy="5370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포인트가 5개인 별[5] 10">
              <a:extLst>
                <a:ext uri="{FF2B5EF4-FFF2-40B4-BE49-F238E27FC236}">
                  <a16:creationId xmlns:a16="http://schemas.microsoft.com/office/drawing/2014/main" id="{8E28BD8B-F52B-D944-A6B8-9B67E9D65ABE}"/>
                </a:ext>
              </a:extLst>
            </p:cNvPr>
            <p:cNvSpPr/>
            <p:nvPr/>
          </p:nvSpPr>
          <p:spPr>
            <a:xfrm>
              <a:off x="9109075" y="2955175"/>
              <a:ext cx="734786" cy="742339"/>
            </a:xfrm>
            <a:prstGeom prst="star5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16BEC-A860-664C-A154-BB8D46845989}"/>
                </a:ext>
              </a:extLst>
            </p:cNvPr>
            <p:cNvSpPr txBox="1"/>
            <p:nvPr/>
          </p:nvSpPr>
          <p:spPr>
            <a:xfrm>
              <a:off x="7740322" y="4303484"/>
              <a:ext cx="3313215" cy="678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dirty="0"/>
                <a:t>자식 클래스</a:t>
              </a:r>
            </a:p>
          </p:txBody>
        </p:sp>
        <p:sp>
          <p:nvSpPr>
            <p:cNvPr id="15" name="하트[H] 14">
              <a:extLst>
                <a:ext uri="{FF2B5EF4-FFF2-40B4-BE49-F238E27FC236}">
                  <a16:creationId xmlns:a16="http://schemas.microsoft.com/office/drawing/2014/main" id="{55BB2AE1-7DD7-4745-8A55-749F57592DCF}"/>
                </a:ext>
              </a:extLst>
            </p:cNvPr>
            <p:cNvSpPr/>
            <p:nvPr/>
          </p:nvSpPr>
          <p:spPr>
            <a:xfrm>
              <a:off x="8162018" y="3127419"/>
              <a:ext cx="734786" cy="689428"/>
            </a:xfrm>
            <a:prstGeom prst="hear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포인트가 5개인 별[5] 15">
              <a:extLst>
                <a:ext uri="{FF2B5EF4-FFF2-40B4-BE49-F238E27FC236}">
                  <a16:creationId xmlns:a16="http://schemas.microsoft.com/office/drawing/2014/main" id="{C2518DC4-D3AE-E24D-912C-71537EF6B47E}"/>
                </a:ext>
              </a:extLst>
            </p:cNvPr>
            <p:cNvSpPr/>
            <p:nvPr/>
          </p:nvSpPr>
          <p:spPr>
            <a:xfrm>
              <a:off x="9890578" y="2955174"/>
              <a:ext cx="734786" cy="742339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9FEF0033-336E-6E44-A556-40E12504113B}"/>
              </a:ext>
            </a:extLst>
          </p:cNvPr>
          <p:cNvSpPr/>
          <p:nvPr/>
        </p:nvSpPr>
        <p:spPr>
          <a:xfrm>
            <a:off x="4847771" y="2017486"/>
            <a:ext cx="2220686" cy="937740"/>
          </a:xfrm>
          <a:prstGeom prst="rightArrow">
            <a:avLst>
              <a:gd name="adj1" fmla="val 2833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3C2701EE-8816-344F-8642-BBCF8CFB0D61}"/>
              </a:ext>
            </a:extLst>
          </p:cNvPr>
          <p:cNvSpPr/>
          <p:nvPr/>
        </p:nvSpPr>
        <p:spPr>
          <a:xfrm rot="10800000">
            <a:off x="4791009" y="3025339"/>
            <a:ext cx="2220686" cy="937740"/>
          </a:xfrm>
          <a:prstGeom prst="rightArrow">
            <a:avLst>
              <a:gd name="adj1" fmla="val 2833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8A5D6-CE41-CA4C-81E2-8F4066036566}"/>
              </a:ext>
            </a:extLst>
          </p:cNvPr>
          <p:cNvSpPr txBox="1"/>
          <p:nvPr/>
        </p:nvSpPr>
        <p:spPr>
          <a:xfrm>
            <a:off x="2529431" y="4697978"/>
            <a:ext cx="7748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800" dirty="0"/>
              <a:t>부모 클래스가 자식 클래스에 포함된다</a:t>
            </a:r>
            <a:r>
              <a:rPr kumimoji="1" lang="en-US" altLang="ko-KR" sz="2800" dirty="0"/>
              <a:t>.</a:t>
            </a:r>
          </a:p>
          <a:p>
            <a:pPr marL="342900" indent="-342900">
              <a:buAutoNum type="arabicPeriod"/>
            </a:pPr>
            <a:endParaRPr kumimoji="1" lang="en-US" altLang="ko-KR" sz="2800" dirty="0"/>
          </a:p>
          <a:p>
            <a:pPr marL="342900" indent="-342900">
              <a:buAutoNum type="arabicPeriod"/>
            </a:pPr>
            <a:r>
              <a:rPr kumimoji="1" lang="ko-KR" altLang="en-US" sz="2800" dirty="0"/>
              <a:t>자식 클래스가 부모 클래스에 포함된다</a:t>
            </a:r>
            <a:r>
              <a:rPr kumimoji="1" lang="en-US" altLang="ko-KR" sz="2800" dirty="0"/>
              <a:t>.</a:t>
            </a:r>
            <a:endParaRPr kumimoji="1"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6EB911-1663-C745-A85A-7170457EF548}"/>
              </a:ext>
            </a:extLst>
          </p:cNvPr>
          <p:cNvSpPr/>
          <p:nvPr/>
        </p:nvSpPr>
        <p:spPr>
          <a:xfrm>
            <a:off x="2249714" y="4513943"/>
            <a:ext cx="7215669" cy="87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9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403E-CA14-F140-AE72-A3AA84B8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458EC4-9107-054A-9140-85DC1DB2691F}"/>
              </a:ext>
            </a:extLst>
          </p:cNvPr>
          <p:cNvGrpSpPr/>
          <p:nvPr/>
        </p:nvGrpSpPr>
        <p:grpSpPr>
          <a:xfrm>
            <a:off x="1422400" y="1843314"/>
            <a:ext cx="4426857" cy="4572000"/>
            <a:chOff x="1422400" y="1843314"/>
            <a:chExt cx="4426857" cy="45720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E9273CEE-2C5C-BA48-A0CF-7C1075252DC9}"/>
                </a:ext>
              </a:extLst>
            </p:cNvPr>
            <p:cNvSpPr/>
            <p:nvPr/>
          </p:nvSpPr>
          <p:spPr>
            <a:xfrm>
              <a:off x="1422400" y="1843314"/>
              <a:ext cx="4426857" cy="4572000"/>
            </a:xfrm>
            <a:prstGeom prst="frame">
              <a:avLst>
                <a:gd name="adj1" fmla="val 397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44DDA-119D-1841-A79B-BACD79A77565}"/>
                </a:ext>
              </a:extLst>
            </p:cNvPr>
            <p:cNvSpPr txBox="1"/>
            <p:nvPr/>
          </p:nvSpPr>
          <p:spPr>
            <a:xfrm>
              <a:off x="2235200" y="2090058"/>
              <a:ext cx="2467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200" dirty="0"/>
                <a:t>컴퓨터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F75EB0-EC6C-2E45-8239-0D07D78E9A1B}"/>
                </a:ext>
              </a:extLst>
            </p:cNvPr>
            <p:cNvSpPr txBox="1"/>
            <p:nvPr/>
          </p:nvSpPr>
          <p:spPr>
            <a:xfrm>
              <a:off x="1988457" y="2801257"/>
              <a:ext cx="3106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en-US" altLang="ko-KR" dirty="0"/>
                <a:t>CPU</a:t>
              </a:r>
              <a:r>
                <a:rPr kumimoji="1" lang="ko-KR" altLang="en-US" dirty="0"/>
                <a:t>가 있다</a:t>
              </a:r>
              <a:r>
                <a:rPr kumimoji="1" lang="en-US" altLang="ko-KR" dirty="0"/>
                <a:t>.</a:t>
              </a:r>
            </a:p>
            <a:p>
              <a:pPr marL="342900" indent="-342900">
                <a:buAutoNum type="arabicPeriod"/>
              </a:pPr>
              <a:r>
                <a:rPr kumimoji="1" lang="ko-KR" altLang="en-US" dirty="0"/>
                <a:t>모니터가 있다</a:t>
              </a:r>
              <a:r>
                <a:rPr kumimoji="1" lang="en-US" altLang="ko-KR" dirty="0"/>
                <a:t>.</a:t>
              </a:r>
            </a:p>
            <a:p>
              <a:pPr marL="342900" indent="-342900">
                <a:buAutoNum type="arabicPeriod"/>
              </a:pPr>
              <a:r>
                <a:rPr kumimoji="1" lang="ko-KR" altLang="en-US" dirty="0"/>
                <a:t>그래픽카드가 있다</a:t>
              </a:r>
              <a:r>
                <a:rPr kumimoji="1" lang="en-US" altLang="ko-KR" dirty="0"/>
                <a:t>.</a:t>
              </a:r>
              <a:endParaRPr kumimoji="1" lang="ko-KR" altLang="en-US" dirty="0"/>
            </a:p>
          </p:txBody>
        </p:sp>
      </p:grpSp>
      <p:sp>
        <p:nvSpPr>
          <p:cNvPr id="8" name="액자 7">
            <a:extLst>
              <a:ext uri="{FF2B5EF4-FFF2-40B4-BE49-F238E27FC236}">
                <a16:creationId xmlns:a16="http://schemas.microsoft.com/office/drawing/2014/main" id="{EE91AD1F-3D1C-0441-8F85-DC6F71D08E07}"/>
              </a:ext>
            </a:extLst>
          </p:cNvPr>
          <p:cNvSpPr/>
          <p:nvPr/>
        </p:nvSpPr>
        <p:spPr>
          <a:xfrm>
            <a:off x="7242628" y="1973941"/>
            <a:ext cx="3759200" cy="4209143"/>
          </a:xfrm>
          <a:prstGeom prst="frame">
            <a:avLst>
              <a:gd name="adj1" fmla="val 39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3833C-9FB7-9C43-9A70-02CCFF539DD6}"/>
              </a:ext>
            </a:extLst>
          </p:cNvPr>
          <p:cNvSpPr txBox="1"/>
          <p:nvPr/>
        </p:nvSpPr>
        <p:spPr>
          <a:xfrm>
            <a:off x="8414342" y="221648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노트북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C82D2-0DF0-4442-B304-8A21BB65789C}"/>
              </a:ext>
            </a:extLst>
          </p:cNvPr>
          <p:cNvSpPr txBox="1"/>
          <p:nvPr/>
        </p:nvSpPr>
        <p:spPr>
          <a:xfrm>
            <a:off x="7547429" y="2961083"/>
            <a:ext cx="2931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CPU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모니터가 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그래픽카드가 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들고 다닐 수 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배터리가 없으면 꺼진다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  <p:sp>
        <p:nvSpPr>
          <p:cNvPr id="13" name="왼쪽 화살표[L] 12">
            <a:extLst>
              <a:ext uri="{FF2B5EF4-FFF2-40B4-BE49-F238E27FC236}">
                <a16:creationId xmlns:a16="http://schemas.microsoft.com/office/drawing/2014/main" id="{5F5635FB-2DB1-4747-B542-2A3CEA60B60C}"/>
              </a:ext>
            </a:extLst>
          </p:cNvPr>
          <p:cNvSpPr/>
          <p:nvPr/>
        </p:nvSpPr>
        <p:spPr>
          <a:xfrm>
            <a:off x="5486399" y="1843314"/>
            <a:ext cx="1857829" cy="121571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포함 관계</a:t>
            </a:r>
          </a:p>
        </p:txBody>
      </p:sp>
    </p:spTree>
    <p:extLst>
      <p:ext uri="{BB962C8B-B14F-4D97-AF65-F5344CB8AC3E}">
        <p14:creationId xmlns:p14="http://schemas.microsoft.com/office/powerpoint/2010/main" val="21605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F9764-1095-D240-949A-ECC8E965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87689-0527-AA48-BD01-2DAD9649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정리하자면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자손 클래스는 부모 클래스에 포함되지만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부모 클래스의 멤버는 자손 클래스의 멤버에 포함된다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비직관적인</a:t>
            </a:r>
            <a:r>
              <a:rPr kumimoji="1" lang="ko-KR" altLang="en-US" dirty="0"/>
              <a:t> 논리지만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 넘어가자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6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9FBB5-0E2E-DE4A-AB76-0EC92EA3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95" y="3221491"/>
            <a:ext cx="4575629" cy="415017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상속의 기본 동작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A44A3C-F829-6046-976B-5823FCAE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92" y="144819"/>
            <a:ext cx="4086679" cy="65683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B20497-E4BA-EA41-A1EF-BC01F8AF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753" y="1660392"/>
            <a:ext cx="4730629" cy="5052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77F6C9-A83E-6D4D-B46D-AF9FE204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83" y="4679950"/>
            <a:ext cx="566293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0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93A25-722C-7143-8AAE-CEBAC7BF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용어 정리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E77F6FFE-9F90-F140-93D8-8052C198F54C}"/>
              </a:ext>
            </a:extLst>
          </p:cNvPr>
          <p:cNvSpPr/>
          <p:nvPr/>
        </p:nvSpPr>
        <p:spPr>
          <a:xfrm>
            <a:off x="1582057" y="1690688"/>
            <a:ext cx="4659086" cy="4710112"/>
          </a:xfrm>
          <a:prstGeom prst="frame">
            <a:avLst>
              <a:gd name="adj1" fmla="val 5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D042E-57E0-ED4B-9E3C-45F568CD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7" y="1690688"/>
            <a:ext cx="2307772" cy="1426151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1F3E7C8C-3524-7E46-B699-031B3F9F2061}"/>
              </a:ext>
            </a:extLst>
          </p:cNvPr>
          <p:cNvSpPr/>
          <p:nvPr/>
        </p:nvSpPr>
        <p:spPr>
          <a:xfrm>
            <a:off x="6694714" y="1690688"/>
            <a:ext cx="4659086" cy="4710112"/>
          </a:xfrm>
          <a:prstGeom prst="frame">
            <a:avLst>
              <a:gd name="adj1" fmla="val 533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B00299-50CD-3345-8405-3FB2854A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1690688"/>
            <a:ext cx="3276600" cy="1631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8086B-0F6F-1E40-8AA4-F3017278064B}"/>
              </a:ext>
            </a:extLst>
          </p:cNvPr>
          <p:cNvSpPr txBox="1"/>
          <p:nvPr/>
        </p:nvSpPr>
        <p:spPr>
          <a:xfrm>
            <a:off x="3008383" y="3979011"/>
            <a:ext cx="31021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상위 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기초</a:t>
            </a:r>
            <a:r>
              <a:rPr kumimoji="1" lang="en-US" altLang="ko-KR" sz="2800" dirty="0"/>
              <a:t>(base)</a:t>
            </a:r>
            <a:r>
              <a:rPr kumimoji="1" lang="ko-KR" altLang="en-US" sz="2800" dirty="0"/>
              <a:t> 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기반 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슈퍼</a:t>
            </a:r>
            <a:r>
              <a:rPr kumimoji="1" lang="en-US" altLang="ko-KR" sz="2800" dirty="0"/>
              <a:t>(super) </a:t>
            </a:r>
            <a:r>
              <a:rPr kumimoji="1" lang="ko-KR" altLang="en-US" sz="2800" dirty="0"/>
              <a:t>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부모 클래스</a:t>
            </a:r>
            <a:endParaRPr kumimoji="1" lang="en-US" altLang="ko-KR" sz="2800" dirty="0"/>
          </a:p>
          <a:p>
            <a:endParaRPr kumimoji="1"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87169-057E-BF4C-8951-38CD31276793}"/>
              </a:ext>
            </a:extLst>
          </p:cNvPr>
          <p:cNvSpPr txBox="1"/>
          <p:nvPr/>
        </p:nvSpPr>
        <p:spPr>
          <a:xfrm>
            <a:off x="6985000" y="3992598"/>
            <a:ext cx="33791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하위 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유도</a:t>
            </a:r>
            <a:r>
              <a:rPr kumimoji="1" lang="en-US" altLang="ko-KR" sz="2800" dirty="0"/>
              <a:t>(derived)</a:t>
            </a:r>
            <a:r>
              <a:rPr kumimoji="1" lang="ko-KR" altLang="en-US" sz="2800" dirty="0"/>
              <a:t> 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파생 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서브</a:t>
            </a:r>
            <a:r>
              <a:rPr kumimoji="1" lang="en-US" altLang="ko-KR" sz="2800" dirty="0"/>
              <a:t>(sub) </a:t>
            </a:r>
            <a:r>
              <a:rPr kumimoji="1" lang="ko-KR" altLang="en-US" sz="2800" dirty="0"/>
              <a:t>클래스</a:t>
            </a:r>
            <a:endParaRPr kumimoji="1" lang="en-US" altLang="ko-KR" sz="2800" dirty="0"/>
          </a:p>
          <a:p>
            <a:r>
              <a:rPr kumimoji="1" lang="ko-KR" altLang="en-US" sz="2800" dirty="0"/>
              <a:t>자식 클래스</a:t>
            </a:r>
            <a:endParaRPr kumimoji="1" lang="en-US" altLang="ko-KR" sz="2800" dirty="0"/>
          </a:p>
          <a:p>
            <a:endParaRPr kumimoji="1" lang="ko-KR" altLang="en-US" sz="2800" dirty="0"/>
          </a:p>
        </p:txBody>
      </p:sp>
      <p:sp>
        <p:nvSpPr>
          <p:cNvPr id="11" name="왼쪽/오른쪽 화살표[L] 10">
            <a:extLst>
              <a:ext uri="{FF2B5EF4-FFF2-40B4-BE49-F238E27FC236}">
                <a16:creationId xmlns:a16="http://schemas.microsoft.com/office/drawing/2014/main" id="{8CBE3F29-05CC-9E42-9A1E-B568B86C4D00}"/>
              </a:ext>
            </a:extLst>
          </p:cNvPr>
          <p:cNvSpPr/>
          <p:nvPr/>
        </p:nvSpPr>
        <p:spPr>
          <a:xfrm>
            <a:off x="6001659" y="4009447"/>
            <a:ext cx="874486" cy="46819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왼쪽/오른쪽 화살표[L] 11">
            <a:extLst>
              <a:ext uri="{FF2B5EF4-FFF2-40B4-BE49-F238E27FC236}">
                <a16:creationId xmlns:a16="http://schemas.microsoft.com/office/drawing/2014/main" id="{6F04724C-12D0-C144-B1CB-D864CB9A20C3}"/>
              </a:ext>
            </a:extLst>
          </p:cNvPr>
          <p:cNvSpPr/>
          <p:nvPr/>
        </p:nvSpPr>
        <p:spPr>
          <a:xfrm>
            <a:off x="6023428" y="4433449"/>
            <a:ext cx="874486" cy="46819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/오른쪽 화살표[L] 12">
            <a:extLst>
              <a:ext uri="{FF2B5EF4-FFF2-40B4-BE49-F238E27FC236}">
                <a16:creationId xmlns:a16="http://schemas.microsoft.com/office/drawing/2014/main" id="{B6569C4F-FE20-8B49-8611-BE2C2128A4F5}"/>
              </a:ext>
            </a:extLst>
          </p:cNvPr>
          <p:cNvSpPr/>
          <p:nvPr/>
        </p:nvSpPr>
        <p:spPr>
          <a:xfrm>
            <a:off x="6066971" y="4889457"/>
            <a:ext cx="874486" cy="46819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왼쪽/오른쪽 화살표[L] 13">
            <a:extLst>
              <a:ext uri="{FF2B5EF4-FFF2-40B4-BE49-F238E27FC236}">
                <a16:creationId xmlns:a16="http://schemas.microsoft.com/office/drawing/2014/main" id="{A654B5EF-C6D2-A044-BDBC-F874422FB719}"/>
              </a:ext>
            </a:extLst>
          </p:cNvPr>
          <p:cNvSpPr/>
          <p:nvPr/>
        </p:nvSpPr>
        <p:spPr>
          <a:xfrm>
            <a:off x="6045200" y="5344118"/>
            <a:ext cx="874486" cy="46819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왼쪽/오른쪽 화살표[L] 14">
            <a:extLst>
              <a:ext uri="{FF2B5EF4-FFF2-40B4-BE49-F238E27FC236}">
                <a16:creationId xmlns:a16="http://schemas.microsoft.com/office/drawing/2014/main" id="{873D5670-96F4-AF4B-8ADF-6FB22DACDC19}"/>
              </a:ext>
            </a:extLst>
          </p:cNvPr>
          <p:cNvSpPr/>
          <p:nvPr/>
        </p:nvSpPr>
        <p:spPr>
          <a:xfrm>
            <a:off x="6066971" y="5822353"/>
            <a:ext cx="874486" cy="46819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59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E194-9A07-134E-AC8C-D29A64F2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접근 </a:t>
            </a:r>
            <a:r>
              <a:rPr kumimoji="1" lang="ko-KR" altLang="en-US" dirty="0" err="1"/>
              <a:t>제어자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Protected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E6D61-B479-8A4C-A3C3-62AE6D10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Public        :</a:t>
            </a:r>
            <a:r>
              <a:rPr kumimoji="1" lang="ko-KR" altLang="en-US" dirty="0" err="1"/>
              <a:t>외부접근</a:t>
            </a:r>
            <a:r>
              <a:rPr kumimoji="1" lang="ko-KR" altLang="en-US" dirty="0"/>
              <a:t> </a:t>
            </a:r>
            <a:r>
              <a:rPr kumimoji="1" lang="en-US" altLang="ko-KR" dirty="0"/>
              <a:t>o , </a:t>
            </a:r>
            <a:r>
              <a:rPr kumimoji="1" lang="ko-KR" altLang="en-US" dirty="0" err="1"/>
              <a:t>자식클래스</a:t>
            </a:r>
            <a:r>
              <a:rPr kumimoji="1" lang="ko-KR" altLang="en-US" dirty="0"/>
              <a:t> 접근 </a:t>
            </a:r>
            <a:r>
              <a:rPr kumimoji="1" lang="en-US" altLang="ko-KR" dirty="0"/>
              <a:t>o</a:t>
            </a:r>
          </a:p>
          <a:p>
            <a:r>
              <a:rPr kumimoji="1" lang="en-US" altLang="ko-KR" dirty="0"/>
              <a:t>Protected :</a:t>
            </a:r>
            <a:r>
              <a:rPr kumimoji="1" lang="ko-KR" altLang="en-US" dirty="0" err="1"/>
              <a:t>외부접근</a:t>
            </a:r>
            <a:r>
              <a:rPr kumimoji="1" lang="ko-KR" altLang="en-US" dirty="0"/>
              <a:t> </a:t>
            </a:r>
            <a:r>
              <a:rPr kumimoji="1" lang="en-US" altLang="ko-KR" dirty="0"/>
              <a:t>x , </a:t>
            </a:r>
            <a:r>
              <a:rPr kumimoji="1" lang="ko-KR" altLang="en-US" dirty="0" err="1"/>
              <a:t>자식클래스</a:t>
            </a:r>
            <a:r>
              <a:rPr kumimoji="1" lang="ko-KR" altLang="en-US" dirty="0"/>
              <a:t> 접근 </a:t>
            </a:r>
            <a:r>
              <a:rPr kumimoji="1" lang="en-US" altLang="ko-KR" dirty="0"/>
              <a:t>o</a:t>
            </a:r>
          </a:p>
          <a:p>
            <a:r>
              <a:rPr kumimoji="1" lang="en-US" altLang="ko-KR" dirty="0"/>
              <a:t>Private.     :</a:t>
            </a:r>
            <a:r>
              <a:rPr kumimoji="1" lang="ko-KR" altLang="en-US" dirty="0" err="1"/>
              <a:t>외부접근</a:t>
            </a:r>
            <a:r>
              <a:rPr kumimoji="1" lang="en-US" altLang="ko-KR" dirty="0"/>
              <a:t> x , </a:t>
            </a:r>
            <a:r>
              <a:rPr kumimoji="1" lang="ko-KR" altLang="en-US" dirty="0" err="1"/>
              <a:t>자식클래스</a:t>
            </a:r>
            <a:r>
              <a:rPr kumimoji="1" lang="ko-KR" altLang="en-US" dirty="0"/>
              <a:t> 접근 </a:t>
            </a:r>
            <a:r>
              <a:rPr kumimoji="1" lang="en-US" altLang="ko-KR" dirty="0"/>
              <a:t>x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 Protected :</a:t>
            </a:r>
            <a:br>
              <a:rPr kumimoji="1" lang="en-US" altLang="ko-KR" dirty="0">
                <a:sym typeface="Wingdings" pitchFamily="2" charset="2"/>
              </a:rPr>
            </a:br>
            <a:r>
              <a:rPr kumimoji="1" lang="en-US" altLang="ko-KR" dirty="0">
                <a:sym typeface="Wingdings" pitchFamily="2" charset="2"/>
              </a:rPr>
              <a:t>	private</a:t>
            </a:r>
            <a:r>
              <a:rPr kumimoji="1" lang="ko-KR" altLang="en-US" dirty="0">
                <a:sym typeface="Wingdings" pitchFamily="2" charset="2"/>
              </a:rPr>
              <a:t>과 비슷하게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외부로부터의 접근은 차단하겠다</a:t>
            </a:r>
            <a:r>
              <a:rPr kumimoji="1" lang="en-US" altLang="ko-KR" dirty="0">
                <a:sym typeface="Wingdings" pitchFamily="2" charset="2"/>
              </a:rPr>
              <a:t>!</a:t>
            </a:r>
            <a:br>
              <a:rPr kumimoji="1" lang="en-US" altLang="ko-KR" dirty="0">
                <a:sym typeface="Wingdings" pitchFamily="2" charset="2"/>
              </a:rPr>
            </a:br>
            <a:r>
              <a:rPr kumimoji="1" lang="en-US" altLang="ko-KR" dirty="0">
                <a:sym typeface="Wingdings" pitchFamily="2" charset="2"/>
              </a:rPr>
              <a:t>	But,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자식 클래스에서의 접근은 </a:t>
            </a:r>
            <a:r>
              <a:rPr kumimoji="1" lang="ko-KR" altLang="en-US" dirty="0">
                <a:sym typeface="Wingdings" pitchFamily="2" charset="2"/>
              </a:rPr>
              <a:t>허용한다</a:t>
            </a:r>
            <a:r>
              <a:rPr kumimoji="1" lang="en-US" altLang="ko-KR" dirty="0">
                <a:sym typeface="Wingdings" pitchFamily="2" charset="2"/>
              </a:rPr>
              <a:t>!!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635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1E25E3-606A-4049-82E0-E85CF20F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0"/>
            <a:ext cx="4307114" cy="68748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0137DB-C989-1D4D-B22D-360CB5D39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257" y="0"/>
            <a:ext cx="4307114" cy="4506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D6240-FE8A-804A-ADA9-DCA1D47AAF1E}"/>
              </a:ext>
            </a:extLst>
          </p:cNvPr>
          <p:cNvSpPr txBox="1"/>
          <p:nvPr/>
        </p:nvSpPr>
        <p:spPr>
          <a:xfrm>
            <a:off x="306695" y="2627032"/>
            <a:ext cx="2614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/>
              <a:t>Question.</a:t>
            </a:r>
            <a:endParaRPr kumimoji="1"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9FF3C-76CD-F144-82D7-749B1916414B}"/>
              </a:ext>
            </a:extLst>
          </p:cNvPr>
          <p:cNvSpPr txBox="1"/>
          <p:nvPr/>
        </p:nvSpPr>
        <p:spPr>
          <a:xfrm>
            <a:off x="7228114" y="4859502"/>
            <a:ext cx="4805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1~8</a:t>
            </a:r>
            <a:r>
              <a:rPr kumimoji="1" lang="ko-KR" altLang="en-US" sz="2400" dirty="0"/>
              <a:t>번 중</a:t>
            </a:r>
            <a:r>
              <a:rPr kumimoji="1" lang="en-US" altLang="ko-KR" sz="2400" dirty="0"/>
              <a:t>,</a:t>
            </a:r>
          </a:p>
          <a:p>
            <a:r>
              <a:rPr kumimoji="1" lang="ko-KR" altLang="en-US" sz="2400" dirty="0"/>
              <a:t>에러가 뜨는 번호를 모두 고르시오</a:t>
            </a:r>
            <a:r>
              <a:rPr kumimoji="1" lang="en-US" altLang="ko-KR" sz="2400" dirty="0"/>
              <a:t>.</a:t>
            </a:r>
            <a:endParaRPr kumimoji="1"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AE449-A1BA-8240-9124-7275935F258E}"/>
              </a:ext>
            </a:extLst>
          </p:cNvPr>
          <p:cNvSpPr txBox="1"/>
          <p:nvPr/>
        </p:nvSpPr>
        <p:spPr>
          <a:xfrm>
            <a:off x="6865257" y="1248229"/>
            <a:ext cx="290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3</a:t>
            </a:r>
          </a:p>
          <a:p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5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6</a:t>
            </a:r>
          </a:p>
          <a:p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343979-7ED8-E546-A841-3983DD723815}"/>
              </a:ext>
            </a:extLst>
          </p:cNvPr>
          <p:cNvGrpSpPr/>
          <p:nvPr/>
        </p:nvGrpSpPr>
        <p:grpSpPr>
          <a:xfrm>
            <a:off x="6489619" y="-101598"/>
            <a:ext cx="4867712" cy="6765310"/>
            <a:chOff x="6489619" y="-101598"/>
            <a:chExt cx="4867712" cy="676531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A78D1E2-CAAC-EF4E-B36F-CB4E777876FF}"/>
                </a:ext>
              </a:extLst>
            </p:cNvPr>
            <p:cNvGrpSpPr/>
            <p:nvPr/>
          </p:nvGrpSpPr>
          <p:grpSpPr>
            <a:xfrm>
              <a:off x="6489619" y="-101598"/>
              <a:ext cx="4867712" cy="6765310"/>
              <a:chOff x="6489619" y="-101598"/>
              <a:chExt cx="4867712" cy="676531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A78F34D-C8E5-0641-BA05-439260DCB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9619" y="-101598"/>
                <a:ext cx="4125914" cy="4506182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578A79-AED0-6841-ABA0-62CA19B568AF}"/>
                  </a:ext>
                </a:extLst>
              </p:cNvPr>
              <p:cNvSpPr/>
              <p:nvPr/>
            </p:nvSpPr>
            <p:spPr>
              <a:xfrm>
                <a:off x="8327507" y="5832715"/>
                <a:ext cx="3029824" cy="8309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2800" dirty="0"/>
                  <a:t>정답 </a:t>
                </a:r>
                <a:r>
                  <a:rPr kumimoji="1" lang="en-US" altLang="ko-KR" sz="2800" dirty="0"/>
                  <a:t>:</a:t>
                </a:r>
                <a:r>
                  <a:rPr kumimoji="1" lang="ko-KR" altLang="en-US" sz="2800" dirty="0"/>
                  <a:t> </a:t>
                </a:r>
                <a:r>
                  <a:rPr kumimoji="1" lang="en-US" altLang="ko-KR" sz="2800" dirty="0"/>
                  <a:t>2,</a:t>
                </a:r>
                <a:r>
                  <a:rPr kumimoji="1" lang="ko-KR" altLang="en-US" sz="2800" dirty="0"/>
                  <a:t> </a:t>
                </a:r>
                <a:r>
                  <a:rPr kumimoji="1" lang="en-US" altLang="ko-KR" sz="2800" dirty="0"/>
                  <a:t>3,</a:t>
                </a:r>
                <a:r>
                  <a:rPr kumimoji="1" lang="ko-KR" altLang="en-US" sz="2800" dirty="0"/>
                  <a:t> </a:t>
                </a:r>
                <a:r>
                  <a:rPr kumimoji="1" lang="en-US" altLang="ko-KR" sz="2800" dirty="0"/>
                  <a:t>5,</a:t>
                </a:r>
                <a:r>
                  <a:rPr kumimoji="1" lang="ko-KR" altLang="en-US" sz="2800" dirty="0"/>
                  <a:t> </a:t>
                </a:r>
                <a:r>
                  <a:rPr kumimoji="1" lang="en-US" altLang="ko-KR" sz="2800" dirty="0"/>
                  <a:t>6,</a:t>
                </a:r>
                <a:r>
                  <a:rPr kumimoji="1" lang="ko-KR" altLang="en-US" sz="2800" dirty="0"/>
                  <a:t> </a:t>
                </a:r>
                <a:r>
                  <a:rPr kumimoji="1" lang="en-US" altLang="ko-KR" sz="2800" dirty="0"/>
                  <a:t>8</a:t>
                </a:r>
                <a:endParaRPr kumimoji="1" lang="ko-KR" altLang="en-US" sz="28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15121-DFCC-EA43-BE04-EA2044E7534C}"/>
                </a:ext>
              </a:extLst>
            </p:cNvPr>
            <p:cNvSpPr txBox="1"/>
            <p:nvPr/>
          </p:nvSpPr>
          <p:spPr>
            <a:xfrm>
              <a:off x="6865257" y="1335451"/>
              <a:ext cx="290286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</a:rPr>
                <a:t>1</a:t>
              </a:r>
            </a:p>
            <a:p>
              <a:r>
                <a:rPr kumimoji="1" lang="en-US" altLang="ko-KR" dirty="0">
                  <a:solidFill>
                    <a:srgbClr val="FF0000"/>
                  </a:solidFill>
                </a:rPr>
                <a:t>2</a:t>
              </a:r>
            </a:p>
            <a:p>
              <a:r>
                <a:rPr kumimoji="1" lang="en-US" altLang="ko-KR" dirty="0">
                  <a:solidFill>
                    <a:srgbClr val="FF0000"/>
                  </a:solidFill>
                </a:rPr>
                <a:t>3</a:t>
              </a:r>
            </a:p>
            <a:p>
              <a:endParaRPr kumimoji="1" lang="en-US" altLang="ko-KR" dirty="0">
                <a:solidFill>
                  <a:srgbClr val="FF0000"/>
                </a:solidFill>
              </a:endParaRPr>
            </a:p>
            <a:p>
              <a:r>
                <a:rPr kumimoji="1" lang="en-US" altLang="ko-KR" dirty="0">
                  <a:solidFill>
                    <a:srgbClr val="FF0000"/>
                  </a:solidFill>
                </a:rPr>
                <a:t>4</a:t>
              </a:r>
            </a:p>
            <a:p>
              <a:r>
                <a:rPr kumimoji="1" lang="en-US" altLang="ko-KR" dirty="0">
                  <a:solidFill>
                    <a:srgbClr val="FF0000"/>
                  </a:solidFill>
                </a:rPr>
                <a:t>5</a:t>
              </a:r>
            </a:p>
            <a:p>
              <a:r>
                <a:rPr kumimoji="1" lang="en-US" altLang="ko-KR" dirty="0">
                  <a:solidFill>
                    <a:srgbClr val="FF0000"/>
                  </a:solidFill>
                </a:rPr>
                <a:t>6</a:t>
              </a:r>
            </a:p>
            <a:p>
              <a:endParaRPr kumimoji="1" lang="en-US" altLang="ko-KR" dirty="0">
                <a:solidFill>
                  <a:srgbClr val="FF0000"/>
                </a:solidFill>
              </a:endParaRPr>
            </a:p>
            <a:p>
              <a:r>
                <a:rPr kumimoji="1" lang="en-US" altLang="ko-KR" dirty="0">
                  <a:solidFill>
                    <a:srgbClr val="FF0000"/>
                  </a:solidFill>
                </a:rPr>
                <a:t>7</a:t>
              </a:r>
            </a:p>
            <a:p>
              <a:r>
                <a:rPr kumimoji="1" lang="en-US" altLang="ko-KR" dirty="0">
                  <a:solidFill>
                    <a:srgbClr val="FF0000"/>
                  </a:solidFill>
                </a:rPr>
                <a:t>8</a:t>
              </a:r>
              <a:endParaRPr kumimoji="1"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5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275AA-1694-7E4E-A171-B2C95EB7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상속받은 클래스의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3A34-90B3-6144-9400-9C0E73DD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277054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Person,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Univstudent</a:t>
            </a:r>
            <a:r>
              <a:rPr kumimoji="1" lang="ko-KR" altLang="en-US" dirty="0"/>
              <a:t> 클래스에 대해 이해해보자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4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73333-B4B0-4C45-8F57-1706DB63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53968-B4C1-424B-B8F7-C7BDB48C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동적 할당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new, delete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상속이란</a:t>
            </a:r>
            <a:r>
              <a:rPr kumimoji="1"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생성자와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소멸자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세 가지 형태의 상속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Overriding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024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928B636-C1B6-A845-8350-BEDA4D57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49831" cy="68580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B938AF5-457C-1743-A5E7-AB36187044B3}"/>
              </a:ext>
            </a:extLst>
          </p:cNvPr>
          <p:cNvSpPr/>
          <p:nvPr/>
        </p:nvSpPr>
        <p:spPr>
          <a:xfrm>
            <a:off x="435429" y="4615544"/>
            <a:ext cx="6066972" cy="870857"/>
          </a:xfrm>
          <a:prstGeom prst="frame">
            <a:avLst>
              <a:gd name="adj1" fmla="val 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8918E6-B86A-5B48-8EED-6B3760C63C3C}"/>
              </a:ext>
            </a:extLst>
          </p:cNvPr>
          <p:cNvGrpSpPr/>
          <p:nvPr/>
        </p:nvGrpSpPr>
        <p:grpSpPr>
          <a:xfrm>
            <a:off x="2277291" y="940776"/>
            <a:ext cx="9737156" cy="2925771"/>
            <a:chOff x="2277291" y="940776"/>
            <a:chExt cx="9737156" cy="2925771"/>
          </a:xfrm>
        </p:grpSpPr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183C6714-2301-1049-90EB-9F0BA3F500B0}"/>
                </a:ext>
              </a:extLst>
            </p:cNvPr>
            <p:cNvSpPr/>
            <p:nvPr/>
          </p:nvSpPr>
          <p:spPr>
            <a:xfrm rot="18943427">
              <a:off x="2543788" y="3127595"/>
              <a:ext cx="3257593" cy="738952"/>
            </a:xfrm>
            <a:prstGeom prst="rightArrow">
              <a:avLst>
                <a:gd name="adj1" fmla="val 21428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7CEE09-AE20-1147-8628-D8447C1C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7291" y="940776"/>
              <a:ext cx="9737156" cy="1437823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072CB-68AB-2D43-B25F-9AE491636B26}"/>
              </a:ext>
            </a:extLst>
          </p:cNvPr>
          <p:cNvSpPr/>
          <p:nvPr/>
        </p:nvSpPr>
        <p:spPr>
          <a:xfrm>
            <a:off x="6502401" y="2612572"/>
            <a:ext cx="5512046" cy="127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Q1. </a:t>
            </a:r>
            <a:r>
              <a:rPr kumimoji="1" lang="ko-KR" altLang="en-US" dirty="0"/>
              <a:t>하위 클래스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UnivStudent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생성자는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상위 클래스</a:t>
            </a:r>
            <a:r>
              <a:rPr kumimoji="1" lang="en-US" altLang="ko-KR" dirty="0"/>
              <a:t>(Person)</a:t>
            </a:r>
            <a:r>
              <a:rPr kumimoji="1" lang="ko-KR" altLang="en-US" dirty="0"/>
              <a:t>의 멤버까지 초기화해야 하는가</a:t>
            </a:r>
            <a:r>
              <a:rPr kumimoji="1" lang="en-US" altLang="ko-KR" dirty="0"/>
              <a:t>???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1DAF7E-4EA4-2241-8E6C-7DA7F789448A}"/>
              </a:ext>
            </a:extLst>
          </p:cNvPr>
          <p:cNvSpPr/>
          <p:nvPr/>
        </p:nvSpPr>
        <p:spPr>
          <a:xfrm>
            <a:off x="6494834" y="4615544"/>
            <a:ext cx="5512046" cy="127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Q2. </a:t>
            </a:r>
            <a:r>
              <a:rPr kumimoji="1" lang="ko-KR" altLang="en-US" dirty="0"/>
              <a:t>그럼 어떻게 초기화하는 게 좋을까</a:t>
            </a:r>
            <a:r>
              <a:rPr kumimoji="1" lang="en-US" altLang="ko-KR" dirty="0"/>
              <a:t>..?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C73B71-35B1-DE4A-B506-DFA652088322}"/>
              </a:ext>
            </a:extLst>
          </p:cNvPr>
          <p:cNvSpPr/>
          <p:nvPr/>
        </p:nvSpPr>
        <p:spPr>
          <a:xfrm>
            <a:off x="10348686" y="3650346"/>
            <a:ext cx="1190171" cy="8708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/>
              <a:t>YES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43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467541-F7EF-9E49-BD7B-387273DB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8" y="1775347"/>
            <a:ext cx="11714821" cy="1729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5E2C22-B386-2B4E-81F2-BA9AA8B1321C}"/>
              </a:ext>
            </a:extLst>
          </p:cNvPr>
          <p:cNvSpPr txBox="1"/>
          <p:nvPr/>
        </p:nvSpPr>
        <p:spPr>
          <a:xfrm>
            <a:off x="389950" y="4233223"/>
            <a:ext cx="114120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000" dirty="0"/>
              <a:t>생성자의 매개변수 선언을 보면 </a:t>
            </a:r>
            <a:r>
              <a:rPr kumimoji="1" lang="en-US" altLang="ko-KR" sz="2000" dirty="0"/>
              <a:t>,</a:t>
            </a:r>
            <a:br>
              <a:rPr kumimoji="1" lang="en-US" altLang="ko-KR" sz="2000" dirty="0"/>
            </a:br>
            <a:r>
              <a:rPr kumimoji="1" lang="ko-KR" altLang="en-US" sz="2000" dirty="0"/>
              <a:t>하위 클래스의 </a:t>
            </a:r>
            <a:r>
              <a:rPr kumimoji="1" lang="ko-KR" altLang="en-US" sz="2000" dirty="0" err="1"/>
              <a:t>멤버뿐</a:t>
            </a:r>
            <a:r>
              <a:rPr kumimoji="1" lang="ko-KR" altLang="en-US" sz="2000" dirty="0"/>
              <a:t> 아니라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>
                <a:solidFill>
                  <a:srgbClr val="FF0000"/>
                </a:solidFill>
              </a:rPr>
              <a:t>상위 클래스의 멤버를 초기화하기 위한 인자까지 </a:t>
            </a:r>
            <a:r>
              <a:rPr kumimoji="1" lang="ko-KR" altLang="en-US" sz="2000" dirty="0"/>
              <a:t>있음을 알 수 있다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ko-KR" altLang="en-US" sz="2000" dirty="0" err="1"/>
              <a:t>이니셜라이저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Person(</a:t>
            </a:r>
            <a:r>
              <a:rPr kumimoji="1" lang="en-US" altLang="ko-KR" sz="2000" dirty="0" err="1"/>
              <a:t>myage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myname</a:t>
            </a:r>
            <a:r>
              <a:rPr kumimoji="1" lang="en-US" altLang="ko-KR" sz="2000" dirty="0"/>
              <a:t>)) </a:t>
            </a:r>
            <a:r>
              <a:rPr kumimoji="1" lang="ko-KR" altLang="en-US" sz="2000" dirty="0"/>
              <a:t>을 통해 </a:t>
            </a:r>
            <a:r>
              <a:rPr kumimoji="1" lang="ko-KR" altLang="en-US" sz="2000" dirty="0">
                <a:solidFill>
                  <a:srgbClr val="FF0000"/>
                </a:solidFill>
              </a:rPr>
              <a:t>상위 클래스의 </a:t>
            </a:r>
            <a:r>
              <a:rPr kumimoji="1" lang="ko-KR" altLang="en-US" sz="2000" dirty="0" err="1">
                <a:solidFill>
                  <a:srgbClr val="FF0000"/>
                </a:solidFill>
              </a:rPr>
              <a:t>생성자를</a:t>
            </a:r>
            <a:r>
              <a:rPr kumimoji="1" lang="ko-KR" altLang="en-US" sz="2000" dirty="0">
                <a:solidFill>
                  <a:srgbClr val="FF0000"/>
                </a:solidFill>
              </a:rPr>
              <a:t> 호출한다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ko-KR" altLang="en-US" sz="2000" dirty="0"/>
              <a:t>호출한 </a:t>
            </a:r>
            <a:r>
              <a:rPr kumimoji="1" lang="ko-KR" altLang="en-US" sz="2000" dirty="0" err="1"/>
              <a:t>생성자에게</a:t>
            </a:r>
            <a:r>
              <a:rPr kumimoji="1" lang="ko-KR" altLang="en-US" sz="2000" dirty="0"/>
              <a:t> 인자로 매개변수에 들어있는 값을 넘긴다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0CB5607-5A43-C140-A82F-EDE1347F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234497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상속받은 클래스의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85540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9EBB0F-421C-2E47-B9AD-CEE2E57E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4983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DAF518-2EEC-E045-BD03-8C1FBE15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425449"/>
            <a:ext cx="7390687" cy="25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3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23FFFA-AC9F-814F-8500-6D05934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2" y="241300"/>
            <a:ext cx="8191500" cy="2311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4DD796-2775-6F42-A6A5-E12CC1F6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7" y="2778579"/>
            <a:ext cx="99949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0310E-EDBB-9F47-8570-1E2869EE4B08}"/>
              </a:ext>
            </a:extLst>
          </p:cNvPr>
          <p:cNvSpPr txBox="1"/>
          <p:nvPr/>
        </p:nvSpPr>
        <p:spPr>
          <a:xfrm>
            <a:off x="5109029" y="5384800"/>
            <a:ext cx="609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생성자가 호출되는 순서를 알기 위한 표시</a:t>
            </a:r>
            <a:r>
              <a:rPr kumimoji="1" lang="en-US" altLang="ko-KR" sz="2400" dirty="0"/>
              <a:t>!!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169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9EBB0F-421C-2E47-B9AD-CEE2E57E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4983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DAF518-2EEC-E045-BD03-8C1FBE15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13" y="0"/>
            <a:ext cx="7390687" cy="25935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CC9419-4D28-3148-86F1-61AD904E4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17" y="4845030"/>
            <a:ext cx="7246078" cy="2257919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F40038CD-1A32-A340-B56D-549C48C28F0F}"/>
              </a:ext>
            </a:extLst>
          </p:cNvPr>
          <p:cNvSpPr/>
          <p:nvPr/>
        </p:nvSpPr>
        <p:spPr>
          <a:xfrm>
            <a:off x="7184571" y="2032000"/>
            <a:ext cx="4775200" cy="2699657"/>
          </a:xfrm>
          <a:prstGeom prst="frame">
            <a:avLst>
              <a:gd name="adj1" fmla="val 497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C4D7A8-4B99-1249-8F36-86BCFBCE17C4}"/>
              </a:ext>
            </a:extLst>
          </p:cNvPr>
          <p:cNvSpPr/>
          <p:nvPr/>
        </p:nvSpPr>
        <p:spPr>
          <a:xfrm>
            <a:off x="7344228" y="4107543"/>
            <a:ext cx="4499429" cy="4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Ustd1</a:t>
            </a:r>
            <a:r>
              <a:rPr kumimoji="1" lang="ko-KR" altLang="en-US" dirty="0"/>
              <a:t>의 상위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B221F5-4966-3D44-87E7-5A75FD9F11F9}"/>
              </a:ext>
            </a:extLst>
          </p:cNvPr>
          <p:cNvSpPr/>
          <p:nvPr/>
        </p:nvSpPr>
        <p:spPr>
          <a:xfrm>
            <a:off x="7344228" y="3544652"/>
            <a:ext cx="4499429" cy="488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Ustd1</a:t>
            </a:r>
            <a:r>
              <a:rPr kumimoji="1" lang="ko-KR" altLang="en-US" dirty="0"/>
              <a:t>의 하위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786510-55D1-0240-B59C-40B5B24848DC}"/>
              </a:ext>
            </a:extLst>
          </p:cNvPr>
          <p:cNvSpPr/>
          <p:nvPr/>
        </p:nvSpPr>
        <p:spPr>
          <a:xfrm>
            <a:off x="7344228" y="3000366"/>
            <a:ext cx="4499429" cy="488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Ustd2</a:t>
            </a:r>
            <a:r>
              <a:rPr kumimoji="1" lang="ko-KR" altLang="en-US" dirty="0"/>
              <a:t>의 상위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D49411-3264-CD43-985E-A7769F88CA91}"/>
              </a:ext>
            </a:extLst>
          </p:cNvPr>
          <p:cNvSpPr/>
          <p:nvPr/>
        </p:nvSpPr>
        <p:spPr>
          <a:xfrm>
            <a:off x="7344228" y="2444075"/>
            <a:ext cx="4499429" cy="4889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Ustd2</a:t>
            </a:r>
            <a:r>
              <a:rPr kumimoji="1" lang="ko-KR" altLang="en-US" dirty="0"/>
              <a:t>의 하위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12415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5C17-F081-B741-BCDC-1292CFD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소멸자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87E4C-87D5-3040-9F27-F2E96095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조금 전의 클래스에서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객체에서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 err="1"/>
              <a:t>생성자도</a:t>
            </a:r>
            <a:r>
              <a:rPr kumimoji="1" lang="ko-KR" altLang="en-US" dirty="0"/>
              <a:t> 두 번 호출되었으니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소멸자도</a:t>
            </a:r>
            <a:r>
              <a:rPr kumimoji="1" lang="ko-KR" altLang="en-US" dirty="0"/>
              <a:t> 두 번 호출될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생성자와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소멸자는</a:t>
            </a:r>
            <a:r>
              <a:rPr kumimoji="1" lang="ko-KR" altLang="en-US" dirty="0"/>
              <a:t> 스택의 원리와 같다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소멸자는</a:t>
            </a:r>
            <a:r>
              <a:rPr kumimoji="1" lang="ko-KR" altLang="en-US" dirty="0"/>
              <a:t> 생성자가 호출되는 순서와 정 반대이다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9A4F6BAC-5089-7F47-9CA9-118F6DA788A6}"/>
              </a:ext>
            </a:extLst>
          </p:cNvPr>
          <p:cNvSpPr/>
          <p:nvPr/>
        </p:nvSpPr>
        <p:spPr>
          <a:xfrm>
            <a:off x="3439886" y="3933372"/>
            <a:ext cx="4775200" cy="2699657"/>
          </a:xfrm>
          <a:prstGeom prst="frame">
            <a:avLst>
              <a:gd name="adj1" fmla="val 497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0DFED0-A9AE-A048-BEF1-D7E2864A3C06}"/>
              </a:ext>
            </a:extLst>
          </p:cNvPr>
          <p:cNvSpPr/>
          <p:nvPr/>
        </p:nvSpPr>
        <p:spPr>
          <a:xfrm>
            <a:off x="3599543" y="6008915"/>
            <a:ext cx="4499429" cy="4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Ustd1</a:t>
            </a:r>
            <a:r>
              <a:rPr kumimoji="1" lang="ko-KR" altLang="en-US" dirty="0"/>
              <a:t>의 상위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5BBF6-5C23-9246-8B74-1900B4133D60}"/>
              </a:ext>
            </a:extLst>
          </p:cNvPr>
          <p:cNvSpPr/>
          <p:nvPr/>
        </p:nvSpPr>
        <p:spPr>
          <a:xfrm>
            <a:off x="3599543" y="5446024"/>
            <a:ext cx="4499429" cy="488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Ustd1</a:t>
            </a:r>
            <a:r>
              <a:rPr kumimoji="1" lang="ko-KR" altLang="en-US" dirty="0"/>
              <a:t>의 하위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EDDBF1-CF7D-D14B-B173-E11F12C0CE9F}"/>
              </a:ext>
            </a:extLst>
          </p:cNvPr>
          <p:cNvSpPr/>
          <p:nvPr/>
        </p:nvSpPr>
        <p:spPr>
          <a:xfrm>
            <a:off x="3599543" y="4901738"/>
            <a:ext cx="4499429" cy="488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Ustd2</a:t>
            </a:r>
            <a:r>
              <a:rPr kumimoji="1" lang="ko-KR" altLang="en-US" dirty="0"/>
              <a:t>의 상위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233BB-0497-E84E-9AC2-BD89CADDD951}"/>
              </a:ext>
            </a:extLst>
          </p:cNvPr>
          <p:cNvSpPr/>
          <p:nvPr/>
        </p:nvSpPr>
        <p:spPr>
          <a:xfrm>
            <a:off x="3599543" y="4345447"/>
            <a:ext cx="4499429" cy="4889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Ustd2</a:t>
            </a:r>
            <a:r>
              <a:rPr kumimoji="1" lang="ko-KR" altLang="en-US" dirty="0"/>
              <a:t>의 하위 클래스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28083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B7EB-B68A-3140-88BA-B61732FF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가지 사실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421B5-5696-4847-8DFA-DB94046A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14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하위 클래스의 </a:t>
            </a:r>
            <a:r>
              <a:rPr kumimoji="1" lang="ko-KR" altLang="en-US" dirty="0" err="1"/>
              <a:t>객체생성</a:t>
            </a:r>
            <a:r>
              <a:rPr kumimoji="1" lang="ko-KR" altLang="en-US" dirty="0"/>
              <a:t> 과정에서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상위 클래스의 </a:t>
            </a:r>
            <a:r>
              <a:rPr kumimoji="1"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생성자는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100%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호출된다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하위 클래스의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상위 클래스의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호출을 명시하지 않으면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상위 클래스의 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생성자가 호출된다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하위 클래스의 객체가 소멸될 때에는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하위 클래스의 소멸자가 실행되고 난 다음에 상위 클래스의 소멸자가 실행된다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err="1"/>
              <a:t>생성자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소멸자는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스택</a:t>
            </a:r>
            <a:r>
              <a:rPr kumimoji="1" lang="ko-KR" altLang="en-US" dirty="0"/>
              <a:t> 순서다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66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CFFD-CE49-9448-897C-962516EA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B398B-4862-9A41-ACA5-198BF109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같이 코딩해봅시다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63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AEFEEA-7F9C-794D-96CC-2641D7B4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84" y="283628"/>
            <a:ext cx="7654471" cy="62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22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D8A80B-F940-5F4A-96A5-9A2E8A1A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260"/>
            <a:ext cx="8824776" cy="4647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12C54F-201D-9545-8A4E-4A9F4195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" y="4551150"/>
            <a:ext cx="5200650" cy="230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3294B2-6DEB-5743-8000-52428138B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47" y="3962400"/>
            <a:ext cx="6337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1740" y="2766218"/>
            <a:ext cx="8028518" cy="1325563"/>
          </a:xfrm>
        </p:spPr>
        <p:txBody>
          <a:bodyPr/>
          <a:lstStyle/>
          <a:p>
            <a:pPr lvl="0" algn="ctr">
              <a:defRPr/>
            </a:pPr>
            <a:r>
              <a:rPr kumimoji="1" lang="ko-KR" altLang="en-US" sz="5000" b="1"/>
              <a:t>동적 할당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5789" y="4091781"/>
            <a:ext cx="3739445" cy="64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dirty="0"/>
              <a:t>new &amp; delete</a:t>
            </a:r>
          </a:p>
        </p:txBody>
      </p:sp>
    </p:spTree>
    <p:extLst>
      <p:ext uri="{BB962C8B-B14F-4D97-AF65-F5344CB8AC3E}">
        <p14:creationId xmlns:p14="http://schemas.microsoft.com/office/powerpoint/2010/main" val="8812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B0279-2B7F-E749-9B7B-155A5EB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세 가지 형태의 상속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C0BAB8-CDED-B446-9775-0520D47F858E}"/>
              </a:ext>
            </a:extLst>
          </p:cNvPr>
          <p:cNvGrpSpPr/>
          <p:nvPr/>
        </p:nvGrpSpPr>
        <p:grpSpPr>
          <a:xfrm>
            <a:off x="4818743" y="1175656"/>
            <a:ext cx="8149771" cy="5152572"/>
            <a:chOff x="1407886" y="507999"/>
            <a:chExt cx="8149771" cy="5152572"/>
          </a:xfrm>
        </p:grpSpPr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6EE406FD-38F1-F54B-8871-FA7D2120174E}"/>
                </a:ext>
              </a:extLst>
            </p:cNvPr>
            <p:cNvSpPr/>
            <p:nvPr/>
          </p:nvSpPr>
          <p:spPr>
            <a:xfrm>
              <a:off x="2873828" y="507999"/>
              <a:ext cx="3164114" cy="2772229"/>
            </a:xfrm>
            <a:prstGeom prst="triangle">
              <a:avLst>
                <a:gd name="adj" fmla="val 4955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/>
            </a:p>
          </p:txBody>
        </p:sp>
        <p:sp>
          <p:nvSpPr>
            <p:cNvPr id="6" name="사다리꼴[T] 5">
              <a:extLst>
                <a:ext uri="{FF2B5EF4-FFF2-40B4-BE49-F238E27FC236}">
                  <a16:creationId xmlns:a16="http://schemas.microsoft.com/office/drawing/2014/main" id="{FCAC4DBB-162A-AC46-9AA4-35250D2EA1B1}"/>
                </a:ext>
              </a:extLst>
            </p:cNvPr>
            <p:cNvSpPr/>
            <p:nvPr/>
          </p:nvSpPr>
          <p:spPr>
            <a:xfrm>
              <a:off x="1407886" y="4470400"/>
              <a:ext cx="6096000" cy="1190171"/>
            </a:xfrm>
            <a:prstGeom prst="trapezoid">
              <a:avLst>
                <a:gd name="adj" fmla="val 615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Public : </a:t>
              </a:r>
              <a:r>
                <a:rPr kumimoji="1" lang="ko-KR" altLang="en-US" dirty="0"/>
                <a:t>외부 접근 가능 </a:t>
              </a:r>
              <a:r>
                <a:rPr kumimoji="1" lang="en-US" altLang="ko-KR" dirty="0"/>
                <a:t>/</a:t>
              </a:r>
              <a:r>
                <a:rPr kumimoji="1" lang="ko-KR" altLang="en-US" dirty="0"/>
                <a:t> 상속 클래스 접근 가능</a:t>
              </a:r>
            </a:p>
          </p:txBody>
        </p:sp>
        <p:sp>
          <p:nvSpPr>
            <p:cNvPr id="7" name="사다리꼴[T] 6">
              <a:extLst>
                <a:ext uri="{FF2B5EF4-FFF2-40B4-BE49-F238E27FC236}">
                  <a16:creationId xmlns:a16="http://schemas.microsoft.com/office/drawing/2014/main" id="{1AEE6E1B-80B0-614F-96EE-29A3043274EE}"/>
                </a:ext>
              </a:extLst>
            </p:cNvPr>
            <p:cNvSpPr/>
            <p:nvPr/>
          </p:nvSpPr>
          <p:spPr>
            <a:xfrm>
              <a:off x="2097315" y="2525487"/>
              <a:ext cx="4709885" cy="1944914"/>
            </a:xfrm>
            <a:prstGeom prst="trapezoid">
              <a:avLst>
                <a:gd name="adj" fmla="val 6158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Protected : </a:t>
              </a:r>
              <a:r>
                <a:rPr kumimoji="1" lang="ko-KR" altLang="en-US" dirty="0"/>
                <a:t>외부 접근 불가능 </a:t>
              </a:r>
              <a:r>
                <a:rPr kumimoji="1" lang="en-US" altLang="ko-KR" dirty="0"/>
                <a:t>/</a:t>
              </a:r>
            </a:p>
            <a:p>
              <a:pPr algn="ctr"/>
              <a:r>
                <a:rPr kumimoji="1" lang="ko-KR" altLang="en-US" dirty="0"/>
                <a:t>상속 클래스 접근 가능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93C6FE-4DE9-5F47-8EF5-11CDC983C2D9}"/>
                </a:ext>
              </a:extLst>
            </p:cNvPr>
            <p:cNvSpPr txBox="1"/>
            <p:nvPr/>
          </p:nvSpPr>
          <p:spPr>
            <a:xfrm>
              <a:off x="3947886" y="1814286"/>
              <a:ext cx="1146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private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1F6D6E-3D10-3D4E-BEF7-78A7DB243EED}"/>
                </a:ext>
              </a:extLst>
            </p:cNvPr>
            <p:cNvSpPr txBox="1"/>
            <p:nvPr/>
          </p:nvSpPr>
          <p:spPr>
            <a:xfrm>
              <a:off x="5450114" y="1741269"/>
              <a:ext cx="4107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 </a:t>
              </a:r>
              <a:r>
                <a:rPr kumimoji="1" lang="en-US" altLang="ko-KR" dirty="0">
                  <a:sym typeface="Wingdings" pitchFamily="2" charset="2"/>
                </a:rPr>
                <a:t> </a:t>
              </a:r>
              <a:r>
                <a:rPr kumimoji="1" lang="ko-KR" altLang="en-US" dirty="0">
                  <a:sym typeface="Wingdings" pitchFamily="2" charset="2"/>
                </a:rPr>
                <a:t>외부 접근 불가능 </a:t>
              </a:r>
              <a:r>
                <a:rPr kumimoji="1" lang="en-US" altLang="ko-KR" dirty="0">
                  <a:sym typeface="Wingdings" pitchFamily="2" charset="2"/>
                </a:rPr>
                <a:t>/</a:t>
              </a:r>
              <a:r>
                <a:rPr kumimoji="1" lang="ko-KR" altLang="en-US" dirty="0">
                  <a:sym typeface="Wingdings" pitchFamily="2" charset="2"/>
                </a:rPr>
                <a:t> </a:t>
              </a:r>
              <a:endParaRPr kumimoji="1" lang="en-US" altLang="ko-KR" dirty="0">
                <a:sym typeface="Wingdings" pitchFamily="2" charset="2"/>
              </a:endParaRPr>
            </a:p>
            <a:p>
              <a:r>
                <a:rPr kumimoji="1" lang="ko-KR" altLang="en-US" dirty="0">
                  <a:sym typeface="Wingdings" pitchFamily="2" charset="2"/>
                </a:rPr>
                <a:t>      상속 클래스 접근 불가능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130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D3AF-A7FD-1D45-9B39-7EB5B732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8" y="21998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Protected </a:t>
            </a:r>
            <a:r>
              <a:rPr kumimoji="1" lang="ko-KR" altLang="en-US" dirty="0"/>
              <a:t>상속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6E352-BEC8-8545-AA3C-37FB36F74BA2}"/>
              </a:ext>
            </a:extLst>
          </p:cNvPr>
          <p:cNvSpPr txBox="1"/>
          <p:nvPr/>
        </p:nvSpPr>
        <p:spPr>
          <a:xfrm>
            <a:off x="4528456" y="559597"/>
            <a:ext cx="416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: Protected </a:t>
            </a:r>
            <a:r>
              <a:rPr kumimoji="1" lang="ko-KR" altLang="en-US" dirty="0"/>
              <a:t>보다 개방적인 것들</a:t>
            </a:r>
            <a:r>
              <a:rPr kumimoji="1" lang="en-US" altLang="ko-KR" dirty="0"/>
              <a:t>(public)</a:t>
            </a:r>
            <a:r>
              <a:rPr kumimoji="1" lang="ko-KR" altLang="en-US" dirty="0"/>
              <a:t>은</a:t>
            </a:r>
            <a:br>
              <a:rPr kumimoji="1" lang="en-US" altLang="ko-KR" dirty="0"/>
            </a:br>
            <a:r>
              <a:rPr kumimoji="1" lang="ko-KR" altLang="en-US" dirty="0"/>
              <a:t>모조리 </a:t>
            </a:r>
            <a:r>
              <a:rPr kumimoji="1" lang="en-US" altLang="ko-KR" dirty="0"/>
              <a:t>Protected</a:t>
            </a:r>
            <a:r>
              <a:rPr kumimoji="1" lang="ko-KR" altLang="en-US" dirty="0"/>
              <a:t>로 간주한다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FFEE3A-4410-B64C-B116-9BDE4DBE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24"/>
            <a:ext cx="5943600" cy="505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337D85-21DD-CC4E-9241-2F555758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99" y="1307236"/>
            <a:ext cx="6241142" cy="53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27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D3AF-A7FD-1D45-9B39-7EB5B732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8" y="21998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Private </a:t>
            </a:r>
            <a:r>
              <a:rPr kumimoji="1" lang="ko-KR" altLang="en-US" dirty="0"/>
              <a:t>상속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6E352-BEC8-8545-AA3C-37FB36F74BA2}"/>
              </a:ext>
            </a:extLst>
          </p:cNvPr>
          <p:cNvSpPr txBox="1"/>
          <p:nvPr/>
        </p:nvSpPr>
        <p:spPr>
          <a:xfrm>
            <a:off x="4528456" y="559597"/>
            <a:ext cx="487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: Private</a:t>
            </a:r>
            <a:r>
              <a:rPr kumimoji="1" lang="ko-KR" altLang="en-US" dirty="0"/>
              <a:t>보다 개방적인 것들</a:t>
            </a:r>
            <a:r>
              <a:rPr kumimoji="1" lang="en-US" altLang="ko-KR" dirty="0"/>
              <a:t>(public, protected)</a:t>
            </a:r>
            <a:r>
              <a:rPr kumimoji="1" lang="ko-KR" altLang="en-US" dirty="0"/>
              <a:t>은</a:t>
            </a:r>
            <a:br>
              <a:rPr kumimoji="1" lang="en-US" altLang="ko-KR" dirty="0"/>
            </a:br>
            <a:r>
              <a:rPr kumimoji="1" lang="ko-KR" altLang="en-US" dirty="0"/>
              <a:t>모조리 </a:t>
            </a:r>
            <a:r>
              <a:rPr kumimoji="1" lang="en-US" altLang="ko-KR" dirty="0"/>
              <a:t>Private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간주한다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7DF1BA-6CB5-0940-9A24-E91B61B2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1442168"/>
            <a:ext cx="5943600" cy="5054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77DEDC-2C91-6245-9462-EE2835B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70" y="1367338"/>
            <a:ext cx="6241142" cy="53076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4E476F-3557-BF45-8E5C-E12B6AA0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035" y="1493857"/>
            <a:ext cx="5943600" cy="505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227BE-B380-A54F-9A23-1F099F55AB5D}"/>
              </a:ext>
            </a:extLst>
          </p:cNvPr>
          <p:cNvSpPr txBox="1"/>
          <p:nvPr/>
        </p:nvSpPr>
        <p:spPr>
          <a:xfrm>
            <a:off x="2400781" y="2398399"/>
            <a:ext cx="12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&lt;Public&gt;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44CFA-FA19-DF4C-8BB8-DB725213A170}"/>
              </a:ext>
            </a:extLst>
          </p:cNvPr>
          <p:cNvSpPr txBox="1"/>
          <p:nvPr/>
        </p:nvSpPr>
        <p:spPr>
          <a:xfrm>
            <a:off x="5965692" y="2367131"/>
            <a:ext cx="160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&lt;Protected&gt;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96F68-770B-B440-92FA-CEFB482E1CC7}"/>
              </a:ext>
            </a:extLst>
          </p:cNvPr>
          <p:cNvSpPr txBox="1"/>
          <p:nvPr/>
        </p:nvSpPr>
        <p:spPr>
          <a:xfrm>
            <a:off x="10062670" y="2304557"/>
            <a:ext cx="12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&lt;Private&gt;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DA5FA-AA96-6A40-86D3-793F231D3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160" y="6025836"/>
            <a:ext cx="4631830" cy="485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97C82F-F841-514A-8677-81F4D70B1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18" y="6025836"/>
            <a:ext cx="5207479" cy="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44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D06CB-43E3-4997-9700-48572B035AD9}"/>
              </a:ext>
            </a:extLst>
          </p:cNvPr>
          <p:cNvSpPr txBox="1"/>
          <p:nvPr/>
        </p:nvSpPr>
        <p:spPr>
          <a:xfrm>
            <a:off x="304708" y="2852823"/>
            <a:ext cx="7247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 다음 두 클래스에 적절한 생성자와 소멸자를 정의하고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이에 대한 확인을 위한 </a:t>
            </a:r>
            <a:r>
              <a:rPr lang="en-US" altLang="ko-KR" sz="2800" dirty="0"/>
              <a:t>main</a:t>
            </a:r>
            <a:r>
              <a:rPr lang="ko-KR" altLang="en-US" sz="2800" dirty="0"/>
              <a:t>함수를 </a:t>
            </a:r>
            <a:r>
              <a:rPr lang="ko-KR" altLang="en-US" sz="2800" dirty="0" err="1"/>
              <a:t>정의하시오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1B95C-8FB6-4A91-B1E9-68D5DD28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92" y="1044458"/>
            <a:ext cx="43434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D06CB-43E3-4997-9700-48572B035AD9}"/>
              </a:ext>
            </a:extLst>
          </p:cNvPr>
          <p:cNvSpPr txBox="1"/>
          <p:nvPr/>
        </p:nvSpPr>
        <p:spPr>
          <a:xfrm>
            <a:off x="172361" y="1145678"/>
            <a:ext cx="11173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정사각형을 의미하는 </a:t>
            </a:r>
            <a:r>
              <a:rPr lang="en-US" altLang="ko-KR" sz="2400" dirty="0"/>
              <a:t>Square </a:t>
            </a:r>
            <a:r>
              <a:rPr lang="ko-KR" altLang="en-US" sz="2400" dirty="0"/>
              <a:t>클래스와 직사각형을 의미하는 </a:t>
            </a:r>
            <a:r>
              <a:rPr lang="en-US" altLang="ko-KR" sz="2400" dirty="0"/>
              <a:t>Rectangle </a:t>
            </a:r>
            <a:r>
              <a:rPr lang="ko-KR" altLang="en-US" sz="2400" dirty="0"/>
              <a:t>클래스를 정의하고자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그런데 정사각형은 직사각형의 일종이므로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다음의 형태로 클래스의 상속관계를 구성하고자 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Rectangle</a:t>
            </a:r>
            <a:r>
              <a:rPr lang="en-US" altLang="ko-KR" sz="2400" dirty="0"/>
              <a:t>{…};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Square</a:t>
            </a:r>
            <a:r>
              <a:rPr lang="en-US" altLang="ko-KR" sz="2400" dirty="0"/>
              <a:t> : </a:t>
            </a:r>
            <a:r>
              <a:rPr lang="en-US" altLang="ko-KR" sz="2400" dirty="0">
                <a:solidFill>
                  <a:srgbClr val="00B0F0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Rectangle</a:t>
            </a:r>
            <a:r>
              <a:rPr lang="en-US" altLang="ko-KR" sz="2400" dirty="0"/>
              <a:t>{…};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64CD9-484F-4955-A3A1-89880980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6" y="4646868"/>
            <a:ext cx="3343172" cy="19355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D4EABC-9EFE-4FF7-9CEB-3B7F8BFD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069" y="3224989"/>
            <a:ext cx="4620152" cy="311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D06CB-43E3-4997-9700-48572B035AD9}"/>
              </a:ext>
            </a:extLst>
          </p:cNvPr>
          <p:cNvSpPr txBox="1"/>
          <p:nvPr/>
        </p:nvSpPr>
        <p:spPr>
          <a:xfrm>
            <a:off x="172361" y="965683"/>
            <a:ext cx="1185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‘</a:t>
            </a:r>
            <a:r>
              <a:rPr lang="ko-KR" altLang="en-US" sz="2400" dirty="0"/>
              <a:t>책</a:t>
            </a:r>
            <a:r>
              <a:rPr lang="en-US" altLang="ko-KR" sz="2400" dirty="0"/>
              <a:t>’</a:t>
            </a:r>
            <a:r>
              <a:rPr lang="ko-KR" altLang="en-US" sz="2400" dirty="0"/>
              <a:t>을 의미하는 </a:t>
            </a:r>
            <a:r>
              <a:rPr lang="en-US" altLang="ko-KR" sz="2400" dirty="0"/>
              <a:t>Book </a:t>
            </a:r>
            <a:r>
              <a:rPr lang="ko-KR" altLang="en-US" sz="2400" dirty="0"/>
              <a:t>클래스와 </a:t>
            </a:r>
            <a:r>
              <a:rPr lang="en-US" altLang="ko-KR" sz="2400" dirty="0"/>
              <a:t>‘</a:t>
            </a:r>
            <a:r>
              <a:rPr lang="ko-KR" altLang="en-US" sz="2400" dirty="0"/>
              <a:t>전자 책</a:t>
            </a:r>
            <a:r>
              <a:rPr lang="en-US" altLang="ko-KR" sz="2400" dirty="0"/>
              <a:t>’</a:t>
            </a:r>
            <a:r>
              <a:rPr lang="ko-KR" altLang="en-US" sz="2400" dirty="0"/>
              <a:t>을 의미하는 </a:t>
            </a:r>
            <a:r>
              <a:rPr lang="en-US" altLang="ko-KR" sz="2400" dirty="0" err="1"/>
              <a:t>Ebook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클래스를 정의하고자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그런데 </a:t>
            </a:r>
            <a:r>
              <a:rPr lang="en-US" altLang="ko-KR" sz="2400" dirty="0"/>
              <a:t>‘</a:t>
            </a:r>
            <a:r>
              <a:rPr lang="ko-KR" altLang="en-US" sz="2400" dirty="0"/>
              <a:t>전자 책</a:t>
            </a:r>
            <a:r>
              <a:rPr lang="en-US" altLang="ko-KR" sz="2400" dirty="0"/>
              <a:t>’</a:t>
            </a:r>
            <a:r>
              <a:rPr lang="ko-KR" altLang="en-US" sz="2400" dirty="0"/>
              <a:t>도 </a:t>
            </a:r>
            <a:r>
              <a:rPr lang="en-US" altLang="ko-KR" sz="2400" dirty="0"/>
              <a:t>‘</a:t>
            </a:r>
            <a:r>
              <a:rPr lang="ko-KR" altLang="en-US" sz="2400" dirty="0"/>
              <a:t>책</a:t>
            </a:r>
            <a:r>
              <a:rPr lang="en-US" altLang="ko-KR" sz="2400" dirty="0"/>
              <a:t>’</a:t>
            </a:r>
            <a:r>
              <a:rPr lang="ko-KR" altLang="en-US" sz="2400" dirty="0"/>
              <a:t>의 일종이므로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다음의 형태로 클래스의 상속관계를 구성하고자 한다</a:t>
            </a:r>
            <a:r>
              <a:rPr lang="en-US" altLang="ko-KR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F271E-C465-4348-ADCC-A54726B22523}"/>
              </a:ext>
            </a:extLst>
          </p:cNvPr>
          <p:cNvSpPr txBox="1"/>
          <p:nvPr/>
        </p:nvSpPr>
        <p:spPr>
          <a:xfrm>
            <a:off x="157284" y="2378038"/>
            <a:ext cx="2261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Book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private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char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ko-KR" sz="2400" dirty="0"/>
              <a:t>title;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char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ko-KR" sz="2400" dirty="0" err="1"/>
              <a:t>isbn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/>
              <a:t> price;</a:t>
            </a:r>
          </a:p>
          <a:p>
            <a:r>
              <a:rPr lang="en-US" altLang="ko-KR" sz="2400" dirty="0"/>
              <a:t>	. . . .</a:t>
            </a:r>
          </a:p>
          <a:p>
            <a:r>
              <a:rPr lang="en-US" altLang="ko-KR" sz="2400" dirty="0"/>
              <a:t>};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C2FD7-150B-49BC-8591-5D30D5A57DBC}"/>
              </a:ext>
            </a:extLst>
          </p:cNvPr>
          <p:cNvSpPr txBox="1"/>
          <p:nvPr/>
        </p:nvSpPr>
        <p:spPr>
          <a:xfrm>
            <a:off x="134094" y="4922821"/>
            <a:ext cx="3887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 err="1">
                <a:solidFill>
                  <a:srgbClr val="00FF99"/>
                </a:solidFill>
              </a:rPr>
              <a:t>Ebook</a:t>
            </a:r>
            <a:r>
              <a:rPr lang="en-US" altLang="ko-KR" sz="2400" dirty="0"/>
              <a:t> : </a:t>
            </a:r>
            <a:r>
              <a:rPr lang="en-US" altLang="ko-KR" sz="2400" dirty="0">
                <a:solidFill>
                  <a:srgbClr val="00B0F0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Book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private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char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ko-KR" sz="2400" dirty="0" err="1"/>
              <a:t>DRMKey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. . . .</a:t>
            </a:r>
          </a:p>
          <a:p>
            <a:r>
              <a:rPr lang="en-US" altLang="ko-KR" sz="2400" dirty="0"/>
              <a:t>};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3DD52B-EBCD-4A0E-9060-159044EB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893" y="4802347"/>
            <a:ext cx="2737407" cy="1851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EC13DE-4562-408A-99B4-83A1AAAC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44" y="2535343"/>
            <a:ext cx="6849678" cy="21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C2447-73D0-4F84-8879-E7B35190E1EB}"/>
              </a:ext>
            </a:extLst>
          </p:cNvPr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1 </a:t>
            </a:r>
            <a:r>
              <a:rPr lang="ko-KR" altLang="en-US" sz="3000" dirty="0"/>
              <a:t>답 </a:t>
            </a:r>
            <a:endParaRPr lang="en-US" altLang="ko-KR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24C0B8-A720-493B-B045-C08A83CD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41"/>
            <a:ext cx="5210781" cy="46055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7257DC-407E-459C-BD93-4D63D125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19" y="1476455"/>
            <a:ext cx="6954753" cy="48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51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C2447-73D0-4F84-8879-E7B35190E1EB}"/>
              </a:ext>
            </a:extLst>
          </p:cNvPr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2 </a:t>
            </a:r>
            <a:r>
              <a:rPr lang="ko-KR" altLang="en-US" sz="3000" dirty="0"/>
              <a:t>답 </a:t>
            </a:r>
            <a:endParaRPr lang="en-US" altLang="ko-KR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DD719-3267-40EC-B217-DB4F3D52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63" y="952500"/>
            <a:ext cx="46482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C2447-73D0-4F84-8879-E7B35190E1EB}"/>
              </a:ext>
            </a:extLst>
          </p:cNvPr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3 </a:t>
            </a:r>
            <a:r>
              <a:rPr lang="ko-KR" altLang="en-US" sz="3000" dirty="0"/>
              <a:t>답 </a:t>
            </a:r>
            <a:endParaRPr lang="en-US" altLang="ko-KR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19288-C68E-4C6E-890B-D8FA3C22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3" y="1173693"/>
            <a:ext cx="5086350" cy="532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A91D00-DB73-4DCE-8457-5A8DA91E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57" y="1173693"/>
            <a:ext cx="68008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8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E63A7-7E08-5D48-B334-CAF89C02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Is-a, has-a…..ppt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못만들겠네요</a:t>
            </a:r>
            <a:r>
              <a:rPr kumimoji="1" lang="en-US" altLang="ko-KR" dirty="0"/>
              <a:t>…</a:t>
            </a:r>
            <a:r>
              <a:rPr kumimoji="1" lang="ko-KR" altLang="en-US" dirty="0" err="1"/>
              <a:t>창민이한테</a:t>
            </a:r>
            <a:r>
              <a:rPr kumimoji="1" lang="ko-KR" altLang="en-US" dirty="0"/>
              <a:t> 물어봅시다</a:t>
            </a:r>
          </a:p>
        </p:txBody>
      </p:sp>
    </p:spTree>
    <p:extLst>
      <p:ext uri="{BB962C8B-B14F-4D97-AF65-F5344CB8AC3E}">
        <p14:creationId xmlns:p14="http://schemas.microsoft.com/office/powerpoint/2010/main" val="234374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597" y="2469250"/>
            <a:ext cx="11722806" cy="224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700"/>
              <a:t>malloc - new</a:t>
            </a:r>
          </a:p>
          <a:p>
            <a:pPr>
              <a:defRPr/>
            </a:pPr>
            <a:endParaRPr lang="en-US" altLang="ko-KR" sz="4700"/>
          </a:p>
          <a:p>
            <a:pPr algn="ctr">
              <a:defRPr/>
            </a:pPr>
            <a:r>
              <a:rPr lang="en-US" altLang="ko-KR" sz="4700"/>
              <a:t>free - delete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2439" y="4712970"/>
            <a:ext cx="2867122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843A"/>
                </a:solidFill>
              </a:rPr>
              <a:t>  함수                       연산자</a:t>
            </a:r>
          </a:p>
        </p:txBody>
      </p:sp>
    </p:spTree>
    <p:extLst>
      <p:ext uri="{BB962C8B-B14F-4D97-AF65-F5344CB8AC3E}">
        <p14:creationId xmlns:p14="http://schemas.microsoft.com/office/powerpoint/2010/main" val="3305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93DB5-F516-D44C-9B96-00FE1FD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056" y="289061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6000" dirty="0">
                <a:latin typeface="Mistral" panose="03090702030407020403" pitchFamily="66" charset="0"/>
              </a:rPr>
              <a:t>Fin.</a:t>
            </a:r>
            <a:endParaRPr kumimoji="1" lang="ko-KR" altLang="en-US" sz="60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9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792" y="359832"/>
            <a:ext cx="7990416" cy="54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/>
              <a:t>[</a:t>
            </a:r>
            <a:r>
              <a:rPr lang="ko-KR" altLang="en-US" sz="3000"/>
              <a:t>포인터변수</a:t>
            </a:r>
            <a:r>
              <a:rPr lang="en-US" altLang="ko-KR" sz="3000"/>
              <a:t>]</a:t>
            </a:r>
            <a:r>
              <a:rPr lang="ko-KR" altLang="en-US" sz="3000"/>
              <a:t> </a:t>
            </a:r>
            <a:r>
              <a:rPr lang="en-US" altLang="ko-KR" sz="3000"/>
              <a:t>=</a:t>
            </a:r>
            <a:r>
              <a:rPr lang="ko-KR" altLang="en-US" sz="3000"/>
              <a:t> </a:t>
            </a:r>
            <a:r>
              <a:rPr lang="en-US" altLang="ko-KR" sz="3000"/>
              <a:t>new [</a:t>
            </a:r>
            <a:r>
              <a:rPr lang="ko-KR" altLang="en-US" sz="3000"/>
              <a:t>타입</a:t>
            </a:r>
            <a:r>
              <a:rPr lang="en-US" altLang="ko-KR" sz="3000"/>
              <a:t>]</a:t>
            </a:r>
            <a:r>
              <a:rPr lang="ko-KR" altLang="en-US" sz="3000"/>
              <a:t> </a:t>
            </a:r>
            <a:r>
              <a:rPr lang="en-US" altLang="ko-KR" sz="3000"/>
              <a:t>[</a:t>
            </a:r>
            <a:r>
              <a:rPr lang="ko-KR" altLang="en-US" sz="3000"/>
              <a:t>초기값</a:t>
            </a:r>
            <a:r>
              <a:rPr lang="en-US" altLang="ko-KR" sz="3000"/>
              <a:t>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8900" y="1362184"/>
            <a:ext cx="5735311" cy="54958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619" y="1362184"/>
            <a:ext cx="1099666" cy="34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포인터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2871" y="1362184"/>
            <a:ext cx="1446029" cy="34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배열 포인터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15545" y="5757333"/>
            <a:ext cx="1039091" cy="298257"/>
          </a:xfrm>
          <a:prstGeom prst="rect">
            <a:avLst/>
          </a:prstGeom>
          <a:noFill/>
          <a:ln w="38100"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29460"/>
          <a:stretch>
            <a:fillRect/>
          </a:stretch>
        </p:blipFill>
        <p:spPr>
          <a:xfrm>
            <a:off x="1438064" y="1362184"/>
            <a:ext cx="2763827" cy="53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3959" y="1018656"/>
            <a:ext cx="4487718" cy="5233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959" y="496274"/>
            <a:ext cx="1792394" cy="34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클래스 포인터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7503" y="837160"/>
            <a:ext cx="4831310" cy="28394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57503" y="4589780"/>
            <a:ext cx="4984776" cy="128639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298245" y="4523105"/>
            <a:ext cx="454508" cy="1361440"/>
            <a:chOff x="5298245" y="4523105"/>
            <a:chExt cx="454508" cy="1361440"/>
          </a:xfrm>
        </p:grpSpPr>
        <p:sp>
          <p:nvSpPr>
            <p:cNvPr id="8" name="TextBox 7"/>
            <p:cNvSpPr txBox="1"/>
            <p:nvPr/>
          </p:nvSpPr>
          <p:spPr>
            <a:xfrm>
              <a:off x="5298245" y="4523105"/>
              <a:ext cx="454508" cy="513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FFD700"/>
                  </a:solidFill>
                </a:rPr>
                <a:t>p1</a:t>
              </a:r>
            </a:p>
            <a:p>
              <a:pPr>
                <a:defRPr/>
              </a:pPr>
              <a:r>
                <a:rPr lang="en-US" altLang="ko-KR" sz="1400" b="1">
                  <a:solidFill>
                    <a:srgbClr val="FFD700"/>
                  </a:solidFill>
                </a:rPr>
                <a:t>p2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8245" y="5370830"/>
              <a:ext cx="454508" cy="513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FFD700"/>
                  </a:solidFill>
                </a:rPr>
                <a:t>p1</a:t>
              </a:r>
            </a:p>
            <a:p>
              <a:pPr>
                <a:defRPr/>
              </a:pPr>
              <a:r>
                <a:rPr lang="en-US" altLang="ko-KR" sz="1400" b="1">
                  <a:solidFill>
                    <a:srgbClr val="FFD700"/>
                  </a:solidFill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181" y="686152"/>
            <a:ext cx="8228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dirty="0"/>
              <a:t>malloc/free</a:t>
            </a:r>
            <a:r>
              <a:rPr lang="ko-KR" altLang="en-US" sz="3000" dirty="0"/>
              <a:t>    </a:t>
            </a:r>
            <a:r>
              <a:rPr lang="en-US" altLang="ko-KR" sz="3000" dirty="0"/>
              <a:t>vs</a:t>
            </a:r>
            <a:r>
              <a:rPr lang="ko-KR" altLang="en-US" sz="3000" dirty="0"/>
              <a:t> </a:t>
            </a:r>
            <a:r>
              <a:rPr lang="en-US" altLang="ko-KR" sz="3000" dirty="0"/>
              <a:t>   </a:t>
            </a:r>
            <a:r>
              <a:rPr lang="ko-KR" altLang="en-US" sz="3000" dirty="0"/>
              <a:t> </a:t>
            </a:r>
            <a:r>
              <a:rPr lang="en-US" altLang="ko-KR" sz="3000" dirty="0"/>
              <a:t>new/delete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72181" y="2168771"/>
            <a:ext cx="11059582" cy="3134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/>
              <a:t>1. </a:t>
            </a:r>
            <a:r>
              <a:rPr lang="ko-KR" altLang="en-US" sz="2500" dirty="0"/>
              <a:t>라이브러리 제공 </a:t>
            </a:r>
            <a:r>
              <a:rPr lang="ko-KR" altLang="en-US" sz="2500" dirty="0">
                <a:solidFill>
                  <a:schemeClr val="accent2"/>
                </a:solidFill>
              </a:rPr>
              <a:t>함수</a:t>
            </a:r>
            <a:r>
              <a:rPr lang="ko-KR" altLang="en-US" sz="2500" dirty="0"/>
              <a:t>                                     언어 제공 </a:t>
            </a:r>
            <a:r>
              <a:rPr lang="ko-KR" altLang="en-US" sz="2500" dirty="0">
                <a:solidFill>
                  <a:schemeClr val="accent2"/>
                </a:solidFill>
              </a:rPr>
              <a:t>연산자</a:t>
            </a:r>
          </a:p>
          <a:p>
            <a:pPr>
              <a:defRPr/>
            </a:pPr>
            <a:r>
              <a:rPr lang="ko-KR" altLang="en-US" sz="2500" dirty="0"/>
              <a:t> </a:t>
            </a:r>
          </a:p>
          <a:p>
            <a:pPr>
              <a:defRPr/>
            </a:pPr>
            <a:endParaRPr lang="ko-KR" altLang="en-US" sz="2500" dirty="0"/>
          </a:p>
          <a:p>
            <a:pPr>
              <a:defRPr/>
            </a:pPr>
            <a:r>
              <a:rPr lang="en-US" altLang="ko-KR" sz="2500" dirty="0"/>
              <a:t>2.</a:t>
            </a:r>
            <a:r>
              <a:rPr lang="ko-KR" altLang="en-US" sz="2500" dirty="0"/>
              <a:t> 매개변수로 사이즈를 받고 </a:t>
            </a:r>
          </a:p>
          <a:p>
            <a:pPr>
              <a:defRPr/>
            </a:pPr>
            <a:r>
              <a:rPr lang="ko-KR" altLang="en-US" sz="2500" dirty="0"/>
              <a:t>     리턴 타입이 </a:t>
            </a:r>
            <a:r>
              <a:rPr lang="en-US" altLang="ko-KR" sz="2500" dirty="0"/>
              <a:t>void</a:t>
            </a:r>
            <a:r>
              <a:rPr lang="ko-KR" altLang="en-US" sz="2500" dirty="0"/>
              <a:t>                                               할당할 타입만 지정</a:t>
            </a:r>
          </a:p>
          <a:p>
            <a:pPr>
              <a:defRPr/>
            </a:pPr>
            <a:endParaRPr lang="ko-KR" altLang="en-US" sz="2500" dirty="0"/>
          </a:p>
          <a:p>
            <a:pPr>
              <a:defRPr/>
            </a:pPr>
            <a:endParaRPr lang="ko-KR" altLang="en-US" sz="2500" dirty="0"/>
          </a:p>
          <a:p>
            <a:pPr>
              <a:defRPr/>
            </a:pPr>
            <a:r>
              <a:rPr lang="en-US" altLang="ko-KR" sz="2500" dirty="0"/>
              <a:t>3.</a:t>
            </a:r>
            <a:r>
              <a:rPr lang="ko-KR" altLang="en-US" sz="2500" dirty="0"/>
              <a:t> 초기화 불가능                                                    초기화 가능 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생성자</a:t>
            </a:r>
            <a:r>
              <a:rPr lang="ko-KR" altLang="en-US" sz="2500" dirty="0"/>
              <a:t> 자동 호출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39F2-1275-A44A-B325-87C1E82F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2672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Inheritance.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74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A02C0-FAAA-5643-A6DD-71581116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B4BDF-303D-F746-B420-A0FAC673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9" y="2375944"/>
            <a:ext cx="11187641" cy="25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0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948</Words>
  <Application>Microsoft Macintosh PowerPoint</Application>
  <PresentationFormat>와이드스크린</PresentationFormat>
  <Paragraphs>396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Arial</vt:lpstr>
      <vt:lpstr>Calibri</vt:lpstr>
      <vt:lpstr>Calibri Light</vt:lpstr>
      <vt:lpstr>Mistral</vt:lpstr>
      <vt:lpstr>Office 테마</vt:lpstr>
      <vt:lpstr>C++ Study.</vt:lpstr>
      <vt:lpstr>INDEX</vt:lpstr>
      <vt:lpstr>동적 할당</vt:lpstr>
      <vt:lpstr>PowerPoint 프레젠테이션</vt:lpstr>
      <vt:lpstr>PowerPoint 프레젠테이션</vt:lpstr>
      <vt:lpstr>PowerPoint 프레젠테이션</vt:lpstr>
      <vt:lpstr>PowerPoint 프레젠테이션</vt:lpstr>
      <vt:lpstr>Inheritance.</vt:lpstr>
      <vt:lpstr>상속</vt:lpstr>
      <vt:lpstr>상속</vt:lpstr>
      <vt:lpstr>상속</vt:lpstr>
      <vt:lpstr>Question.</vt:lpstr>
      <vt:lpstr>상속</vt:lpstr>
      <vt:lpstr>상속</vt:lpstr>
      <vt:lpstr>상속의 기본 동작</vt:lpstr>
      <vt:lpstr>용어 정리</vt:lpstr>
      <vt:lpstr>접근 제어자 : Protected</vt:lpstr>
      <vt:lpstr>PowerPoint 프레젠테이션</vt:lpstr>
      <vt:lpstr>상속받은 클래스의 생성자 정의</vt:lpstr>
      <vt:lpstr>PowerPoint 프레젠테이션</vt:lpstr>
      <vt:lpstr>상속받은 클래스의 생성자 정의</vt:lpstr>
      <vt:lpstr>PowerPoint 프레젠테이션</vt:lpstr>
      <vt:lpstr>PowerPoint 프레젠테이션</vt:lpstr>
      <vt:lpstr>PowerPoint 프레젠테이션</vt:lpstr>
      <vt:lpstr>소멸자</vt:lpstr>
      <vt:lpstr>3가지 사실</vt:lpstr>
      <vt:lpstr>Example.</vt:lpstr>
      <vt:lpstr>PowerPoint 프레젠테이션</vt:lpstr>
      <vt:lpstr>PowerPoint 프레젠테이션</vt:lpstr>
      <vt:lpstr>세 가지 형태의 상속</vt:lpstr>
      <vt:lpstr>Protected 상속</vt:lpstr>
      <vt:lpstr>Private 상속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Study.</dc:title>
  <dc:creator>송승호</dc:creator>
  <cp:lastModifiedBy>송승호</cp:lastModifiedBy>
  <cp:revision>24</cp:revision>
  <dcterms:created xsi:type="dcterms:W3CDTF">2020-02-11T16:36:41Z</dcterms:created>
  <dcterms:modified xsi:type="dcterms:W3CDTF">2020-02-11T21:33:46Z</dcterms:modified>
</cp:coreProperties>
</file>