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4" r:id="rId4"/>
    <p:sldId id="287" r:id="rId5"/>
    <p:sldId id="301" r:id="rId6"/>
    <p:sldId id="302" r:id="rId7"/>
    <p:sldId id="300" r:id="rId8"/>
    <p:sldId id="279" r:id="rId9"/>
    <p:sldId id="280" r:id="rId10"/>
    <p:sldId id="281" r:id="rId11"/>
    <p:sldId id="259" r:id="rId12"/>
    <p:sldId id="282" r:id="rId13"/>
    <p:sldId id="261" r:id="rId14"/>
    <p:sldId id="262" r:id="rId15"/>
    <p:sldId id="269" r:id="rId16"/>
    <p:sldId id="270" r:id="rId17"/>
    <p:sldId id="272" r:id="rId18"/>
    <p:sldId id="283" r:id="rId19"/>
    <p:sldId id="278" r:id="rId20"/>
    <p:sldId id="258" r:id="rId21"/>
    <p:sldId id="266" r:id="rId22"/>
    <p:sldId id="267" r:id="rId23"/>
    <p:sldId id="268" r:id="rId24"/>
    <p:sldId id="260" r:id="rId25"/>
    <p:sldId id="271" r:id="rId26"/>
    <p:sldId id="275" r:id="rId27"/>
    <p:sldId id="276" r:id="rId28"/>
    <p:sldId id="273" r:id="rId29"/>
    <p:sldId id="274" r:id="rId30"/>
    <p:sldId id="263" r:id="rId31"/>
    <p:sldId id="277" r:id="rId32"/>
    <p:sldId id="284" r:id="rId33"/>
    <p:sldId id="285" r:id="rId34"/>
    <p:sldId id="289" r:id="rId35"/>
    <p:sldId id="291" r:id="rId36"/>
    <p:sldId id="290" r:id="rId37"/>
    <p:sldId id="293" r:id="rId38"/>
    <p:sldId id="294" r:id="rId39"/>
    <p:sldId id="295" r:id="rId40"/>
    <p:sldId id="297" r:id="rId41"/>
    <p:sldId id="292" r:id="rId42"/>
    <p:sldId id="298" r:id="rId43"/>
    <p:sldId id="299" r:id="rId44"/>
    <p:sldId id="304" r:id="rId45"/>
    <p:sldId id="303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9"/>
    <p:restoredTop sz="74174"/>
  </p:normalViewPr>
  <p:slideViewPr>
    <p:cSldViewPr snapToGrid="0" snapToObjects="1">
      <p:cViewPr varScale="1">
        <p:scale>
          <a:sx n="48" d="100"/>
          <a:sy n="48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#include &lt;iostream&gt;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std;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{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z=0) : x(x), y(y), z(z) {}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main()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a(1,2,3);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b(3,6);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Sum = Vector::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+ 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* b : " &lt;&lt; Vector::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77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#include &lt;iostream&gt;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std;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{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z=0) : x(x), y(y), z(z) {}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Vector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Vector((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main()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a(1,2,3);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b(3,6);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Sum(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a,b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+ 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* b :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82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#include &lt;iostream&gt;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std;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{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z=0) : x(x), y(y), z(z) {}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Vector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Vector((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main()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a(1,2,3);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b(3,6);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Sum(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a,b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+ 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* b :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1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8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#include &lt;iostream&gt;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std;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{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z=0) : x(x), y(y), z(z) {}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Vector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Vector((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main()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a(1,2,3);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b(3,6);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Sum(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a,b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+ 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* b :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88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#include &lt;iostream&gt;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std;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{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z=0) : x(x), y(y), z(z) {}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Vector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Vector((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main()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a(1,2,3);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b(3,6);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Sum(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a,b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+ 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* b :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78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#include &lt;iostream&gt;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std;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{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z=0) : x(x), y(y), z(z) {}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void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Add_X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d)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    d++;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    x += d;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 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main()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a(1,2,3);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b(3,6);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Sum = Vector::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+ 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* b : " &lt;&lt; Vector::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02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#include &lt;iostream&gt;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std;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main()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num1 = 10;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num1 = 20;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num2 = 10;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num2 = 20;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num3 = 30;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*ptr1 = &amp;num1;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//const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가 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에 붙는다 </a:t>
            </a:r>
            <a:r>
              <a:rPr lang="en-US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-&gt; 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다른 변수를 가리키는 것은 가능하나</a:t>
            </a:r>
            <a:r>
              <a:rPr lang="en-US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변수의 값을 바꾸는 것은 불가능</a:t>
            </a:r>
            <a:endParaRPr lang="ko-KR" altLang="en-US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ko-KR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-US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ex)</a:t>
            </a: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*ptr1 = 20; 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불가능</a:t>
            </a:r>
            <a:endParaRPr lang="ko-KR" altLang="en-US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ko-KR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ptr1 = &amp;num3; 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가능</a:t>
            </a:r>
            <a:endParaRPr lang="ko-KR" altLang="en-US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ko-KR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ko-KR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*ptr2 = &amp;num1;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//const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가 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에 붙는다 </a:t>
            </a:r>
            <a:r>
              <a:rPr lang="en-US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-&gt; 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다른 변수를 가리키는 것은 가능하나</a:t>
            </a:r>
            <a:r>
              <a:rPr lang="en-US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변수의 값을 바꾸는 것은 불가능</a:t>
            </a:r>
            <a:endParaRPr lang="ko-KR" altLang="en-US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ko-KR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-US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ex)</a:t>
            </a: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*ptr2 = 20; 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불가능</a:t>
            </a:r>
            <a:endParaRPr lang="ko-KR" altLang="en-US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ko-KR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ptr2 = &amp;num3; 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가능</a:t>
            </a:r>
            <a:endParaRPr lang="ko-KR" altLang="en-US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ko-KR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ko-KR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ptr3 = &amp;num1;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//const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가 포인터에 붙는다 </a:t>
            </a:r>
            <a:r>
              <a:rPr lang="en-US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-&gt; 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변수의 값을 바꾸는 것은 가능하나</a:t>
            </a:r>
            <a:r>
              <a:rPr lang="en-US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다른 변수를 </a:t>
            </a:r>
            <a:r>
              <a:rPr lang="ko-KR" altLang="en-US" sz="2200" i="1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가리키는것은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불가능</a:t>
            </a:r>
            <a:endParaRPr lang="ko-KR" altLang="en-US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ko-KR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-US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ex)</a:t>
            </a: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*ptr3 = 20; </a:t>
            </a:r>
            <a:r>
              <a:rPr lang="en" altLang="ko-KR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//</a:t>
            </a:r>
            <a:r>
              <a:rPr lang="ko-KR" altLang="en-US" sz="220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가능</a:t>
            </a:r>
            <a:endParaRPr lang="ko-KR" altLang="en-US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ko-KR" alt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ptr3 = &amp;num3;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70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174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#include &lt;iostream&gt;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std;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{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z=0) : x(x), y(y), z(z) {}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void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Add_X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d)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    d++;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    x += d;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 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main()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a(1,2,3);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b(3,6);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Sum = Vector::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+ 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* b : " &lt;&lt; Vector::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1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#include &lt;iostream&gt;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std;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{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z=0) : x(x), y(y), z(z) {}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Vector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Vector((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main()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a(1,2,3);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b(3,6);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Sum(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a,b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+ 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* b :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25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#include &lt;iostream&gt;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namespace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std;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 {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public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Vector(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y=0,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z=0) : x(x), y(y), z(z) {}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x;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y;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{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z; }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Vector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Vector((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()),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+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(Vector a, Vector b) 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 + 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*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b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" altLang="ko-KR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altLang="ko-KR" sz="2200" b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main()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a(1,2,3);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b(3,6);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Vector Sum(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SumVec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a,b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));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   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+ b : (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Sum.GetX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Sum.GetY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", " &lt;&lt;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Sum.GetZ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() &lt;&lt; " )"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  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cout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&lt;&lt; "a * b : "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InnerProduct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(a, b) &lt;&lt; </a:t>
            </a:r>
            <a:r>
              <a:rPr lang="en" altLang="ko-KR" sz="220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endl</a:t>
            </a:r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en" altLang="ko-KR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64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0678"/>
            <a:ext cx="10464800" cy="645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++ Study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Study</a:t>
            </a:r>
          </a:p>
        </p:txBody>
      </p:sp>
      <p:sp>
        <p:nvSpPr>
          <p:cNvPr id="120" name="3rd Week - (1)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3rd Week - (1)</a:t>
            </a:r>
          </a:p>
        </p:txBody>
      </p:sp>
      <p:sp>
        <p:nvSpPr>
          <p:cNvPr id="121" name="HOST : 승호, 다연, 부겸"/>
          <p:cNvSpPr txBox="1"/>
          <p:nvPr/>
        </p:nvSpPr>
        <p:spPr>
          <a:xfrm>
            <a:off x="1270000" y="80518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700" b="0"/>
            </a:lvl1pPr>
          </a:lstStyle>
          <a:p>
            <a:r>
              <a:rPr dirty="0"/>
              <a:t>HOST :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승호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다연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부겸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264" y="172671"/>
            <a:ext cx="3560886" cy="55880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static </a:t>
            </a:r>
            <a:r>
              <a:rPr kumimoji="0" lang="ko-KR" altLang="en-US" sz="30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멤버 변수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950" y="731471"/>
            <a:ext cx="5234061" cy="884670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24388" y="2341684"/>
            <a:ext cx="967153" cy="351692"/>
          </a:xfrm>
          <a:prstGeom prst="rect">
            <a:avLst/>
          </a:prstGeom>
          <a:noFill/>
          <a:ln w="50800" cap="flat">
            <a:solidFill>
              <a:srgbClr val="FFE766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sz="22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7195" y="2290518"/>
            <a:ext cx="3274354" cy="45402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초기화</a:t>
            </a:r>
            <a:r>
              <a:rPr kumimoji="0" lang="en-US" altLang="ko-KR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 =&gt; </a:t>
            </a:r>
            <a:r>
              <a:rPr kumimoji="0" lang="ko-KR" altLang="en-US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쓰레기값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2100" y="6708286"/>
            <a:ext cx="5466936" cy="45402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객체들이 각각 개별적인 </a:t>
            </a:r>
            <a:r>
              <a:rPr kumimoji="0" lang="en-US" altLang="ko-KR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num</a:t>
            </a:r>
            <a:r>
              <a:rPr kumimoji="0" lang="ko-KR" altLang="en-US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을 가진다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304503" y="7407274"/>
            <a:ext cx="1800821" cy="1111251"/>
          </a:xfrm>
          <a:prstGeom prst="rect">
            <a:avLst/>
          </a:prstGeom>
          <a:solidFill>
            <a:srgbClr val="FFEF99"/>
          </a:soli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0" i="0" u="none" strike="noStrike" cap="none" spc="0" normalizeH="0" baseline="0"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객체</a:t>
            </a:r>
            <a:r>
              <a:rPr kumimoji="0" lang="en-US" altLang="ko-KR" sz="2200" b="0" i="0" u="none" strike="noStrike" cap="none" spc="0" normalizeH="0" baseline="0"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C</a:t>
            </a:r>
          </a:p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200" b="0" i="0" u="none" strike="noStrike" cap="none" spc="0" normalizeH="0" baseline="0">
              <a:solidFill>
                <a:schemeClr val="dk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200" b="0" i="0" u="none" strike="noStrike" cap="none" spc="0" normalizeH="0" baseline="0"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</a:t>
            </a:r>
            <a:r>
              <a:rPr kumimoji="0" lang="ko-KR" altLang="en-US" sz="2200" b="0" i="0" u="none" strike="noStrike" cap="none" spc="0" normalizeH="0" baseline="0"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의 </a:t>
            </a:r>
            <a:r>
              <a:rPr kumimoji="0" lang="en-US" altLang="ko-KR" sz="2200" b="0" i="0" u="none" strike="noStrike" cap="none" spc="0" normalizeH="0" baseline="0"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num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37912" y="7407274"/>
            <a:ext cx="1800821" cy="1111251"/>
          </a:xfrm>
          <a:prstGeom prst="rect">
            <a:avLst/>
          </a:prstGeom>
          <a:solidFill>
            <a:srgbClr val="FFEF99"/>
          </a:soli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200" b="0" i="0" u="none" strike="noStrike" cap="none" spc="0" normalizeH="0" baseline="0"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객체</a:t>
            </a:r>
            <a:r>
              <a:rPr kumimoji="0" lang="en-US" altLang="ko-KR" sz="2200" b="0" i="0" u="none" strike="noStrike" cap="none" spc="0" normalizeH="0" baseline="0"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pc</a:t>
            </a:r>
          </a:p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200" b="0" i="0" u="none" strike="noStrike" cap="none" spc="0" normalizeH="0" baseline="0">
              <a:solidFill>
                <a:schemeClr val="dk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200" b="0" i="0" u="none" strike="noStrike" cap="none" spc="0" normalizeH="0" baseline="0"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pc</a:t>
            </a:r>
            <a:r>
              <a:rPr kumimoji="0" lang="ko-KR" altLang="en-US" sz="2200" b="0" i="0" u="none" strike="noStrike" cap="none" spc="0" normalizeH="0" baseline="0"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의 </a:t>
            </a:r>
            <a:r>
              <a:rPr kumimoji="0" lang="en-US" altLang="ko-KR" sz="2200" b="0" i="0" u="none" strike="noStrike" cap="none" spc="0" normalizeH="0" baseline="0"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num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0748" y="7407274"/>
            <a:ext cx="4454906" cy="1158876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kumimoji="0" lang="ko-KR" altLang="en-US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메모리 낭비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kumimoji="0" lang="ko-KR" altLang="en-US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어떤 객체의 </a:t>
            </a:r>
            <a:r>
              <a:rPr kumimoji="0" lang="en-US" altLang="ko-KR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num</a:t>
            </a:r>
            <a:r>
              <a:rPr kumimoji="0" lang="ko-KR" altLang="en-US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이 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맞는 개수인지 </a:t>
            </a:r>
            <a:r>
              <a:rPr kumimoji="0" lang="en-US" altLang="ko-KR" sz="2300" b="0" i="0" u="none" strike="noStrike" cap="none" spc="0" normalizeH="0" baseline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75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264" y="172671"/>
            <a:ext cx="3560886" cy="55880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static </a:t>
            </a:r>
            <a:r>
              <a:rPr kumimoji="0" lang="ko-KR" altLang="en-US" sz="30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멤버 변수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759817"/>
            <a:ext cx="5103055" cy="899378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91038" y="2351209"/>
            <a:ext cx="659423" cy="351692"/>
          </a:xfrm>
          <a:prstGeom prst="rect">
            <a:avLst/>
          </a:prstGeom>
          <a:noFill/>
          <a:ln w="50800" cap="flat">
            <a:solidFill>
              <a:srgbClr val="FFE766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sz="22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0714" y="5556738"/>
            <a:ext cx="1963615" cy="351692"/>
          </a:xfrm>
          <a:prstGeom prst="rect">
            <a:avLst/>
          </a:prstGeom>
          <a:noFill/>
          <a:ln w="50800" cap="flat">
            <a:solidFill>
              <a:srgbClr val="FFE766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sz="22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1038" y="2349507"/>
            <a:ext cx="3214493" cy="55274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2139" y="5509113"/>
            <a:ext cx="2142879" cy="598686"/>
          </a:xfrm>
          <a:prstGeom prst="rect">
            <a:avLst/>
          </a:prstGeom>
          <a:solidFill>
            <a:schemeClr val="dk1"/>
          </a:soli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sz="22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7" name="직선 연결선[R] 16"/>
          <p:cNvCxnSpPr/>
          <p:nvPr/>
        </p:nvCxnSpPr>
        <p:spPr>
          <a:xfrm>
            <a:off x="1609725" y="3586956"/>
            <a:ext cx="761754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8" name="직선 연결선[R] 17"/>
          <p:cNvCxnSpPr/>
          <p:nvPr/>
        </p:nvCxnSpPr>
        <p:spPr>
          <a:xfrm>
            <a:off x="1695450" y="3904456"/>
            <a:ext cx="761754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22" name="TextBox 21"/>
          <p:cNvSpPr txBox="1"/>
          <p:nvPr/>
        </p:nvSpPr>
        <p:spPr>
          <a:xfrm>
            <a:off x="5759450" y="5908430"/>
            <a:ext cx="6624744" cy="3149602"/>
          </a:xfrm>
          <a:prstGeom prst="rect">
            <a:avLst/>
          </a:prstGeom>
          <a:solidFill>
            <a:srgbClr val="0D0D0D"/>
          </a:solidFill>
          <a:ln w="12700" cap="flat">
            <a:solidFill>
              <a:schemeClr val="dk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kumimoji="0" lang="ko-KR" altLang="en-US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클래스 내의 정보를 클래스 내에 선언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kumimoji="0" lang="en-US" altLang="ko-KR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캡슐화</a:t>
            </a:r>
            <a:r>
              <a:rPr kumimoji="0" lang="en-US" altLang="ko-KR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500" b="0" i="0" u="none" strike="noStrike" cap="none" spc="0" normalizeH="0" baseline="0">
              <a:solidFill>
                <a:schemeClr val="lt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 class</a:t>
            </a:r>
            <a:r>
              <a:rPr kumimoji="0" lang="ko-KR" altLang="en-US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안에서 정보 보호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500" b="0" i="0" u="none" strike="noStrike" cap="none" spc="0" normalizeH="0" baseline="0">
              <a:solidFill>
                <a:schemeClr val="lt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kumimoji="0" lang="ko-KR" altLang="en-US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초기화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500" b="0" i="0" u="none" strike="noStrike" cap="none" spc="0" normalizeH="0" baseline="0">
              <a:solidFill>
                <a:schemeClr val="lt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4.</a:t>
            </a:r>
            <a:r>
              <a:rPr kumimoji="0" lang="ko-KR" altLang="en-US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여러가지 객체들이 단 하나의 </a:t>
            </a:r>
            <a:r>
              <a:rPr kumimoji="0" lang="en-US" altLang="ko-KR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num</a:t>
            </a:r>
            <a:r>
              <a:rPr kumimoji="0" lang="ko-KR" altLang="en-US" sz="2500" b="0" i="0" u="none" strike="noStrike" cap="none" spc="0" normalizeH="0" baseline="0">
                <a:solidFill>
                  <a:schemeClr val="l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을 공유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6999" y="507206"/>
            <a:ext cx="4841946" cy="339725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cap="none" spc="0" normalizeH="0" baseline="0" dirty="0"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>
                <a:solidFill>
                  <a:srgbClr val="69D8AD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kumimoji="0" lang="ko-KR" altLang="en-US" sz="2400" b="1" i="0" u="none" strike="noStrike" cap="none" spc="0" normalizeH="0" baseline="0" dirty="0" err="1">
                <a:solidFill>
                  <a:srgbClr val="69D8AD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클래스명</a:t>
            </a:r>
            <a:r>
              <a:rPr kumimoji="0" lang="en-US" altLang="ko-KR" sz="2400" b="1" i="0" u="none" strike="noStrike" cap="none" spc="0" normalizeH="0" baseline="0" dirty="0">
                <a:solidFill>
                  <a:srgbClr val="69D8AD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kumimoji="0" lang="en-US" altLang="ko-KR" sz="2400" b="1" i="0" u="none" strike="noStrike" cap="none" spc="0" normalizeH="0" baseline="0" dirty="0"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kumimoji="0" lang="en-US" altLang="ko-KR" sz="2400" b="1" i="0" u="none" strike="noStrike" cap="none" spc="0" normalizeH="0" baseline="0" dirty="0"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static int 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kumimoji="0" lang="ko-KR" altLang="en-US" sz="2400" b="1" i="0" u="none" strike="noStrike" cap="none" spc="0" normalizeH="0" baseline="0" dirty="0" err="1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변수명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];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400" b="1" i="0" u="none" strike="noStrike" cap="none" spc="0" normalizeH="0" baseline="0" dirty="0"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1" i="0" u="none" strike="noStrike" cap="none" spc="0" normalizeH="0" baseline="0" dirty="0"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int </a:t>
            </a:r>
            <a:r>
              <a:rPr kumimoji="0" lang="en-US" altLang="ko-KR" sz="2400" b="1" i="0" u="none" strike="noStrike" cap="none" spc="0" normalizeH="0" baseline="0" dirty="0">
                <a:solidFill>
                  <a:srgbClr val="69D8AD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kumimoji="0" lang="ko-KR" altLang="en-US" sz="2400" b="1" i="0" u="none" strike="noStrike" cap="none" spc="0" normalizeH="0" baseline="0" dirty="0" err="1">
                <a:solidFill>
                  <a:srgbClr val="69D8AD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클래스명</a:t>
            </a:r>
            <a:r>
              <a:rPr kumimoji="0" lang="en-US" altLang="ko-KR" sz="2400" b="1" i="0" u="none" strike="noStrike" cap="none" spc="0" normalizeH="0" baseline="0" dirty="0">
                <a:solidFill>
                  <a:srgbClr val="69D8AD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kumimoji="0" lang="ko-KR" altLang="en-US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::</a:t>
            </a:r>
            <a:r>
              <a:rPr kumimoji="0" lang="ko-KR" altLang="en-US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kumimoji="0" lang="ko-KR" altLang="en-US" sz="2400" b="1" i="0" u="none" strike="noStrike" cap="none" spc="0" normalizeH="0" baseline="0" dirty="0" err="1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변수명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kumimoji="0" lang="ko-KR" altLang="en-US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kumimoji="0" lang="ko-KR" altLang="en-US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초기화</a:t>
            </a:r>
            <a:r>
              <a:rPr kumimoji="0" lang="en-US" altLang="ko-KR" sz="2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428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14380" y="3222502"/>
            <a:ext cx="7576040" cy="113982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8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static </a:t>
            </a:r>
            <a:r>
              <a:rPr kumimoji="0" lang="ko-KR" altLang="en-US" sz="68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멤버 함수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1803" y="4876800"/>
            <a:ext cx="7781192" cy="208280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4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ko-KR" altLang="en-US" sz="34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객체 별로 할당되는 것이 아니라</a:t>
            </a:r>
            <a:r>
              <a:rPr kumimoji="0" lang="en-US" altLang="ko-KR" sz="34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4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클래스의 모든 객체들이 공유하는 함수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400" b="1" i="0" u="none" strike="noStrike" cap="none" spc="0" normalizeH="0" baseline="0"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800" b="0" i="0" u="none" strike="noStrike" cap="none" spc="0" normalizeH="0" baseline="0"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5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264" y="172671"/>
            <a:ext cx="3560886" cy="55880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0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static </a:t>
            </a:r>
            <a:r>
              <a:rPr kumimoji="0" lang="ko-KR" altLang="en-US" sz="30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멤버 함수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423" y="1149350"/>
            <a:ext cx="11791952" cy="174942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멤버함수는 객체를 생성해야 호출이 가능하지만</a:t>
            </a:r>
          </a:p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kumimoji="0" lang="ko-KR" altLang="en-US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함수는 </a:t>
            </a:r>
            <a:r>
              <a:rPr kumimoji="0" lang="ko-KR" altLang="en-US" sz="2700" b="1" i="0" u="none" strike="noStrike" cap="none" spc="0" normalizeH="0" baseline="0">
                <a:solidFill>
                  <a:srgbClr val="FFD7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객체를 생성하지 않아도</a:t>
            </a:r>
            <a:r>
              <a:rPr kumimoji="0" lang="ko-KR" altLang="en-US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클래스에서 바로 호출할 수 있다</a:t>
            </a:r>
          </a:p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700" b="1" i="0" u="none" strike="noStrike" cap="none" spc="0" normalizeH="0" baseline="0"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=&gt;</a:t>
            </a:r>
            <a:r>
              <a:rPr kumimoji="0" lang="ko-KR" altLang="en-US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700" b="1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kumimoji="0" lang="ko-KR" altLang="en-US" sz="2700" b="1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클래스명</a:t>
            </a:r>
            <a:r>
              <a:rPr kumimoji="0" lang="en-US" altLang="ko-KR" sz="2700" b="1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kumimoji="0" lang="ko-KR" altLang="en-US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::</a:t>
            </a:r>
            <a:r>
              <a:rPr kumimoji="0" lang="ko-KR" altLang="en-US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[static</a:t>
            </a:r>
            <a:r>
              <a:rPr kumimoji="0" lang="ko-KR" altLang="en-US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함수</a:t>
            </a:r>
            <a:r>
              <a:rPr kumimoji="0" lang="en-US" altLang="ko-KR" sz="2700" b="1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471170" y="2892650"/>
            <a:ext cx="11702864" cy="6860949"/>
            <a:chOff x="471170" y="2892650"/>
            <a:chExt cx="11702864" cy="6860949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083549" y="5173027"/>
              <a:ext cx="4090484" cy="3466147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8442959" y="7591426"/>
              <a:ext cx="3359785" cy="523875"/>
            </a:xfrm>
            <a:prstGeom prst="rect">
              <a:avLst/>
            </a:prstGeom>
            <a:noFill/>
            <a:ln w="63500" cap="flat">
              <a:solidFill>
                <a:schemeClr val="accent4"/>
              </a:solidFill>
              <a:miter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vert="horz" wrap="square" lIns="50800" tIns="50800" rIns="50800" bIns="50800" anchor="ctr">
              <a:spAutoFit/>
            </a:bodyPr>
            <a:lstStyle/>
            <a:p>
              <a:pPr marL="0" marR="0" indent="0" algn="ctr" defTabSz="5842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sz="22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1170" y="2892650"/>
              <a:ext cx="5680710" cy="6860949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606423" y="7886700"/>
              <a:ext cx="5545457" cy="1504950"/>
            </a:xfrm>
            <a:prstGeom prst="rect">
              <a:avLst/>
            </a:prstGeom>
            <a:noFill/>
            <a:ln w="63500" cap="flat">
              <a:solidFill>
                <a:schemeClr val="accent4"/>
              </a:solidFill>
              <a:miter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>
              <a:scrgbClr r="0" g="0" b="0"/>
            </a:fontRef>
          </p:style>
          <p:txBody>
            <a:bodyPr rot="0" vert="horz" wrap="square" lIns="50800" tIns="50800" rIns="50800" bIns="50800" anchor="ctr">
              <a:spAutoFit/>
            </a:bodyPr>
            <a:lstStyle/>
            <a:p>
              <a:pPr marL="0" marR="0" indent="0" algn="ctr" defTabSz="584200" rtl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sz="22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02400" y="8331891"/>
            <a:ext cx="5948328" cy="105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0F7D18-8FF3-7F4F-BD31-027E6D79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87" y="2742931"/>
            <a:ext cx="9822149" cy="6770825"/>
          </a:xfrm>
          <a:prstGeom prst="rect">
            <a:avLst/>
          </a:prstGeom>
        </p:spPr>
      </p:pic>
      <p:sp>
        <p:nvSpPr>
          <p:cNvPr id="6" name="제목">
            <a:extLst>
              <a:ext uri="{FF2B5EF4-FFF2-40B4-BE49-F238E27FC236}">
                <a16:creationId xmlns:a16="http://schemas.microsoft.com/office/drawing/2014/main" id="{DD866D81-DE25-8E47-98BE-02A1D73CB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Example</a:t>
            </a:r>
            <a:r>
              <a:rPr lang="ko-KR" altLang="en-US" sz="6000" dirty="0"/>
              <a:t> </a:t>
            </a:r>
            <a:r>
              <a:rPr lang="en-US" altLang="ko-KR" sz="6000" dirty="0"/>
              <a:t>#1</a:t>
            </a:r>
            <a:r>
              <a:rPr lang="en-US" sz="6000" dirty="0"/>
              <a:t>.</a:t>
            </a:r>
            <a:endParaRPr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2CB7A-D69F-5E43-B46A-75B273A841D6}"/>
              </a:ext>
            </a:extLst>
          </p:cNvPr>
          <p:cNvSpPr txBox="1"/>
          <p:nvPr/>
        </p:nvSpPr>
        <p:spPr>
          <a:xfrm>
            <a:off x="0" y="1830705"/>
            <a:ext cx="6670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dirty="0">
                <a:latin typeface="Dotum" panose="020B0600000101010101" pitchFamily="34" charset="-127"/>
                <a:ea typeface="Dotum" panose="020B0600000101010101" pitchFamily="34" charset="-127"/>
              </a:rPr>
              <a:t>:</a:t>
            </a: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 </a:t>
            </a: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다음 코드를 </a:t>
            </a:r>
            <a:r>
              <a:rPr lang="ko-KR" altLang="en-US" sz="3600" dirty="0" err="1">
                <a:latin typeface="Dotum" panose="020B0600000101010101" pitchFamily="34" charset="-127"/>
                <a:ea typeface="Dotum" panose="020B0600000101010101" pitchFamily="34" charset="-127"/>
              </a:rPr>
              <a:t>따라써보자</a:t>
            </a: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.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6D21EA-24EF-A14E-857E-EEC90A01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3" y="2325597"/>
            <a:ext cx="12251754" cy="61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540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5A961-64EA-E643-AD88-D721CB1E1957}"/>
              </a:ext>
            </a:extLst>
          </p:cNvPr>
          <p:cNvSpPr txBox="1"/>
          <p:nvPr/>
        </p:nvSpPr>
        <p:spPr>
          <a:xfrm>
            <a:off x="209861" y="723609"/>
            <a:ext cx="6670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* </a:t>
            </a: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전역 </a:t>
            </a:r>
            <a:r>
              <a:rPr lang="ko-KR" altLang="en-US" sz="3600" dirty="0">
                <a:latin typeface="Dotum" panose="020B0600000101010101" pitchFamily="34" charset="-127"/>
                <a:ea typeface="Dotum" panose="020B0600000101010101" pitchFamily="34" charset="-127"/>
              </a:rPr>
              <a:t>함수의 </a:t>
            </a:r>
            <a:r>
              <a:rPr lang="en-US" altLang="ko-KR" sz="3600" dirty="0">
                <a:latin typeface="Dotum" panose="020B0600000101010101" pitchFamily="34" charset="-127"/>
                <a:ea typeface="Dotum" panose="020B0600000101010101" pitchFamily="34" charset="-127"/>
              </a:rPr>
              <a:t>static</a:t>
            </a:r>
            <a:r>
              <a:rPr lang="ko-KR" altLang="en-US" sz="3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ko-KR" altLang="en-US" sz="3600" dirty="0" err="1">
                <a:latin typeface="Dotum" panose="020B0600000101010101" pitchFamily="34" charset="-127"/>
                <a:ea typeface="Dotum" panose="020B0600000101010101" pitchFamily="34" charset="-127"/>
              </a:rPr>
              <a:t>멤버화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0B570-BE68-E949-9AE5-A540A34C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04" y="1837335"/>
            <a:ext cx="10672242" cy="2269969"/>
          </a:xfrm>
          <a:prstGeom prst="rect">
            <a:avLst/>
          </a:prstGeom>
        </p:spPr>
      </p:pic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77F1AFC0-D942-F547-9201-E186E825329F}"/>
              </a:ext>
            </a:extLst>
          </p:cNvPr>
          <p:cNvSpPr/>
          <p:nvPr/>
        </p:nvSpPr>
        <p:spPr>
          <a:xfrm>
            <a:off x="5591331" y="4377128"/>
            <a:ext cx="1289153" cy="689547"/>
          </a:xfrm>
          <a:prstGeom prst="downArrow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E2F70A-C2DC-764F-A8D6-2D1D3D07E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4" y="5764759"/>
            <a:ext cx="10672238" cy="22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83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5A961-64EA-E643-AD88-D721CB1E1957}"/>
              </a:ext>
            </a:extLst>
          </p:cNvPr>
          <p:cNvSpPr txBox="1"/>
          <p:nvPr/>
        </p:nvSpPr>
        <p:spPr>
          <a:xfrm>
            <a:off x="209861" y="723609"/>
            <a:ext cx="6670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* </a:t>
            </a: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전역 </a:t>
            </a:r>
            <a:r>
              <a:rPr lang="ko-KR" altLang="en-US" sz="3600" dirty="0">
                <a:latin typeface="Dotum" panose="020B0600000101010101" pitchFamily="34" charset="-127"/>
                <a:ea typeface="Dotum" panose="020B0600000101010101" pitchFamily="34" charset="-127"/>
              </a:rPr>
              <a:t>함수의 </a:t>
            </a:r>
            <a:r>
              <a:rPr lang="en-US" altLang="ko-KR" sz="3600" dirty="0">
                <a:latin typeface="Dotum" panose="020B0600000101010101" pitchFamily="34" charset="-127"/>
                <a:ea typeface="Dotum" panose="020B0600000101010101" pitchFamily="34" charset="-127"/>
              </a:rPr>
              <a:t>static</a:t>
            </a:r>
            <a:r>
              <a:rPr lang="ko-KR" altLang="en-US" sz="3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ko-KR" altLang="en-US" sz="3600" dirty="0" err="1">
                <a:latin typeface="Dotum" panose="020B0600000101010101" pitchFamily="34" charset="-127"/>
                <a:ea typeface="Dotum" panose="020B0600000101010101" pitchFamily="34" charset="-127"/>
              </a:rPr>
              <a:t>멤버화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77F1AFC0-D942-F547-9201-E186E825329F}"/>
              </a:ext>
            </a:extLst>
          </p:cNvPr>
          <p:cNvSpPr/>
          <p:nvPr/>
        </p:nvSpPr>
        <p:spPr>
          <a:xfrm>
            <a:off x="5664446" y="4978755"/>
            <a:ext cx="1289153" cy="689547"/>
          </a:xfrm>
          <a:prstGeom prst="downArrow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A3E5DE-932D-1246-8C2E-6D1751C3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28" y="1526113"/>
            <a:ext cx="10634313" cy="3306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ADE59B-D9F4-3442-94D5-5B703D0F8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328" y="5771264"/>
            <a:ext cx="10634310" cy="3306727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51509F7-47B0-0D44-B90B-0F6EB6F96428}"/>
              </a:ext>
            </a:extLst>
          </p:cNvPr>
          <p:cNvSpPr/>
          <p:nvPr/>
        </p:nvSpPr>
        <p:spPr>
          <a:xfrm>
            <a:off x="2248524" y="2473377"/>
            <a:ext cx="2173574" cy="404735"/>
          </a:xfrm>
          <a:prstGeom prst="frame">
            <a:avLst>
              <a:gd name="adj1" fmla="val 1620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ACA58A0-B5D0-424F-938B-0A9033F02DD6}"/>
              </a:ext>
            </a:extLst>
          </p:cNvPr>
          <p:cNvSpPr/>
          <p:nvPr/>
        </p:nvSpPr>
        <p:spPr>
          <a:xfrm>
            <a:off x="2880609" y="6688112"/>
            <a:ext cx="2350958" cy="417226"/>
          </a:xfrm>
          <a:prstGeom prst="frame">
            <a:avLst>
              <a:gd name="adj1" fmla="val 1620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357D571-E8D9-8045-965E-59D6FB1413D0}"/>
              </a:ext>
            </a:extLst>
          </p:cNvPr>
          <p:cNvSpPr/>
          <p:nvPr/>
        </p:nvSpPr>
        <p:spPr>
          <a:xfrm>
            <a:off x="3707566" y="8429468"/>
            <a:ext cx="3038007" cy="417226"/>
          </a:xfrm>
          <a:prstGeom prst="frame">
            <a:avLst>
              <a:gd name="adj1" fmla="val 16204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EC690999-8CD8-6840-9F8F-98AEC9002212}"/>
              </a:ext>
            </a:extLst>
          </p:cNvPr>
          <p:cNvSpPr/>
          <p:nvPr/>
        </p:nvSpPr>
        <p:spPr>
          <a:xfrm>
            <a:off x="3397476" y="4196073"/>
            <a:ext cx="3038007" cy="417226"/>
          </a:xfrm>
          <a:prstGeom prst="frame">
            <a:avLst>
              <a:gd name="adj1" fmla="val 16204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448098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5A961-64EA-E643-AD88-D721CB1E1957}"/>
              </a:ext>
            </a:extLst>
          </p:cNvPr>
          <p:cNvSpPr txBox="1"/>
          <p:nvPr/>
        </p:nvSpPr>
        <p:spPr>
          <a:xfrm>
            <a:off x="539616" y="1016141"/>
            <a:ext cx="6670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* </a:t>
            </a: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완성된 </a:t>
            </a: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class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BF69D9-5FBA-EB4B-9C8A-6B6F5AD4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78" y="2001662"/>
            <a:ext cx="9520524" cy="722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420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++ Study"/>
          <p:cNvSpPr txBox="1">
            <a:spLocks noGrp="1"/>
          </p:cNvSpPr>
          <p:nvPr>
            <p:ph type="ctrTitle"/>
          </p:nvPr>
        </p:nvSpPr>
        <p:spPr>
          <a:xfrm>
            <a:off x="1270000" y="2148254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dirty="0"/>
              <a:t>C</a:t>
            </a:r>
            <a:r>
              <a:rPr lang="en-US" dirty="0"/>
              <a:t>onst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1716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DE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</a:t>
            </a:r>
          </a:p>
        </p:txBody>
      </p:sp>
      <p:sp>
        <p:nvSpPr>
          <p:cNvPr id="124" name="지난 시간 과제 Revie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지난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시간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과제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Review</a:t>
            </a:r>
          </a:p>
          <a:p>
            <a:pPr marL="635000" indent="-635000">
              <a:buSzPct val="100000"/>
              <a:buAutoNum type="arabicPeriod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정적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멤버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(Static)</a:t>
            </a:r>
          </a:p>
          <a:p>
            <a:pPr marL="635000" indent="-635000">
              <a:buSzPct val="100000"/>
              <a:buAutoNum type="arabicPeriod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상수형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매개변수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상수형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메서드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(Const)</a:t>
            </a:r>
          </a:p>
          <a:p>
            <a:pPr marL="635000" indent="-635000">
              <a:buSzPct val="100000"/>
              <a:buAutoNum type="arabicPeriod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연산자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Overloading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"/>
          <p:cNvSpPr txBox="1">
            <a:spLocks noGrp="1"/>
          </p:cNvSpPr>
          <p:nvPr>
            <p:ph type="title"/>
          </p:nvPr>
        </p:nvSpPr>
        <p:spPr>
          <a:xfrm>
            <a:off x="952500" y="28398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 C</a:t>
            </a:r>
            <a:endParaRPr dirty="0"/>
          </a:p>
        </p:txBody>
      </p:sp>
      <p:sp>
        <p:nvSpPr>
          <p:cNvPr id="127" name="본문"/>
          <p:cNvSpPr txBox="1">
            <a:spLocks noGrp="1"/>
          </p:cNvSpPr>
          <p:nvPr>
            <p:ph type="body" idx="1"/>
          </p:nvPr>
        </p:nvSpPr>
        <p:spPr>
          <a:xfrm>
            <a:off x="352892" y="2216046"/>
            <a:ext cx="9855409" cy="1471246"/>
          </a:xfrm>
          <a:prstGeom prst="rect">
            <a:avLst/>
          </a:prstGeom>
        </p:spPr>
        <p:txBody>
          <a:bodyPr anchor="ctr"/>
          <a:lstStyle/>
          <a:p>
            <a:r>
              <a:rPr lang="en-US" dirty="0">
                <a:latin typeface="Dotum" panose="020B0600000101010101" pitchFamily="34" charset="-127"/>
                <a:ea typeface="Dotum" panose="020B0600000101010101" pitchFamily="34" charset="-127"/>
              </a:rPr>
              <a:t>C</a:t>
            </a: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언어에서 </a:t>
            </a:r>
            <a:r>
              <a:rPr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Const</a:t>
            </a: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의 의미</a:t>
            </a: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444500" lvl="1" indent="0">
              <a:buNone/>
            </a:pP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DCA2F-D84F-9941-928A-23DEB1D3577B}"/>
              </a:ext>
            </a:extLst>
          </p:cNvPr>
          <p:cNvSpPr txBox="1"/>
          <p:nvPr/>
        </p:nvSpPr>
        <p:spPr>
          <a:xfrm>
            <a:off x="1124469" y="3030702"/>
            <a:ext cx="1092783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Int num1= 10;</a:t>
            </a:r>
            <a:r>
              <a:rPr lang="en-US" altLang="ko-KR" sz="3600" dirty="0"/>
              <a:t>             vs      </a:t>
            </a: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Const int num2 = 20;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7333-264E-CE45-8701-B523DC8F46CA}"/>
              </a:ext>
            </a:extLst>
          </p:cNvPr>
          <p:cNvSpPr txBox="1"/>
          <p:nvPr/>
        </p:nvSpPr>
        <p:spPr>
          <a:xfrm>
            <a:off x="1394084" y="3845979"/>
            <a:ext cx="33428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=&gt;</a:t>
            </a: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num1</a:t>
            </a: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 값 변경 가능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!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22FD4-1289-BF4F-A433-2A538C32B9B5}"/>
              </a:ext>
            </a:extLst>
          </p:cNvPr>
          <p:cNvSpPr txBox="1"/>
          <p:nvPr/>
        </p:nvSpPr>
        <p:spPr>
          <a:xfrm>
            <a:off x="7287716" y="3813606"/>
            <a:ext cx="40448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=&gt;</a:t>
            </a: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num2</a:t>
            </a: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 값 변경 </a:t>
            </a: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불가능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!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A11CB4-F6F5-9B47-ACC4-BB448EDD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75" y="4876800"/>
            <a:ext cx="7681834" cy="42676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F6BD44B-FDFF-FB4C-8006-4D7961EF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50" y="8250599"/>
            <a:ext cx="8476917" cy="532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"/>
          <p:cNvSpPr txBox="1">
            <a:spLocks noGrp="1"/>
          </p:cNvSpPr>
          <p:nvPr>
            <p:ph type="title"/>
          </p:nvPr>
        </p:nvSpPr>
        <p:spPr>
          <a:xfrm>
            <a:off x="952500" y="28398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 C</a:t>
            </a:r>
            <a:endParaRPr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8B5923-5CE9-3942-BA1B-8546667F2E6E}"/>
              </a:ext>
            </a:extLst>
          </p:cNvPr>
          <p:cNvGrpSpPr/>
          <p:nvPr/>
        </p:nvGrpSpPr>
        <p:grpSpPr>
          <a:xfrm>
            <a:off x="1012487" y="4100020"/>
            <a:ext cx="11519471" cy="2716179"/>
            <a:chOff x="802443" y="4789567"/>
            <a:chExt cx="11519471" cy="27161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9A36EC-62A5-DC42-8CD3-F4E94F076896}"/>
                </a:ext>
              </a:extLst>
            </p:cNvPr>
            <p:cNvSpPr txBox="1"/>
            <p:nvPr/>
          </p:nvSpPr>
          <p:spPr>
            <a:xfrm>
              <a:off x="1394083" y="4789567"/>
              <a:ext cx="10927831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Int    *     </a:t>
              </a:r>
              <a:r>
                <a:rPr kumimoji="0" lang="en-US" altLang="ko-KR" sz="8000" b="1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ptr</a:t>
              </a:r>
              <a:r>
                <a:rPr kumimoji="0" lang="en-US" altLang="ko-KR" sz="80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= &amp;num1;</a:t>
              </a:r>
              <a:endParaRPr kumimoji="0" lang="ko-KR" altLang="en-US" sz="8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D5DA2EB-4536-F342-BC5E-BECF6854BBCD}"/>
                </a:ext>
              </a:extLst>
            </p:cNvPr>
            <p:cNvGrpSpPr/>
            <p:nvPr/>
          </p:nvGrpSpPr>
          <p:grpSpPr>
            <a:xfrm>
              <a:off x="802443" y="5875401"/>
              <a:ext cx="5418475" cy="1630345"/>
              <a:chOff x="802443" y="5875401"/>
              <a:chExt cx="5418475" cy="1630345"/>
            </a:xfrm>
          </p:grpSpPr>
          <p:sp>
            <p:nvSpPr>
              <p:cNvPr id="14" name="갈매기형 수장[C] 13">
                <a:extLst>
                  <a:ext uri="{FF2B5EF4-FFF2-40B4-BE49-F238E27FC236}">
                    <a16:creationId xmlns:a16="http://schemas.microsoft.com/office/drawing/2014/main" id="{905B4744-DB24-3E48-8E0F-1831482AEBE6}"/>
                  </a:ext>
                </a:extLst>
              </p:cNvPr>
              <p:cNvSpPr/>
              <p:nvPr/>
            </p:nvSpPr>
            <p:spPr>
              <a:xfrm rot="16200000">
                <a:off x="1128323" y="5809409"/>
                <a:ext cx="719528" cy="1071171"/>
              </a:xfrm>
              <a:prstGeom prst="chevron">
                <a:avLst>
                  <a:gd name="adj" fmla="val 85527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" name="갈매기형 수장[C] 14">
                <a:extLst>
                  <a:ext uri="{FF2B5EF4-FFF2-40B4-BE49-F238E27FC236}">
                    <a16:creationId xmlns:a16="http://schemas.microsoft.com/office/drawing/2014/main" id="{1D07827E-C1A4-E14F-86DE-FA8B08DCF3DC}"/>
                  </a:ext>
                </a:extLst>
              </p:cNvPr>
              <p:cNvSpPr/>
              <p:nvPr/>
            </p:nvSpPr>
            <p:spPr>
              <a:xfrm rot="16200000">
                <a:off x="3109524" y="5773296"/>
                <a:ext cx="719528" cy="1071171"/>
              </a:xfrm>
              <a:prstGeom prst="chevron">
                <a:avLst>
                  <a:gd name="adj" fmla="val 85527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" name="갈매기형 수장[C] 15">
                <a:extLst>
                  <a:ext uri="{FF2B5EF4-FFF2-40B4-BE49-F238E27FC236}">
                    <a16:creationId xmlns:a16="http://schemas.microsoft.com/office/drawing/2014/main" id="{579D7008-F300-0848-8D72-EE55D8E0F848}"/>
                  </a:ext>
                </a:extLst>
              </p:cNvPr>
              <p:cNvSpPr/>
              <p:nvPr/>
            </p:nvSpPr>
            <p:spPr>
              <a:xfrm rot="16200000">
                <a:off x="5090725" y="5699579"/>
                <a:ext cx="719528" cy="1071171"/>
              </a:xfrm>
              <a:prstGeom prst="chevron">
                <a:avLst>
                  <a:gd name="adj" fmla="val 85527"/>
                </a:avLst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338793-17CB-E440-9708-E0D7C928B510}"/>
                  </a:ext>
                </a:extLst>
              </p:cNvPr>
              <p:cNvSpPr txBox="1"/>
              <p:nvPr/>
            </p:nvSpPr>
            <p:spPr>
              <a:xfrm>
                <a:off x="802443" y="6664490"/>
                <a:ext cx="1484026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4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kumimoji="0" lang="ko-KR" altLang="en-US" sz="48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0F7342-6C2A-2B4D-8FC2-5D0E46D676DA}"/>
                  </a:ext>
                </a:extLst>
              </p:cNvPr>
              <p:cNvSpPr txBox="1"/>
              <p:nvPr/>
            </p:nvSpPr>
            <p:spPr>
              <a:xfrm>
                <a:off x="2741483" y="6627302"/>
                <a:ext cx="1484026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4800" dirty="0"/>
                  <a:t>2</a:t>
                </a:r>
                <a:endParaRPr kumimoji="0" lang="ko-KR" altLang="en-US" sz="48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D86A2F-0314-3B42-A3E0-A82EB2FE6007}"/>
                  </a:ext>
                </a:extLst>
              </p:cNvPr>
              <p:cNvSpPr txBox="1"/>
              <p:nvPr/>
            </p:nvSpPr>
            <p:spPr>
              <a:xfrm>
                <a:off x="4736892" y="6627302"/>
                <a:ext cx="1484026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4800" dirty="0"/>
                  <a:t>3</a:t>
                </a:r>
                <a:endParaRPr kumimoji="0" lang="ko-KR" altLang="en-US" sz="48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10" name="본문">
            <a:extLst>
              <a:ext uri="{FF2B5EF4-FFF2-40B4-BE49-F238E27FC236}">
                <a16:creationId xmlns:a16="http://schemas.microsoft.com/office/drawing/2014/main" id="{2C5B58CB-975A-D941-89C0-947E1773814E}"/>
              </a:ext>
            </a:extLst>
          </p:cNvPr>
          <p:cNvSpPr txBox="1">
            <a:spLocks/>
          </p:cNvSpPr>
          <p:nvPr/>
        </p:nvSpPr>
        <p:spPr>
          <a:xfrm>
            <a:off x="732828" y="3445899"/>
            <a:ext cx="9855409" cy="147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Const</a:t>
            </a: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의 위치에 따른 의미</a:t>
            </a: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444500" lvl="1" indent="0" hangingPunct="1">
              <a:buFontTx/>
              <a:buNone/>
            </a:pP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91A18A-22F2-5944-897D-B4A7082A81CA}"/>
              </a:ext>
            </a:extLst>
          </p:cNvPr>
          <p:cNvSpPr/>
          <p:nvPr/>
        </p:nvSpPr>
        <p:spPr>
          <a:xfrm>
            <a:off x="7240277" y="6087839"/>
            <a:ext cx="5081846" cy="972000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(1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==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2)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  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!=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 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2147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"/>
          <p:cNvSpPr txBox="1">
            <a:spLocks noGrp="1"/>
          </p:cNvSpPr>
          <p:nvPr>
            <p:ph type="title"/>
          </p:nvPr>
        </p:nvSpPr>
        <p:spPr>
          <a:xfrm>
            <a:off x="952500" y="28398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 C</a:t>
            </a:r>
            <a:endParaRPr dirty="0"/>
          </a:p>
        </p:txBody>
      </p:sp>
      <p:sp>
        <p:nvSpPr>
          <p:cNvPr id="20" name="본문">
            <a:extLst>
              <a:ext uri="{FF2B5EF4-FFF2-40B4-BE49-F238E27FC236}">
                <a16:creationId xmlns:a16="http://schemas.microsoft.com/office/drawing/2014/main" id="{F4B7A901-167D-064D-BBB0-FE99F88918A8}"/>
              </a:ext>
            </a:extLst>
          </p:cNvPr>
          <p:cNvSpPr txBox="1">
            <a:spLocks/>
          </p:cNvSpPr>
          <p:nvPr/>
        </p:nvSpPr>
        <p:spPr>
          <a:xfrm>
            <a:off x="223162" y="2186725"/>
            <a:ext cx="9855409" cy="147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Const</a:t>
            </a: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의 위치에 따른 의미</a:t>
            </a: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444500" lvl="1" indent="0" hangingPunct="1">
              <a:buFontTx/>
              <a:buNone/>
            </a:pP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164CC0-26FE-7243-98E7-D1B1248C31BB}"/>
              </a:ext>
            </a:extLst>
          </p:cNvPr>
          <p:cNvGrpSpPr/>
          <p:nvPr/>
        </p:nvGrpSpPr>
        <p:grpSpPr>
          <a:xfrm>
            <a:off x="223162" y="2823961"/>
            <a:ext cx="12346002" cy="1954452"/>
            <a:chOff x="223162" y="2823961"/>
            <a:chExt cx="12346002" cy="19544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9D41BA-68F0-224E-BBF9-CC7F93D523EF}"/>
                </a:ext>
              </a:extLst>
            </p:cNvPr>
            <p:cNvSpPr txBox="1"/>
            <p:nvPr/>
          </p:nvSpPr>
          <p:spPr>
            <a:xfrm>
              <a:off x="223162" y="2868195"/>
              <a:ext cx="1004341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F9EA92C-59F5-8342-B035-1A5FCC03C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6775" y="2823961"/>
              <a:ext cx="11292389" cy="1954452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77DD0C-B518-0343-AEE4-37D31EA3B66E}"/>
              </a:ext>
            </a:extLst>
          </p:cNvPr>
          <p:cNvGrpSpPr/>
          <p:nvPr/>
        </p:nvGrpSpPr>
        <p:grpSpPr>
          <a:xfrm>
            <a:off x="223161" y="5140088"/>
            <a:ext cx="12345998" cy="2017842"/>
            <a:chOff x="223161" y="5140088"/>
            <a:chExt cx="12345998" cy="201784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D10F39-76E1-A140-BF1B-AD267029E120}"/>
                </a:ext>
              </a:extLst>
            </p:cNvPr>
            <p:cNvSpPr txBox="1"/>
            <p:nvPr/>
          </p:nvSpPr>
          <p:spPr>
            <a:xfrm>
              <a:off x="223161" y="5140088"/>
              <a:ext cx="1004341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4800" dirty="0"/>
                <a:t>2</a:t>
              </a:r>
              <a:endPara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04BEC3-FBD0-9144-BB94-93255092A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6775" y="5203479"/>
              <a:ext cx="11292384" cy="195445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EABF40-24C0-DB45-BD5E-CB7802DBF4E7}"/>
              </a:ext>
            </a:extLst>
          </p:cNvPr>
          <p:cNvGrpSpPr/>
          <p:nvPr/>
        </p:nvGrpSpPr>
        <p:grpSpPr>
          <a:xfrm>
            <a:off x="223160" y="7540215"/>
            <a:ext cx="12345997" cy="1954451"/>
            <a:chOff x="223160" y="7540215"/>
            <a:chExt cx="12345997" cy="19544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BD65AA-F41D-8840-8A03-FE57C5B4F595}"/>
                </a:ext>
              </a:extLst>
            </p:cNvPr>
            <p:cNvSpPr txBox="1"/>
            <p:nvPr/>
          </p:nvSpPr>
          <p:spPr>
            <a:xfrm>
              <a:off x="223160" y="7566875"/>
              <a:ext cx="1004341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4800" dirty="0"/>
                <a:t>3</a:t>
              </a:r>
              <a:endParaRPr kumimoji="0" lang="ko-KR" alt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A6CE03-3CF9-CA43-88CC-9A214DC30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774" y="7540215"/>
              <a:ext cx="11292383" cy="1954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69693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"/>
          <p:cNvSpPr txBox="1">
            <a:spLocks noGrp="1"/>
          </p:cNvSpPr>
          <p:nvPr>
            <p:ph type="title"/>
          </p:nvPr>
        </p:nvSpPr>
        <p:spPr>
          <a:xfrm>
            <a:off x="952500" y="28398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 C</a:t>
            </a:r>
            <a:endParaRPr dirty="0"/>
          </a:p>
        </p:txBody>
      </p:sp>
      <p:sp>
        <p:nvSpPr>
          <p:cNvPr id="10" name="본문">
            <a:extLst>
              <a:ext uri="{FF2B5EF4-FFF2-40B4-BE49-F238E27FC236}">
                <a16:creationId xmlns:a16="http://schemas.microsoft.com/office/drawing/2014/main" id="{2C5B58CB-975A-D941-89C0-947E1773814E}"/>
              </a:ext>
            </a:extLst>
          </p:cNvPr>
          <p:cNvSpPr txBox="1">
            <a:spLocks/>
          </p:cNvSpPr>
          <p:nvPr/>
        </p:nvSpPr>
        <p:spPr>
          <a:xfrm>
            <a:off x="197242" y="2288256"/>
            <a:ext cx="9855409" cy="147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Const</a:t>
            </a: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의 위치에 따른 의미</a:t>
            </a: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444500" lvl="1" indent="0" hangingPunct="1">
              <a:buFontTx/>
              <a:buNone/>
            </a:pP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A36EC-62A5-DC42-8CD3-F4E94F076896}"/>
              </a:ext>
            </a:extLst>
          </p:cNvPr>
          <p:cNvSpPr txBox="1"/>
          <p:nvPr/>
        </p:nvSpPr>
        <p:spPr>
          <a:xfrm>
            <a:off x="4047524" y="2159602"/>
            <a:ext cx="1071799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Int    *    </a:t>
            </a:r>
            <a:r>
              <a:rPr kumimoji="0" lang="en-US" altLang="ko-KR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ptr</a:t>
            </a: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= &amp;num1;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갈매기형 수장[C] 13">
            <a:extLst>
              <a:ext uri="{FF2B5EF4-FFF2-40B4-BE49-F238E27FC236}">
                <a16:creationId xmlns:a16="http://schemas.microsoft.com/office/drawing/2014/main" id="{905B4744-DB24-3E48-8E0F-1831482AEBE6}"/>
              </a:ext>
            </a:extLst>
          </p:cNvPr>
          <p:cNvSpPr/>
          <p:nvPr/>
        </p:nvSpPr>
        <p:spPr>
          <a:xfrm rot="16200000">
            <a:off x="6115468" y="2768863"/>
            <a:ext cx="328048" cy="445817"/>
          </a:xfrm>
          <a:prstGeom prst="chevron">
            <a:avLst>
              <a:gd name="adj" fmla="val 85527"/>
            </a:avLst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38793-17CB-E440-9708-E0D7C928B510}"/>
              </a:ext>
            </a:extLst>
          </p:cNvPr>
          <p:cNvSpPr txBox="1"/>
          <p:nvPr/>
        </p:nvSpPr>
        <p:spPr>
          <a:xfrm>
            <a:off x="5664776" y="3048458"/>
            <a:ext cx="12294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91A18A-22F2-5944-897D-B4A7082A81CA}"/>
              </a:ext>
            </a:extLst>
          </p:cNvPr>
          <p:cNvSpPr/>
          <p:nvPr/>
        </p:nvSpPr>
        <p:spPr>
          <a:xfrm>
            <a:off x="1597075" y="3995250"/>
            <a:ext cx="9640123" cy="718145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(1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==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2)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  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!=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 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갈매기형 수장[C] 19">
            <a:extLst>
              <a:ext uri="{FF2B5EF4-FFF2-40B4-BE49-F238E27FC236}">
                <a16:creationId xmlns:a16="http://schemas.microsoft.com/office/drawing/2014/main" id="{784715BB-C688-FE4E-A9B0-FA807427EB42}"/>
              </a:ext>
            </a:extLst>
          </p:cNvPr>
          <p:cNvSpPr/>
          <p:nvPr/>
        </p:nvSpPr>
        <p:spPr>
          <a:xfrm rot="16200000">
            <a:off x="7547544" y="2766455"/>
            <a:ext cx="328048" cy="445817"/>
          </a:xfrm>
          <a:prstGeom prst="chevron">
            <a:avLst>
              <a:gd name="adj" fmla="val 85527"/>
            </a:avLst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갈매기형 수장[C] 20">
            <a:extLst>
              <a:ext uri="{FF2B5EF4-FFF2-40B4-BE49-F238E27FC236}">
                <a16:creationId xmlns:a16="http://schemas.microsoft.com/office/drawing/2014/main" id="{6489B9D0-38D5-4A40-9642-C7B93FEBC429}"/>
              </a:ext>
            </a:extLst>
          </p:cNvPr>
          <p:cNvSpPr/>
          <p:nvPr/>
        </p:nvSpPr>
        <p:spPr>
          <a:xfrm rot="16200000">
            <a:off x="8570345" y="2768862"/>
            <a:ext cx="328048" cy="445817"/>
          </a:xfrm>
          <a:prstGeom prst="chevron">
            <a:avLst>
              <a:gd name="adj" fmla="val 85527"/>
            </a:avLst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AA6C36-FF8D-D148-AB86-B59ABA108DB5}"/>
              </a:ext>
            </a:extLst>
          </p:cNvPr>
          <p:cNvSpPr txBox="1"/>
          <p:nvPr/>
        </p:nvSpPr>
        <p:spPr>
          <a:xfrm>
            <a:off x="7099073" y="3031614"/>
            <a:ext cx="12294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2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454D5D-94EE-8440-846C-E7838D6999DE}"/>
              </a:ext>
            </a:extLst>
          </p:cNvPr>
          <p:cNvSpPr txBox="1"/>
          <p:nvPr/>
        </p:nvSpPr>
        <p:spPr>
          <a:xfrm>
            <a:off x="8119653" y="3006401"/>
            <a:ext cx="12294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97A8ACD0-9D0E-0241-AA68-70CE9057DA88}"/>
              </a:ext>
            </a:extLst>
          </p:cNvPr>
          <p:cNvSpPr/>
          <p:nvPr/>
        </p:nvSpPr>
        <p:spPr>
          <a:xfrm>
            <a:off x="5664776" y="2159602"/>
            <a:ext cx="6896981" cy="1599900"/>
          </a:xfrm>
          <a:prstGeom prst="frame">
            <a:avLst>
              <a:gd name="adj1" fmla="val 2194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442E9C49-9AC6-1246-9CA0-4B32D253ED4F}"/>
              </a:ext>
            </a:extLst>
          </p:cNvPr>
          <p:cNvSpPr/>
          <p:nvPr/>
        </p:nvSpPr>
        <p:spPr>
          <a:xfrm rot="18347278">
            <a:off x="4405852" y="5084221"/>
            <a:ext cx="1201290" cy="753274"/>
          </a:xfrm>
          <a:prstGeom prst="rightArrow">
            <a:avLst>
              <a:gd name="adj1" fmla="val 25385"/>
              <a:gd name="adj2" fmla="val 5000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6DB93EBB-421E-6848-BC06-3DDC606F17BC}"/>
              </a:ext>
            </a:extLst>
          </p:cNvPr>
          <p:cNvSpPr/>
          <p:nvPr/>
        </p:nvSpPr>
        <p:spPr>
          <a:xfrm rot="13507392">
            <a:off x="7765220" y="5020803"/>
            <a:ext cx="1201290" cy="753274"/>
          </a:xfrm>
          <a:prstGeom prst="rightArrow">
            <a:avLst>
              <a:gd name="adj1" fmla="val 25385"/>
              <a:gd name="adj2" fmla="val 50000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09828E-4540-8049-9A85-FB25D21919A5}"/>
              </a:ext>
            </a:extLst>
          </p:cNvPr>
          <p:cNvSpPr/>
          <p:nvPr/>
        </p:nvSpPr>
        <p:spPr>
          <a:xfrm>
            <a:off x="7099073" y="6568077"/>
            <a:ext cx="5245378" cy="13336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값변경</a:t>
            </a:r>
            <a:r>
              <a:rPr lang="ko-KR" altLang="en-US" sz="4000" b="0" dirty="0"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lang="en-US" altLang="ko-KR" sz="4000" b="0" dirty="0">
                <a:latin typeface="+mn-lt"/>
                <a:ea typeface="+mn-ea"/>
                <a:cs typeface="+mn-cs"/>
                <a:sym typeface="Helvetica Neue Medium"/>
              </a:rPr>
              <a:t>o</a:t>
            </a: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b="0" dirty="0">
                <a:latin typeface="+mn-lt"/>
                <a:ea typeface="+mn-ea"/>
                <a:cs typeface="+mn-cs"/>
                <a:sym typeface="Helvetica Neue Medium"/>
              </a:rPr>
              <a:t>다른 변수 가리키기 </a:t>
            </a:r>
            <a:r>
              <a:rPr lang="en-US" altLang="ko-KR" sz="4000" b="0" dirty="0">
                <a:latin typeface="+mn-lt"/>
                <a:ea typeface="+mn-ea"/>
                <a:cs typeface="+mn-cs"/>
                <a:sym typeface="Helvetica Neue Medium"/>
              </a:rPr>
              <a:t>x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8CBE51-3B89-3E4A-89CD-14658661D93D}"/>
              </a:ext>
            </a:extLst>
          </p:cNvPr>
          <p:cNvSpPr/>
          <p:nvPr/>
        </p:nvSpPr>
        <p:spPr>
          <a:xfrm>
            <a:off x="954147" y="6557970"/>
            <a:ext cx="5245378" cy="13336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값변경</a:t>
            </a:r>
            <a:r>
              <a:rPr lang="ko-KR" altLang="en-US" sz="4000" b="0" dirty="0"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lang="en-US" altLang="ko-KR" sz="4000" b="0" dirty="0">
                <a:latin typeface="+mn-lt"/>
                <a:ea typeface="+mn-ea"/>
                <a:cs typeface="+mn-cs"/>
                <a:sym typeface="Helvetica Neue Medium"/>
              </a:rPr>
              <a:t>x</a:t>
            </a: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b="0" dirty="0">
                <a:latin typeface="+mn-lt"/>
                <a:ea typeface="+mn-ea"/>
                <a:cs typeface="+mn-cs"/>
                <a:sym typeface="Helvetica Neue Medium"/>
              </a:rPr>
              <a:t>다른 변수 가리키기 </a:t>
            </a:r>
            <a:r>
              <a:rPr lang="en-US" altLang="ko-KR" sz="4000" b="0" dirty="0">
                <a:latin typeface="+mn-lt"/>
                <a:ea typeface="+mn-ea"/>
                <a:cs typeface="+mn-cs"/>
                <a:sym typeface="Helvetica Neue Medium"/>
              </a:rPr>
              <a:t>o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922159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/>
              <a:t>Const</a:t>
            </a:r>
            <a:r>
              <a:rPr lang="ko-KR" altLang="en-US" sz="6600" dirty="0"/>
              <a:t>의 또다른 쓰임새</a:t>
            </a:r>
            <a:endParaRPr sz="6600" dirty="0"/>
          </a:p>
        </p:txBody>
      </p:sp>
      <p:sp>
        <p:nvSpPr>
          <p:cNvPr id="133" name="본문"/>
          <p:cNvSpPr txBox="1">
            <a:spLocks noGrp="1"/>
          </p:cNvSpPr>
          <p:nvPr>
            <p:ph type="body" idx="1"/>
          </p:nvPr>
        </p:nvSpPr>
        <p:spPr>
          <a:xfrm>
            <a:off x="952500" y="2098207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4000" dirty="0">
                <a:latin typeface="Dotum" panose="020B0600000101010101" pitchFamily="34" charset="-127"/>
                <a:ea typeface="Dotum" panose="020B0600000101010101" pitchFamily="34" charset="-127"/>
              </a:rPr>
              <a:t> 매개변수의 </a:t>
            </a:r>
            <a:r>
              <a:rPr lang="en-US" altLang="ko-KR" sz="4000" dirty="0">
                <a:latin typeface="Dotum" panose="020B0600000101010101" pitchFamily="34" charset="-127"/>
                <a:ea typeface="Dotum" panose="020B0600000101010101" pitchFamily="34" charset="-127"/>
              </a:rPr>
              <a:t>const</a:t>
            </a:r>
            <a:r>
              <a:rPr lang="ko-KR" altLang="en-US" sz="4000" dirty="0">
                <a:latin typeface="Dotum" panose="020B0600000101010101" pitchFamily="34" charset="-127"/>
                <a:ea typeface="Dotum" panose="020B0600000101010101" pitchFamily="34" charset="-127"/>
              </a:rPr>
              <a:t>화</a:t>
            </a:r>
            <a:br>
              <a:rPr lang="en-US" altLang="ko-KR" sz="40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lang="en-US" altLang="ko-KR" sz="40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ko-KR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=&gt;</a:t>
            </a:r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ko-KR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“</a:t>
            </a:r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매개변수 값에 손대지 마</a:t>
            </a:r>
            <a:r>
              <a:rPr lang="en-US" altLang="ko-KR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!”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4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ko-KR" altLang="en-US" sz="40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메서드의 </a:t>
            </a:r>
            <a:r>
              <a:rPr lang="en-US" altLang="ko-KR" sz="40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const</a:t>
            </a:r>
            <a:r>
              <a:rPr lang="ko-KR" altLang="en-US" sz="40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화</a:t>
            </a:r>
            <a:br>
              <a:rPr lang="en-US" altLang="ko-KR" sz="40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=&gt;</a:t>
            </a:r>
            <a:r>
              <a:rPr lang="ko-KR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“</a:t>
            </a:r>
            <a:r>
              <a:rPr lang="ko-KR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멤버 변수들의 값에 손대지 마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!”</a:t>
            </a:r>
            <a:endParaRPr sz="4000" dirty="0">
              <a:solidFill>
                <a:schemeClr val="accent5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01553-EFF5-804D-AFF6-6986D6E1F42C}"/>
              </a:ext>
            </a:extLst>
          </p:cNvPr>
          <p:cNvSpPr txBox="1"/>
          <p:nvPr/>
        </p:nvSpPr>
        <p:spPr>
          <a:xfrm>
            <a:off x="4298846" y="8192019"/>
            <a:ext cx="440710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dirty="0">
                <a:solidFill>
                  <a:schemeClr val="accent3">
                    <a:lumMod val="40000"/>
                    <a:lumOff val="6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For </a:t>
            </a:r>
            <a:r>
              <a:rPr lang="ko-KR" altLang="en-US" sz="4400" dirty="0">
                <a:solidFill>
                  <a:schemeClr val="accent3">
                    <a:lumMod val="40000"/>
                    <a:lumOff val="6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실수 방지</a:t>
            </a:r>
            <a:r>
              <a:rPr lang="en-US" altLang="ko-KR" sz="4400" dirty="0">
                <a:solidFill>
                  <a:schemeClr val="accent3">
                    <a:lumMod val="40000"/>
                    <a:lumOff val="6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  <a:endParaRPr kumimoji="0" lang="ko-KR" altLang="en-US" sz="4400" b="1" i="0" u="none" strike="noStrike" cap="none" spc="0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5A961-64EA-E643-AD88-D721CB1E1957}"/>
              </a:ext>
            </a:extLst>
          </p:cNvPr>
          <p:cNvSpPr txBox="1"/>
          <p:nvPr/>
        </p:nvSpPr>
        <p:spPr>
          <a:xfrm>
            <a:off x="602678" y="1426044"/>
            <a:ext cx="6670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* Vector Class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BF69D9-5FBA-EB4B-9C8A-6B6F5AD40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16" y="2222379"/>
            <a:ext cx="9520524" cy="7227826"/>
          </a:xfrm>
          <a:prstGeom prst="rect">
            <a:avLst/>
          </a:prstGeom>
        </p:spPr>
      </p:pic>
      <p:sp>
        <p:nvSpPr>
          <p:cNvPr id="7" name="제목">
            <a:extLst>
              <a:ext uri="{FF2B5EF4-FFF2-40B4-BE49-F238E27FC236}">
                <a16:creationId xmlns:a16="http://schemas.microsoft.com/office/drawing/2014/main" id="{7FCC2A3D-086C-1847-9D34-1FBB5A26F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678" y="-21611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Example.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2554993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5A961-64EA-E643-AD88-D721CB1E1957}"/>
              </a:ext>
            </a:extLst>
          </p:cNvPr>
          <p:cNvSpPr txBox="1"/>
          <p:nvPr/>
        </p:nvSpPr>
        <p:spPr>
          <a:xfrm>
            <a:off x="602678" y="1426044"/>
            <a:ext cx="6670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* Vector Class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sp>
        <p:nvSpPr>
          <p:cNvPr id="7" name="제목">
            <a:extLst>
              <a:ext uri="{FF2B5EF4-FFF2-40B4-BE49-F238E27FC236}">
                <a16:creationId xmlns:a16="http://schemas.microsoft.com/office/drawing/2014/main" id="{7FCC2A3D-086C-1847-9D34-1FBB5A26F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678" y="-21611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Example.</a:t>
            </a:r>
            <a:endParaRPr sz="6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A4BA18-3F21-4849-9FE3-CFD0CCB9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18" y="2139949"/>
            <a:ext cx="7932815" cy="7352781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DEE6842B-34DB-5A4D-9904-9BBBA0A882C5}"/>
              </a:ext>
            </a:extLst>
          </p:cNvPr>
          <p:cNvSpPr/>
          <p:nvPr/>
        </p:nvSpPr>
        <p:spPr>
          <a:xfrm>
            <a:off x="2128603" y="5651291"/>
            <a:ext cx="3043004" cy="1379095"/>
          </a:xfrm>
          <a:prstGeom prst="frame">
            <a:avLst>
              <a:gd name="adj1" fmla="val 597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A4AACB81-606F-4C4F-9125-7FBD99E0B3E2}"/>
              </a:ext>
            </a:extLst>
          </p:cNvPr>
          <p:cNvSpPr/>
          <p:nvPr/>
        </p:nvSpPr>
        <p:spPr>
          <a:xfrm>
            <a:off x="5429511" y="5701258"/>
            <a:ext cx="1843790" cy="584616"/>
          </a:xfrm>
          <a:prstGeom prst="rightArrow">
            <a:avLst>
              <a:gd name="adj1" fmla="val 24359"/>
              <a:gd name="adj2" fmla="val 65385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B1540-5C44-9442-AD0D-45DBB067B8CA}"/>
              </a:ext>
            </a:extLst>
          </p:cNvPr>
          <p:cNvSpPr txBox="1"/>
          <p:nvPr/>
        </p:nvSpPr>
        <p:spPr>
          <a:xfrm>
            <a:off x="7616360" y="5759412"/>
            <a:ext cx="4970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실수로 매개변수의 값을 증가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..;;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099468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5A961-64EA-E643-AD88-D721CB1E1957}"/>
              </a:ext>
            </a:extLst>
          </p:cNvPr>
          <p:cNvSpPr txBox="1"/>
          <p:nvPr/>
        </p:nvSpPr>
        <p:spPr>
          <a:xfrm>
            <a:off x="602678" y="1426044"/>
            <a:ext cx="6670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* Vector Class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sp>
        <p:nvSpPr>
          <p:cNvPr id="7" name="제목">
            <a:extLst>
              <a:ext uri="{FF2B5EF4-FFF2-40B4-BE49-F238E27FC236}">
                <a16:creationId xmlns:a16="http://schemas.microsoft.com/office/drawing/2014/main" id="{7FCC2A3D-086C-1847-9D34-1FBB5A26F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678" y="-6642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Example.</a:t>
            </a:r>
            <a:endParaRPr sz="6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3389B-7724-C54C-8872-D4F09E0C77E1}"/>
              </a:ext>
            </a:extLst>
          </p:cNvPr>
          <p:cNvSpPr txBox="1"/>
          <p:nvPr/>
        </p:nvSpPr>
        <p:spPr>
          <a:xfrm>
            <a:off x="907547" y="3073738"/>
            <a:ext cx="51716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=&gt;</a:t>
            </a:r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매개변수의 </a:t>
            </a:r>
            <a:r>
              <a:rPr lang="ko-KR" alt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상수화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FillTx/>
              <a:sym typeface="Helvetica Neue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3846F-EF90-B443-8939-855F74AE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10" y="4023504"/>
            <a:ext cx="8486570" cy="30368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813E1F-15FA-F54A-A6A8-52B2BEE18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13" y="6962995"/>
            <a:ext cx="12179726" cy="656589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F3CBE78A-894A-C04C-935C-2743D711E5C2}"/>
              </a:ext>
            </a:extLst>
          </p:cNvPr>
          <p:cNvSpPr/>
          <p:nvPr/>
        </p:nvSpPr>
        <p:spPr>
          <a:xfrm>
            <a:off x="5366478" y="3786476"/>
            <a:ext cx="3717561" cy="1214203"/>
          </a:xfrm>
          <a:prstGeom prst="frame">
            <a:avLst>
              <a:gd name="adj1" fmla="val 10031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포인트가 5개인 별[5] 13">
            <a:extLst>
              <a:ext uri="{FF2B5EF4-FFF2-40B4-BE49-F238E27FC236}">
                <a16:creationId xmlns:a16="http://schemas.microsoft.com/office/drawing/2014/main" id="{319C72C8-7EC0-4F44-B2E8-FEE2BED401BF}"/>
              </a:ext>
            </a:extLst>
          </p:cNvPr>
          <p:cNvSpPr/>
          <p:nvPr/>
        </p:nvSpPr>
        <p:spPr>
          <a:xfrm>
            <a:off x="6799496" y="2962317"/>
            <a:ext cx="1214203" cy="1108804"/>
          </a:xfrm>
          <a:prstGeom prst="star5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78479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5A961-64EA-E643-AD88-D721CB1E1957}"/>
              </a:ext>
            </a:extLst>
          </p:cNvPr>
          <p:cNvSpPr txBox="1"/>
          <p:nvPr/>
        </p:nvSpPr>
        <p:spPr>
          <a:xfrm>
            <a:off x="602678" y="1426044"/>
            <a:ext cx="6670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* Vector Class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sp>
        <p:nvSpPr>
          <p:cNvPr id="7" name="제목">
            <a:extLst>
              <a:ext uri="{FF2B5EF4-FFF2-40B4-BE49-F238E27FC236}">
                <a16:creationId xmlns:a16="http://schemas.microsoft.com/office/drawing/2014/main" id="{7FCC2A3D-086C-1847-9D34-1FBB5A26F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678" y="-21611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Example.</a:t>
            </a:r>
            <a:endParaRPr sz="6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C6844D-97EC-B040-9E0E-BF8866F4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20" y="2203242"/>
            <a:ext cx="8608410" cy="7315512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043E3C8F-C528-C842-8A58-D4027C792E6E}"/>
              </a:ext>
            </a:extLst>
          </p:cNvPr>
          <p:cNvSpPr/>
          <p:nvPr/>
        </p:nvSpPr>
        <p:spPr>
          <a:xfrm>
            <a:off x="2113613" y="4512040"/>
            <a:ext cx="2143594" cy="1229193"/>
          </a:xfrm>
          <a:prstGeom prst="frame">
            <a:avLst>
              <a:gd name="adj1" fmla="val 5183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166AFA75-DD9D-C54B-93DA-F5555839883E}"/>
              </a:ext>
            </a:extLst>
          </p:cNvPr>
          <p:cNvSpPr/>
          <p:nvPr/>
        </p:nvSpPr>
        <p:spPr>
          <a:xfrm>
            <a:off x="4393833" y="4876800"/>
            <a:ext cx="1843790" cy="584616"/>
          </a:xfrm>
          <a:prstGeom prst="rightArrow">
            <a:avLst>
              <a:gd name="adj1" fmla="val 24359"/>
              <a:gd name="adj2" fmla="val 65385"/>
            </a:avLst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34F60-C6A2-B243-B355-6626C23CBE93}"/>
              </a:ext>
            </a:extLst>
          </p:cNvPr>
          <p:cNvSpPr txBox="1"/>
          <p:nvPr/>
        </p:nvSpPr>
        <p:spPr>
          <a:xfrm>
            <a:off x="6580682" y="4934954"/>
            <a:ext cx="4970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실수로 멤버변수의 값을 증가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..;;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320900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5A961-64EA-E643-AD88-D721CB1E1957}"/>
              </a:ext>
            </a:extLst>
          </p:cNvPr>
          <p:cNvSpPr txBox="1"/>
          <p:nvPr/>
        </p:nvSpPr>
        <p:spPr>
          <a:xfrm>
            <a:off x="602678" y="1426044"/>
            <a:ext cx="667062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Helvetica Neue"/>
              </a:rPr>
              <a:t>* Vector Class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sp>
        <p:nvSpPr>
          <p:cNvPr id="7" name="제목">
            <a:extLst>
              <a:ext uri="{FF2B5EF4-FFF2-40B4-BE49-F238E27FC236}">
                <a16:creationId xmlns:a16="http://schemas.microsoft.com/office/drawing/2014/main" id="{7FCC2A3D-086C-1847-9D34-1FBB5A26F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678" y="-216111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6000" dirty="0"/>
              <a:t>Example.</a:t>
            </a:r>
            <a:endParaRPr sz="6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890937-CEDF-044D-980A-7E9A14CD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51" y="3262288"/>
            <a:ext cx="7904258" cy="444614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2B8B498-C3EB-FE48-B59D-3E5DC8CC9E1F}"/>
              </a:ext>
            </a:extLst>
          </p:cNvPr>
          <p:cNvSpPr/>
          <p:nvPr/>
        </p:nvSpPr>
        <p:spPr>
          <a:xfrm>
            <a:off x="3849784" y="3786476"/>
            <a:ext cx="5939176" cy="1214203"/>
          </a:xfrm>
          <a:prstGeom prst="frame">
            <a:avLst>
              <a:gd name="adj1" fmla="val 10031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포인트가 5개인 별[5] 7">
            <a:extLst>
              <a:ext uri="{FF2B5EF4-FFF2-40B4-BE49-F238E27FC236}">
                <a16:creationId xmlns:a16="http://schemas.microsoft.com/office/drawing/2014/main" id="{B94D66E0-7E5B-7749-B77E-163798B0E140}"/>
              </a:ext>
            </a:extLst>
          </p:cNvPr>
          <p:cNvSpPr/>
          <p:nvPr/>
        </p:nvSpPr>
        <p:spPr>
          <a:xfrm>
            <a:off x="8574757" y="3005262"/>
            <a:ext cx="1214203" cy="1108804"/>
          </a:xfrm>
          <a:prstGeom prst="star5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3389B-7724-C54C-8872-D4F09E0C77E1}"/>
              </a:ext>
            </a:extLst>
          </p:cNvPr>
          <p:cNvSpPr txBox="1"/>
          <p:nvPr/>
        </p:nvSpPr>
        <p:spPr>
          <a:xfrm>
            <a:off x="907547" y="3073738"/>
            <a:ext cx="51716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=&gt;</a:t>
            </a:r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메서드의 </a:t>
            </a:r>
            <a:r>
              <a:rPr lang="ko-KR" alt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상수화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FillTx/>
              <a:sym typeface="Helvetica Neu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585F22-04F8-204F-8F60-3EF59F830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23" y="6320078"/>
            <a:ext cx="12299154" cy="54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74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++ Study"/>
          <p:cNvSpPr txBox="1">
            <a:spLocks noGrp="1"/>
          </p:cNvSpPr>
          <p:nvPr>
            <p:ph type="ctrTitle"/>
          </p:nvPr>
        </p:nvSpPr>
        <p:spPr>
          <a:xfrm>
            <a:off x="1270000" y="2148254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시간 </a:t>
            </a:r>
            <a:r>
              <a:rPr lang="en-US" altLang="ko-KR" dirty="0"/>
              <a:t>Homework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17543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제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800" dirty="0"/>
              <a:t>(+) static </a:t>
            </a:r>
            <a:r>
              <a:rPr lang="ko-KR" altLang="en-US" sz="4800" dirty="0"/>
              <a:t>메서드는 왜 </a:t>
            </a:r>
            <a:r>
              <a:rPr lang="en-US" altLang="ko-KR" sz="4800" dirty="0"/>
              <a:t>const</a:t>
            </a:r>
            <a:r>
              <a:rPr lang="ko-KR" altLang="en-US" sz="4800" dirty="0"/>
              <a:t>가 안될까</a:t>
            </a:r>
            <a:r>
              <a:rPr lang="en-US" altLang="ko-KR" sz="4800" dirty="0"/>
              <a:t>?</a:t>
            </a:r>
            <a:endParaRPr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8A148C-7863-834C-B267-56574824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7" y="2631294"/>
            <a:ext cx="12670005" cy="44910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++ Study"/>
          <p:cNvSpPr txBox="1">
            <a:spLocks noGrp="1"/>
          </p:cNvSpPr>
          <p:nvPr>
            <p:ph type="ctrTitle"/>
          </p:nvPr>
        </p:nvSpPr>
        <p:spPr>
          <a:xfrm>
            <a:off x="1270000" y="2148254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연산자 </a:t>
            </a:r>
            <a:r>
              <a:rPr lang="en-US" altLang="ko-KR" dirty="0"/>
              <a:t>Overloading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53801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aps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연산자 오버로딩</a:t>
            </a:r>
            <a:endParaRPr dirty="0"/>
          </a:p>
        </p:txBody>
      </p:sp>
      <p:sp>
        <p:nvSpPr>
          <p:cNvPr id="134" name="캡슐화를 해야 하는 이유  : “객체가 내부적으로 어떻게 작동하는지 몰라도 사용 가능!”  ex) 노트북, 스마트폰, 자판기 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15051" indent="-415051" defTabSz="484886">
              <a:spcBef>
                <a:spcPts val="3400"/>
              </a:spcBef>
              <a:defRPr sz="2656"/>
            </a:pPr>
            <a:r>
              <a:rPr lang="ko-KR" altLang="en-US" sz="2988" dirty="0">
                <a:latin typeface="Dotum" panose="020B0600000101010101" pitchFamily="34" charset="-127"/>
                <a:ea typeface="Dotum" panose="020B0600000101010101" pitchFamily="34" charset="-127"/>
              </a:rPr>
              <a:t>연산자란</a:t>
            </a:r>
            <a:r>
              <a:rPr lang="en-US" altLang="ko-KR" sz="2988" dirty="0">
                <a:latin typeface="Dotum" panose="020B0600000101010101" pitchFamily="34" charset="-127"/>
                <a:ea typeface="Dotum" panose="020B0600000101010101" pitchFamily="34" charset="-127"/>
              </a:rPr>
              <a:t>?</a:t>
            </a:r>
            <a:br>
              <a:rPr sz="2988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특정한 작업을 하기 위해서 사용하는 기호를 의미한다</a:t>
            </a:r>
            <a:r>
              <a:rPr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marL="0" indent="0" defTabSz="484886">
              <a:spcBef>
                <a:spcPts val="3400"/>
              </a:spcBef>
              <a:buNone/>
              <a:defRPr sz="2656"/>
            </a:pP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415051" indent="-415051" defTabSz="484886">
              <a:spcBef>
                <a:spcPts val="3400"/>
              </a:spcBef>
              <a:defRPr sz="2656"/>
            </a:pP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오버로딩</a:t>
            </a: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 defTabSz="484886">
              <a:spcBef>
                <a:spcPts val="3400"/>
              </a:spcBef>
              <a:buNone/>
              <a:defRPr sz="2656"/>
            </a:pPr>
            <a:r>
              <a:rPr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	: </a:t>
            </a: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함수호출 시 </a:t>
            </a:r>
            <a:r>
              <a:rPr lang="ko-KR" altLang="en-US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전달되는 인자</a:t>
            </a: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를 통해서 호출하고자 하는 함수의</a:t>
            </a:r>
            <a:r>
              <a:rPr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		  </a:t>
            </a:r>
            <a:r>
              <a:rPr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구분하는 기능</a:t>
            </a:r>
            <a:endParaRPr lang="en-US" altLang="ko-KR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86816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operator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CE5E7-C7B3-4AB5-B66A-65D0E2FA2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2910" b="8661"/>
          <a:stretch/>
        </p:blipFill>
        <p:spPr>
          <a:xfrm>
            <a:off x="3790186" y="7509853"/>
            <a:ext cx="5201722" cy="1864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7662B7-72A0-44B8-8AB6-C14AB2E79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95" b="9453"/>
          <a:stretch/>
        </p:blipFill>
        <p:spPr>
          <a:xfrm>
            <a:off x="3409186" y="3764592"/>
            <a:ext cx="5201722" cy="32720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E2E041-35D8-45BA-BC2E-C4D327CE14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447" b="2386"/>
          <a:stretch/>
        </p:blipFill>
        <p:spPr>
          <a:xfrm>
            <a:off x="3132097" y="3606985"/>
            <a:ext cx="5755900" cy="361363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9A5BD05-2966-40BE-91E0-283B1E3CCDA7}"/>
              </a:ext>
            </a:extLst>
          </p:cNvPr>
          <p:cNvGrpSpPr/>
          <p:nvPr/>
        </p:nvGrpSpPr>
        <p:grpSpPr>
          <a:xfrm>
            <a:off x="5559727" y="4808286"/>
            <a:ext cx="1412573" cy="2476500"/>
            <a:chOff x="5559727" y="6503926"/>
            <a:chExt cx="1662640" cy="2476500"/>
          </a:xfrm>
        </p:grpSpPr>
        <p:sp>
          <p:nvSpPr>
            <p:cNvPr id="6" name="설명선: 아래쪽 화살표 5">
              <a:extLst>
                <a:ext uri="{FF2B5EF4-FFF2-40B4-BE49-F238E27FC236}">
                  <a16:creationId xmlns:a16="http://schemas.microsoft.com/office/drawing/2014/main" id="{8F3E2BA4-A582-428A-9E57-FAC0BA6D6694}"/>
                </a:ext>
              </a:extLst>
            </p:cNvPr>
            <p:cNvSpPr/>
            <p:nvPr/>
          </p:nvSpPr>
          <p:spPr>
            <a:xfrm>
              <a:off x="5559727" y="6503926"/>
              <a:ext cx="1662640" cy="2476500"/>
            </a:xfrm>
            <a:prstGeom prst="downArrowCallout">
              <a:avLst>
                <a:gd name="adj1" fmla="val 29231"/>
                <a:gd name="adj2" fmla="val 40385"/>
                <a:gd name="adj3" fmla="val 58077"/>
                <a:gd name="adj4" fmla="val 25000"/>
              </a:avLst>
            </a:prstGeom>
            <a:solidFill>
              <a:schemeClr val="tx1">
                <a:lumMod val="75000"/>
              </a:schemeClr>
            </a:solidFill>
            <a:ln w="12700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" name="같음 기호 6">
              <a:extLst>
                <a:ext uri="{FF2B5EF4-FFF2-40B4-BE49-F238E27FC236}">
                  <a16:creationId xmlns:a16="http://schemas.microsoft.com/office/drawing/2014/main" id="{9F2F96C8-3F73-4F72-96DE-1E352065CE0C}"/>
                </a:ext>
              </a:extLst>
            </p:cNvPr>
            <p:cNvSpPr/>
            <p:nvPr/>
          </p:nvSpPr>
          <p:spPr>
            <a:xfrm>
              <a:off x="6119470" y="6503926"/>
              <a:ext cx="543153" cy="665342"/>
            </a:xfrm>
            <a:prstGeom prst="mathEqual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01B0AF0-9AFF-4BC4-81E8-4B0ED96E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820" y="2338315"/>
            <a:ext cx="8757848" cy="61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69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688E-6 -3.02083E-6 L -0.25195 -0.000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98" y="-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688E-6 -9.375E-7 L 0.27478 -0.000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3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CB698-296F-4B28-B51E-81B9267D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C4C30-BE8F-446E-92C3-4BA683EB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4600" y="3524250"/>
            <a:ext cx="6197600" cy="131445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vector_1      +      vector_2       ;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9A6CDF-3EA7-4071-9101-923F9B67770B}"/>
              </a:ext>
            </a:extLst>
          </p:cNvPr>
          <p:cNvSpPr/>
          <p:nvPr/>
        </p:nvSpPr>
        <p:spPr>
          <a:xfrm>
            <a:off x="3771900" y="3790950"/>
            <a:ext cx="2114550" cy="819150"/>
          </a:xfrm>
          <a:prstGeom prst="round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48E8D3-D0D5-4516-A7A0-471F8EF16E50}"/>
              </a:ext>
            </a:extLst>
          </p:cNvPr>
          <p:cNvSpPr/>
          <p:nvPr/>
        </p:nvSpPr>
        <p:spPr>
          <a:xfrm>
            <a:off x="7016750" y="3790950"/>
            <a:ext cx="2114550" cy="819150"/>
          </a:xfrm>
          <a:prstGeom prst="round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15A27F-E13E-4EDA-8A12-76DE789AF911}"/>
              </a:ext>
            </a:extLst>
          </p:cNvPr>
          <p:cNvSpPr/>
          <p:nvPr/>
        </p:nvSpPr>
        <p:spPr>
          <a:xfrm>
            <a:off x="6191250" y="3790950"/>
            <a:ext cx="571500" cy="819150"/>
          </a:xfrm>
          <a:prstGeom prst="round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4322F116-8866-462B-9054-5687F4DDAA88}"/>
              </a:ext>
            </a:extLst>
          </p:cNvPr>
          <p:cNvSpPr txBox="1">
            <a:spLocks/>
          </p:cNvSpPr>
          <p:nvPr/>
        </p:nvSpPr>
        <p:spPr>
          <a:xfrm>
            <a:off x="1927225" y="6572250"/>
            <a:ext cx="9912350" cy="131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FontTx/>
              <a:buNone/>
            </a:pPr>
            <a:r>
              <a:rPr lang="en-US" altLang="ko-KR" dirty="0"/>
              <a:t>vector_1      .operator +       vector_2       ;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4E1416-D45C-4D89-8B29-3EB3065C65E8}"/>
              </a:ext>
            </a:extLst>
          </p:cNvPr>
          <p:cNvSpPr/>
          <p:nvPr/>
        </p:nvSpPr>
        <p:spPr>
          <a:xfrm>
            <a:off x="2876550" y="6838950"/>
            <a:ext cx="2114550" cy="819150"/>
          </a:xfrm>
          <a:prstGeom prst="round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C796E54-F2F5-4C55-92E8-AF3BF7A65435}"/>
              </a:ext>
            </a:extLst>
          </p:cNvPr>
          <p:cNvSpPr/>
          <p:nvPr/>
        </p:nvSpPr>
        <p:spPr>
          <a:xfrm>
            <a:off x="7854950" y="6838950"/>
            <a:ext cx="2114550" cy="819150"/>
          </a:xfrm>
          <a:prstGeom prst="round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1DA85D-7085-45FE-9163-B28BB911EEBE}"/>
              </a:ext>
            </a:extLst>
          </p:cNvPr>
          <p:cNvSpPr/>
          <p:nvPr/>
        </p:nvSpPr>
        <p:spPr>
          <a:xfrm>
            <a:off x="5340351" y="6838950"/>
            <a:ext cx="2114550" cy="819150"/>
          </a:xfrm>
          <a:prstGeom prst="roundRect">
            <a:avLst/>
          </a:prstGeom>
          <a:noFill/>
          <a:ln w="28575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0F54B97-0B89-4D7E-ABB2-08CC0794C58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933825" y="4610100"/>
            <a:ext cx="895350" cy="222885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AE80A83-FB22-48AB-9665-93A619D27AA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6397626" y="4610100"/>
            <a:ext cx="79374" cy="222885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B3DE06-6161-4172-8053-7E2B86C709E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8074025" y="4610100"/>
            <a:ext cx="838200" cy="222885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40F1C1-962E-474B-9BC4-8BBF69955EBA}"/>
              </a:ext>
            </a:extLst>
          </p:cNvPr>
          <p:cNvSpPr txBox="1"/>
          <p:nvPr/>
        </p:nvSpPr>
        <p:spPr>
          <a:xfrm>
            <a:off x="304800" y="5189131"/>
            <a:ext cx="40370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 err="1"/>
              <a:t>맴버함수를</a:t>
            </a:r>
            <a:r>
              <a:rPr lang="ko-KR" altLang="en-US" sz="2800" dirty="0"/>
              <a:t> 호출할 객체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75996-53BC-4DC2-962F-CCFB54A93196}"/>
              </a:ext>
            </a:extLst>
          </p:cNvPr>
          <p:cNvSpPr txBox="1"/>
          <p:nvPr/>
        </p:nvSpPr>
        <p:spPr>
          <a:xfrm>
            <a:off x="5149850" y="5210095"/>
            <a:ext cx="22479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/>
              <a:t>함수의 이름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3DD4A-755A-4255-9516-038740CDF2BC}"/>
              </a:ext>
            </a:extLst>
          </p:cNvPr>
          <p:cNvSpPr txBox="1"/>
          <p:nvPr/>
        </p:nvSpPr>
        <p:spPr>
          <a:xfrm>
            <a:off x="8493125" y="5154861"/>
            <a:ext cx="40370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함수의 전달인자</a:t>
            </a:r>
          </a:p>
        </p:txBody>
      </p:sp>
    </p:spTree>
    <p:extLst>
      <p:ext uri="{BB962C8B-B14F-4D97-AF65-F5344CB8AC3E}">
        <p14:creationId xmlns:p14="http://schemas.microsoft.com/office/powerpoint/2010/main" val="21145612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9CF3-5642-4442-958E-335A2D1B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918E8-95B1-4AC3-AE6A-FAFD3347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850" y="2590800"/>
            <a:ext cx="12299950" cy="6286500"/>
          </a:xfrm>
        </p:spPr>
        <p:txBody>
          <a:bodyPr/>
          <a:lstStyle/>
          <a:p>
            <a:r>
              <a:rPr lang="ko-KR" altLang="en-US" dirty="0"/>
              <a:t>벡터의 내적 계산 오버로딩하기</a:t>
            </a:r>
            <a:r>
              <a:rPr lang="en-US" altLang="ko-KR" dirty="0"/>
              <a:t>						</a:t>
            </a:r>
            <a:r>
              <a:rPr lang="ko-KR" altLang="en-US" dirty="0"/>
              <a:t>함수 선언문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사용할 연산자 </a:t>
            </a:r>
            <a:r>
              <a:rPr lang="en-US" altLang="ko-KR" dirty="0"/>
              <a:t>* </a:t>
            </a:r>
          </a:p>
          <a:p>
            <a:pPr marL="0" indent="0">
              <a:buNone/>
            </a:pPr>
            <a:r>
              <a:rPr lang="en-US" altLang="ko-KR" dirty="0"/>
              <a:t>Main</a:t>
            </a:r>
            <a:r>
              <a:rPr lang="ko-KR" altLang="en-US" dirty="0"/>
              <a:t> 함수</a:t>
            </a:r>
            <a:r>
              <a:rPr lang="en-US" altLang="ko-KR" dirty="0"/>
              <a:t>                         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04D49C-5C67-407F-8BF4-99B9ADE92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63"/>
          <a:stretch/>
        </p:blipFill>
        <p:spPr>
          <a:xfrm>
            <a:off x="5577941" y="5203668"/>
            <a:ext cx="7003394" cy="1238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4335BD-61C2-475A-85D0-39779B6F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65" y="5203668"/>
            <a:ext cx="4957165" cy="39657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2DFFB9-A321-4924-9ACB-6B93A549C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347" y="3336846"/>
            <a:ext cx="7161138" cy="6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56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80903-3131-4359-917B-1C874B55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오버로딩의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21654-69F5-49E6-A38F-E8A0EFF88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239500" cy="670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vector_1+vector2;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맴버함수</a:t>
            </a:r>
            <a:r>
              <a:rPr lang="ko-KR" altLang="en-US" dirty="0" err="1"/>
              <a:t>에</a:t>
            </a:r>
            <a:r>
              <a:rPr lang="ko-KR" altLang="en-US" dirty="0"/>
              <a:t> 의한 연산자 오버로딩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800" dirty="0"/>
              <a:t>vector_1.operator+(vector2);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전역함수</a:t>
            </a:r>
            <a:r>
              <a:rPr lang="ko-KR" altLang="en-US" dirty="0"/>
              <a:t>에 의한 연산자 오버로딩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800" dirty="0"/>
              <a:t>operator+(vector_1,vector2);</a:t>
            </a:r>
          </a:p>
          <a:p>
            <a:pPr marL="0" indent="0">
              <a:buNone/>
            </a:pPr>
            <a:r>
              <a:rPr lang="en-US" altLang="ko-KR" sz="2400" dirty="0"/>
              <a:t>※ if </a:t>
            </a:r>
            <a:r>
              <a:rPr lang="ko-KR" altLang="en-US" sz="2400" dirty="0"/>
              <a:t>전역함수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맴버함수</a:t>
            </a:r>
            <a:r>
              <a:rPr lang="ko-KR" altLang="en-US" sz="2400" dirty="0"/>
              <a:t> 기반으로 동시에 </a:t>
            </a:r>
            <a:r>
              <a:rPr lang="ko-KR" altLang="en-US" sz="2400" dirty="0">
                <a:solidFill>
                  <a:srgbClr val="FF0000"/>
                </a:solidFill>
              </a:rPr>
              <a:t>오버로딩</a:t>
            </a:r>
            <a:r>
              <a:rPr lang="ko-KR" altLang="en-US" sz="2400" dirty="0"/>
              <a:t> 할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err="1"/>
              <a:t>맴버함수</a:t>
            </a:r>
            <a:r>
              <a:rPr lang="ko-KR" altLang="en-US" sz="2400" dirty="0"/>
              <a:t> 기반으로 오버로딩 된 함수가 전역함수 기반으로 오버로딩 된 </a:t>
            </a:r>
            <a:r>
              <a:rPr lang="en-US" altLang="ko-KR" sz="2400" dirty="0"/>
              <a:t>	</a:t>
            </a:r>
            <a:r>
              <a:rPr lang="ko-KR" altLang="en-US" sz="2400" dirty="0"/>
              <a:t>함수보다 </a:t>
            </a:r>
            <a:r>
              <a:rPr lang="ko-KR" altLang="en-US" sz="2400" dirty="0">
                <a:solidFill>
                  <a:srgbClr val="FF0000"/>
                </a:solidFill>
              </a:rPr>
              <a:t>우선 시 되어 호출</a:t>
            </a:r>
            <a:r>
              <a:rPr lang="ko-KR" altLang="en-US" sz="2400" dirty="0"/>
              <a:t>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1564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3045F-E4BA-425B-95AF-F19A4E50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오버로딩이 불가능한 연산자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9A9E6-8992-4851-8133-1B1B363A3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		(</a:t>
            </a:r>
            <a:r>
              <a:rPr lang="ko-KR" altLang="en-US" dirty="0" err="1"/>
              <a:t>맴버</a:t>
            </a:r>
            <a:r>
              <a:rPr lang="ko-KR" altLang="en-US" dirty="0"/>
              <a:t> 접근 연산자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.*	(</a:t>
            </a:r>
            <a:r>
              <a:rPr lang="ko-KR" altLang="en-US" dirty="0" err="1"/>
              <a:t>맴버</a:t>
            </a:r>
            <a:r>
              <a:rPr lang="ko-KR" altLang="en-US" dirty="0"/>
              <a:t> 포인터 연산자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::	(</a:t>
            </a:r>
            <a:r>
              <a:rPr lang="ko-KR" altLang="en-US" dirty="0"/>
              <a:t>범위 지정 연산자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?:	(</a:t>
            </a:r>
            <a:r>
              <a:rPr lang="ko-KR" altLang="en-US" dirty="0"/>
              <a:t>조건 연산자</a:t>
            </a:r>
            <a:r>
              <a:rPr lang="en-US" altLang="ko-KR" dirty="0"/>
              <a:t>:3</a:t>
            </a:r>
            <a:r>
              <a:rPr lang="ko-KR" altLang="en-US" dirty="0"/>
              <a:t>항 연산자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sizeof</a:t>
            </a:r>
            <a:r>
              <a:rPr lang="en-US" altLang="ko-KR" dirty="0"/>
              <a:t>	(</a:t>
            </a:r>
            <a:r>
              <a:rPr lang="ko-KR" altLang="en-US" dirty="0"/>
              <a:t>바이트 단위 크기 계산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710758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3045F-E4BA-425B-95AF-F19A4E50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맴버함수</a:t>
            </a:r>
            <a:r>
              <a:rPr lang="ko-KR" altLang="en-US" dirty="0"/>
              <a:t> 기반으로만 오버로딩이 가능한 연산자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9A9E6-8992-4851-8133-1B1B363A3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	(</a:t>
            </a:r>
            <a:r>
              <a:rPr lang="ko-KR" altLang="en-US" dirty="0"/>
              <a:t>대입 연산자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()	(</a:t>
            </a:r>
            <a:r>
              <a:rPr lang="ko-KR" altLang="en-US" dirty="0"/>
              <a:t>함수 호출 연산자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[]	(</a:t>
            </a:r>
            <a:r>
              <a:rPr lang="ko-KR" altLang="en-US" dirty="0"/>
              <a:t>배열 접근 연산자</a:t>
            </a:r>
            <a:r>
              <a:rPr lang="en-US" altLang="ko-KR" dirty="0"/>
              <a:t> : </a:t>
            </a:r>
            <a:r>
              <a:rPr lang="ko-KR" altLang="en-US" dirty="0"/>
              <a:t>인덱스 연산자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	(</a:t>
            </a:r>
            <a:r>
              <a:rPr lang="ko-KR" altLang="en-US" dirty="0" err="1"/>
              <a:t>맴버</a:t>
            </a:r>
            <a:r>
              <a:rPr lang="ko-KR" altLang="en-US" dirty="0"/>
              <a:t> 접근을 위한 포인터 연산자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9174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2CC7A-ABE4-4C8A-B1B3-607AD747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 오버로딩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DE09D-036E-4D77-BF3F-1A9D15A6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50" y="2590800"/>
            <a:ext cx="12052300" cy="6743700"/>
          </a:xfrm>
        </p:spPr>
        <p:txBody>
          <a:bodyPr>
            <a:normAutofit/>
          </a:bodyPr>
          <a:lstStyle/>
          <a:p>
            <a:r>
              <a:rPr lang="ko-KR" altLang="en-US" dirty="0"/>
              <a:t>연산결과</a:t>
            </a:r>
            <a:r>
              <a:rPr lang="en-US" altLang="ko-KR" dirty="0"/>
              <a:t>(</a:t>
            </a:r>
            <a:r>
              <a:rPr lang="ko-KR" altLang="en-US" dirty="0" err="1"/>
              <a:t>반환값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반드시 존재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피연산자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존재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피연산자는 어떤 타입이든 넣을 수 있지만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형태가 정해져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매개변수에 디폴트 값 설정이 </a:t>
            </a:r>
            <a:r>
              <a:rPr lang="ko-KR" altLang="en-US" dirty="0">
                <a:solidFill>
                  <a:srgbClr val="FF0000"/>
                </a:solidFill>
              </a:rPr>
              <a:t>불가능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연산자 </a:t>
            </a:r>
            <a:r>
              <a:rPr lang="ko-KR" altLang="en-US" dirty="0">
                <a:solidFill>
                  <a:srgbClr val="FF0000"/>
                </a:solidFill>
              </a:rPr>
              <a:t>우선순위</a:t>
            </a:r>
            <a:r>
              <a:rPr lang="ko-KR" altLang="en-US" dirty="0"/>
              <a:t>는 정할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3324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HOME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</a:t>
            </a:r>
          </a:p>
        </p:txBody>
      </p:sp>
      <p:sp>
        <p:nvSpPr>
          <p:cNvPr id="273" name="날짜를 출력하는 함수를 만들어보자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168"/>
            </a:pPr>
            <a:r>
              <a:rPr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날짜를</a:t>
            </a:r>
            <a:r>
              <a:rPr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출력하는</a:t>
            </a:r>
            <a:r>
              <a:rPr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만들어보자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단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CLASS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안의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메소드는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다음과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같이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사용한다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Date(int year_, int month_, int day_) : Time(month, day) { }</a:t>
            </a:r>
            <a:b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private:</a:t>
            </a:r>
            <a:b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     int day, month, year;</a:t>
            </a:r>
          </a:p>
          <a:p>
            <a:pPr marL="385048" indent="-385048" defTabSz="578358">
              <a:spcBef>
                <a:spcPts val="4100"/>
              </a:spcBef>
              <a:defRPr sz="3168"/>
            </a:pP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숙제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충족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조건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1 :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위의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메소드대로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생성자</a:t>
            </a:r>
            <a:r>
              <a:rPr sz="2772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위임을</a:t>
            </a:r>
            <a:r>
              <a:rPr sz="2772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사용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하였는가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?</a:t>
            </a:r>
          </a:p>
          <a:p>
            <a:pPr marL="385048" indent="-385048" defTabSz="578358">
              <a:spcBef>
                <a:spcPts val="4100"/>
              </a:spcBef>
              <a:defRPr sz="3168"/>
            </a:pP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숙제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충족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조건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2 : </a:t>
            </a:r>
            <a:r>
              <a:rPr sz="2772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Getter, Setter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함수를</a:t>
            </a:r>
            <a:r>
              <a:rPr sz="2772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사용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하여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private으로</a:t>
            </a:r>
            <a:r>
              <a:rPr sz="2772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불러서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알고리즘을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완성시켰는가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351053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2CC7A-ABE4-4C8A-B1B3-607AD747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 오버로딩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DE09D-036E-4D77-BF3F-1A9D15A6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105" y="2133600"/>
            <a:ext cx="12052300" cy="1466850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맴버</a:t>
            </a:r>
            <a:r>
              <a:rPr lang="ko-KR" altLang="en-US" dirty="0"/>
              <a:t> 연산자 오버로딩은 왼쪽 피연산자가 </a:t>
            </a:r>
            <a:r>
              <a:rPr lang="en-US" altLang="ko-KR" dirty="0">
                <a:solidFill>
                  <a:srgbClr val="FF0000"/>
                </a:solidFill>
              </a:rPr>
              <a:t>this</a:t>
            </a:r>
            <a:r>
              <a:rPr lang="en-US" altLang="ko-KR" dirty="0"/>
              <a:t>, </a:t>
            </a:r>
            <a:r>
              <a:rPr lang="ko-KR" altLang="en-US" dirty="0"/>
              <a:t>오른쪽 피연산자가 </a:t>
            </a:r>
            <a:r>
              <a:rPr lang="ko-KR" altLang="en-US" dirty="0">
                <a:solidFill>
                  <a:srgbClr val="FF0000"/>
                </a:solidFill>
              </a:rPr>
              <a:t>매개변수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490D9-AF8F-457F-9C05-DF17A040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11" y="4057650"/>
            <a:ext cx="11182089" cy="544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138F6B-5195-4932-A645-A0CE7F693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26" y="3600450"/>
            <a:ext cx="599305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1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9CF3-5642-4442-958E-335A2D1B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918E8-95B1-4AC3-AE6A-FAFD3347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095501"/>
            <a:ext cx="11461750" cy="40259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벡터의 덧셈 계산 오버로딩하기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ko-KR" altLang="en-US" dirty="0"/>
              <a:t>전역 함수 기반</a:t>
            </a:r>
            <a:r>
              <a:rPr lang="en-US" altLang="ko-KR" dirty="0"/>
              <a:t>)</a:t>
            </a:r>
            <a:r>
              <a:rPr lang="ko-KR" altLang="en-US" dirty="0"/>
              <a:t>사용할 연산자 </a:t>
            </a:r>
            <a:r>
              <a:rPr lang="en-US" altLang="ko-KR" dirty="0"/>
              <a:t>+				</a:t>
            </a:r>
            <a:r>
              <a:rPr lang="ko-KR" altLang="en-US" dirty="0"/>
              <a:t>함수 선언문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ko-KR" altLang="en-US" dirty="0" err="1"/>
              <a:t>맴버</a:t>
            </a:r>
            <a:r>
              <a:rPr lang="ko-KR" altLang="en-US" dirty="0"/>
              <a:t> 함수 기반</a:t>
            </a:r>
            <a:r>
              <a:rPr lang="en-US" altLang="ko-KR" dirty="0"/>
              <a:t>)</a:t>
            </a:r>
            <a:r>
              <a:rPr lang="ko-KR" altLang="en-US" dirty="0"/>
              <a:t>사용할 연산자 </a:t>
            </a:r>
            <a:r>
              <a:rPr lang="en-US" altLang="ko-KR" dirty="0"/>
              <a:t>+=</a:t>
            </a:r>
          </a:p>
          <a:p>
            <a:pPr marL="0" indent="0">
              <a:buNone/>
            </a:pPr>
            <a:r>
              <a:rPr lang="en-US" altLang="ko-KR" dirty="0"/>
              <a:t>Main </a:t>
            </a:r>
            <a:r>
              <a:rPr lang="ko-KR" altLang="en-US" dirty="0"/>
              <a:t>함수                                             실행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F2293-F7E7-4881-9BDE-27354BBB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70601"/>
            <a:ext cx="6143073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9D751A-7C7D-4820-93BB-4B8E3A8B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19" y="6070601"/>
            <a:ext cx="6640681" cy="1427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C3FAE5-750E-4AEA-B7B1-27880654C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363" y="4549632"/>
            <a:ext cx="6337123" cy="639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63B7EA-65C8-43E8-88DA-1191EB357F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0"/>
          <a:stretch/>
        </p:blipFill>
        <p:spPr>
          <a:xfrm>
            <a:off x="3021583" y="3579717"/>
            <a:ext cx="9615574" cy="63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749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C30C6D-1E20-48BE-A9CB-916C7C2D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89" y="3348037"/>
            <a:ext cx="10131221" cy="61515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C0E1AF6-50E7-4490-B02B-A1257FED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 </a:t>
            </a:r>
            <a:r>
              <a:rPr lang="ko-KR" altLang="en-US" dirty="0"/>
              <a:t>답</a:t>
            </a:r>
          </a:p>
        </p:txBody>
      </p:sp>
    </p:spTree>
    <p:extLst>
      <p:ext uri="{BB962C8B-B14F-4D97-AF65-F5344CB8AC3E}">
        <p14:creationId xmlns:p14="http://schemas.microsoft.com/office/powerpoint/2010/main" val="355333590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789ED9-095F-41FA-ABDF-103BEF43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970746"/>
            <a:ext cx="7178675" cy="752885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2E99163-616A-4D2A-89A2-D74E55D4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 </a:t>
            </a:r>
            <a:r>
              <a:rPr lang="ko-KR" altLang="en-US" dirty="0"/>
              <a:t>답</a:t>
            </a:r>
          </a:p>
        </p:txBody>
      </p:sp>
    </p:spTree>
    <p:extLst>
      <p:ext uri="{BB962C8B-B14F-4D97-AF65-F5344CB8AC3E}">
        <p14:creationId xmlns:p14="http://schemas.microsoft.com/office/powerpoint/2010/main" val="31201040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14E14-5A7D-BE48-BE21-A48C7F5E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Homework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6DEBA-4078-C946-8887-EDA51660F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오늘 배운 </a:t>
            </a:r>
            <a:r>
              <a:rPr kumimoji="1" lang="en-US" altLang="ko-KR" dirty="0"/>
              <a:t>static / const / </a:t>
            </a:r>
            <a:r>
              <a:rPr kumimoji="1" lang="ko-KR" altLang="en-US" dirty="0"/>
              <a:t>연산자 오버로딩 관련해서</a:t>
            </a:r>
            <a:br>
              <a:rPr kumimoji="1" lang="en-US" altLang="ko-KR" dirty="0"/>
            </a:br>
            <a:r>
              <a:rPr kumimoji="1" lang="ko-KR" altLang="en-US" dirty="0"/>
              <a:t>요약한 내용 </a:t>
            </a:r>
            <a:r>
              <a:rPr kumimoji="1" lang="ko-KR" altLang="en-US" dirty="0" err="1"/>
              <a:t>끄적여오기</a:t>
            </a:r>
            <a:endParaRPr kumimoji="1" lang="en-US" altLang="ko-KR" dirty="0"/>
          </a:p>
          <a:p>
            <a:r>
              <a:rPr kumimoji="1" lang="ko-KR" altLang="en-US" dirty="0"/>
              <a:t>다음 시간 내용 예습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동적 할당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복사 </a:t>
            </a:r>
            <a:r>
              <a:rPr kumimoji="1" lang="ko-KR" altLang="en-US" dirty="0" err="1"/>
              <a:t>생성자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572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D41E7-46D5-0241-9914-E883C61A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84" y="3308096"/>
            <a:ext cx="11099800" cy="2159000"/>
          </a:xfrm>
        </p:spPr>
        <p:txBody>
          <a:bodyPr>
            <a:normAutofit/>
          </a:bodyPr>
          <a:lstStyle/>
          <a:p>
            <a:r>
              <a:rPr kumimoji="1" lang="en-US" altLang="ko-KR" sz="9600" dirty="0">
                <a:latin typeface="Mistral" panose="03090702030407020403" pitchFamily="66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Fin.</a:t>
            </a:r>
            <a:endParaRPr kumimoji="1" lang="ko-KR" altLang="en-US" sz="9600" dirty="0">
              <a:latin typeface="Mistral" panose="03090702030407020403" pitchFamily="66" charset="0"/>
              <a:ea typeface="PilGi" pitchFamily="2" charset="-127"/>
              <a:cs typeface="Brush Script MT" panose="03060802040406070304" pitchFamily="66" charset="-12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BB9735-63E2-7647-B1C4-5C62E5A3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084" y="481732"/>
            <a:ext cx="4204716" cy="91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24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D1AEBD-D26E-A84D-BBEC-D7BCE759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16" y="69088"/>
            <a:ext cx="9920336" cy="968451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A73B1C4-A9EC-B44C-BB8C-3D99F1AA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2896" y="-1651000"/>
            <a:ext cx="10464800" cy="3302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Code_</a:t>
            </a:r>
            <a:r>
              <a:rPr lang="ko-KR" altLang="en-US" sz="4000" dirty="0"/>
              <a:t>승호</a:t>
            </a:r>
            <a:br>
              <a:rPr lang="en-US" altLang="ko-KR" sz="40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의도와는 </a:t>
            </a:r>
            <a:r>
              <a:rPr lang="ko-KR" altLang="en-US" sz="2400" dirty="0" err="1"/>
              <a:t>다른풀이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96923-0F0F-2741-B241-2D422F39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6701663"/>
            <a:ext cx="6006124" cy="1976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58085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45A6D55-2B55-0046-AD93-6DD04E6EF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25" y="185166"/>
            <a:ext cx="10020404" cy="938326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A73B1C4-A9EC-B44C-BB8C-3D99F1AA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2896" y="-1651000"/>
            <a:ext cx="10464800" cy="3302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Code_</a:t>
            </a:r>
            <a:r>
              <a:rPr lang="ko-KR" altLang="en-US" sz="4000" dirty="0" err="1"/>
              <a:t>부겸</a:t>
            </a:r>
            <a:br>
              <a:rPr lang="en-US" altLang="ko-KR" sz="40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의도와는 </a:t>
            </a:r>
            <a:r>
              <a:rPr lang="ko-KR" altLang="en-US" sz="2400" dirty="0" err="1"/>
              <a:t>다른풀이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39206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++ Study"/>
          <p:cNvSpPr txBox="1">
            <a:spLocks noGrp="1"/>
          </p:cNvSpPr>
          <p:nvPr>
            <p:ph type="ctrTitle"/>
          </p:nvPr>
        </p:nvSpPr>
        <p:spPr>
          <a:xfrm>
            <a:off x="1270000" y="2148254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Static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4917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14380" y="3222502"/>
            <a:ext cx="7576040" cy="1139825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8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static </a:t>
            </a:r>
            <a:r>
              <a:rPr kumimoji="0" lang="ko-KR" altLang="en-US" sz="68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멤버 변수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1803" y="4876800"/>
            <a:ext cx="7781192" cy="208280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3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ko-KR" altLang="en-US" sz="3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객체 별로 할당되는 것이 아니라</a:t>
            </a:r>
            <a:r>
              <a:rPr kumimoji="0" lang="en-US" altLang="ko-KR" sz="3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400" b="1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클래스의 모든 객체들이 공유하는 변수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400" b="1" i="0" u="none" strike="noStrike" cap="none" spc="0" normalizeH="0" baseline="0" dirty="0"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800" b="0" i="0" u="none" strike="noStrike" cap="none" spc="0" normalizeH="0" baseline="0" dirty="0"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337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207598" y="132592"/>
            <a:ext cx="3560886" cy="55880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000" dirty="0">
                <a:solidFill>
                  <a:srgbClr val="FFFF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static </a:t>
            </a:r>
            <a:r>
              <a:rPr lang="ko-KR" altLang="en-US" sz="3000" dirty="0">
                <a:solidFill>
                  <a:srgbClr val="FFFF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멤버 변수</a:t>
            </a:r>
            <a:endParaRPr kumimoji="0" lang="ko-KR" altLang="en-US" sz="3000" b="1" i="0" u="none" strike="noStrike" cap="none" spc="0" normalizeH="0" baseline="0" dirty="0">
              <a:solidFill>
                <a:srgbClr val="FFFFFF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Helvetica Neu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31320"/>
          <a:stretch>
            <a:fillRect/>
          </a:stretch>
        </p:blipFill>
        <p:spPr>
          <a:xfrm>
            <a:off x="269806" y="745880"/>
            <a:ext cx="5397304" cy="90221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11912" y="1702532"/>
            <a:ext cx="3590192" cy="42545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100" b="0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1)</a:t>
            </a:r>
            <a:r>
              <a:rPr kumimoji="0" lang="ko-KR" altLang="en-US" sz="2100" b="0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ko-KR" altLang="en-US" sz="2100" b="0" i="0" u="none" strike="noStrike" cap="none" spc="0" normalizeH="0" baseline="0" dirty="0" err="1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전역변수</a:t>
            </a:r>
            <a:r>
              <a:rPr kumimoji="0" lang="ko-KR" altLang="en-US" sz="2100" b="0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100" b="0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num</a:t>
            </a:r>
            <a:r>
              <a:rPr kumimoji="0" lang="ko-KR" altLang="en-US" sz="2100" b="0" i="0" u="none" strike="noStrike" cap="none" spc="0" normalizeH="0" baseline="0" dirty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선언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03452" y="3073400"/>
            <a:ext cx="4572000" cy="42545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2)</a:t>
            </a:r>
            <a:r>
              <a:rPr kumimoji="0" lang="ko-KR" altLang="en-US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객체생성시 생성자로 </a:t>
            </a:r>
            <a:r>
              <a:rPr kumimoji="0" lang="en-US" altLang="ko-KR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num</a:t>
            </a:r>
            <a:r>
              <a:rPr kumimoji="0" lang="ko-KR" altLang="en-US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증가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03452" y="3498850"/>
            <a:ext cx="4572000" cy="42545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 객체소멸시 생성자로 </a:t>
            </a:r>
            <a:r>
              <a:rPr kumimoji="0" lang="en-US" altLang="ko-KR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num</a:t>
            </a:r>
            <a:r>
              <a:rPr kumimoji="0" lang="ko-KR" altLang="en-US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감소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64507" y="6455264"/>
            <a:ext cx="3590192" cy="42545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3)</a:t>
            </a:r>
            <a:r>
              <a:rPr kumimoji="0" lang="ko-KR" altLang="en-US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객체 </a:t>
            </a:r>
            <a:r>
              <a:rPr kumimoji="0" lang="en-US" altLang="ko-KR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kumimoji="0" lang="ko-KR" altLang="en-US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생성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24858" y="7468956"/>
            <a:ext cx="3590192" cy="42545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4)</a:t>
            </a:r>
            <a:r>
              <a:rPr kumimoji="0" lang="ko-KR" altLang="en-US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객체 </a:t>
            </a:r>
            <a:r>
              <a:rPr kumimoji="0" lang="en-US" altLang="ko-KR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pc</a:t>
            </a:r>
            <a:r>
              <a:rPr kumimoji="0" lang="ko-KR" altLang="en-US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생성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64507" y="8349786"/>
            <a:ext cx="3590192" cy="425450"/>
          </a:xfrm>
          <a:prstGeom prst="rect">
            <a:avLst/>
          </a:prstGeom>
          <a:noFill/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ctr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5)</a:t>
            </a:r>
            <a:r>
              <a:rPr kumimoji="0" lang="ko-KR" altLang="en-US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객체 </a:t>
            </a:r>
            <a:r>
              <a:rPr kumimoji="0" lang="en-US" altLang="ko-KR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pc</a:t>
            </a:r>
            <a:r>
              <a:rPr kumimoji="0" lang="ko-KR" altLang="en-US" sz="2100" b="0" i="0" u="none" strike="noStrike" cap="none" spc="0" normalizeH="0" baseline="0"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소멸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02400" y="7013576"/>
            <a:ext cx="4887186" cy="1761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10250" y="6656331"/>
            <a:ext cx="6624744" cy="2410916"/>
          </a:xfrm>
          <a:prstGeom prst="rect">
            <a:avLst/>
          </a:prstGeom>
          <a:solidFill>
            <a:srgbClr val="0D0D0D"/>
          </a:solidFill>
          <a:ln w="12700" cap="flat">
            <a:solidFill>
              <a:schemeClr val="dk1"/>
            </a:solidFill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50800" tIns="50800" rIns="50800" bIns="50800" anchor="ctr">
            <a:spAutoFit/>
          </a:bodyPr>
          <a:lstStyle/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kumimoji="0" lang="ko-KR" altLang="en-US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클래스 내의 정보를 클래스 외부에 선언</a:t>
            </a:r>
            <a:endParaRPr kumimoji="0" lang="en-US" altLang="ko-KR" sz="2500" b="0" i="0" u="none" strike="noStrike" cap="none" spc="0" normalizeH="0" baseline="0" dirty="0">
              <a:solidFill>
                <a:srgbClr val="FF843A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kumimoji="0" lang="en-US" altLang="ko-KR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캡슐화</a:t>
            </a:r>
            <a:r>
              <a:rPr kumimoji="0" lang="en-US" altLang="ko-KR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x)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500" b="0" i="0" u="none" strike="noStrike" cap="none" spc="0" normalizeH="0" baseline="0" dirty="0">
              <a:solidFill>
                <a:srgbClr val="FF843A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kumimoji="0" lang="ko-KR" altLang="en-US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재사용할 경우 </a:t>
            </a:r>
            <a:r>
              <a:rPr kumimoji="0" lang="ko-KR" altLang="en-US" sz="2500" b="0" i="0" u="none" strike="noStrike" cap="none" spc="0" normalizeH="0" baseline="0" dirty="0" err="1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전역변수와</a:t>
            </a:r>
            <a:r>
              <a:rPr kumimoji="0" lang="ko-KR" altLang="en-US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-KR" altLang="en-US" sz="2500" b="0" dirty="0">
                <a:solidFill>
                  <a:srgbClr val="FF843A"/>
                </a:solidFill>
              </a:rPr>
              <a:t>함께</a:t>
            </a:r>
            <a:r>
              <a:rPr kumimoji="0" lang="ko-KR" altLang="en-US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배포해야 함</a:t>
            </a: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500" b="0" i="0" u="none" strike="noStrike" cap="none" spc="0" normalizeH="0" baseline="0" dirty="0">
              <a:solidFill>
                <a:srgbClr val="FF843A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kumimoji="0" lang="ko-KR" altLang="en-US" sz="2500" b="0" i="0" u="none" strike="noStrike" cap="none" spc="0" normalizeH="0" baseline="0" dirty="0">
                <a:solidFill>
                  <a:srgbClr val="FF843A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누군가가 마음대로 값을 바꿔버릴 수 있음</a:t>
            </a:r>
          </a:p>
        </p:txBody>
      </p:sp>
    </p:spTree>
    <p:extLst>
      <p:ext uri="{BB962C8B-B14F-4D97-AF65-F5344CB8AC3E}">
        <p14:creationId xmlns:p14="http://schemas.microsoft.com/office/powerpoint/2010/main" val="13388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664</Words>
  <Application>Microsoft Macintosh PowerPoint</Application>
  <PresentationFormat>사용자 지정</PresentationFormat>
  <Paragraphs>586</Paragraphs>
  <Slides>45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Dotum</vt:lpstr>
      <vt:lpstr>Helvetica Neue</vt:lpstr>
      <vt:lpstr>Helvetica Neue Light</vt:lpstr>
      <vt:lpstr>Helvetica Neue Medium</vt:lpstr>
      <vt:lpstr>Mistral</vt:lpstr>
      <vt:lpstr>Wingdings</vt:lpstr>
      <vt:lpstr>Black</vt:lpstr>
      <vt:lpstr>C++ Study</vt:lpstr>
      <vt:lpstr>INDEX</vt:lpstr>
      <vt:lpstr>지난 시간 Homework</vt:lpstr>
      <vt:lpstr>HOMEWORK</vt:lpstr>
      <vt:lpstr>Code_승호 (의도와는 다른풀이)</vt:lpstr>
      <vt:lpstr>Code_부겸 (의도와는 다른풀이)</vt:lpstr>
      <vt:lpstr>Static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Example #1.</vt:lpstr>
      <vt:lpstr>PowerPoint 프레젠테이션</vt:lpstr>
      <vt:lpstr>PowerPoint 프레젠테이션</vt:lpstr>
      <vt:lpstr>PowerPoint 프레젠테이션</vt:lpstr>
      <vt:lpstr>PowerPoint 프레젠테이션</vt:lpstr>
      <vt:lpstr>Const</vt:lpstr>
      <vt:lpstr>Const in C</vt:lpstr>
      <vt:lpstr>Const in C</vt:lpstr>
      <vt:lpstr>Const in C</vt:lpstr>
      <vt:lpstr>Const in C</vt:lpstr>
      <vt:lpstr>Const의 또다른 쓰임새</vt:lpstr>
      <vt:lpstr>Example.</vt:lpstr>
      <vt:lpstr>Example.</vt:lpstr>
      <vt:lpstr>Example.</vt:lpstr>
      <vt:lpstr>Example.</vt:lpstr>
      <vt:lpstr>Example.</vt:lpstr>
      <vt:lpstr>(+) static 메서드는 왜 const가 안될까?</vt:lpstr>
      <vt:lpstr>연산자 Overloading</vt:lpstr>
      <vt:lpstr>연산자 오버로딩</vt:lpstr>
      <vt:lpstr>operator</vt:lpstr>
      <vt:lpstr>operator</vt:lpstr>
      <vt:lpstr>예제1</vt:lpstr>
      <vt:lpstr>연산자 오버로딩의 방법</vt:lpstr>
      <vt:lpstr>오버로딩이 불가능한 연산자</vt:lpstr>
      <vt:lpstr>맴버함수 기반으로만 오버로딩이 가능한 연산자</vt:lpstr>
      <vt:lpstr>연산자 오버로딩 주의사항</vt:lpstr>
      <vt:lpstr>연산자 오버로딩 주의사항</vt:lpstr>
      <vt:lpstr>예제 2</vt:lpstr>
      <vt:lpstr>예제 1 답</vt:lpstr>
      <vt:lpstr>예제 2 답</vt:lpstr>
      <vt:lpstr>Homework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Study</dc:title>
  <cp:lastModifiedBy>송승호</cp:lastModifiedBy>
  <cp:revision>33</cp:revision>
  <cp:lastPrinted>2020-02-09T11:14:05Z</cp:lastPrinted>
  <dcterms:modified xsi:type="dcterms:W3CDTF">2020-02-11T10:42:45Z</dcterms:modified>
</cp:coreProperties>
</file>