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99" r:id="rId4"/>
    <p:sldId id="294" r:id="rId5"/>
    <p:sldId id="300" r:id="rId6"/>
    <p:sldId id="296" r:id="rId7"/>
    <p:sldId id="290" r:id="rId8"/>
    <p:sldId id="301" r:id="rId9"/>
    <p:sldId id="297" r:id="rId10"/>
    <p:sldId id="295" r:id="rId11"/>
    <p:sldId id="302" r:id="rId12"/>
    <p:sldId id="303" r:id="rId13"/>
    <p:sldId id="304" r:id="rId14"/>
    <p:sldId id="305" r:id="rId15"/>
    <p:sldId id="298" r:id="rId16"/>
    <p:sldId id="259" r:id="rId17"/>
    <p:sldId id="274" r:id="rId18"/>
    <p:sldId id="275" r:id="rId19"/>
    <p:sldId id="276" r:id="rId20"/>
    <p:sldId id="260" r:id="rId21"/>
    <p:sldId id="262" r:id="rId22"/>
    <p:sldId id="261" r:id="rId23"/>
    <p:sldId id="263" r:id="rId24"/>
    <p:sldId id="258" r:id="rId25"/>
    <p:sldId id="265" r:id="rId26"/>
    <p:sldId id="264" r:id="rId27"/>
    <p:sldId id="266" r:id="rId28"/>
    <p:sldId id="268" r:id="rId29"/>
    <p:sldId id="267" r:id="rId30"/>
    <p:sldId id="277" r:id="rId31"/>
    <p:sldId id="269" r:id="rId32"/>
    <p:sldId id="270" r:id="rId33"/>
    <p:sldId id="271" r:id="rId34"/>
    <p:sldId id="273" r:id="rId35"/>
    <p:sldId id="272" r:id="rId36"/>
    <p:sldId id="287" r:id="rId37"/>
    <p:sldId id="278" r:id="rId38"/>
    <p:sldId id="286" r:id="rId39"/>
    <p:sldId id="288" r:id="rId40"/>
    <p:sldId id="289" r:id="rId41"/>
    <p:sldId id="279" r:id="rId42"/>
    <p:sldId id="280" r:id="rId43"/>
    <p:sldId id="281" r:id="rId44"/>
    <p:sldId id="282" r:id="rId45"/>
    <p:sldId id="283" r:id="rId46"/>
    <p:sldId id="291" r:id="rId47"/>
    <p:sldId id="284" r:id="rId48"/>
    <p:sldId id="285" r:id="rId49"/>
    <p:sldId id="292" r:id="rId50"/>
    <p:sldId id="293" r:id="rId51"/>
    <p:sldId id="30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44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7EFE-BF5B-C641-A0B0-C02DAD8B76C2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EDDEA-86CA-CA4A-957B-4E3B69D0F9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7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MyFriendInfo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 name;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age;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ShowMyFriendInfo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MyFriendDetailInfo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:public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MyFriendInfo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char* phone;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ShowMyFriendDetailInfo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ShowMyFriendInfo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phone&lt;&lt;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5A6E-C09D-4A99-B483-2C69FE902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4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5C69-9DCE-4A43-B9A0-26A6BCE83F36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184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5C69-9DCE-4A43-B9A0-26A6BCE83F3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13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5C69-9DCE-4A43-B9A0-26A6BCE83F36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1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5C69-9DCE-4A43-B9A0-26A6BCE83F3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83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동적 바인딩을 쓰면 유용한 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!!!//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&lt;iostream&gt;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&lt;string&gt;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Image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string() {   //string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형변환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   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Message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da-DK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Message(int sendTime):sendTime(sendTime){}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:public Message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text;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sendTime,string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text):Message(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),text(text){}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text;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:public Message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sendTime,Image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*image):Message(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(image){}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부분을 한개의 함수로 통합*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*m)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보낸 시간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m-&gt;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내용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m-&gt;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*m) 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보낸 시간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m-&gt;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내용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(string)*m-&gt;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p_dog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Image();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*hello = new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(10,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안녕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*dog = new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p_dog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(hello);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(dog);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p_dog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hello;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dog;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&lt;iostream&gt;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&lt;string&gt;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Image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string() {   //string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형변환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Message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da-DK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Message(int sendTime) :sendTime(sendTime) {}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/**/virtual string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GetContent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"";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:public Message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text;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text) :Message(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text(text) {}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GetText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text;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/**/string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GetContent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text;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:public Message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Image *image) :Message(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(image) {}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/**/string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GetContent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const { return (string)*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p_image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(Message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m) {   //(Message &amp;m)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레퍼런스 변수도 사용가능   ★상속이 필요한 이유★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보낸 시간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m-&gt;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GetSendTime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내용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&lt;&lt;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m-&gt;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GetContent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p_dog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Image();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*hello = new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(10, 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안녕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*dog = new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p_dog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/**/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(hello);   //Message *m=hello;   hello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객체의 클래스는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TextMessage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printMessage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(dog);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p_dog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hello;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dog;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5C69-9DCE-4A43-B9A0-26A6BCE83F3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5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순수가상함수란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가상함수 이긴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가상함수인데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구현 되지 않은 함수입니다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그럼 구현은 어디서 하느냐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순수가상함수를 가지는 클래스를 상속받는 자식클래스에서 정의를 해주는 겁니다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가상함수와 차이점은 부모클래스의 함수가 구현이 되어있냐 안 되어 있냐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 틀은 부모를 따르고 세부구현은 자식에게 맡기는 거지요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C05B-C0F5-4589-9BAB-6549B6462DC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46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부모 클래스를 보면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OpenDoor</a:t>
            </a:r>
            <a:r>
              <a:rPr lang="en-US" altLang="ko-KR" sz="1200" dirty="0"/>
              <a:t>() </a:t>
            </a:r>
            <a:r>
              <a:rPr lang="en-US" altLang="ko-KR" sz="1200" dirty="0" err="1"/>
              <a:t>CloseDoor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가상함수로 </a:t>
            </a:r>
            <a:r>
              <a:rPr lang="ko-KR" altLang="en-US" sz="1200" dirty="0" err="1"/>
              <a:t>정의해놓은것을</a:t>
            </a:r>
            <a:r>
              <a:rPr lang="ko-KR" altLang="en-US" sz="1200" dirty="0"/>
              <a:t> 볼 수 있다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BC05B-C0F5-4589-9BAB-6549B6462DC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5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Rectangle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Square : public Rectangle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 rec(4, 3);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rec.ShowAreaInfo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(7);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sqr.ShowAreaInfo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5A6E-C09D-4A99-B483-2C69FE902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5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cstring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namespace std;</a:t>
            </a:r>
          </a:p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Book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*title;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isbn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price;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public Book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DRMKey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 book("C++", "555-12345-890-0", 20000);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book.ShowBookInfo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("C++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"555-12345-890-1", 10000, "fdx9w0i8kiw");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ebook.ShowEBookInfo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55A6E-C09D-4A99-B483-2C69FE902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4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#include &lt;iostream&gt;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Derived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5A32-D485-2141-9909-24062B77200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382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#include &lt;iostream&gt;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Derived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5A32-D485-2141-9909-24062B77200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732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#include &lt;iostream&gt;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Derived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dProtected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55A32-D485-2141-9909-24062B77200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37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Sleep() {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"Sleep"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Study() {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"Study"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PartTimeStudent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Work() {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"Work"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Person *ptr1 =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//Student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상속하므로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 포인터 변수는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가리킬 수 있다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 *ptr2 =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PartTimeStudent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PartTimeStudent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간접 상속하므로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ㅇㅋ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*ptr3 =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PartTimeStudent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PartTimeStudent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르 상속하므로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ㅇㅋ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*ptr4 =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//Student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상속하는 게 아니니깐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IS-A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관계에 위배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가리킬 수 없다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ptr1-&gt;Sleep();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ptr2-&gt;Sleep();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ptr3-&gt;Study();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ptr1;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ptr2;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ptr3;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EDDEA-86CA-CA4A-957B-4E3B69D0F92B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93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EDDEA-86CA-CA4A-957B-4E3B69D0F92B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0563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string name;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Person() : name("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송승호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age(23) {};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ShowPersonInfo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name &lt;&lt; 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나이는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 &lt;&lt; 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 :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 {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string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student_id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Student() :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student_id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("2019203037") {}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ShowPersonInfo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학생의 학번은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student_id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b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Person Song;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Student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Seungho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Seungho.ShowPersonInfo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Seungho.Person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ShowPersonInfo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Seungho.Student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ShowPersonInfo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EDDEA-86CA-CA4A-957B-4E3B69D0F92B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0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67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50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6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1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52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5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12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0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02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2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98E51-49AA-2646-8733-1ABC4869E460}" type="datetimeFigureOut">
              <a:rPr kumimoji="1" lang="ko-KR" altLang="en-US" smtClean="0"/>
              <a:t>2020. 2. 17.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BFFB-BD32-3545-97C1-F706D59735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006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9143-DAD4-7A42-B1A1-231A272C4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C++ Study.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4EE12F-3099-2444-B5D3-6407D689B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4th Week. 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9C5DD55-123A-B048-89C1-DDFA33F1EA18}"/>
              </a:ext>
            </a:extLst>
          </p:cNvPr>
          <p:cNvSpPr txBox="1">
            <a:spLocks/>
          </p:cNvSpPr>
          <p:nvPr/>
        </p:nvSpPr>
        <p:spPr>
          <a:xfrm>
            <a:off x="1524000" y="55948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HOST : </a:t>
            </a:r>
            <a:r>
              <a:rPr kumimoji="1" lang="ko-KR" altLang="en-US" dirty="0"/>
              <a:t>승호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민형</a:t>
            </a:r>
          </a:p>
        </p:txBody>
      </p:sp>
    </p:spTree>
    <p:extLst>
      <p:ext uri="{BB962C8B-B14F-4D97-AF65-F5344CB8AC3E}">
        <p14:creationId xmlns:p14="http://schemas.microsoft.com/office/powerpoint/2010/main" val="120246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D06CB-43E3-4997-9700-48572B035AD9}"/>
              </a:ext>
            </a:extLst>
          </p:cNvPr>
          <p:cNvSpPr txBox="1"/>
          <p:nvPr/>
        </p:nvSpPr>
        <p:spPr>
          <a:xfrm>
            <a:off x="172361" y="965683"/>
            <a:ext cx="1185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‘</a:t>
            </a:r>
            <a:r>
              <a:rPr lang="ko-KR" altLang="en-US" sz="2400" dirty="0"/>
              <a:t>책</a:t>
            </a:r>
            <a:r>
              <a:rPr lang="en-US" altLang="ko-KR" sz="2400" dirty="0"/>
              <a:t>’</a:t>
            </a:r>
            <a:r>
              <a:rPr lang="ko-KR" altLang="en-US" sz="2400" dirty="0"/>
              <a:t>을 의미하는 </a:t>
            </a:r>
            <a:r>
              <a:rPr lang="en-US" altLang="ko-KR" sz="2400" dirty="0"/>
              <a:t>Book </a:t>
            </a:r>
            <a:r>
              <a:rPr lang="ko-KR" altLang="en-US" sz="2400" dirty="0"/>
              <a:t>클래스와 </a:t>
            </a:r>
            <a:r>
              <a:rPr lang="en-US" altLang="ko-KR" sz="2400" dirty="0"/>
              <a:t>‘</a:t>
            </a:r>
            <a:r>
              <a:rPr lang="ko-KR" altLang="en-US" sz="2400" dirty="0"/>
              <a:t>전자 책</a:t>
            </a:r>
            <a:r>
              <a:rPr lang="en-US" altLang="ko-KR" sz="2400" dirty="0"/>
              <a:t>’</a:t>
            </a:r>
            <a:r>
              <a:rPr lang="ko-KR" altLang="en-US" sz="2400" dirty="0"/>
              <a:t>을 의미하는 </a:t>
            </a:r>
            <a:r>
              <a:rPr lang="en-US" altLang="ko-KR" sz="2400" dirty="0" err="1"/>
              <a:t>Ebook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클래스를 정의하고자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그런데 </a:t>
            </a:r>
            <a:r>
              <a:rPr lang="en-US" altLang="ko-KR" sz="2400" dirty="0"/>
              <a:t>‘</a:t>
            </a:r>
            <a:r>
              <a:rPr lang="ko-KR" altLang="en-US" sz="2400" dirty="0"/>
              <a:t>전자 책</a:t>
            </a:r>
            <a:r>
              <a:rPr lang="en-US" altLang="ko-KR" sz="2400" dirty="0"/>
              <a:t>’</a:t>
            </a:r>
            <a:r>
              <a:rPr lang="ko-KR" altLang="en-US" sz="2400" dirty="0"/>
              <a:t>도 </a:t>
            </a:r>
            <a:r>
              <a:rPr lang="en-US" altLang="ko-KR" sz="2400" dirty="0"/>
              <a:t>‘</a:t>
            </a:r>
            <a:r>
              <a:rPr lang="ko-KR" altLang="en-US" sz="2400" dirty="0"/>
              <a:t>책</a:t>
            </a:r>
            <a:r>
              <a:rPr lang="en-US" altLang="ko-KR" sz="2400" dirty="0"/>
              <a:t>’</a:t>
            </a:r>
            <a:r>
              <a:rPr lang="ko-KR" altLang="en-US" sz="2400" dirty="0"/>
              <a:t>의 일종이므로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다음의 형태로 클래스의 상속관계를 구성하고자 한다</a:t>
            </a:r>
            <a:r>
              <a:rPr lang="en-US" altLang="ko-KR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F271E-C465-4348-ADCC-A54726B22523}"/>
              </a:ext>
            </a:extLst>
          </p:cNvPr>
          <p:cNvSpPr txBox="1"/>
          <p:nvPr/>
        </p:nvSpPr>
        <p:spPr>
          <a:xfrm>
            <a:off x="157284" y="2378038"/>
            <a:ext cx="2261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Book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private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char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ko-KR" sz="2400" dirty="0"/>
              <a:t>title;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char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ko-KR" sz="2400" dirty="0" err="1"/>
              <a:t>isbn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int</a:t>
            </a:r>
            <a:r>
              <a:rPr lang="en-US" altLang="ko-KR" sz="2400" dirty="0"/>
              <a:t> price;</a:t>
            </a:r>
          </a:p>
          <a:p>
            <a:r>
              <a:rPr lang="en-US" altLang="ko-KR" sz="2400" dirty="0"/>
              <a:t>	. . . .</a:t>
            </a:r>
          </a:p>
          <a:p>
            <a:r>
              <a:rPr lang="en-US" altLang="ko-KR" sz="2400" dirty="0"/>
              <a:t>};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C2FD7-150B-49BC-8591-5D30D5A57DBC}"/>
              </a:ext>
            </a:extLst>
          </p:cNvPr>
          <p:cNvSpPr txBox="1"/>
          <p:nvPr/>
        </p:nvSpPr>
        <p:spPr>
          <a:xfrm>
            <a:off x="134094" y="4922821"/>
            <a:ext cx="3887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 err="1">
                <a:solidFill>
                  <a:srgbClr val="00FF99"/>
                </a:solidFill>
              </a:rPr>
              <a:t>Ebook</a:t>
            </a:r>
            <a:r>
              <a:rPr lang="en-US" altLang="ko-KR" sz="2400" dirty="0"/>
              <a:t> : </a:t>
            </a:r>
            <a:r>
              <a:rPr lang="en-US" altLang="ko-KR" sz="2400" dirty="0">
                <a:solidFill>
                  <a:srgbClr val="00B0F0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Book </a:t>
            </a:r>
            <a:r>
              <a:rPr lang="en-US" altLang="ko-KR" sz="2400" dirty="0"/>
              <a:t>{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private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>
                <a:solidFill>
                  <a:srgbClr val="00B0F0"/>
                </a:solidFill>
              </a:rPr>
              <a:t>char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ko-KR" sz="2400" dirty="0" err="1"/>
              <a:t>DRMKey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. . . .</a:t>
            </a:r>
          </a:p>
          <a:p>
            <a:r>
              <a:rPr lang="en-US" altLang="ko-KR" sz="2400" dirty="0"/>
              <a:t>};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3DD52B-EBCD-4A0E-9060-159044EB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893" y="4802347"/>
            <a:ext cx="2737407" cy="1851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EC13DE-4562-408A-99B4-83A1AAAC0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44" y="2535343"/>
            <a:ext cx="6849678" cy="21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33AB-69DB-D048-B9B6-1D8C2C90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50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800" dirty="0"/>
              <a:t>지민</a:t>
            </a:r>
            <a:r>
              <a:rPr kumimoji="1" lang="en-US" altLang="ko-KR" sz="2800" dirty="0"/>
              <a:t>’s CODE</a:t>
            </a:r>
            <a:endParaRPr kumimoji="1"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858F7D-7BE6-4341-82F9-735C80F5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55" y="0"/>
            <a:ext cx="850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0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33AB-69DB-D048-B9B6-1D8C2C90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50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800" dirty="0"/>
              <a:t>지민</a:t>
            </a:r>
            <a:r>
              <a:rPr kumimoji="1" lang="en-US" altLang="ko-KR" sz="2800" dirty="0"/>
              <a:t>’s CODE</a:t>
            </a:r>
            <a:endParaRPr kumimoji="1"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3F1BA-710A-7C49-BD8B-53FA0B6B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18" y="358952"/>
            <a:ext cx="6514928" cy="3070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D0A2CB-C23B-6E47-A1A6-A357D82D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13" y="3231567"/>
            <a:ext cx="6023919" cy="283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8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33AB-69DB-D048-B9B6-1D8C2C90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50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800" dirty="0"/>
              <a:t>소현</a:t>
            </a:r>
            <a:r>
              <a:rPr kumimoji="1" lang="en-US" altLang="ko-KR" sz="2800" dirty="0"/>
              <a:t>’s CODE(</a:t>
            </a:r>
            <a:r>
              <a:rPr kumimoji="1" lang="ko-KR" altLang="en-US" sz="2800" dirty="0"/>
              <a:t>오류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EFCF0-0670-8441-9F95-C547CE68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616" y="0"/>
            <a:ext cx="79918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07DD9-90C2-CC4A-AE2D-E759461BF2CC}"/>
              </a:ext>
            </a:extLst>
          </p:cNvPr>
          <p:cNvSpPr txBox="1"/>
          <p:nvPr/>
        </p:nvSpPr>
        <p:spPr>
          <a:xfrm>
            <a:off x="117390" y="1712706"/>
            <a:ext cx="3199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매개변수 </a:t>
            </a:r>
            <a:r>
              <a:rPr kumimoji="1" lang="en-US" altLang="ko-KR" dirty="0"/>
              <a:t>const</a:t>
            </a:r>
            <a:r>
              <a:rPr kumimoji="1" lang="ko-KR" altLang="en-US" dirty="0"/>
              <a:t>화 </a:t>
            </a:r>
            <a:r>
              <a:rPr kumimoji="1" lang="en-US" altLang="ko-KR" dirty="0"/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Book class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title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isbn</a:t>
            </a:r>
            <a:r>
              <a:rPr kumimoji="1" lang="ko-KR" altLang="en-US" dirty="0"/>
              <a:t>에 대한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동적 할당을 안함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 err="1"/>
              <a:t>Ebook</a:t>
            </a:r>
            <a:r>
              <a:rPr kumimoji="1" lang="en-US" altLang="ko-KR" dirty="0"/>
              <a:t> class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title,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isbn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drmkey</a:t>
            </a:r>
            <a:r>
              <a:rPr kumimoji="1" lang="ko-KR" altLang="en-US" dirty="0"/>
              <a:t>에 대한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동적 할당을 안함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 err="1"/>
              <a:t>Ebook</a:t>
            </a:r>
            <a:r>
              <a:rPr kumimoji="1" lang="en-US" altLang="ko-KR" dirty="0"/>
              <a:t> class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초기화 목록에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DRMKey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drmkey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적음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6BB88-89AD-EC40-9C2A-BBFC133FCEA9}"/>
              </a:ext>
            </a:extLst>
          </p:cNvPr>
          <p:cNvSpPr txBox="1"/>
          <p:nvPr/>
        </p:nvSpPr>
        <p:spPr>
          <a:xfrm>
            <a:off x="117390" y="13433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40196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33AB-69DB-D048-B9B6-1D8C2C90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50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800" dirty="0"/>
              <a:t>소현</a:t>
            </a:r>
            <a:r>
              <a:rPr kumimoji="1" lang="en-US" altLang="ko-KR" sz="2800" dirty="0"/>
              <a:t>’s CODE(</a:t>
            </a:r>
            <a:r>
              <a:rPr kumimoji="1" lang="ko-KR" altLang="en-US" sz="2800" dirty="0"/>
              <a:t>수정</a:t>
            </a:r>
            <a:r>
              <a:rPr kumimoji="1" lang="en-US" altLang="ko-KR" sz="2800" dirty="0"/>
              <a:t>)</a:t>
            </a:r>
            <a:endParaRPr kumimoji="1"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07DD9-90C2-CC4A-AE2D-E759461BF2CC}"/>
              </a:ext>
            </a:extLst>
          </p:cNvPr>
          <p:cNvSpPr txBox="1"/>
          <p:nvPr/>
        </p:nvSpPr>
        <p:spPr>
          <a:xfrm>
            <a:off x="117390" y="1712706"/>
            <a:ext cx="3199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매개변수 </a:t>
            </a:r>
            <a:r>
              <a:rPr kumimoji="1" lang="en-US" altLang="ko-KR" dirty="0"/>
              <a:t>const</a:t>
            </a:r>
            <a:r>
              <a:rPr kumimoji="1" lang="ko-KR" altLang="en-US" dirty="0"/>
              <a:t>화 </a:t>
            </a:r>
            <a:r>
              <a:rPr kumimoji="1" lang="en-US" altLang="ko-KR" dirty="0"/>
              <a:t>x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/>
              <a:t>Book class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title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isbn</a:t>
            </a:r>
            <a:r>
              <a:rPr kumimoji="1" lang="ko-KR" altLang="en-US" dirty="0"/>
              <a:t>에 대한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동적 할당을 안함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 err="1"/>
              <a:t>Ebook</a:t>
            </a:r>
            <a:r>
              <a:rPr kumimoji="1" lang="en-US" altLang="ko-KR" dirty="0"/>
              <a:t> class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title,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isbn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drmkey</a:t>
            </a:r>
            <a:r>
              <a:rPr kumimoji="1" lang="ko-KR" altLang="en-US" dirty="0"/>
              <a:t>에 대한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동적 할당을 안함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 err="1"/>
              <a:t>Ebook</a:t>
            </a:r>
            <a:r>
              <a:rPr kumimoji="1" lang="en-US" altLang="ko-KR" dirty="0"/>
              <a:t> class </a:t>
            </a:r>
            <a:r>
              <a:rPr kumimoji="1" lang="ko-KR" altLang="en-US" dirty="0" err="1"/>
              <a:t>생성자에서</a:t>
            </a:r>
            <a:r>
              <a:rPr kumimoji="1" lang="ko-KR" altLang="en-US" dirty="0"/>
              <a:t> 초기화 목록에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DRMKey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drmkey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적음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6BB88-89AD-EC40-9C2A-BBFC133FCEA9}"/>
              </a:ext>
            </a:extLst>
          </p:cNvPr>
          <p:cNvSpPr txBox="1"/>
          <p:nvPr/>
        </p:nvSpPr>
        <p:spPr>
          <a:xfrm>
            <a:off x="117390" y="13433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문제점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1FC77-85A8-764F-8B1C-CA125818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42" y="0"/>
            <a:ext cx="7618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2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C2447-73D0-4F84-8879-E7B35190E1EB}"/>
              </a:ext>
            </a:extLst>
          </p:cNvPr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3 </a:t>
            </a:r>
            <a:r>
              <a:rPr lang="ko-KR" altLang="en-US" sz="3000" dirty="0"/>
              <a:t>답 </a:t>
            </a:r>
            <a:endParaRPr lang="en-US" altLang="ko-KR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519288-C68E-4C6E-890B-D8FA3C22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3" y="1173693"/>
            <a:ext cx="5086350" cy="5324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AA91D00-DB73-4DCE-8457-5A8DA91E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57" y="1173693"/>
            <a:ext cx="68008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9143-DAD4-7A42-B1A1-231A272C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3776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Inheritance.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46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1E25E3-606A-4049-82E0-E85CF20F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11" y="0"/>
            <a:ext cx="4307114" cy="6874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D6240-FE8A-804A-ADA9-DCA1D47AAF1E}"/>
              </a:ext>
            </a:extLst>
          </p:cNvPr>
          <p:cNvSpPr txBox="1"/>
          <p:nvPr/>
        </p:nvSpPr>
        <p:spPr>
          <a:xfrm>
            <a:off x="433416" y="417232"/>
            <a:ext cx="119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Q&amp;A.</a:t>
            </a:r>
            <a:endParaRPr kumimoji="1" lang="ko-KR" altLang="en-US" sz="36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D509CB-4600-0F49-94C1-674CD34BE3FB}"/>
              </a:ext>
            </a:extLst>
          </p:cNvPr>
          <p:cNvGrpSpPr/>
          <p:nvPr/>
        </p:nvGrpSpPr>
        <p:grpSpPr>
          <a:xfrm>
            <a:off x="6524564" y="2237079"/>
            <a:ext cx="5461488" cy="1200329"/>
            <a:chOff x="6422964" y="610743"/>
            <a:chExt cx="5461488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C879A2-3E8A-4B47-B33D-3948A61C725C}"/>
                </a:ext>
              </a:extLst>
            </p:cNvPr>
            <p:cNvSpPr txBox="1"/>
            <p:nvPr/>
          </p:nvSpPr>
          <p:spPr>
            <a:xfrm>
              <a:off x="6879966" y="610743"/>
              <a:ext cx="50044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창민 </a:t>
              </a:r>
              <a:r>
                <a:rPr kumimoji="1" lang="en-US" altLang="ko-KR" sz="2400" dirty="0"/>
                <a:t>:</a:t>
              </a:r>
              <a:r>
                <a:rPr kumimoji="1" lang="ko-KR" altLang="en-US" sz="2400" dirty="0"/>
                <a:t> 기반 클래스에서</a:t>
              </a:r>
              <a:r>
                <a:rPr kumimoji="1" lang="en-US" altLang="ko-KR" sz="2400" dirty="0"/>
                <a:t>,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/>
                <a:t>private</a:t>
              </a:r>
              <a:r>
                <a:rPr kumimoji="1" lang="ko-KR" altLang="en-US" sz="2400" dirty="0" err="1"/>
                <a:t>으로</a:t>
              </a:r>
              <a:r>
                <a:rPr kumimoji="1" lang="ko-KR" altLang="en-US" sz="2400" dirty="0"/>
                <a:t> 정의된 멤버는 파생 클래스로 상속이 </a:t>
              </a:r>
              <a:r>
                <a:rPr kumimoji="1" lang="ko-KR" altLang="en-US" sz="2400" dirty="0" err="1"/>
                <a:t>안되는거</a:t>
              </a:r>
              <a:r>
                <a:rPr kumimoji="1" lang="ko-KR" altLang="en-US" sz="2400" dirty="0"/>
                <a:t> 아닌가요</a:t>
              </a:r>
              <a:r>
                <a:rPr kumimoji="1" lang="en-US" altLang="ko-KR" sz="2400" dirty="0"/>
                <a:t>?</a:t>
              </a:r>
              <a:endParaRPr kumimoji="1"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578717-2111-D540-B1C6-0F9B5D66C7D1}"/>
                </a:ext>
              </a:extLst>
            </p:cNvPr>
            <p:cNvSpPr txBox="1"/>
            <p:nvPr/>
          </p:nvSpPr>
          <p:spPr>
            <a:xfrm>
              <a:off x="6422964" y="610743"/>
              <a:ext cx="468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Q.</a:t>
              </a:r>
              <a:endParaRPr kumimoji="1" lang="ko-KR" altLang="en-US" sz="2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07871F-3016-BA47-B235-58FF60A7CE2E}"/>
              </a:ext>
            </a:extLst>
          </p:cNvPr>
          <p:cNvGrpSpPr/>
          <p:nvPr/>
        </p:nvGrpSpPr>
        <p:grpSpPr>
          <a:xfrm>
            <a:off x="6524564" y="4159257"/>
            <a:ext cx="5461488" cy="461665"/>
            <a:chOff x="6422964" y="610743"/>
            <a:chExt cx="5461488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ED3D1D-948B-5F44-96F9-E5E43BD896D0}"/>
                </a:ext>
              </a:extLst>
            </p:cNvPr>
            <p:cNvSpPr txBox="1"/>
            <p:nvPr/>
          </p:nvSpPr>
          <p:spPr>
            <a:xfrm>
              <a:off x="6879966" y="610743"/>
              <a:ext cx="5004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네 아니에요</a:t>
              </a:r>
              <a:r>
                <a:rPr kumimoji="1" lang="en-US" altLang="ko-KR" sz="2400" dirty="0"/>
                <a:t>.</a:t>
              </a:r>
              <a:endParaRPr kumimoji="1" lang="ko-KR" alt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E9613E-C7E6-4D4B-B68C-218EAF1A382E}"/>
                </a:ext>
              </a:extLst>
            </p:cNvPr>
            <p:cNvSpPr txBox="1"/>
            <p:nvPr/>
          </p:nvSpPr>
          <p:spPr>
            <a:xfrm>
              <a:off x="6422964" y="610743"/>
              <a:ext cx="441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A.</a:t>
              </a:r>
              <a:endParaRPr kumimoji="1"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63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1E25E3-606A-4049-82E0-E85CF20F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11" y="0"/>
            <a:ext cx="4307114" cy="6874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D6240-FE8A-804A-ADA9-DCA1D47AAF1E}"/>
              </a:ext>
            </a:extLst>
          </p:cNvPr>
          <p:cNvSpPr txBox="1"/>
          <p:nvPr/>
        </p:nvSpPr>
        <p:spPr>
          <a:xfrm>
            <a:off x="433416" y="417232"/>
            <a:ext cx="119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Q&amp;A.</a:t>
            </a:r>
            <a:endParaRPr kumimoji="1"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A5495-FDAB-7849-AD32-DC85FBE18C01}"/>
              </a:ext>
            </a:extLst>
          </p:cNvPr>
          <p:cNvSpPr txBox="1"/>
          <p:nvPr/>
        </p:nvSpPr>
        <p:spPr>
          <a:xfrm>
            <a:off x="6297438" y="1063563"/>
            <a:ext cx="5894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Derived</a:t>
            </a:r>
            <a:r>
              <a:rPr kumimoji="1" lang="ko-KR" altLang="en-US" dirty="0"/>
              <a:t> 클래스의 </a:t>
            </a:r>
            <a:r>
              <a:rPr kumimoji="1" lang="ko-KR" altLang="en-US" dirty="0" err="1"/>
              <a:t>멤버함수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</a:t>
            </a:r>
            <a:r>
              <a:rPr kumimoji="1" lang="ko-KR" altLang="en-US" dirty="0" err="1"/>
              <a:t>생성자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 내에서는</a:t>
            </a:r>
            <a:br>
              <a:rPr kumimoji="1" lang="en-US" altLang="ko-KR" dirty="0"/>
            </a:br>
            <a:r>
              <a:rPr kumimoji="1" lang="en-US" altLang="ko-KR" dirty="0"/>
              <a:t>Base </a:t>
            </a:r>
            <a:r>
              <a:rPr kumimoji="1" lang="ko-KR" altLang="en-US" dirty="0"/>
              <a:t>클래스에 </a:t>
            </a:r>
            <a:r>
              <a:rPr kumimoji="1" lang="en-US" altLang="ko-KR" dirty="0"/>
              <a:t>private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선언된 </a:t>
            </a:r>
            <a:r>
              <a:rPr kumimoji="1" lang="ko-KR" altLang="en-US" dirty="0" err="1"/>
              <a:t>멤버변수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bPrivate</a:t>
            </a:r>
            <a:r>
              <a:rPr kumimoji="1" lang="ko-KR" altLang="en-US" dirty="0"/>
              <a:t>에</a:t>
            </a:r>
            <a:br>
              <a:rPr kumimoji="1" lang="en-US" altLang="ko-KR" dirty="0"/>
            </a:br>
            <a:r>
              <a:rPr kumimoji="1" lang="ko-KR" altLang="en-US" dirty="0"/>
              <a:t>접근이 가능한가</a:t>
            </a:r>
            <a:r>
              <a:rPr kumimoji="1" lang="en-US" altLang="ko-KR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D08C2-CD8D-6F47-8106-E3F7A6F5F2E3}"/>
              </a:ext>
            </a:extLst>
          </p:cNvPr>
          <p:cNvSpPr txBox="1"/>
          <p:nvPr/>
        </p:nvSpPr>
        <p:spPr>
          <a:xfrm>
            <a:off x="6297438" y="2391067"/>
            <a:ext cx="59484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ko-KR" altLang="en-US" dirty="0"/>
              <a:t>만약 </a:t>
            </a:r>
            <a:r>
              <a:rPr kumimoji="1" lang="en-US" altLang="ko-KR" dirty="0"/>
              <a:t>private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접근제한이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객체를 기준</a:t>
            </a:r>
            <a:r>
              <a:rPr kumimoji="1" lang="ko-KR" altLang="en-US" dirty="0"/>
              <a:t>으로 결정된</a:t>
            </a:r>
            <a:br>
              <a:rPr kumimoji="1" lang="en-US" altLang="ko-KR" dirty="0"/>
            </a:br>
            <a:r>
              <a:rPr kumimoji="1" lang="ko-KR" altLang="en-US" dirty="0"/>
              <a:t>거라면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접근이 가능하다고 해야 옳다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Derived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객체에는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Derived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</a:t>
            </a:r>
            <a:r>
              <a:rPr kumimoji="1"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멤버변수와</a:t>
            </a:r>
            <a:b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</a:t>
            </a:r>
            <a:r>
              <a:rPr kumimoji="1"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멤버변수가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함께 존재하기 때문이다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접근제한의</a:t>
            </a:r>
            <a:r>
              <a:rPr kumimoji="1" lang="ko-KR" altLang="en-US" dirty="0"/>
              <a:t> 기준은 </a:t>
            </a:r>
            <a:r>
              <a:rPr kumimoji="1"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클래스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!!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클래스 외부에서는 </a:t>
            </a:r>
            <a:r>
              <a:rPr kumimoji="1"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private</a:t>
            </a:r>
            <a:r>
              <a:rPr kumimoji="1"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멤버에 접근이 불가능</a:t>
            </a:r>
            <a:r>
              <a:rPr kumimoji="1" lang="ko-KR" altLang="en-US" dirty="0"/>
              <a:t>하다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Derived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멤버변수</a:t>
            </a:r>
            <a:r>
              <a:rPr kumimoji="1" lang="ko-KR" altLang="en-US" dirty="0"/>
              <a:t> 내에선 </a:t>
            </a:r>
            <a:r>
              <a:rPr kumimoji="1" lang="en-US" altLang="ko-KR" dirty="0"/>
              <a:t>Base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멤버변수에</a:t>
            </a:r>
            <a:br>
              <a:rPr kumimoji="1" lang="en-US" altLang="ko-KR" dirty="0"/>
            </a:br>
            <a:r>
              <a:rPr kumimoji="1" lang="ko-KR" altLang="en-US" dirty="0"/>
              <a:t>직접 접근이 불가능하다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32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1E25E3-606A-4049-82E0-E85CF20F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11" y="0"/>
            <a:ext cx="4307114" cy="6874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D6240-FE8A-804A-ADA9-DCA1D47AAF1E}"/>
              </a:ext>
            </a:extLst>
          </p:cNvPr>
          <p:cNvSpPr txBox="1"/>
          <p:nvPr/>
        </p:nvSpPr>
        <p:spPr>
          <a:xfrm>
            <a:off x="433416" y="417232"/>
            <a:ext cx="119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Q&amp;A.</a:t>
            </a:r>
            <a:endParaRPr kumimoji="1"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A5495-FDAB-7849-AD32-DC85FBE18C01}"/>
              </a:ext>
            </a:extLst>
          </p:cNvPr>
          <p:cNvSpPr txBox="1"/>
          <p:nvPr/>
        </p:nvSpPr>
        <p:spPr>
          <a:xfrm>
            <a:off x="6297438" y="1063563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다시 묻는다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그럼 </a:t>
            </a:r>
            <a:r>
              <a:rPr kumimoji="1" lang="en-US" altLang="ko-KR" dirty="0"/>
              <a:t>private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선언된 멤버는 상속이</a:t>
            </a:r>
            <a:br>
              <a:rPr kumimoji="1" lang="en-US" altLang="ko-KR" dirty="0"/>
            </a:br>
            <a:r>
              <a:rPr kumimoji="1" lang="ko-KR" altLang="en-US" dirty="0"/>
              <a:t>    안되는 거 아니냐</a:t>
            </a:r>
            <a:r>
              <a:rPr kumimoji="1" lang="en-US" altLang="ko-KR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D08C2-CD8D-6F47-8106-E3F7A6F5F2E3}"/>
              </a:ext>
            </a:extLst>
          </p:cNvPr>
          <p:cNvSpPr txBox="1"/>
          <p:nvPr/>
        </p:nvSpPr>
        <p:spPr>
          <a:xfrm>
            <a:off x="6297438" y="2391067"/>
            <a:ext cx="5963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ko-KR" altLang="en-US" dirty="0"/>
              <a:t>아니라고 몇 번을 말하냐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직접 접근이 불가능하기 때문에</a:t>
            </a:r>
            <a:r>
              <a:rPr kumimoji="1" lang="en-US" altLang="ko-KR" dirty="0"/>
              <a:t>, Base</a:t>
            </a:r>
            <a:r>
              <a:rPr kumimoji="1" lang="ko-KR" altLang="en-US" dirty="0"/>
              <a:t> 클래스에 정의된</a:t>
            </a:r>
            <a:br>
              <a:rPr kumimoji="1" lang="en-US" altLang="ko-KR" dirty="0"/>
            </a:br>
            <a:r>
              <a:rPr kumimoji="1" lang="en-US" altLang="ko-KR" dirty="0"/>
              <a:t>public </a:t>
            </a:r>
            <a:r>
              <a:rPr kumimoji="1" lang="ko-KR" altLang="en-US" dirty="0"/>
              <a:t>함수를 통해 간접적으로 접근을 해야 하는 거지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상속은 된다</a:t>
            </a:r>
            <a:r>
              <a:rPr kumimoji="1" lang="en-US" altLang="ko-KR" dirty="0"/>
              <a:t>!!</a:t>
            </a:r>
            <a:br>
              <a:rPr kumimoji="1" lang="en-US" altLang="ko-KR" dirty="0"/>
            </a:br>
            <a:r>
              <a:rPr kumimoji="1" lang="ko-KR" altLang="en-US" dirty="0"/>
              <a:t>객체지향의 특성 중 하나인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정보의 은닉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이라고</a:t>
            </a:r>
            <a:br>
              <a:rPr kumimoji="1" lang="en-US" altLang="ko-KR" dirty="0"/>
            </a:br>
            <a:r>
              <a:rPr kumimoji="1" lang="ko-KR" altLang="en-US" dirty="0"/>
              <a:t>볼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939F359-ADB3-AD49-AE1F-DE92AFBDB664}"/>
              </a:ext>
            </a:extLst>
          </p:cNvPr>
          <p:cNvSpPr/>
          <p:nvPr/>
        </p:nvSpPr>
        <p:spPr>
          <a:xfrm>
            <a:off x="6603999" y="4489786"/>
            <a:ext cx="5289843" cy="2013949"/>
          </a:xfrm>
          <a:prstGeom prst="frame">
            <a:avLst>
              <a:gd name="adj1" fmla="val 543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6B9DF7-C1CE-444D-9A72-FDB098A82B5E}"/>
              </a:ext>
            </a:extLst>
          </p:cNvPr>
          <p:cNvSpPr/>
          <p:nvPr/>
        </p:nvSpPr>
        <p:spPr>
          <a:xfrm>
            <a:off x="6603999" y="4145393"/>
            <a:ext cx="1436156" cy="3443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Derived Class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74939-2165-414B-8D41-A59BF5B92F4A}"/>
              </a:ext>
            </a:extLst>
          </p:cNvPr>
          <p:cNvSpPr txBox="1"/>
          <p:nvPr/>
        </p:nvSpPr>
        <p:spPr>
          <a:xfrm>
            <a:off x="7184571" y="4905829"/>
            <a:ext cx="3805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bPublic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bProtected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bPrivate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 err="1"/>
              <a:t>dPublic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dProtected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dPrivate</a:t>
            </a:r>
            <a:endParaRPr kumimoji="1" lang="ko-KR" altLang="en-US" sz="24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E98AB3FC-BCA9-7143-8BD9-4D48FD884D8A}"/>
              </a:ext>
            </a:extLst>
          </p:cNvPr>
          <p:cNvSpPr/>
          <p:nvPr/>
        </p:nvSpPr>
        <p:spPr>
          <a:xfrm>
            <a:off x="9739085" y="4841081"/>
            <a:ext cx="1251464" cy="645319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44FF20FD-2225-5345-9E9F-F9913B7F9734}"/>
              </a:ext>
            </a:extLst>
          </p:cNvPr>
          <p:cNvSpPr/>
          <p:nvPr/>
        </p:nvSpPr>
        <p:spPr>
          <a:xfrm>
            <a:off x="9739085" y="5579783"/>
            <a:ext cx="1251464" cy="645319"/>
          </a:xfrm>
          <a:prstGeom prst="frame">
            <a:avLst>
              <a:gd name="adj1" fmla="val 8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5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9F682-1F7C-344B-98DE-8F2BC144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21FB17-6823-4E45-9EE9-AF92DBA0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숙제 </a:t>
            </a:r>
            <a:r>
              <a:rPr kumimoji="1" lang="en-US" altLang="ko-KR" dirty="0"/>
              <a:t>Review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상속의 조건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IS-A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HAS-A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객체 포인터의 </a:t>
            </a:r>
            <a:r>
              <a:rPr kumimoji="1" lang="ko-KR" altLang="en-US" dirty="0" err="1"/>
              <a:t>참조관계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Overriding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정적 바인딩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동적 바인딩과 </a:t>
            </a:r>
            <a:r>
              <a:rPr kumimoji="1" lang="ko-KR" altLang="en-US" dirty="0" err="1"/>
              <a:t>가상함수</a:t>
            </a: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536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1644-F0FA-3B45-99D8-A076A311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상속이 형성될 만한 관계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IS-A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2639-6427-DA4E-8AC6-E43CBC43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34" y="3206188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A Basketball 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</a:t>
            </a:r>
            <a:r>
              <a:rPr kumimoji="1" lang="en-US" altLang="ko-KR" dirty="0"/>
              <a:t> ball. ( </a:t>
            </a:r>
            <a:r>
              <a:rPr kumimoji="1" lang="ko-KR" altLang="en-US" dirty="0"/>
              <a:t>농구공은 공이다</a:t>
            </a:r>
            <a:r>
              <a:rPr kumimoji="1" lang="en-US" altLang="ko-KR" dirty="0"/>
              <a:t>.)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</a:t>
            </a:r>
            <a:r>
              <a:rPr kumimoji="1" lang="ko-KR" altLang="en-US" dirty="0">
                <a:sym typeface="Wingdings" pitchFamily="2" charset="2"/>
              </a:rPr>
              <a:t> 농구공은 공에 속한다</a:t>
            </a:r>
            <a:r>
              <a:rPr kumimoji="1" lang="en-US" altLang="ko-KR" dirty="0">
                <a:sym typeface="Wingdings" pitchFamily="2" charset="2"/>
              </a:rPr>
              <a:t>.</a:t>
            </a:r>
            <a:endParaRPr kumimoji="1"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9CAF09C-B0C2-904D-B22C-46F25F26C24C}"/>
              </a:ext>
            </a:extLst>
          </p:cNvPr>
          <p:cNvGrpSpPr/>
          <p:nvPr/>
        </p:nvGrpSpPr>
        <p:grpSpPr>
          <a:xfrm>
            <a:off x="7639291" y="2141316"/>
            <a:ext cx="4027990" cy="3646026"/>
            <a:chOff x="7639291" y="2141316"/>
            <a:chExt cx="4027990" cy="364602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73EE180-E153-DE40-A2E6-184BC365B2AE}"/>
                </a:ext>
              </a:extLst>
            </p:cNvPr>
            <p:cNvGrpSpPr/>
            <p:nvPr/>
          </p:nvGrpSpPr>
          <p:grpSpPr>
            <a:xfrm>
              <a:off x="7639291" y="2141316"/>
              <a:ext cx="4027990" cy="3646026"/>
              <a:chOff x="7639291" y="2141316"/>
              <a:chExt cx="4027990" cy="3646026"/>
            </a:xfrm>
          </p:grpSpPr>
          <p:sp>
            <p:nvSpPr>
              <p:cNvPr id="4" name="액자 3">
                <a:extLst>
                  <a:ext uri="{FF2B5EF4-FFF2-40B4-BE49-F238E27FC236}">
                    <a16:creationId xmlns:a16="http://schemas.microsoft.com/office/drawing/2014/main" id="{C0826D19-B6FB-9B45-A99E-AE063E04CDD1}"/>
                  </a:ext>
                </a:extLst>
              </p:cNvPr>
              <p:cNvSpPr/>
              <p:nvPr/>
            </p:nvSpPr>
            <p:spPr>
              <a:xfrm>
                <a:off x="7639291" y="2673752"/>
                <a:ext cx="4027990" cy="3113590"/>
              </a:xfrm>
              <a:prstGeom prst="frame">
                <a:avLst>
                  <a:gd name="adj1" fmla="val 5437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E9EDE73-803D-4A49-B0E9-E1CF63715241}"/>
                  </a:ext>
                </a:extLst>
              </p:cNvPr>
              <p:cNvSpPr/>
              <p:nvPr/>
            </p:nvSpPr>
            <p:spPr>
              <a:xfrm>
                <a:off x="7639291" y="2141316"/>
                <a:ext cx="1689904" cy="53243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공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02222E0-B0C3-004D-ACFE-90C2A04683C6}"/>
                </a:ext>
              </a:extLst>
            </p:cNvPr>
            <p:cNvGrpSpPr/>
            <p:nvPr/>
          </p:nvGrpSpPr>
          <p:grpSpPr>
            <a:xfrm>
              <a:off x="8454342" y="3565003"/>
              <a:ext cx="2240666" cy="1365812"/>
              <a:chOff x="7639291" y="2141316"/>
              <a:chExt cx="4027990" cy="3646026"/>
            </a:xfrm>
          </p:grpSpPr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1A953338-6F4E-E148-A9E6-70E5DAA8AB1A}"/>
                  </a:ext>
                </a:extLst>
              </p:cNvPr>
              <p:cNvSpPr/>
              <p:nvPr/>
            </p:nvSpPr>
            <p:spPr>
              <a:xfrm>
                <a:off x="7639291" y="2673752"/>
                <a:ext cx="4027990" cy="3113590"/>
              </a:xfrm>
              <a:prstGeom prst="frame">
                <a:avLst>
                  <a:gd name="adj1" fmla="val 5437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6101EDB-67BC-D24B-8E54-811AA4D60DD8}"/>
                  </a:ext>
                </a:extLst>
              </p:cNvPr>
              <p:cNvSpPr/>
              <p:nvPr/>
            </p:nvSpPr>
            <p:spPr>
              <a:xfrm>
                <a:off x="7639291" y="2141316"/>
                <a:ext cx="1689904" cy="532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농구공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0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1644-F0FA-3B45-99D8-A076A311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IS-A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BC85A9-DDF9-5D4A-8C1E-3EA9236D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152" y="144820"/>
            <a:ext cx="4086679" cy="65683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32AC340-81B3-0247-81FB-81DF3B1E5C79}"/>
              </a:ext>
            </a:extLst>
          </p:cNvPr>
          <p:cNvSpPr/>
          <p:nvPr/>
        </p:nvSpPr>
        <p:spPr>
          <a:xfrm>
            <a:off x="1447651" y="2326512"/>
            <a:ext cx="3750198" cy="729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Base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16BDE-F173-694D-B78E-4D939710D591}"/>
              </a:ext>
            </a:extLst>
          </p:cNvPr>
          <p:cNvSpPr/>
          <p:nvPr/>
        </p:nvSpPr>
        <p:spPr>
          <a:xfrm>
            <a:off x="1447651" y="4844006"/>
            <a:ext cx="3750198" cy="7292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Derived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DDBAFE6F-BC03-BB47-A3E0-6F6C0ED7281C}"/>
              </a:ext>
            </a:extLst>
          </p:cNvPr>
          <p:cNvSpPr/>
          <p:nvPr/>
        </p:nvSpPr>
        <p:spPr>
          <a:xfrm>
            <a:off x="2477799" y="3510023"/>
            <a:ext cx="763929" cy="879676"/>
          </a:xfrm>
          <a:prstGeom prst="upArrow">
            <a:avLst>
              <a:gd name="adj1" fmla="val 31818"/>
              <a:gd name="adj2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위쪽 화살표[U] 9">
            <a:extLst>
              <a:ext uri="{FF2B5EF4-FFF2-40B4-BE49-F238E27FC236}">
                <a16:creationId xmlns:a16="http://schemas.microsoft.com/office/drawing/2014/main" id="{1B658B72-FDFD-0642-8828-38ABCDD08E67}"/>
              </a:ext>
            </a:extLst>
          </p:cNvPr>
          <p:cNvSpPr/>
          <p:nvPr/>
        </p:nvSpPr>
        <p:spPr>
          <a:xfrm rot="10800000">
            <a:off x="3509468" y="3510023"/>
            <a:ext cx="763929" cy="879676"/>
          </a:xfrm>
          <a:prstGeom prst="upArrow">
            <a:avLst>
              <a:gd name="adj1" fmla="val 31818"/>
              <a:gd name="adj2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십자형[C] 10">
            <a:extLst>
              <a:ext uri="{FF2B5EF4-FFF2-40B4-BE49-F238E27FC236}">
                <a16:creationId xmlns:a16="http://schemas.microsoft.com/office/drawing/2014/main" id="{204CAF4B-1B4A-B740-A8B2-C13478F6806E}"/>
              </a:ext>
            </a:extLst>
          </p:cNvPr>
          <p:cNvSpPr/>
          <p:nvPr/>
        </p:nvSpPr>
        <p:spPr>
          <a:xfrm rot="18809870">
            <a:off x="3244771" y="3316922"/>
            <a:ext cx="1293321" cy="1333983"/>
          </a:xfrm>
          <a:prstGeom prst="plus">
            <a:avLst>
              <a:gd name="adj" fmla="val 464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238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2639-6427-DA4E-8AC6-E43CBC43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34" y="3206188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상속 관계가 성립하려면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기반 클래스와 유도 클래스 간에 </a:t>
            </a:r>
            <a:r>
              <a:rPr kumimoji="1" lang="en-US" altLang="ko-KR" dirty="0"/>
              <a:t>IS-A</a:t>
            </a:r>
            <a:r>
              <a:rPr kumimoji="1" lang="ko-KR" altLang="en-US" dirty="0"/>
              <a:t> 관계가 성립해야 한다</a:t>
            </a:r>
            <a:r>
              <a:rPr kumimoji="1" lang="en-US" altLang="ko-KR" dirty="0"/>
              <a:t>!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AD53977-294D-EF4A-9FDF-6B8E33B664B9}"/>
              </a:ext>
            </a:extLst>
          </p:cNvPr>
          <p:cNvSpPr txBox="1">
            <a:spLocks/>
          </p:cNvSpPr>
          <p:nvPr/>
        </p:nvSpPr>
        <p:spPr>
          <a:xfrm>
            <a:off x="735957" y="401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상속이 형성될 만한 관계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IS-A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02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2639-6427-DA4E-8AC6-E43CBC43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27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소유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의 관계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Policeman 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 a</a:t>
            </a:r>
            <a:r>
              <a:rPr kumimoji="1" lang="en-US" altLang="ko-KR" dirty="0"/>
              <a:t> gun. ( </a:t>
            </a:r>
            <a:r>
              <a:rPr kumimoji="1" lang="ko-KR" altLang="en-US" dirty="0"/>
              <a:t>경찰관은 총을 가진다</a:t>
            </a:r>
            <a:r>
              <a:rPr kumimoji="1" lang="en-US" altLang="ko-KR" dirty="0"/>
              <a:t>.)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IS-A</a:t>
            </a:r>
            <a:r>
              <a:rPr kumimoji="1" lang="ko-KR" altLang="en-US" dirty="0"/>
              <a:t>와 달리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상속이 형성되는 필수적인 관계는 아니다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en-US" altLang="ko-KR" sz="2400" dirty="0"/>
              <a:t>(</a:t>
            </a:r>
            <a:r>
              <a:rPr kumimoji="1" lang="ko-KR" altLang="en-US" sz="2400" dirty="0"/>
              <a:t>상속이 아닌 다른 방식으로도 얼마든지 표현 가능하기 때문</a:t>
            </a:r>
            <a:r>
              <a:rPr kumimoji="1" lang="en-US" altLang="ko-KR" sz="2400" dirty="0"/>
              <a:t>!)</a:t>
            </a:r>
          </a:p>
          <a:p>
            <a:endParaRPr kumimoji="1" lang="en-US" altLang="ko-KR" sz="2400" dirty="0"/>
          </a:p>
          <a:p>
            <a:r>
              <a:rPr kumimoji="1" lang="ko-KR" altLang="en-US" dirty="0"/>
              <a:t>우선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게 있다는 것만 알고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자세히는 </a:t>
            </a:r>
            <a:r>
              <a:rPr kumimoji="1" lang="ko-KR" altLang="en-US" dirty="0" err="1"/>
              <a:t>안할께요</a:t>
            </a:r>
            <a:endParaRPr kumimoji="1" lang="en-US" alt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AD53977-294D-EF4A-9FDF-6B8E33B664B9}"/>
              </a:ext>
            </a:extLst>
          </p:cNvPr>
          <p:cNvSpPr txBox="1">
            <a:spLocks/>
          </p:cNvSpPr>
          <p:nvPr/>
        </p:nvSpPr>
        <p:spPr>
          <a:xfrm>
            <a:off x="735957" y="4017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상속이 형성될 만한 관계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HAS-A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826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1644-F0FA-3B45-99D8-A076A311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객체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2639-6427-DA4E-8AC6-E43CBC43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객체 포인터 변수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객체의 주소 값을 저장하는 포인터 변수</a:t>
            </a:r>
            <a:endParaRPr kumimoji="1" lang="en-US" altLang="ko-KR" sz="2400" dirty="0"/>
          </a:p>
          <a:p>
            <a:r>
              <a:rPr kumimoji="1" lang="ko-KR" altLang="en-US" sz="2400" dirty="0"/>
              <a:t>클래스를 기반으로도 포인터 변수를 선언할 수 있다</a:t>
            </a:r>
            <a:r>
              <a:rPr kumimoji="1" lang="en-US" altLang="ko-KR" sz="2400" dirty="0"/>
              <a:t>!</a:t>
            </a: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A526C-3919-B848-BF04-4F272E00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46" y="2962275"/>
            <a:ext cx="4292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04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1644-F0FA-3B45-99D8-A076A311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객체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2639-6427-DA4E-8AC6-E43CBC43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Person</a:t>
            </a:r>
            <a:r>
              <a:rPr kumimoji="1" lang="ko-KR" altLang="en-US" sz="2400" dirty="0"/>
              <a:t>형 포인터는 </a:t>
            </a:r>
            <a:r>
              <a:rPr kumimoji="1"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Person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ko-KR" alt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객체뿐만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아니라</a:t>
            </a:r>
            <a:r>
              <a:rPr kumimoji="1"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Person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을 상속하는</a:t>
            </a:r>
            <a:br>
              <a:rPr kumimoji="1"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파생 클래스의 객체</a:t>
            </a:r>
            <a:r>
              <a:rPr kumimoji="1" lang="ko-KR" altLang="en-US" sz="2400" dirty="0"/>
              <a:t>도 가리킬 수 있다</a:t>
            </a:r>
            <a:r>
              <a:rPr kumimoji="1" lang="en-US" altLang="ko-KR" sz="2400" dirty="0"/>
              <a:t>!!</a:t>
            </a:r>
          </a:p>
          <a:p>
            <a:endParaRPr kumimoji="1"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4D142F-A028-6D40-AD07-5459BD05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595" y="2642203"/>
            <a:ext cx="4833624" cy="40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9A1D-DF54-7848-A931-166BDEBD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18" y="122056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Example.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4EFFD-A8A6-EF4A-A4EE-DFAB0581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17" y="0"/>
            <a:ext cx="6239565" cy="68580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6A675BF-1B77-704E-AED6-09E79C9E7940}"/>
              </a:ext>
            </a:extLst>
          </p:cNvPr>
          <p:cNvCxnSpPr>
            <a:cxnSpLocks/>
          </p:cNvCxnSpPr>
          <p:nvPr/>
        </p:nvCxnSpPr>
        <p:spPr>
          <a:xfrm>
            <a:off x="6096000" y="4919241"/>
            <a:ext cx="390452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CFD9B-7FE2-6B48-9E5F-F9DE1DB60CC4}"/>
              </a:ext>
            </a:extLst>
          </p:cNvPr>
          <p:cNvSpPr/>
          <p:nvPr/>
        </p:nvSpPr>
        <p:spPr>
          <a:xfrm>
            <a:off x="996945" y="1670039"/>
            <a:ext cx="3276452" cy="50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Person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995AD-8363-E64C-BF6C-8D994BD0B624}"/>
              </a:ext>
            </a:extLst>
          </p:cNvPr>
          <p:cNvSpPr/>
          <p:nvPr/>
        </p:nvSpPr>
        <p:spPr>
          <a:xfrm>
            <a:off x="996945" y="3655864"/>
            <a:ext cx="3276452" cy="5092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Student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15" name="위쪽 화살표[U] 14">
            <a:extLst>
              <a:ext uri="{FF2B5EF4-FFF2-40B4-BE49-F238E27FC236}">
                <a16:creationId xmlns:a16="http://schemas.microsoft.com/office/drawing/2014/main" id="{64CA2082-C9BE-1B42-B72F-01EB856E6C6D}"/>
              </a:ext>
            </a:extLst>
          </p:cNvPr>
          <p:cNvSpPr/>
          <p:nvPr/>
        </p:nvSpPr>
        <p:spPr>
          <a:xfrm>
            <a:off x="1804927" y="2471195"/>
            <a:ext cx="763929" cy="879676"/>
          </a:xfrm>
          <a:prstGeom prst="upArrow">
            <a:avLst>
              <a:gd name="adj1" fmla="val 31818"/>
              <a:gd name="adj2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위쪽 화살표[U] 15">
            <a:extLst>
              <a:ext uri="{FF2B5EF4-FFF2-40B4-BE49-F238E27FC236}">
                <a16:creationId xmlns:a16="http://schemas.microsoft.com/office/drawing/2014/main" id="{8C20F9F7-60B2-4146-A886-08929B2EC4D5}"/>
              </a:ext>
            </a:extLst>
          </p:cNvPr>
          <p:cNvSpPr/>
          <p:nvPr/>
        </p:nvSpPr>
        <p:spPr>
          <a:xfrm rot="10800000">
            <a:off x="2836596" y="2471195"/>
            <a:ext cx="763929" cy="879676"/>
          </a:xfrm>
          <a:prstGeom prst="upArrow">
            <a:avLst>
              <a:gd name="adj1" fmla="val 31818"/>
              <a:gd name="adj2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십자형[C] 16">
            <a:extLst>
              <a:ext uri="{FF2B5EF4-FFF2-40B4-BE49-F238E27FC236}">
                <a16:creationId xmlns:a16="http://schemas.microsoft.com/office/drawing/2014/main" id="{CA61BD39-73C6-1144-AF5B-62C833DB99F2}"/>
              </a:ext>
            </a:extLst>
          </p:cNvPr>
          <p:cNvSpPr/>
          <p:nvPr/>
        </p:nvSpPr>
        <p:spPr>
          <a:xfrm rot="18809870">
            <a:off x="2571899" y="2278094"/>
            <a:ext cx="1293321" cy="1333983"/>
          </a:xfrm>
          <a:prstGeom prst="plus">
            <a:avLst>
              <a:gd name="adj" fmla="val 464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2B9D24-9E98-2B4B-9F8B-B880403EF9D9}"/>
              </a:ext>
            </a:extLst>
          </p:cNvPr>
          <p:cNvSpPr/>
          <p:nvPr/>
        </p:nvSpPr>
        <p:spPr>
          <a:xfrm>
            <a:off x="996945" y="5812227"/>
            <a:ext cx="3276452" cy="509287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PartTimeStudent</a:t>
            </a:r>
            <a:r>
              <a:rPr kumimoji="1" lang="en-US" altLang="ko-KR" dirty="0"/>
              <a:t> </a:t>
            </a:r>
            <a:r>
              <a:rPr kumimoji="1" lang="ko-KR" altLang="en-US" dirty="0"/>
              <a:t>클래스</a:t>
            </a:r>
          </a:p>
        </p:txBody>
      </p:sp>
      <p:sp>
        <p:nvSpPr>
          <p:cNvPr id="20" name="위쪽 화살표[U] 19">
            <a:extLst>
              <a:ext uri="{FF2B5EF4-FFF2-40B4-BE49-F238E27FC236}">
                <a16:creationId xmlns:a16="http://schemas.microsoft.com/office/drawing/2014/main" id="{14BF9C86-C888-9049-9060-18E31C330473}"/>
              </a:ext>
            </a:extLst>
          </p:cNvPr>
          <p:cNvSpPr/>
          <p:nvPr/>
        </p:nvSpPr>
        <p:spPr>
          <a:xfrm>
            <a:off x="1804359" y="4548851"/>
            <a:ext cx="763929" cy="879676"/>
          </a:xfrm>
          <a:prstGeom prst="upArrow">
            <a:avLst>
              <a:gd name="adj1" fmla="val 31818"/>
              <a:gd name="adj2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위쪽 화살표[U] 20">
            <a:extLst>
              <a:ext uri="{FF2B5EF4-FFF2-40B4-BE49-F238E27FC236}">
                <a16:creationId xmlns:a16="http://schemas.microsoft.com/office/drawing/2014/main" id="{B2CFB338-0F1C-B248-A7B6-C5D472A8397F}"/>
              </a:ext>
            </a:extLst>
          </p:cNvPr>
          <p:cNvSpPr/>
          <p:nvPr/>
        </p:nvSpPr>
        <p:spPr>
          <a:xfrm rot="10800000">
            <a:off x="2836028" y="4548851"/>
            <a:ext cx="763929" cy="879676"/>
          </a:xfrm>
          <a:prstGeom prst="upArrow">
            <a:avLst>
              <a:gd name="adj1" fmla="val 31818"/>
              <a:gd name="adj2" fmla="val 36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십자형[C] 21">
            <a:extLst>
              <a:ext uri="{FF2B5EF4-FFF2-40B4-BE49-F238E27FC236}">
                <a16:creationId xmlns:a16="http://schemas.microsoft.com/office/drawing/2014/main" id="{846A957C-EA26-9743-AA9D-30D4EDF60EB7}"/>
              </a:ext>
            </a:extLst>
          </p:cNvPr>
          <p:cNvSpPr/>
          <p:nvPr/>
        </p:nvSpPr>
        <p:spPr>
          <a:xfrm rot="18809870">
            <a:off x="2571331" y="4355750"/>
            <a:ext cx="1293321" cy="1333983"/>
          </a:xfrm>
          <a:prstGeom prst="plus">
            <a:avLst>
              <a:gd name="adj" fmla="val 464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1644-F0FA-3B45-99D8-A076A311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객체 포인터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2639-6427-DA4E-8AC6-E43CBC43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7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”C++</a:t>
            </a:r>
            <a:r>
              <a:rPr kumimoji="1" lang="ko-KR" altLang="en-US" sz="2400" dirty="0"/>
              <a:t>에서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AAA</a:t>
            </a:r>
            <a:r>
              <a:rPr kumimoji="1" lang="ko-KR" altLang="en-US" sz="2400" dirty="0"/>
              <a:t>형 포인터 변수는 </a:t>
            </a:r>
            <a:r>
              <a:rPr kumimoji="1" lang="en-US" altLang="ko-KR" sz="2400" dirty="0"/>
              <a:t>AAA</a:t>
            </a:r>
            <a:r>
              <a:rPr kumimoji="1" lang="ko-KR" altLang="en-US" sz="2400" dirty="0"/>
              <a:t> 객체 또는 </a:t>
            </a:r>
            <a:r>
              <a:rPr kumimoji="1" lang="en-US" altLang="ko-KR" sz="2400" dirty="0"/>
              <a:t>AAA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직접 혹은 간접적으로</a:t>
            </a:r>
            <a:br>
              <a:rPr kumimoji="1" lang="en-US" altLang="ko-KR" sz="2400" dirty="0"/>
            </a:br>
            <a:br>
              <a:rPr kumimoji="1" lang="en-US" altLang="ko-KR" sz="2400" dirty="0"/>
            </a:br>
            <a:r>
              <a:rPr kumimoji="1" lang="ko-KR" altLang="en-US" sz="2400" dirty="0"/>
              <a:t>상속하는 모든 객체를 가리킬 수 있다</a:t>
            </a:r>
            <a:r>
              <a:rPr kumimoji="1" lang="en-US" altLang="ko-KR" sz="2400" dirty="0"/>
              <a:t>.”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객체의 주소 값을 저장할 수 있다</a:t>
            </a:r>
            <a:r>
              <a:rPr kumimoji="1" lang="en-US" altLang="ko-KR" sz="2400" dirty="0"/>
              <a:t>.)</a:t>
            </a:r>
            <a:br>
              <a:rPr kumimoji="1" lang="en-US" altLang="ko-KR" sz="2400" dirty="0"/>
            </a:br>
            <a:endParaRPr kumimoji="1" lang="en-US" altLang="ko-KR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38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9143-DAD4-7A42-B1A1-231A272C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3776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Overriding.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8B0D3-474B-6842-93E3-E45FFE2E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567" y="5752114"/>
            <a:ext cx="9275805" cy="1655762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Override : (v) </a:t>
            </a:r>
            <a:r>
              <a:rPr lang="en-US" altLang="ko-KR" sz="1800" dirty="0"/>
              <a:t>〈</a:t>
            </a:r>
            <a:r>
              <a:rPr lang="ko-KR" altLang="en-US" sz="1800" dirty="0"/>
              <a:t>사람</a:t>
            </a:r>
            <a:r>
              <a:rPr lang="en-US" altLang="ko-KR" sz="1800" dirty="0"/>
              <a:t>·</a:t>
            </a:r>
            <a:r>
              <a:rPr lang="ko-KR" altLang="en-US" sz="1800" dirty="0"/>
              <a:t>의견</a:t>
            </a:r>
            <a:r>
              <a:rPr lang="en-US" altLang="ko-KR" sz="1800" dirty="0"/>
              <a:t>·</a:t>
            </a:r>
            <a:r>
              <a:rPr lang="ko-KR" altLang="en-US" sz="1800" dirty="0"/>
              <a:t>결정 등을</a:t>
            </a:r>
            <a:r>
              <a:rPr lang="en-US" altLang="ko-KR" sz="1800" dirty="0"/>
              <a:t>〉 </a:t>
            </a:r>
            <a:r>
              <a:rPr lang="ko-KR" altLang="en-US" sz="1800" dirty="0"/>
              <a:t>무효로 하다</a:t>
            </a:r>
            <a:r>
              <a:rPr lang="en-US" altLang="ko-KR" sz="1800" dirty="0"/>
              <a:t>, </a:t>
            </a:r>
            <a:r>
              <a:rPr lang="ko-KR" altLang="en-US" sz="1800" dirty="0"/>
              <a:t>뒤엎다 </a:t>
            </a:r>
            <a:r>
              <a:rPr lang="en-US" altLang="ko-KR" sz="1800" dirty="0"/>
              <a:t>(</a:t>
            </a:r>
            <a:r>
              <a:rPr lang="en" altLang="ko-KR" sz="1800" dirty="0"/>
              <a:t>overrule); </a:t>
            </a:r>
            <a:r>
              <a:rPr lang="en-US" altLang="ko-KR" sz="1800" dirty="0"/>
              <a:t> …</a:t>
            </a:r>
            <a:r>
              <a:rPr lang="ko-KR" altLang="en-US" sz="1800" dirty="0"/>
              <a:t>에 우선하다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7607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7BC77-46F0-2B42-B00E-B0244488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Overriding vs Overloading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F0436-1F75-D44F-A506-E22E8C03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9" y="2844196"/>
            <a:ext cx="12113871" cy="4351338"/>
          </a:xfrm>
        </p:spPr>
        <p:txBody>
          <a:bodyPr>
            <a:normAutofit/>
          </a:bodyPr>
          <a:lstStyle/>
          <a:p>
            <a:r>
              <a:rPr kumimoji="1" lang="ko-KR" altLang="en-US" sz="2300" dirty="0"/>
              <a:t>함수 오버로딩 </a:t>
            </a:r>
            <a:r>
              <a:rPr kumimoji="1" lang="en-US" altLang="ko-KR" sz="2300" dirty="0"/>
              <a:t>:</a:t>
            </a:r>
            <a:r>
              <a:rPr kumimoji="1" lang="ko-KR" altLang="en-US" sz="2300" dirty="0"/>
              <a:t> 서로 다른 </a:t>
            </a:r>
            <a:r>
              <a:rPr kumimoji="1" lang="ko-KR" altLang="en-US" sz="2300" dirty="0" err="1"/>
              <a:t>시그니처를</a:t>
            </a:r>
            <a:r>
              <a:rPr kumimoji="1" lang="ko-KR" altLang="en-US" sz="2300" dirty="0"/>
              <a:t> 갖는 여러 함수를</a:t>
            </a:r>
            <a:r>
              <a:rPr kumimoji="1" lang="en-US" altLang="ko-KR" sz="2300" dirty="0"/>
              <a:t>,</a:t>
            </a:r>
            <a:r>
              <a:rPr kumimoji="1" lang="ko-KR" altLang="en-US" sz="2300" dirty="0"/>
              <a:t> 같은 이름으로 정의하는 것</a:t>
            </a:r>
            <a:endParaRPr kumimoji="1" lang="en-US" altLang="ko-KR" sz="2300" dirty="0"/>
          </a:p>
          <a:p>
            <a:endParaRPr kumimoji="1" lang="en-US" altLang="ko-KR" sz="2300" dirty="0"/>
          </a:p>
          <a:p>
            <a:r>
              <a:rPr kumimoji="1" lang="ko-KR" altLang="en-US" sz="2300" dirty="0"/>
              <a:t>함수 </a:t>
            </a:r>
            <a:r>
              <a:rPr kumimoji="1" lang="ko-KR" altLang="en-US" sz="2300" dirty="0" err="1"/>
              <a:t>오버라이딩</a:t>
            </a:r>
            <a:r>
              <a:rPr kumimoji="1" lang="ko-KR" altLang="en-US" sz="2300" dirty="0"/>
              <a:t> </a:t>
            </a:r>
            <a:r>
              <a:rPr kumimoji="1" lang="en-US" altLang="ko-KR" sz="2300" dirty="0"/>
              <a:t>:</a:t>
            </a:r>
            <a:r>
              <a:rPr kumimoji="1" lang="ko-KR" altLang="en-US" sz="2300" dirty="0"/>
              <a:t> 이미 정의된 함수를 무시하고</a:t>
            </a:r>
            <a:r>
              <a:rPr kumimoji="1" lang="en-US" altLang="ko-KR" sz="2300" dirty="0"/>
              <a:t>,</a:t>
            </a:r>
            <a:r>
              <a:rPr kumimoji="1" lang="ko-KR" altLang="en-US" sz="2300" dirty="0"/>
              <a:t> 같은 이름의 함수를 새롭게 정의하는 것</a:t>
            </a:r>
          </a:p>
        </p:txBody>
      </p:sp>
    </p:spTree>
    <p:extLst>
      <p:ext uri="{BB962C8B-B14F-4D97-AF65-F5344CB8AC3E}">
        <p14:creationId xmlns:p14="http://schemas.microsoft.com/office/powerpoint/2010/main" val="40364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9143-DAD4-7A42-B1A1-231A272C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3776"/>
            <a:ext cx="9144000" cy="2387600"/>
          </a:xfrm>
        </p:spPr>
        <p:txBody>
          <a:bodyPr/>
          <a:lstStyle/>
          <a:p>
            <a:r>
              <a:rPr kumimoji="1" lang="ko-KR" altLang="en-US" dirty="0"/>
              <a:t>숙제 </a:t>
            </a:r>
            <a:r>
              <a:rPr kumimoji="1" lang="en-US" altLang="ko-KR" dirty="0"/>
              <a:t>Review.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225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7BC77-46F0-2B42-B00E-B0244488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Overriding vs Overloading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4E5DE-0090-564B-B03C-D9ED2C136F62}"/>
              </a:ext>
            </a:extLst>
          </p:cNvPr>
          <p:cNvSpPr txBox="1"/>
          <p:nvPr/>
        </p:nvSpPr>
        <p:spPr>
          <a:xfrm>
            <a:off x="432488" y="1690688"/>
            <a:ext cx="231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Overloading</a:t>
            </a:r>
            <a:endParaRPr kumimoji="1"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37C638-1413-4041-AA56-CAE38565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25" y="1771007"/>
            <a:ext cx="6607097" cy="898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D85E69-8A6D-5D48-B82E-05050D66384C}"/>
              </a:ext>
            </a:extLst>
          </p:cNvPr>
          <p:cNvSpPr txBox="1"/>
          <p:nvPr/>
        </p:nvSpPr>
        <p:spPr>
          <a:xfrm>
            <a:off x="432488" y="3657127"/>
            <a:ext cx="231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Overriding</a:t>
            </a:r>
            <a:endParaRPr kumimoji="1"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8796A1-2779-B54A-A930-0C12D8CA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25" y="3200873"/>
            <a:ext cx="5516778" cy="3574793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D8A6F5F7-2DBB-964C-B8F8-0DD4F5617C54}"/>
              </a:ext>
            </a:extLst>
          </p:cNvPr>
          <p:cNvSpPr/>
          <p:nvPr/>
        </p:nvSpPr>
        <p:spPr>
          <a:xfrm>
            <a:off x="2743200" y="4263081"/>
            <a:ext cx="5276335" cy="840260"/>
          </a:xfrm>
          <a:prstGeom prst="frame">
            <a:avLst>
              <a:gd name="adj1" fmla="val 3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A9460C3-B1D9-594D-825E-88F8AEB8EAC9}"/>
              </a:ext>
            </a:extLst>
          </p:cNvPr>
          <p:cNvSpPr/>
          <p:nvPr/>
        </p:nvSpPr>
        <p:spPr>
          <a:xfrm>
            <a:off x="2743200" y="6007551"/>
            <a:ext cx="5276335" cy="840260"/>
          </a:xfrm>
          <a:prstGeom prst="frame">
            <a:avLst>
              <a:gd name="adj1" fmla="val 36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89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AE556-D5AB-9541-8DFC-B269640C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멤버 함수 </a:t>
            </a:r>
            <a:r>
              <a:rPr kumimoji="1" lang="ko-KR" altLang="en-US" dirty="0" err="1"/>
              <a:t>오버라이딩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54D3D-23B6-6B4D-9271-AAD1E277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2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C++</a:t>
            </a:r>
            <a:r>
              <a:rPr kumimoji="1" lang="ko-KR" altLang="en-US" sz="2400" dirty="0"/>
              <a:t>에서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파생 클래스는 상속을 받을 때 명시한 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접근 제어 권한에 맞는 </a:t>
            </a:r>
            <a:r>
              <a:rPr kumimoji="1" lang="ko-KR" altLang="en-US" sz="2400" dirty="0"/>
              <a:t>기반 클래스의 모든 멤버를 상속받는다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이렇게 상속받은 멤버 함수는 그대로 사용해도 되고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필요한 동작을 위해 함수를 재정의하여 사용할 </a:t>
            </a:r>
            <a:r>
              <a:rPr kumimoji="1" lang="ko-KR" altLang="en-US" sz="2400" dirty="0"/>
              <a:t>수도 있다</a:t>
            </a:r>
            <a:r>
              <a:rPr kumimoji="1" lang="en-US" altLang="ko-KR" sz="2400" dirty="0"/>
              <a:t>.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오버라이딩이란 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멤버 함수의 동작만을 재정의</a:t>
            </a:r>
            <a:r>
              <a:rPr kumimoji="1" lang="ko-KR" altLang="en-US" sz="2400" dirty="0"/>
              <a:t>하는 것이므로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함수의 원형은 기존 멤버 함수의 원형과 같아야 </a:t>
            </a:r>
            <a:r>
              <a:rPr kumimoji="1" lang="ko-KR" altLang="en-US" sz="2400" dirty="0"/>
              <a:t>한다</a:t>
            </a:r>
            <a:r>
              <a:rPr kumimoji="1" lang="en-US" altLang="ko-KR" sz="2400" dirty="0"/>
              <a:t>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5964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8FDF-F057-3C4E-AC03-7C40DC1D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Overriding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723AB-7C03-044A-B8EC-305246E7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3295610"/>
            <a:ext cx="10515600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ko-KR" altLang="en-US" dirty="0"/>
              <a:t>파생 클래스에서 직접 오버라이딩하는 방법</a:t>
            </a:r>
            <a:endParaRPr kumimoji="1" lang="en-US" altLang="ko-KR" dirty="0"/>
          </a:p>
          <a:p>
            <a:pPr marL="514350" indent="-514350">
              <a:buFont typeface="+mj-ea"/>
              <a:buAutoNum type="circleNumDbPlain"/>
            </a:pPr>
            <a:r>
              <a:rPr kumimoji="1" lang="ko-KR" altLang="en-US" dirty="0"/>
              <a:t>가상 함수를 이용해 오버라이딩하는 방법</a:t>
            </a:r>
          </a:p>
        </p:txBody>
      </p:sp>
    </p:spTree>
    <p:extLst>
      <p:ext uri="{BB962C8B-B14F-4D97-AF65-F5344CB8AC3E}">
        <p14:creationId xmlns:p14="http://schemas.microsoft.com/office/powerpoint/2010/main" val="1525803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63C38-712D-1643-8FBB-0EDDB17A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36" y="196751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Question #1.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1F580-1BA5-BC48-8965-C276F2C3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01" y="86497"/>
            <a:ext cx="60201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35AF6-5C75-F84B-A246-3B14685A75D2}"/>
              </a:ext>
            </a:extLst>
          </p:cNvPr>
          <p:cNvSpPr txBox="1"/>
          <p:nvPr/>
        </p:nvSpPr>
        <p:spPr>
          <a:xfrm>
            <a:off x="231436" y="3192331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실행 결과는 어떻게 나올까</a:t>
            </a:r>
            <a:r>
              <a:rPr kumimoji="1" lang="en-US" altLang="ko-KR" sz="3600" dirty="0"/>
              <a:t>?</a:t>
            </a:r>
            <a:endParaRPr kumimoji="1" lang="ko-KR" altLang="en-US" sz="3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89DD4B-2D11-F44A-863B-0C66F4B53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86" y="4658893"/>
            <a:ext cx="5379142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63C38-712D-1643-8FBB-0EDDB17A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36" y="196751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Question #2.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1F580-1BA5-BC48-8965-C276F2C3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01" y="86497"/>
            <a:ext cx="60201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35AF6-5C75-F84B-A246-3B14685A75D2}"/>
              </a:ext>
            </a:extLst>
          </p:cNvPr>
          <p:cNvSpPr txBox="1"/>
          <p:nvPr/>
        </p:nvSpPr>
        <p:spPr>
          <a:xfrm>
            <a:off x="231436" y="3192331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실행 결과는 어떻게 나올까</a:t>
            </a:r>
            <a:r>
              <a:rPr kumimoji="1" lang="en-US" altLang="ko-KR" sz="3600" dirty="0"/>
              <a:t>?</a:t>
            </a:r>
            <a:endParaRPr kumimoji="1"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83DAD-689C-2B41-AB21-9B0A0EC08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801" y="3242956"/>
            <a:ext cx="5529943" cy="3615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85419A-FB5B-8F44-AA3F-A68C72B53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25" y="3975631"/>
            <a:ext cx="5159786" cy="23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BD6E-FEA4-A246-A4C5-A7F7E519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EC766-2F76-354F-9BA4-5862EC26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14" y="2046968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방금 예제에서는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Person</a:t>
            </a:r>
            <a:r>
              <a:rPr kumimoji="1" lang="ko-KR" altLang="en-US" dirty="0"/>
              <a:t> 클래스의 </a:t>
            </a:r>
            <a:r>
              <a:rPr kumimoji="1" lang="en-US" altLang="ko-KR" dirty="0" err="1"/>
              <a:t>ShowPersonInfo</a:t>
            </a:r>
            <a:r>
              <a:rPr kumimoji="1" lang="en-US" altLang="ko-KR" dirty="0"/>
              <a:t>()</a:t>
            </a:r>
            <a:r>
              <a:rPr kumimoji="1" lang="ko-KR" altLang="en-US" dirty="0"/>
              <a:t> 멤버 함수를 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클래스에서 상속받아 재정의</a:t>
            </a:r>
            <a:r>
              <a:rPr kumimoji="1" lang="ko-KR" altLang="en-US" dirty="0"/>
              <a:t>하고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그리고서 </a:t>
            </a:r>
            <a:r>
              <a:rPr kumimoji="1" lang="en-US" altLang="ko-KR" dirty="0"/>
              <a:t>Student </a:t>
            </a:r>
            <a:r>
              <a:rPr kumimoji="1" lang="ko-KR" altLang="en-US" dirty="0"/>
              <a:t>객체에서 </a:t>
            </a:r>
            <a:r>
              <a:rPr kumimoji="1" lang="en-US" altLang="ko-KR" dirty="0" err="1"/>
              <a:t>ShowPersonInfo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멤버 함수를 호출하면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기반 클래스인 </a:t>
            </a:r>
            <a:r>
              <a:rPr kumimoji="1" lang="en-US" altLang="ko-KR" dirty="0"/>
              <a:t>Person </a:t>
            </a:r>
            <a:r>
              <a:rPr kumimoji="1" lang="ko-KR" altLang="en-US" dirty="0"/>
              <a:t>클래스의 멤버 함수가 아닌 </a:t>
            </a:r>
            <a:r>
              <a:rPr kumimoji="1"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재정의한 멤버 함수가 호출됨</a:t>
            </a:r>
            <a:r>
              <a:rPr kumimoji="1" lang="ko-KR" altLang="en-US" dirty="0"/>
              <a:t>을 알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344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9143-DAD4-7A42-B1A1-231A272C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3776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Binding.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821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02DB75F-9212-C740-AEFE-230E882096FA}"/>
              </a:ext>
            </a:extLst>
          </p:cNvPr>
          <p:cNvGrpSpPr/>
          <p:nvPr/>
        </p:nvGrpSpPr>
        <p:grpSpPr>
          <a:xfrm>
            <a:off x="448462" y="1530050"/>
            <a:ext cx="11295076" cy="4892075"/>
            <a:chOff x="507544" y="816746"/>
            <a:chExt cx="11295076" cy="48920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383551-AE35-3B46-892F-03EAA7351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544" y="816746"/>
              <a:ext cx="5588456" cy="48920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F147E0-931D-074E-8739-1209C590B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9969" y="816746"/>
              <a:ext cx="6342651" cy="1448829"/>
            </a:xfrm>
            <a:prstGeom prst="rect">
              <a:avLst/>
            </a:prstGeom>
          </p:spPr>
        </p:pic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B8019A1E-8DAF-444D-A9BB-064A5250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09" y="204487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Question #2.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5D57F-E953-EC4A-936A-95B1BDD5622E}"/>
              </a:ext>
            </a:extLst>
          </p:cNvPr>
          <p:cNvSpPr txBox="1"/>
          <p:nvPr/>
        </p:nvSpPr>
        <p:spPr>
          <a:xfrm>
            <a:off x="6036918" y="3232791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실행 결과는 어떻게 나올까</a:t>
            </a:r>
            <a:r>
              <a:rPr kumimoji="1" lang="en-US" altLang="ko-KR" sz="3600" dirty="0"/>
              <a:t>?</a:t>
            </a:r>
            <a:endParaRPr kumimoji="1" lang="ko-KR" altLang="en-US" sz="3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C342B9-5644-AD4F-8AE1-51B462CB7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084" y="4506871"/>
            <a:ext cx="5639272" cy="12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8019A1E-8DAF-444D-A9BB-064A5250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09" y="204487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Question #3.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5D57F-E953-EC4A-936A-95B1BDD5622E}"/>
              </a:ext>
            </a:extLst>
          </p:cNvPr>
          <p:cNvSpPr txBox="1"/>
          <p:nvPr/>
        </p:nvSpPr>
        <p:spPr>
          <a:xfrm>
            <a:off x="5494500" y="4030851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/>
              <a:t>실행 결과는 어떻게 나올까</a:t>
            </a:r>
            <a:r>
              <a:rPr kumimoji="1" lang="en-US" altLang="ko-KR" sz="3600" dirty="0"/>
              <a:t>?</a:t>
            </a:r>
            <a:endParaRPr kumimoji="1"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F5F213-BE8C-AB41-B597-CD503C5D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44" y="1270557"/>
            <a:ext cx="4916505" cy="49741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79F607-A7E0-144E-BFA7-7CF4AE89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49" y="1270557"/>
            <a:ext cx="5168900" cy="271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46B159-D515-2249-AC59-680C23379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09" y="4992289"/>
            <a:ext cx="4431796" cy="13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31D1A-5976-49DA-8603-EE7F5178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바인딩</a:t>
            </a:r>
            <a:r>
              <a:rPr lang="en-US" altLang="ko-KR" dirty="0"/>
              <a:t>(Binding)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C01D4-469F-4D06-99EA-024B7F9E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 소스에 쓰인 변수</a:t>
            </a:r>
            <a:r>
              <a:rPr lang="en-US" altLang="ko-KR" dirty="0"/>
              <a:t>, </a:t>
            </a:r>
            <a:r>
              <a:rPr lang="ko-KR" altLang="en-US" dirty="0"/>
              <a:t>이름 식별자들에 대해 값 또는 속성을 확정하여 변경할 수 없게 묶는</a:t>
            </a:r>
            <a:r>
              <a:rPr lang="en-US" altLang="ko-KR" dirty="0"/>
              <a:t>(binding)</a:t>
            </a:r>
            <a:r>
              <a:rPr lang="ko-KR" altLang="en-US" dirty="0"/>
              <a:t>과정 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프로그램 실행 → 함수 호출 → 함수가 저장된 주소로 점프 → 함수 실행 → 원래 위치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4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D06CB-43E3-4997-9700-48572B035AD9}"/>
              </a:ext>
            </a:extLst>
          </p:cNvPr>
          <p:cNvSpPr txBox="1"/>
          <p:nvPr/>
        </p:nvSpPr>
        <p:spPr>
          <a:xfrm>
            <a:off x="304708" y="2852823"/>
            <a:ext cx="7247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 다음 두 클래스에 적절한 생성자와 소멸자를 정의하고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이에 대한 확인을 위한 </a:t>
            </a:r>
            <a:r>
              <a:rPr lang="en-US" altLang="ko-KR" sz="2800" dirty="0"/>
              <a:t>main</a:t>
            </a:r>
            <a:r>
              <a:rPr lang="ko-KR" altLang="en-US" sz="2800" dirty="0"/>
              <a:t>함수를 </a:t>
            </a:r>
            <a:r>
              <a:rPr lang="ko-KR" altLang="en-US" sz="2800" dirty="0" err="1"/>
              <a:t>정의하시오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B1B95C-8FB6-4A91-B1E9-68D5DD28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92" y="1044458"/>
            <a:ext cx="43434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E1644-F0FA-3B45-99D8-A076A311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정적</a:t>
            </a:r>
            <a:r>
              <a:rPr kumimoji="1" lang="en-US" altLang="ko-KR" dirty="0"/>
              <a:t> </a:t>
            </a:r>
            <a:r>
              <a:rPr kumimoji="1" lang="ko-KR" altLang="en-US" dirty="0"/>
              <a:t>바인딩</a:t>
            </a:r>
            <a:r>
              <a:rPr kumimoji="1" lang="en-US" altLang="ko-KR" dirty="0"/>
              <a:t>(</a:t>
            </a:r>
            <a:r>
              <a:rPr lang="en-US" altLang="ko-KR" b="1" dirty="0"/>
              <a:t>Static Binding)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52639-6427-DA4E-8AC6-E43CBC43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컴파일 시점에 일어나고 프로그램 실행 과정에서 변하지 않고 유지되는 바인딩</a:t>
            </a:r>
            <a:endParaRPr kumimoji="1" lang="en-US" altLang="ko-KR" dirty="0"/>
          </a:p>
          <a:p>
            <a:r>
              <a:rPr kumimoji="1" lang="en-US" altLang="ko-KR" dirty="0"/>
              <a:t>C++</a:t>
            </a:r>
            <a:r>
              <a:rPr kumimoji="1" lang="ko-KR" altLang="en-US" dirty="0"/>
              <a:t>의 가상 함수의 바인딩은 문서상으로는 동적 바인딩으로 되어 있으나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구현상으로는 런타임 성능을 높이기 위해 정적 바인딩을 쓰고 있다</a:t>
            </a:r>
            <a:r>
              <a:rPr kumimoji="1" lang="en-US" altLang="ko-KR" dirty="0"/>
              <a:t>.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803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D04D07-0918-4B25-A2A4-87E2BD87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9" y="469790"/>
            <a:ext cx="4752671" cy="5918420"/>
          </a:xfrm>
          <a:prstGeom prst="rect">
            <a:avLst/>
          </a:prstGeom>
        </p:spPr>
      </p:pic>
      <p:pic>
        <p:nvPicPr>
          <p:cNvPr id="7" name="그림 6" descr="검은색, 하얀색이(가) 표시된 사진&#10;&#10;자동 생성된 설명">
            <a:extLst>
              <a:ext uri="{FF2B5EF4-FFF2-40B4-BE49-F238E27FC236}">
                <a16:creationId xmlns:a16="http://schemas.microsoft.com/office/drawing/2014/main" id="{2DD39772-FABE-4A14-908C-C99241C51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91" y="4684808"/>
            <a:ext cx="4094402" cy="1477679"/>
          </a:xfrm>
          <a:prstGeom prst="rect">
            <a:avLst/>
          </a:prstGeom>
        </p:spPr>
      </p:pic>
      <p:sp>
        <p:nvSpPr>
          <p:cNvPr id="10" name="화살표: 줄무늬가 있는 오른쪽 9">
            <a:extLst>
              <a:ext uri="{FF2B5EF4-FFF2-40B4-BE49-F238E27FC236}">
                <a16:creationId xmlns:a16="http://schemas.microsoft.com/office/drawing/2014/main" id="{576E108E-CA4B-43BC-AB94-FCF7F8BB9AA9}"/>
              </a:ext>
            </a:extLst>
          </p:cNvPr>
          <p:cNvSpPr/>
          <p:nvPr/>
        </p:nvSpPr>
        <p:spPr>
          <a:xfrm>
            <a:off x="3446796" y="5057962"/>
            <a:ext cx="1331391" cy="781796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결과는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?!</a:t>
            </a:r>
            <a:endParaRPr lang="ko-KR" alt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66111AAB-8F12-4555-98AC-D8719C4AAB83}"/>
              </a:ext>
            </a:extLst>
          </p:cNvPr>
          <p:cNvSpPr/>
          <p:nvPr/>
        </p:nvSpPr>
        <p:spPr>
          <a:xfrm>
            <a:off x="5091545" y="5025652"/>
            <a:ext cx="1920476" cy="846416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정적 바인딩에 의해</a:t>
            </a:r>
            <a:r>
              <a:rPr lang="en-US" altLang="ko-KR" sz="1200" dirty="0">
                <a:solidFill>
                  <a:schemeClr val="bg1"/>
                </a:solidFill>
              </a:rPr>
              <a:t>!!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713C01B5-053D-4D23-9B57-636331586020}"/>
              </a:ext>
            </a:extLst>
          </p:cNvPr>
          <p:cNvSpPr/>
          <p:nvPr/>
        </p:nvSpPr>
        <p:spPr>
          <a:xfrm>
            <a:off x="5515868" y="323369"/>
            <a:ext cx="3872752" cy="2662517"/>
          </a:xfrm>
          <a:prstGeom prst="wedgeRoundRectCallout">
            <a:avLst>
              <a:gd name="adj1" fmla="val -36574"/>
              <a:gd name="adj2" fmla="val 651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b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에 할당된 객체는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Derived </a:t>
            </a:r>
          </a:p>
          <a:p>
            <a:pPr algn="ctr"/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Derived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Print()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함수를 실행시키려면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AD5B7263-D7EB-491C-BA38-6E21D2898463}"/>
              </a:ext>
            </a:extLst>
          </p:cNvPr>
          <p:cNvSpPr/>
          <p:nvPr/>
        </p:nvSpPr>
        <p:spPr>
          <a:xfrm>
            <a:off x="8171435" y="2677723"/>
            <a:ext cx="2877670" cy="1317812"/>
          </a:xfrm>
          <a:prstGeom prst="bracketPair">
            <a:avLst/>
          </a:prstGeom>
          <a:ln w="76200">
            <a:solidFill>
              <a:srgbClr val="9933FF"/>
            </a:solidFill>
            <a:prstDash val="solid"/>
          </a:ln>
          <a:effectLst>
            <a:glow rad="101600">
              <a:srgbClr val="9933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CC99FF"/>
                </a:solidFill>
              </a:rPr>
              <a:t>동적 바인딩</a:t>
            </a:r>
          </a:p>
        </p:txBody>
      </p:sp>
    </p:spTree>
    <p:extLst>
      <p:ext uri="{BB962C8B-B14F-4D97-AF65-F5344CB8AC3E}">
        <p14:creationId xmlns:p14="http://schemas.microsoft.com/office/powerpoint/2010/main" val="676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7974B-8B1A-4768-846B-ED540896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가상 함수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262BE-FC17-4216-8C59-DBFF1BA5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3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Virtual</a:t>
            </a:r>
            <a:r>
              <a:rPr lang="ko-KR" altLang="en-US" sz="2400" dirty="0"/>
              <a:t> 키워드가 붙은 함수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Virtual </a:t>
            </a:r>
            <a:r>
              <a:rPr lang="ko-KR" altLang="en-US" sz="2400" dirty="0"/>
              <a:t>함수는 함수가 실행이 될 수도 있고 안될 수도 있다는 의미를 담음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가상함수의 실행 여부는 컴파일 시가 아닌</a:t>
            </a:r>
            <a:r>
              <a:rPr lang="en-US" altLang="ko-KR" sz="2400" dirty="0"/>
              <a:t>,  </a:t>
            </a:r>
            <a:r>
              <a:rPr lang="ko-KR" altLang="en-US" sz="2400" dirty="0">
                <a:solidFill>
                  <a:srgbClr val="CC99FF"/>
                </a:solidFill>
              </a:rPr>
              <a:t>프로그램이 실행되는 시점</a:t>
            </a:r>
            <a:r>
              <a:rPr lang="ko-KR" altLang="en-US" sz="2400" dirty="0"/>
              <a:t>에서 결정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컴파일 도중에는 함수의 실행 여부 알 </a:t>
            </a:r>
            <a:r>
              <a:rPr lang="ko-KR" altLang="en-US" sz="2400" dirty="0" err="1"/>
              <a:t>수없음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213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모니터, 앉아있는, 검은색, 화면이(가) 표시된 사진&#10;&#10;자동 생성된 설명">
            <a:extLst>
              <a:ext uri="{FF2B5EF4-FFF2-40B4-BE49-F238E27FC236}">
                <a16:creationId xmlns:a16="http://schemas.microsoft.com/office/drawing/2014/main" id="{E8FBA4D7-C26D-4C2F-BA9F-A420569E5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2" y="479849"/>
            <a:ext cx="4985586" cy="5898302"/>
          </a:xfrm>
          <a:prstGeom prst="rect">
            <a:avLst/>
          </a:prstGeom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88325DB6-CBBD-4A1C-92F3-775782E01469}"/>
              </a:ext>
            </a:extLst>
          </p:cNvPr>
          <p:cNvSpPr/>
          <p:nvPr/>
        </p:nvSpPr>
        <p:spPr>
          <a:xfrm>
            <a:off x="1766048" y="1858954"/>
            <a:ext cx="887506" cy="277906"/>
          </a:xfrm>
          <a:prstGeom prst="flowChartProcess">
            <a:avLst/>
          </a:prstGeom>
          <a:noFill/>
          <a:ln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301C88C2-AE23-402E-8C3C-A7C161AAB940}"/>
              </a:ext>
            </a:extLst>
          </p:cNvPr>
          <p:cNvSpPr/>
          <p:nvPr/>
        </p:nvSpPr>
        <p:spPr>
          <a:xfrm>
            <a:off x="4636692" y="5244590"/>
            <a:ext cx="1775012" cy="941294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실행결과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 descr="검은색, 하얀색이(가) 표시된 사진&#10;&#10;자동 생성된 설명">
            <a:extLst>
              <a:ext uri="{FF2B5EF4-FFF2-40B4-BE49-F238E27FC236}">
                <a16:creationId xmlns:a16="http://schemas.microsoft.com/office/drawing/2014/main" id="{D9C94A31-7858-4032-B713-57556694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220" y="5058691"/>
            <a:ext cx="3939277" cy="1313092"/>
          </a:xfrm>
          <a:prstGeom prst="rect">
            <a:avLst/>
          </a:prstGeom>
        </p:spPr>
      </p:pic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FDE210B2-8227-46AC-B3E4-D077ADC8602E}"/>
              </a:ext>
            </a:extLst>
          </p:cNvPr>
          <p:cNvSpPr/>
          <p:nvPr/>
        </p:nvSpPr>
        <p:spPr>
          <a:xfrm>
            <a:off x="5934636" y="308375"/>
            <a:ext cx="5718752" cy="618566"/>
          </a:xfrm>
          <a:prstGeom prst="flowChartProcess">
            <a:avLst/>
          </a:prstGeom>
          <a:noFill/>
          <a:ln>
            <a:solidFill>
              <a:srgbClr val="CC99FF"/>
            </a:solidFill>
          </a:ln>
          <a:effectLst>
            <a:glow rad="63500">
              <a:srgbClr val="CC99FF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컴파일 시 포인터형이 </a:t>
            </a:r>
            <a:r>
              <a:rPr lang="en-US" altLang="ko-KR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Base</a:t>
            </a:r>
            <a:endParaRPr lang="ko-KR" altLang="en-US" dirty="0">
              <a:ln>
                <a:solidFill>
                  <a:srgbClr val="FFFFFF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1A51F376-E300-4137-B27E-A0A6D1D9DC37}"/>
              </a:ext>
            </a:extLst>
          </p:cNvPr>
          <p:cNvSpPr/>
          <p:nvPr/>
        </p:nvSpPr>
        <p:spPr>
          <a:xfrm>
            <a:off x="5934636" y="4133406"/>
            <a:ext cx="5718752" cy="618566"/>
          </a:xfrm>
          <a:prstGeom prst="flowChartProcess">
            <a:avLst/>
          </a:prstGeom>
          <a:noFill/>
          <a:ln>
            <a:solidFill>
              <a:srgbClr val="CC99FF"/>
            </a:solidFill>
          </a:ln>
          <a:effectLst>
            <a:glow rad="63500">
              <a:srgbClr val="CC99FF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b</a:t>
            </a:r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가 가리키는 객체에 해당하는 클래스의 </a:t>
            </a:r>
            <a:r>
              <a:rPr lang="en-US" altLang="ko-KR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print </a:t>
            </a:r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D8EE6A78-4690-4BCC-A875-921D5E3D5D12}"/>
              </a:ext>
            </a:extLst>
          </p:cNvPr>
          <p:cNvSpPr/>
          <p:nvPr/>
        </p:nvSpPr>
        <p:spPr>
          <a:xfrm>
            <a:off x="5934636" y="2184646"/>
            <a:ext cx="5718752" cy="618566"/>
          </a:xfrm>
          <a:prstGeom prst="flowChartProcess">
            <a:avLst/>
          </a:prstGeom>
          <a:noFill/>
          <a:ln>
            <a:solidFill>
              <a:srgbClr val="CC99FF"/>
            </a:solidFill>
          </a:ln>
          <a:effectLst>
            <a:glow rad="63500">
              <a:srgbClr val="CC99FF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  <a:latin typeface="+mn-ea"/>
              </a:rPr>
              <a:t>Virtual </a:t>
            </a:r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  <a:latin typeface="+mn-ea"/>
              </a:rPr>
              <a:t>함수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E6A6F84A-D99F-44E4-9A59-BD1EDDDCB713}"/>
              </a:ext>
            </a:extLst>
          </p:cNvPr>
          <p:cNvSpPr/>
          <p:nvPr/>
        </p:nvSpPr>
        <p:spPr>
          <a:xfrm>
            <a:off x="5934636" y="1233660"/>
            <a:ext cx="5718752" cy="618566"/>
          </a:xfrm>
          <a:prstGeom prst="flowChartProcess">
            <a:avLst/>
          </a:prstGeom>
          <a:noFill/>
          <a:ln>
            <a:solidFill>
              <a:srgbClr val="CC99FF"/>
            </a:solidFill>
          </a:ln>
          <a:effectLst>
            <a:glow rad="63500">
              <a:srgbClr val="CC99FF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Base </a:t>
            </a:r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클래스로 올라가서 함수 확인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CCF7EFFE-E3CA-4D82-A6A1-7E511B75877D}"/>
              </a:ext>
            </a:extLst>
          </p:cNvPr>
          <p:cNvSpPr/>
          <p:nvPr/>
        </p:nvSpPr>
        <p:spPr>
          <a:xfrm>
            <a:off x="5934636" y="3159026"/>
            <a:ext cx="5718752" cy="618566"/>
          </a:xfrm>
          <a:prstGeom prst="flowChartProcess">
            <a:avLst/>
          </a:prstGeom>
          <a:noFill/>
          <a:ln>
            <a:solidFill>
              <a:srgbClr val="CC99FF"/>
            </a:solidFill>
          </a:ln>
          <a:effectLst>
            <a:glow rad="63500">
              <a:srgbClr val="CC99FF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프로그램 실행 시 </a:t>
            </a:r>
            <a:r>
              <a:rPr lang="en-US" altLang="ko-KR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b</a:t>
            </a:r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는 </a:t>
            </a:r>
            <a:r>
              <a:rPr lang="en-US" altLang="ko-KR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Derived </a:t>
            </a:r>
            <a:r>
              <a:rPr lang="ko-KR" altLang="en-US" dirty="0">
                <a:ln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객체를 가리킴</a:t>
            </a:r>
          </a:p>
        </p:txBody>
      </p:sp>
    </p:spTree>
    <p:extLst>
      <p:ext uri="{BB962C8B-B14F-4D97-AF65-F5344CB8AC3E}">
        <p14:creationId xmlns:p14="http://schemas.microsoft.com/office/powerpoint/2010/main" val="377828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AD573-A5AB-45B5-93A7-5217276A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이용하는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4F1E0-694C-48CA-A617-69EA5C24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solidFill>
                <a:srgbClr val="CC99FF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CC99FF"/>
                </a:solidFill>
              </a:rPr>
              <a:t>★ 모든 함수를 </a:t>
            </a:r>
            <a:r>
              <a:rPr lang="en-US" altLang="ko-KR" dirty="0">
                <a:solidFill>
                  <a:srgbClr val="CC99FF"/>
                </a:solidFill>
              </a:rPr>
              <a:t>virtual</a:t>
            </a:r>
            <a:r>
              <a:rPr lang="ko-KR" altLang="en-US" dirty="0">
                <a:solidFill>
                  <a:srgbClr val="CC99FF"/>
                </a:solidFill>
              </a:rPr>
              <a:t>로 만들지 않는 이유</a:t>
            </a:r>
            <a:r>
              <a:rPr lang="en-US" altLang="ko-KR" dirty="0">
                <a:solidFill>
                  <a:srgbClr val="CC99FF"/>
                </a:solidFill>
              </a:rPr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컴파일러 </a:t>
            </a:r>
            <a:r>
              <a:rPr lang="en-US" altLang="ko-KR" dirty="0"/>
              <a:t>: </a:t>
            </a:r>
            <a:r>
              <a:rPr lang="ko-KR" altLang="en-US" dirty="0"/>
              <a:t>가상 함수가 존재하는 클래스에 대해 </a:t>
            </a:r>
            <a:r>
              <a:rPr lang="ko-KR" altLang="en-US" dirty="0">
                <a:solidFill>
                  <a:srgbClr val="CC99FF"/>
                </a:solidFill>
              </a:rPr>
              <a:t>가상 함수 테이블</a:t>
            </a:r>
            <a:endParaRPr lang="en-US" altLang="ko-KR" dirty="0">
              <a:solidFill>
                <a:srgbClr val="CC99FF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가상 함수 호출 시 </a:t>
            </a:r>
            <a:r>
              <a:rPr lang="ko-KR" altLang="en-US" dirty="0">
                <a:solidFill>
                  <a:srgbClr val="CC99FF"/>
                </a:solidFill>
              </a:rPr>
              <a:t>가상 함수 테이블</a:t>
            </a:r>
            <a:r>
              <a:rPr lang="ko-KR" altLang="en-US" dirty="0"/>
              <a:t>에서 찾아서 실행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CC99FF"/>
                </a:solidFill>
              </a:rPr>
              <a:t>시간 오래 걸림</a:t>
            </a:r>
            <a:r>
              <a:rPr lang="en-US" altLang="ko-KR" dirty="0">
                <a:solidFill>
                  <a:srgbClr val="CC99FF"/>
                </a:solidFill>
              </a:rPr>
              <a:t>!</a:t>
            </a:r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973F0FF-24AD-4068-B68B-B354ACF58F59}"/>
              </a:ext>
            </a:extLst>
          </p:cNvPr>
          <p:cNvCxnSpPr/>
          <p:nvPr/>
        </p:nvCxnSpPr>
        <p:spPr>
          <a:xfrm>
            <a:off x="918740" y="2696902"/>
            <a:ext cx="10354519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rgbClr val="FFCC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81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BC480-E122-4CF2-8591-2369AC63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A11E4-7331-4299-9E90-BE0956DD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680"/>
            <a:ext cx="10515600" cy="1935884"/>
          </a:xfrm>
        </p:spPr>
        <p:txBody>
          <a:bodyPr/>
          <a:lstStyle/>
          <a:p>
            <a:r>
              <a:rPr lang="ko-KR" altLang="en-US" sz="2400" dirty="0"/>
              <a:t> 컴파일 시에 어떤 함수가 실행될 지 정해지지 않고 </a:t>
            </a:r>
            <a:r>
              <a:rPr lang="ko-KR" altLang="en-US" sz="2400" dirty="0">
                <a:solidFill>
                  <a:srgbClr val="CC99FF"/>
                </a:solidFill>
              </a:rPr>
              <a:t>런타임 시</a:t>
            </a:r>
            <a:r>
              <a:rPr lang="ko-KR" altLang="en-US" sz="2400" dirty="0"/>
              <a:t>에 정해지는 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r>
              <a:rPr lang="ko-KR" altLang="en-US" sz="2400" dirty="0">
                <a:solidFill>
                  <a:srgbClr val="CC99FF"/>
                </a:solidFill>
              </a:rPr>
              <a:t>가상함수</a:t>
            </a:r>
            <a:r>
              <a:rPr lang="ko-KR" altLang="en-US" sz="2400" dirty="0"/>
              <a:t>를 </a:t>
            </a:r>
            <a:r>
              <a:rPr lang="ko-KR" altLang="en-US" sz="2400" dirty="0" err="1">
                <a:solidFill>
                  <a:srgbClr val="CC99FF"/>
                </a:solidFill>
              </a:rPr>
              <a:t>오버라이딩</a:t>
            </a:r>
            <a:r>
              <a:rPr lang="ko-KR" altLang="en-US" sz="2400" dirty="0"/>
              <a:t> 하면 정적 바인딩이 아닌 </a:t>
            </a:r>
            <a:r>
              <a:rPr lang="ko-KR" altLang="en-US" sz="2400" dirty="0">
                <a:solidFill>
                  <a:srgbClr val="CC99FF"/>
                </a:solidFill>
              </a:rPr>
              <a:t>동적 바인딩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일어남</a:t>
            </a:r>
            <a:r>
              <a:rPr lang="en-US" altLang="ko-KR" sz="2400" dirty="0"/>
              <a:t>!!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7972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1667F-E3AC-4B09-8C94-ECC1F202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바인딩 </a:t>
            </a:r>
            <a:r>
              <a:rPr lang="en-US" altLang="ko-KR" dirty="0"/>
              <a:t>vs. </a:t>
            </a:r>
            <a:r>
              <a:rPr lang="ko-KR" altLang="en-US" dirty="0"/>
              <a:t>동적  바인딩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40CFB5ED-93EC-47B1-814F-9A7F88ED5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4767"/>
            <a:ext cx="10397100" cy="2877427"/>
          </a:xfrm>
        </p:spPr>
      </p:pic>
    </p:spTree>
    <p:extLst>
      <p:ext uri="{BB962C8B-B14F-4D97-AF65-F5344CB8AC3E}">
        <p14:creationId xmlns:p14="http://schemas.microsoft.com/office/powerpoint/2010/main" val="1264116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9D34-C976-4695-821C-35991B49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래퍼런스</a:t>
            </a:r>
            <a:r>
              <a:rPr lang="ko-KR" altLang="en-US" dirty="0"/>
              <a:t> 변수를 이용한 동적 바인딩</a:t>
            </a:r>
          </a:p>
        </p:txBody>
      </p:sp>
      <p:pic>
        <p:nvPicPr>
          <p:cNvPr id="5" name="그림 4" descr="모니터, 앉아있는, 검은색, 은색이(가) 표시된 사진&#10;&#10;자동 생성된 설명">
            <a:extLst>
              <a:ext uri="{FF2B5EF4-FFF2-40B4-BE49-F238E27FC236}">
                <a16:creationId xmlns:a16="http://schemas.microsoft.com/office/drawing/2014/main" id="{12B85987-6F78-4D36-A268-58C2EA7D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1462"/>
            <a:ext cx="3459866" cy="5011413"/>
          </a:xfrm>
          <a:prstGeom prst="rect">
            <a:avLst/>
          </a:prstGeom>
        </p:spPr>
      </p:pic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71B160B6-63BA-446A-9273-9070C0BF3DB9}"/>
              </a:ext>
            </a:extLst>
          </p:cNvPr>
          <p:cNvSpPr/>
          <p:nvPr/>
        </p:nvSpPr>
        <p:spPr>
          <a:xfrm>
            <a:off x="3895913" y="5244590"/>
            <a:ext cx="1775012" cy="941294"/>
          </a:xfrm>
          <a:prstGeom prst="stripedRightArrow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실행결과</a:t>
            </a:r>
            <a:r>
              <a:rPr lang="en-US" altLang="ko-KR" sz="1400" dirty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 descr="스크린샷, 검은색, 걸린, 하얀색이(가) 표시된 사진&#10;&#10;자동 생성된 설명">
            <a:extLst>
              <a:ext uri="{FF2B5EF4-FFF2-40B4-BE49-F238E27FC236}">
                <a16:creationId xmlns:a16="http://schemas.microsoft.com/office/drawing/2014/main" id="{39357938-9CE9-4872-992E-448C017F0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43" y="4704628"/>
            <a:ext cx="4217043" cy="17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3FF5B-BC52-4798-A296-B6DE418F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12" y="269594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+mj-ea"/>
              </a:rPr>
              <a:t>동적 바인딩이 필요한 경우</a:t>
            </a:r>
            <a:br>
              <a:rPr lang="en-US" altLang="ko-KR" dirty="0">
                <a:latin typeface="+mj-ea"/>
              </a:rPr>
            </a:br>
            <a:r>
              <a:rPr lang="en-US" altLang="ko-KR" sz="4000" dirty="0">
                <a:latin typeface="+mj-ea"/>
              </a:rPr>
              <a:t>(</a:t>
            </a:r>
            <a:r>
              <a:rPr lang="ko-KR" altLang="en-US" sz="4000" dirty="0">
                <a:latin typeface="+mj-ea"/>
              </a:rPr>
              <a:t>상속이 필요한 이유</a:t>
            </a:r>
            <a:r>
              <a:rPr lang="en-US" altLang="ko-KR" sz="4000" dirty="0">
                <a:latin typeface="+mj-ea"/>
              </a:rPr>
              <a:t>)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5629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D3770-8EA2-4CAC-BF44-917EEA40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순수</a:t>
            </a:r>
            <a:r>
              <a:rPr lang="en-US" altLang="ko-KR" dirty="0"/>
              <a:t> </a:t>
            </a:r>
            <a:r>
              <a:rPr lang="ko-KR" altLang="en-US" dirty="0" err="1"/>
              <a:t>가상함수</a:t>
            </a:r>
            <a:r>
              <a:rPr lang="en-US" altLang="ko-KR" dirty="0"/>
              <a:t>(pure virtual)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98026-3EA3-49A2-A0FA-4146944B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순수 가상 함수란 파생 클래스에서 반드시 재정의해야 하는 멤버 함수를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순수 가상 함수는 일반적으로 함수의 동작을 정의하는 본체를 가지고 있지 않습니다</a:t>
            </a:r>
            <a:r>
              <a:rPr lang="en-US" altLang="ko-KR" dirty="0"/>
              <a:t>. </a:t>
            </a:r>
            <a:r>
              <a:rPr lang="ko-KR" altLang="en-US" dirty="0"/>
              <a:t>따라서 파생 클래스에서 재정의하지 않으면 사용할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5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33AB-69DB-D048-B9B6-1D8C2C90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50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800" dirty="0"/>
              <a:t>지민</a:t>
            </a:r>
            <a:r>
              <a:rPr kumimoji="1" lang="en-US" altLang="ko-KR" sz="2800" dirty="0"/>
              <a:t>’s CODE</a:t>
            </a:r>
            <a:endParaRPr kumimoji="1"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C8ABB8-33A4-054A-BF66-AD80C1C5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72" y="0"/>
            <a:ext cx="9669213" cy="6858000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41AE8DF5-F8C2-7249-8F69-E7B0DC92AFBB}"/>
              </a:ext>
            </a:extLst>
          </p:cNvPr>
          <p:cNvSpPr/>
          <p:nvPr/>
        </p:nvSpPr>
        <p:spPr>
          <a:xfrm>
            <a:off x="2903838" y="1989438"/>
            <a:ext cx="3966519" cy="1075038"/>
          </a:xfrm>
          <a:prstGeom prst="frame">
            <a:avLst>
              <a:gd name="adj1" fmla="val 4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A109432-BCBD-814A-B440-2B001A2D2F28}"/>
              </a:ext>
            </a:extLst>
          </p:cNvPr>
          <p:cNvSpPr/>
          <p:nvPr/>
        </p:nvSpPr>
        <p:spPr>
          <a:xfrm>
            <a:off x="2784390" y="5231027"/>
            <a:ext cx="9407610" cy="1325562"/>
          </a:xfrm>
          <a:prstGeom prst="frame">
            <a:avLst>
              <a:gd name="adj1" fmla="val 45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31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전화이(가) 표시된 사진&#10;&#10;자동 생성된 설명">
            <a:extLst>
              <a:ext uri="{FF2B5EF4-FFF2-40B4-BE49-F238E27FC236}">
                <a16:creationId xmlns:a16="http://schemas.microsoft.com/office/drawing/2014/main" id="{CCCDB773-95CD-43E4-AB6A-02E5AF8D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80" y="529338"/>
            <a:ext cx="5989839" cy="5799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23A90-2B4A-41C0-98AF-833BC36CC2F4}"/>
              </a:ext>
            </a:extLst>
          </p:cNvPr>
          <p:cNvSpPr txBox="1"/>
          <p:nvPr/>
        </p:nvSpPr>
        <p:spPr>
          <a:xfrm>
            <a:off x="6671491" y="529338"/>
            <a:ext cx="451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Car </a:t>
            </a:r>
            <a:r>
              <a:rPr lang="ko-KR" altLang="en-US" sz="2400" dirty="0"/>
              <a:t>클래스를 상속받는 모든 클래스는 무조건 </a:t>
            </a:r>
            <a:r>
              <a:rPr lang="en-US" altLang="ko-KR" sz="2400" dirty="0" err="1"/>
              <a:t>OpenDoor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CloseDoor</a:t>
            </a:r>
            <a:r>
              <a:rPr lang="en-US" altLang="ko-KR" sz="2400" dirty="0"/>
              <a:t> </a:t>
            </a:r>
            <a:r>
              <a:rPr lang="ko-KR" altLang="en-US" sz="2400" dirty="0"/>
              <a:t>함수의 선언을 꼭 만들어서 사용해야한다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6122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56F3-B65B-5C49-8FD8-9EAA3969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6568" y="266348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4800" dirty="0">
                <a:latin typeface="Mistral" panose="03090702030407020403" pitchFamily="66" charset="0"/>
              </a:rPr>
              <a:t>Fin.</a:t>
            </a:r>
            <a:endParaRPr kumimoji="1" lang="ko-KR" altLang="en-US" sz="4800" dirty="0"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2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C2447-73D0-4F84-8879-E7B35190E1EB}"/>
              </a:ext>
            </a:extLst>
          </p:cNvPr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1 </a:t>
            </a:r>
            <a:r>
              <a:rPr lang="ko-KR" altLang="en-US" sz="3000" dirty="0"/>
              <a:t>답 </a:t>
            </a:r>
            <a:endParaRPr lang="en-US" altLang="ko-KR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24C0B8-A720-493B-B045-C08A83CD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41"/>
            <a:ext cx="5210781" cy="46055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7257DC-407E-459C-BD93-4D63D125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19" y="1476455"/>
            <a:ext cx="6954753" cy="48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0792" y="35983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D06CB-43E3-4997-9700-48572B035AD9}"/>
              </a:ext>
            </a:extLst>
          </p:cNvPr>
          <p:cNvSpPr txBox="1"/>
          <p:nvPr/>
        </p:nvSpPr>
        <p:spPr>
          <a:xfrm>
            <a:off x="172361" y="1145678"/>
            <a:ext cx="11173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정사각형을 의미하는 </a:t>
            </a:r>
            <a:r>
              <a:rPr lang="en-US" altLang="ko-KR" sz="2400" dirty="0"/>
              <a:t>Square </a:t>
            </a:r>
            <a:r>
              <a:rPr lang="ko-KR" altLang="en-US" sz="2400" dirty="0"/>
              <a:t>클래스와 직사각형을 의미하는 </a:t>
            </a:r>
            <a:r>
              <a:rPr lang="en-US" altLang="ko-KR" sz="2400" dirty="0"/>
              <a:t>Rectangle </a:t>
            </a:r>
            <a:r>
              <a:rPr lang="ko-KR" altLang="en-US" sz="2400" dirty="0"/>
              <a:t>클래스를 정의하고자 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그런데 정사각형은 직사각형의 일종이므로</a:t>
            </a:r>
            <a:r>
              <a:rPr lang="en-US" altLang="ko-KR" sz="2400" dirty="0"/>
              <a:t>, </a:t>
            </a:r>
            <a:r>
              <a:rPr lang="ko-KR" altLang="en-US" sz="2400" dirty="0"/>
              <a:t>다음의 형태로 클래스의 상속관계를 구성하고자 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Rectangle</a:t>
            </a:r>
            <a:r>
              <a:rPr lang="en-US" altLang="ko-KR" sz="2400" dirty="0"/>
              <a:t>{…};</a:t>
            </a:r>
          </a:p>
          <a:p>
            <a:r>
              <a:rPr lang="en-US" altLang="ko-KR" sz="2400" dirty="0">
                <a:solidFill>
                  <a:srgbClr val="00B0F0"/>
                </a:solidFill>
              </a:rPr>
              <a:t>Class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Square</a:t>
            </a:r>
            <a:r>
              <a:rPr lang="en-US" altLang="ko-KR" sz="2400" dirty="0"/>
              <a:t> : </a:t>
            </a:r>
            <a:r>
              <a:rPr lang="en-US" altLang="ko-KR" sz="2400" dirty="0">
                <a:solidFill>
                  <a:srgbClr val="00B0F0"/>
                </a:solidFill>
              </a:rPr>
              <a:t>public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00FF99"/>
                </a:solidFill>
              </a:rPr>
              <a:t>Rectangle</a:t>
            </a:r>
            <a:r>
              <a:rPr lang="en-US" altLang="ko-KR" sz="2400" dirty="0"/>
              <a:t>{…};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D64CD9-484F-4955-A3A1-89880980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26" y="4646868"/>
            <a:ext cx="3343172" cy="19355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D4EABC-9EFE-4FF7-9CEB-3B7F8BFD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069" y="3224989"/>
            <a:ext cx="4620152" cy="311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33AB-69DB-D048-B9B6-1D8C2C90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150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2800" dirty="0"/>
              <a:t>민형</a:t>
            </a:r>
            <a:r>
              <a:rPr kumimoji="1" lang="en-US" altLang="ko-KR" sz="2800" dirty="0"/>
              <a:t>’s CODE</a:t>
            </a:r>
            <a:endParaRPr kumimoji="1"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9BA4B-982F-5C4C-A5D9-4B69D4C8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61" y="104468"/>
            <a:ext cx="7112000" cy="67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7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6C2447-73D0-4F84-8879-E7B35190E1EB}"/>
              </a:ext>
            </a:extLst>
          </p:cNvPr>
          <p:cNvSpPr txBox="1"/>
          <p:nvPr/>
        </p:nvSpPr>
        <p:spPr>
          <a:xfrm>
            <a:off x="-2421781" y="398502"/>
            <a:ext cx="7990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dirty="0"/>
              <a:t>예제 </a:t>
            </a:r>
            <a:r>
              <a:rPr lang="en-US" altLang="ko-KR" sz="3000" dirty="0"/>
              <a:t>2 </a:t>
            </a:r>
            <a:r>
              <a:rPr lang="ko-KR" altLang="en-US" sz="3000" dirty="0"/>
              <a:t>답 </a:t>
            </a:r>
            <a:endParaRPr lang="en-US" altLang="ko-KR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DD719-3267-40EC-B217-DB4F3D52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14" y="0"/>
            <a:ext cx="5428356" cy="68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4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</TotalTime>
  <Words>1784</Words>
  <Application>Microsoft Macintosh PowerPoint</Application>
  <PresentationFormat>와이드스크린</PresentationFormat>
  <Paragraphs>589</Paragraphs>
  <Slides>51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Calibri</vt:lpstr>
      <vt:lpstr>Calibri Light</vt:lpstr>
      <vt:lpstr>Mistral</vt:lpstr>
      <vt:lpstr>Office 테마</vt:lpstr>
      <vt:lpstr>C++ Study.</vt:lpstr>
      <vt:lpstr>INDEX</vt:lpstr>
      <vt:lpstr>숙제 Review.</vt:lpstr>
      <vt:lpstr>PowerPoint 프레젠테이션</vt:lpstr>
      <vt:lpstr>지민’s CODE</vt:lpstr>
      <vt:lpstr>PowerPoint 프레젠테이션</vt:lpstr>
      <vt:lpstr>PowerPoint 프레젠테이션</vt:lpstr>
      <vt:lpstr>민형’s CODE</vt:lpstr>
      <vt:lpstr>PowerPoint 프레젠테이션</vt:lpstr>
      <vt:lpstr>PowerPoint 프레젠테이션</vt:lpstr>
      <vt:lpstr>지민’s CODE</vt:lpstr>
      <vt:lpstr>지민’s CODE</vt:lpstr>
      <vt:lpstr>소현’s CODE(오류)</vt:lpstr>
      <vt:lpstr>소현’s CODE(수정)</vt:lpstr>
      <vt:lpstr>PowerPoint 프레젠테이션</vt:lpstr>
      <vt:lpstr>Inheritance.</vt:lpstr>
      <vt:lpstr>PowerPoint 프레젠테이션</vt:lpstr>
      <vt:lpstr>PowerPoint 프레젠테이션</vt:lpstr>
      <vt:lpstr>PowerPoint 프레젠테이션</vt:lpstr>
      <vt:lpstr>상속이 형성될 만한 관계 : &lt; IS-A &gt;</vt:lpstr>
      <vt:lpstr>&lt; IS-A &gt;</vt:lpstr>
      <vt:lpstr>PowerPoint 프레젠테이션</vt:lpstr>
      <vt:lpstr>PowerPoint 프레젠테이션</vt:lpstr>
      <vt:lpstr>객체 포인터</vt:lpstr>
      <vt:lpstr>객체 포인터</vt:lpstr>
      <vt:lpstr>Example.</vt:lpstr>
      <vt:lpstr>객체 포인터</vt:lpstr>
      <vt:lpstr>Overriding.</vt:lpstr>
      <vt:lpstr>Overriding vs Overloading</vt:lpstr>
      <vt:lpstr>Overriding vs Overloading</vt:lpstr>
      <vt:lpstr>멤버 함수 오버라이딩</vt:lpstr>
      <vt:lpstr>Overriding</vt:lpstr>
      <vt:lpstr>Question #1.</vt:lpstr>
      <vt:lpstr>Question #2.</vt:lpstr>
      <vt:lpstr>정리</vt:lpstr>
      <vt:lpstr>Binding.</vt:lpstr>
      <vt:lpstr>Question #2.</vt:lpstr>
      <vt:lpstr>Question #3.</vt:lpstr>
      <vt:lpstr>바인딩(Binding)</vt:lpstr>
      <vt:lpstr>정적 바인딩(Static Binding)</vt:lpstr>
      <vt:lpstr>PowerPoint 프레젠테이션</vt:lpstr>
      <vt:lpstr>가상 함수 </vt:lpstr>
      <vt:lpstr>PowerPoint 프레젠테이션</vt:lpstr>
      <vt:lpstr>Virtual 키워드를 이용하는 이유</vt:lpstr>
      <vt:lpstr>동적 바인딩</vt:lpstr>
      <vt:lpstr>정적 바인딩 vs. 동적  바인딩</vt:lpstr>
      <vt:lpstr>래퍼런스 변수를 이용한 동적 바인딩</vt:lpstr>
      <vt:lpstr>동적 바인딩이 필요한 경우 (상속이 필요한 이유)</vt:lpstr>
      <vt:lpstr>순수 가상함수(pure virtual)</vt:lpstr>
      <vt:lpstr>PowerPoint 프레젠테이션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Study.</dc:title>
  <dc:creator>송승호</dc:creator>
  <cp:lastModifiedBy>송승호</cp:lastModifiedBy>
  <cp:revision>29</cp:revision>
  <dcterms:created xsi:type="dcterms:W3CDTF">2020-02-16T14:50:04Z</dcterms:created>
  <dcterms:modified xsi:type="dcterms:W3CDTF">2020-02-17T12:54:36Z</dcterms:modified>
</cp:coreProperties>
</file>