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72" r:id="rId6"/>
    <p:sldId id="273" r:id="rId7"/>
    <p:sldId id="283" r:id="rId8"/>
    <p:sldId id="268" r:id="rId9"/>
    <p:sldId id="271" r:id="rId10"/>
    <p:sldId id="274" r:id="rId11"/>
    <p:sldId id="289" r:id="rId12"/>
    <p:sldId id="288" r:id="rId13"/>
    <p:sldId id="290" r:id="rId14"/>
    <p:sldId id="269" r:id="rId15"/>
    <p:sldId id="292" r:id="rId16"/>
    <p:sldId id="291" r:id="rId17"/>
    <p:sldId id="279" r:id="rId18"/>
    <p:sldId id="262" r:id="rId19"/>
    <p:sldId id="277" r:id="rId20"/>
    <p:sldId id="278" r:id="rId21"/>
    <p:sldId id="280" r:id="rId22"/>
    <p:sldId id="284" r:id="rId23"/>
    <p:sldId id="281" r:id="rId24"/>
    <p:sldId id="282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F2C8-704B-4BE2-9E7B-1FD2A21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6A845-571E-449C-8B27-A33B9525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3E0D9-E850-419B-9F3B-716D555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A0BE1-362D-4339-AAF7-C480FF4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36285-61A4-46F5-A9BE-1C227F9C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968C-C2B2-4556-AF6D-7242BA3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ABB41-FB53-47D4-A562-A6E7FE37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072E2-0E8D-4A96-8D4F-07BC0959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BF221-98B5-4BE0-96FC-08606427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428A-BB60-4669-97A6-C2391A22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8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54B16-A817-4C28-A027-748D3C45E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58FB8-11CF-4409-A4FB-64B2362D0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68E3-263C-41CE-9A6F-9B7892CC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33CA9-F5DB-4275-A7C0-AE9F56FF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BE9AD-737C-49BF-85D0-CCB9311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27C75-72ED-4C05-A07A-AF2088C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287-C2B1-4C7C-89FE-4A4ABFD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8D56E-D119-4BEB-A5A5-859FE81D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CE955-B16C-4F6D-9BAD-5DD50760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7D8B-1B3D-4A90-9EC7-B97494D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4F00-589B-4F17-9D82-13788521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D71D7-8C9A-4933-BF41-BBC7026F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7031C-888D-47BC-B21F-DC2BF1B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3A04E-658A-4BE9-9643-549F08E9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9E07-F471-4FDC-A12C-1B30EB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0BA9-44C5-4792-A3A9-AF39F76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9E2BA-4CBD-48EC-B994-6A4803D7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76D00-A9EC-4A29-AFC4-551C53C2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3D304-F245-4565-BBA3-C50D7CF8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ED776-27AD-4931-9884-875DE5B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12C1D-52B6-4733-9D57-8BFADEB0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8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5C16-1704-4018-AEEE-0D96094C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6378-333F-42FA-9FED-70A10CCC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4C027-7417-4FAC-972E-EAFDAB28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AA74E-AF4D-4BD5-9372-0757A8C8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FE626-C786-4E91-87A6-A31EE6693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0DC6B-94B2-4336-9CE6-D34E9D2A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33024-711C-4847-BC90-F02ECCE1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214A2-52B8-4068-8B2F-AD98DAE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39E61-75F0-41AA-9AAA-FBA266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550BC-4DA7-4004-B403-C5B0AED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0C55D-7D30-4B91-90C8-DD0DA9BD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F8726-442F-48A8-BDB7-D6009D73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4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D65EC-83AB-4067-8638-65078C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0763A-E6B4-402C-B939-F97639AA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D31FD-4CCD-466A-9BB7-A9434CA2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AEE8-F5B8-41BF-8299-443A5178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35F79-BAE8-470D-B5FF-CCFFF3FD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BDB30-FFB8-4088-BE66-997AA134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E3F32-67C7-4C2D-9328-BF0E1249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06D7D-7A13-4426-BF30-F2A6747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12895-522E-498A-AF4B-20F6C332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0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E2E4-D73B-4079-9C66-BAA87EE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312241-42FB-4D7A-B1A5-6774A047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92B74-53FB-4806-A26D-F0C821B7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60A4B-4C31-4DEC-A4A4-C3A62FF7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0D376-0C30-46C0-A1F3-0D067EED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9AA4D-9B0B-4C54-A8B6-7B61438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9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3BF77-DD73-47EF-99F5-CA4F47F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C6D7-A776-4054-BD45-6CC91DC4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CC7EB-EC9A-4D85-8949-813766CC7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422F-DD4A-40BA-9BB9-4C3A3BB2017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F0872-11A9-47E6-99AE-BACB745D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3255D-AA70-469F-B378-0D36F13F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182B-068A-4413-85E7-FE1C60D32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2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025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91388-6430-46F3-A9E5-E2DEB505E3DF}"/>
              </a:ext>
            </a:extLst>
          </p:cNvPr>
          <p:cNvSpPr txBox="1"/>
          <p:nvPr/>
        </p:nvSpPr>
        <p:spPr>
          <a:xfrm>
            <a:off x="2654192" y="2599414"/>
            <a:ext cx="6883616" cy="15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+mj-lt"/>
              </a:rPr>
              <a:t>온라인 음반 중고거래 플랫폼</a:t>
            </a:r>
            <a:endParaRPr lang="en-US" altLang="ko-KR" sz="40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ko-KR" sz="2800" dirty="0"/>
              <a:t>『</a:t>
            </a:r>
            <a:r>
              <a:rPr lang="ko-KR" altLang="en-US" sz="2800" dirty="0"/>
              <a:t>웹프로그래밍 기획발표</a:t>
            </a:r>
            <a:r>
              <a:rPr lang="en-US" altLang="ko-KR" sz="2800" dirty="0"/>
              <a:t>』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12608-D779-4E14-BB44-B418911C6BCE}"/>
              </a:ext>
            </a:extLst>
          </p:cNvPr>
          <p:cNvSpPr txBox="1"/>
          <p:nvPr/>
        </p:nvSpPr>
        <p:spPr>
          <a:xfrm>
            <a:off x="10232704" y="5766890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SW</a:t>
            </a:r>
            <a:r>
              <a:rPr lang="ko-KR" altLang="en-US" dirty="0"/>
              <a:t>융합학과</a:t>
            </a:r>
            <a:br>
              <a:rPr lang="en-US" altLang="ko-KR" dirty="0"/>
            </a:br>
            <a:r>
              <a:rPr lang="ko-KR" altLang="en-US" dirty="0"/>
              <a:t>학번 </a:t>
            </a:r>
            <a:r>
              <a:rPr lang="en-US" altLang="ko-KR" dirty="0"/>
              <a:t>20202861</a:t>
            </a:r>
            <a:br>
              <a:rPr lang="en-US" altLang="ko-KR" dirty="0"/>
            </a:br>
            <a:r>
              <a:rPr lang="ko-KR" altLang="en-US" dirty="0"/>
              <a:t>오승환</a:t>
            </a:r>
          </a:p>
        </p:txBody>
      </p:sp>
    </p:spTree>
    <p:extLst>
      <p:ext uri="{BB962C8B-B14F-4D97-AF65-F5344CB8AC3E}">
        <p14:creationId xmlns:p14="http://schemas.microsoft.com/office/powerpoint/2010/main" val="125781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5B4DF-F8A6-43A8-AE63-96D12AE8BE8B}"/>
              </a:ext>
            </a:extLst>
          </p:cNvPr>
          <p:cNvSpPr txBox="1"/>
          <p:nvPr/>
        </p:nvSpPr>
        <p:spPr>
          <a:xfrm>
            <a:off x="4055432" y="4322650"/>
            <a:ext cx="40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중고음반 시장 수요 </a:t>
            </a:r>
            <a:r>
              <a:rPr lang="ko-KR" altLang="en-US" b="1" dirty="0">
                <a:solidFill>
                  <a:srgbClr val="C00000"/>
                </a:solidFill>
              </a:rPr>
              <a:t>증가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2" name="กราฟิก 31" descr="Business Growth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192" y="2537045"/>
            <a:ext cx="1785605" cy="17856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1FF4-2596-4FF9-A8BE-C049566F4D85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4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레코드 윤곽선">
            <a:extLst>
              <a:ext uri="{FF2B5EF4-FFF2-40B4-BE49-F238E27FC236}">
                <a16:creationId xmlns:a16="http://schemas.microsoft.com/office/drawing/2014/main" id="{28DDB7FA-A091-4C26-96B7-38F2E904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79" y="1082300"/>
            <a:ext cx="618549" cy="61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69D07-D774-42ED-B8A1-940F9EFEC706}"/>
              </a:ext>
            </a:extLst>
          </p:cNvPr>
          <p:cNvSpPr txBox="1"/>
          <p:nvPr/>
        </p:nvSpPr>
        <p:spPr>
          <a:xfrm>
            <a:off x="1376628" y="12512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국내 중고 음반 시장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75E9-7969-4904-B431-4FD952A6C435}"/>
              </a:ext>
            </a:extLst>
          </p:cNvPr>
          <p:cNvSpPr txBox="1"/>
          <p:nvPr/>
        </p:nvSpPr>
        <p:spPr>
          <a:xfrm>
            <a:off x="2564820" y="2305439"/>
            <a:ext cx="11079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오프라인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91175-3922-46F2-A34C-4156B1FB9316}"/>
              </a:ext>
            </a:extLst>
          </p:cNvPr>
          <p:cNvSpPr txBox="1"/>
          <p:nvPr/>
        </p:nvSpPr>
        <p:spPr>
          <a:xfrm>
            <a:off x="1090858" y="342900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중고음반 매장에 직접 </a:t>
            </a:r>
            <a:r>
              <a:rPr lang="ko-KR" altLang="en-US" dirty="0" err="1"/>
              <a:t>발품</a:t>
            </a:r>
            <a:r>
              <a:rPr lang="ko-KR" altLang="en-US" dirty="0"/>
              <a:t> 팔아야 함</a:t>
            </a:r>
          </a:p>
        </p:txBody>
      </p:sp>
    </p:spTree>
    <p:extLst>
      <p:ext uri="{BB962C8B-B14F-4D97-AF65-F5344CB8AC3E}">
        <p14:creationId xmlns:p14="http://schemas.microsoft.com/office/powerpoint/2010/main" val="130470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레코드 윤곽선">
            <a:extLst>
              <a:ext uri="{FF2B5EF4-FFF2-40B4-BE49-F238E27FC236}">
                <a16:creationId xmlns:a16="http://schemas.microsoft.com/office/drawing/2014/main" id="{28DDB7FA-A091-4C26-96B7-38F2E904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79" y="1082300"/>
            <a:ext cx="618549" cy="61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69D07-D774-42ED-B8A1-940F9EFEC706}"/>
              </a:ext>
            </a:extLst>
          </p:cNvPr>
          <p:cNvSpPr txBox="1"/>
          <p:nvPr/>
        </p:nvSpPr>
        <p:spPr>
          <a:xfrm>
            <a:off x="1376628" y="12512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국내 중고 음반 시장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75E9-7969-4904-B431-4FD952A6C435}"/>
              </a:ext>
            </a:extLst>
          </p:cNvPr>
          <p:cNvSpPr txBox="1"/>
          <p:nvPr/>
        </p:nvSpPr>
        <p:spPr>
          <a:xfrm>
            <a:off x="2564820" y="2305439"/>
            <a:ext cx="11079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오프라인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094D18-E9BC-45D1-8363-9203D0108739}"/>
              </a:ext>
            </a:extLst>
          </p:cNvPr>
          <p:cNvGrpSpPr/>
          <p:nvPr/>
        </p:nvGrpSpPr>
        <p:grpSpPr>
          <a:xfrm>
            <a:off x="1499836" y="3264631"/>
            <a:ext cx="3237964" cy="1240619"/>
            <a:chOff x="1306203" y="3248774"/>
            <a:chExt cx="3237964" cy="124061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1E02C9-92D9-4171-B6B0-26BB40259384}"/>
                </a:ext>
              </a:extLst>
            </p:cNvPr>
            <p:cNvGrpSpPr/>
            <p:nvPr/>
          </p:nvGrpSpPr>
          <p:grpSpPr>
            <a:xfrm>
              <a:off x="1306203" y="3248774"/>
              <a:ext cx="1324402" cy="1240619"/>
              <a:chOff x="620635" y="3728013"/>
              <a:chExt cx="1324402" cy="1240619"/>
            </a:xfrm>
          </p:grpSpPr>
          <p:pic>
            <p:nvPicPr>
              <p:cNvPr id="14" name="그래픽 13" descr="스톱워치 66% 윤곽선">
                <a:extLst>
                  <a:ext uri="{FF2B5EF4-FFF2-40B4-BE49-F238E27FC236}">
                    <a16:creationId xmlns:a16="http://schemas.microsoft.com/office/drawing/2014/main" id="{C81625D8-802D-4233-98C1-C2539C0F1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2541" y="37280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5081F-2475-469A-BB0E-EBD2973349E5}"/>
                  </a:ext>
                </a:extLst>
              </p:cNvPr>
              <p:cNvSpPr txBox="1"/>
              <p:nvPr/>
            </p:nvSpPr>
            <p:spPr>
              <a:xfrm>
                <a:off x="620635" y="4660855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많은 소요시간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A69A359-29AB-4D9A-B872-07CA2B639463}"/>
                </a:ext>
              </a:extLst>
            </p:cNvPr>
            <p:cNvGrpSpPr/>
            <p:nvPr/>
          </p:nvGrpSpPr>
          <p:grpSpPr>
            <a:xfrm>
              <a:off x="2914790" y="3277248"/>
              <a:ext cx="1629377" cy="1208734"/>
              <a:chOff x="3124671" y="3755229"/>
              <a:chExt cx="1629377" cy="12087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88F5E1-D325-43CB-8034-661060486A73}"/>
                  </a:ext>
                </a:extLst>
              </p:cNvPr>
              <p:cNvSpPr txBox="1"/>
              <p:nvPr/>
            </p:nvSpPr>
            <p:spPr>
              <a:xfrm>
                <a:off x="3124671" y="4656186"/>
                <a:ext cx="1629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상품을 찾기 </a:t>
                </a:r>
                <a:r>
                  <a:rPr lang="ko-KR" altLang="en-US" sz="1400" b="1" dirty="0" err="1"/>
                  <a:t>힘듬</a:t>
                </a:r>
                <a:endParaRPr lang="ko-KR" altLang="en-US" sz="1400" b="1" dirty="0"/>
              </a:p>
            </p:txBody>
          </p:sp>
          <p:pic>
            <p:nvPicPr>
              <p:cNvPr id="27" name="그래픽 26" descr="쇼핑백 윤곽선">
                <a:extLst>
                  <a:ext uri="{FF2B5EF4-FFF2-40B4-BE49-F238E27FC236}">
                    <a16:creationId xmlns:a16="http://schemas.microsoft.com/office/drawing/2014/main" id="{7D3766F4-4F60-4FE7-B0F4-46E49DC22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29701" y="3755229"/>
                <a:ext cx="819318" cy="819318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091175-3922-46F2-A34C-4156B1FB9316}"/>
              </a:ext>
            </a:extLst>
          </p:cNvPr>
          <p:cNvSpPr txBox="1"/>
          <p:nvPr/>
        </p:nvSpPr>
        <p:spPr>
          <a:xfrm>
            <a:off x="1090858" y="50435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중고음반 매장에 직접 </a:t>
            </a:r>
            <a:r>
              <a:rPr lang="ko-KR" altLang="en-US" dirty="0" err="1"/>
              <a:t>발품</a:t>
            </a:r>
            <a:r>
              <a:rPr lang="ko-KR" altLang="en-US" dirty="0"/>
              <a:t> 팔아야 함</a:t>
            </a:r>
          </a:p>
        </p:txBody>
      </p:sp>
    </p:spTree>
    <p:extLst>
      <p:ext uri="{BB962C8B-B14F-4D97-AF65-F5344CB8AC3E}">
        <p14:creationId xmlns:p14="http://schemas.microsoft.com/office/powerpoint/2010/main" val="10757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레코드 윤곽선">
            <a:extLst>
              <a:ext uri="{FF2B5EF4-FFF2-40B4-BE49-F238E27FC236}">
                <a16:creationId xmlns:a16="http://schemas.microsoft.com/office/drawing/2014/main" id="{28DDB7FA-A091-4C26-96B7-38F2E904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79" y="1082300"/>
            <a:ext cx="618549" cy="61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69D07-D774-42ED-B8A1-940F9EFEC706}"/>
              </a:ext>
            </a:extLst>
          </p:cNvPr>
          <p:cNvSpPr txBox="1"/>
          <p:nvPr/>
        </p:nvSpPr>
        <p:spPr>
          <a:xfrm>
            <a:off x="1376628" y="12512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국내 중고 음반 시장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75E9-7969-4904-B431-4FD952A6C435}"/>
              </a:ext>
            </a:extLst>
          </p:cNvPr>
          <p:cNvSpPr txBox="1"/>
          <p:nvPr/>
        </p:nvSpPr>
        <p:spPr>
          <a:xfrm>
            <a:off x="2564820" y="2305439"/>
            <a:ext cx="11079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오프라인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80875-3776-4147-BAA2-1C600C5F0B65}"/>
              </a:ext>
            </a:extLst>
          </p:cNvPr>
          <p:cNvSpPr txBox="1"/>
          <p:nvPr/>
        </p:nvSpPr>
        <p:spPr>
          <a:xfrm>
            <a:off x="8280392" y="2303733"/>
            <a:ext cx="8771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온라인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094D18-E9BC-45D1-8363-9203D0108739}"/>
              </a:ext>
            </a:extLst>
          </p:cNvPr>
          <p:cNvGrpSpPr/>
          <p:nvPr/>
        </p:nvGrpSpPr>
        <p:grpSpPr>
          <a:xfrm>
            <a:off x="1499836" y="3264631"/>
            <a:ext cx="3237964" cy="1240619"/>
            <a:chOff x="1306203" y="3248774"/>
            <a:chExt cx="3237964" cy="124061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1E02C9-92D9-4171-B6B0-26BB40259384}"/>
                </a:ext>
              </a:extLst>
            </p:cNvPr>
            <p:cNvGrpSpPr/>
            <p:nvPr/>
          </p:nvGrpSpPr>
          <p:grpSpPr>
            <a:xfrm>
              <a:off x="1306203" y="3248774"/>
              <a:ext cx="1324402" cy="1240619"/>
              <a:chOff x="620635" y="3728013"/>
              <a:chExt cx="1324402" cy="1240619"/>
            </a:xfrm>
          </p:grpSpPr>
          <p:pic>
            <p:nvPicPr>
              <p:cNvPr id="14" name="그래픽 13" descr="스톱워치 66% 윤곽선">
                <a:extLst>
                  <a:ext uri="{FF2B5EF4-FFF2-40B4-BE49-F238E27FC236}">
                    <a16:creationId xmlns:a16="http://schemas.microsoft.com/office/drawing/2014/main" id="{C81625D8-802D-4233-98C1-C2539C0F1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2541" y="37280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5081F-2475-469A-BB0E-EBD2973349E5}"/>
                  </a:ext>
                </a:extLst>
              </p:cNvPr>
              <p:cNvSpPr txBox="1"/>
              <p:nvPr/>
            </p:nvSpPr>
            <p:spPr>
              <a:xfrm>
                <a:off x="620635" y="4660855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많은 소요시간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A69A359-29AB-4D9A-B872-07CA2B639463}"/>
                </a:ext>
              </a:extLst>
            </p:cNvPr>
            <p:cNvGrpSpPr/>
            <p:nvPr/>
          </p:nvGrpSpPr>
          <p:grpSpPr>
            <a:xfrm>
              <a:off x="2914790" y="3277248"/>
              <a:ext cx="1629377" cy="1208734"/>
              <a:chOff x="3124671" y="3755229"/>
              <a:chExt cx="1629377" cy="12087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88F5E1-D325-43CB-8034-661060486A73}"/>
                  </a:ext>
                </a:extLst>
              </p:cNvPr>
              <p:cNvSpPr txBox="1"/>
              <p:nvPr/>
            </p:nvSpPr>
            <p:spPr>
              <a:xfrm>
                <a:off x="3124671" y="4656186"/>
                <a:ext cx="1629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상품을 찾기 </a:t>
                </a:r>
                <a:r>
                  <a:rPr lang="ko-KR" altLang="en-US" sz="1400" b="1" dirty="0" err="1"/>
                  <a:t>힘듬</a:t>
                </a:r>
                <a:endParaRPr lang="ko-KR" altLang="en-US" sz="1400" b="1" dirty="0"/>
              </a:p>
            </p:txBody>
          </p:sp>
          <p:pic>
            <p:nvPicPr>
              <p:cNvPr id="27" name="그래픽 26" descr="쇼핑백 윤곽선">
                <a:extLst>
                  <a:ext uri="{FF2B5EF4-FFF2-40B4-BE49-F238E27FC236}">
                    <a16:creationId xmlns:a16="http://schemas.microsoft.com/office/drawing/2014/main" id="{7D3766F4-4F60-4FE7-B0F4-46E49DC22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29701" y="3755229"/>
                <a:ext cx="819318" cy="819318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091175-3922-46F2-A34C-4156B1FB9316}"/>
              </a:ext>
            </a:extLst>
          </p:cNvPr>
          <p:cNvSpPr txBox="1"/>
          <p:nvPr/>
        </p:nvSpPr>
        <p:spPr>
          <a:xfrm>
            <a:off x="1090858" y="50435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중고음반 매장에 직접 </a:t>
            </a:r>
            <a:r>
              <a:rPr lang="ko-KR" altLang="en-US" dirty="0" err="1"/>
              <a:t>발품</a:t>
            </a:r>
            <a:r>
              <a:rPr lang="ko-KR" altLang="en-US" dirty="0"/>
              <a:t> 팔아야 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BDF8D-8F59-40B3-90DD-201E551199FE}"/>
              </a:ext>
            </a:extLst>
          </p:cNvPr>
          <p:cNvSpPr txBox="1"/>
          <p:nvPr/>
        </p:nvSpPr>
        <p:spPr>
          <a:xfrm>
            <a:off x="6235671" y="3537165"/>
            <a:ext cx="49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 거래</a:t>
            </a:r>
            <a:r>
              <a:rPr lang="en-US" altLang="ko-KR" dirty="0"/>
              <a:t>, </a:t>
            </a:r>
            <a:r>
              <a:rPr lang="ko-KR" altLang="en-US" dirty="0"/>
              <a:t>해외 사이트에서 직구 해야함</a:t>
            </a:r>
          </a:p>
        </p:txBody>
      </p:sp>
    </p:spTree>
    <p:extLst>
      <p:ext uri="{BB962C8B-B14F-4D97-AF65-F5344CB8AC3E}">
        <p14:creationId xmlns:p14="http://schemas.microsoft.com/office/powerpoint/2010/main" val="290315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레코드 윤곽선">
            <a:extLst>
              <a:ext uri="{FF2B5EF4-FFF2-40B4-BE49-F238E27FC236}">
                <a16:creationId xmlns:a16="http://schemas.microsoft.com/office/drawing/2014/main" id="{28DDB7FA-A091-4C26-96B7-38F2E904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79" y="1082300"/>
            <a:ext cx="618549" cy="61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69D07-D774-42ED-B8A1-940F9EFEC706}"/>
              </a:ext>
            </a:extLst>
          </p:cNvPr>
          <p:cNvSpPr txBox="1"/>
          <p:nvPr/>
        </p:nvSpPr>
        <p:spPr>
          <a:xfrm>
            <a:off x="1376628" y="12512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국내 중고 음반 시장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75E9-7969-4904-B431-4FD952A6C435}"/>
              </a:ext>
            </a:extLst>
          </p:cNvPr>
          <p:cNvSpPr txBox="1"/>
          <p:nvPr/>
        </p:nvSpPr>
        <p:spPr>
          <a:xfrm>
            <a:off x="2564820" y="2305439"/>
            <a:ext cx="11079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오프라인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80875-3776-4147-BAA2-1C600C5F0B65}"/>
              </a:ext>
            </a:extLst>
          </p:cNvPr>
          <p:cNvSpPr txBox="1"/>
          <p:nvPr/>
        </p:nvSpPr>
        <p:spPr>
          <a:xfrm>
            <a:off x="8280392" y="2303733"/>
            <a:ext cx="8771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온라인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C7D2AA-6095-4C47-8E99-9D93B9F29B8C}"/>
              </a:ext>
            </a:extLst>
          </p:cNvPr>
          <p:cNvGrpSpPr/>
          <p:nvPr/>
        </p:nvGrpSpPr>
        <p:grpSpPr>
          <a:xfrm>
            <a:off x="6820106" y="3261467"/>
            <a:ext cx="3891260" cy="1224762"/>
            <a:chOff x="6994537" y="3267216"/>
            <a:chExt cx="3891260" cy="122476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10F4D89-9F1E-44C8-BB45-B5CA695281CB}"/>
                </a:ext>
              </a:extLst>
            </p:cNvPr>
            <p:cNvGrpSpPr/>
            <p:nvPr/>
          </p:nvGrpSpPr>
          <p:grpSpPr>
            <a:xfrm>
              <a:off x="8960270" y="3267216"/>
              <a:ext cx="1925527" cy="1222177"/>
              <a:chOff x="9157364" y="3751281"/>
              <a:chExt cx="1925527" cy="1222177"/>
            </a:xfrm>
          </p:grpSpPr>
          <p:pic>
            <p:nvPicPr>
              <p:cNvPr id="17" name="그래픽 16" descr="운송 윤곽선">
                <a:extLst>
                  <a:ext uri="{FF2B5EF4-FFF2-40B4-BE49-F238E27FC236}">
                    <a16:creationId xmlns:a16="http://schemas.microsoft.com/office/drawing/2014/main" id="{66FCB689-A8B0-40E7-A3FF-36370085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62928" y="375128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4F1501-2C31-484B-949A-2A13524B484A}"/>
                  </a:ext>
                </a:extLst>
              </p:cNvPr>
              <p:cNvSpPr txBox="1"/>
              <p:nvPr/>
            </p:nvSpPr>
            <p:spPr>
              <a:xfrm>
                <a:off x="9157364" y="4665681"/>
                <a:ext cx="1925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오래 걸리는 배송시간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489B711-0507-4E60-A100-3E98BFE27D91}"/>
                </a:ext>
              </a:extLst>
            </p:cNvPr>
            <p:cNvGrpSpPr/>
            <p:nvPr/>
          </p:nvGrpSpPr>
          <p:grpSpPr>
            <a:xfrm>
              <a:off x="6994537" y="3305806"/>
              <a:ext cx="1925527" cy="1186172"/>
              <a:chOff x="6314185" y="3799708"/>
              <a:chExt cx="1925527" cy="118617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266466-D5DE-4672-B47E-0C6B465C2129}"/>
                  </a:ext>
                </a:extLst>
              </p:cNvPr>
              <p:cNvGrpSpPr/>
              <p:nvPr/>
            </p:nvGrpSpPr>
            <p:grpSpPr>
              <a:xfrm>
                <a:off x="6841429" y="3799708"/>
                <a:ext cx="871040" cy="817545"/>
                <a:chOff x="7014227" y="3842467"/>
                <a:chExt cx="823214" cy="823214"/>
              </a:xfrm>
            </p:grpSpPr>
            <p:pic>
              <p:nvPicPr>
                <p:cNvPr id="20" name="그래픽 19" descr="혼란스러운 사람 윤곽선">
                  <a:extLst>
                    <a:ext uri="{FF2B5EF4-FFF2-40B4-BE49-F238E27FC236}">
                      <a16:creationId xmlns:a16="http://schemas.microsoft.com/office/drawing/2014/main" id="{5CD8AC61-00A9-4A9E-B968-7A635979B1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4227" y="3842467"/>
                  <a:ext cx="823214" cy="82321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3796A5-6B1E-455B-BA25-D0FC992C57A8}"/>
                    </a:ext>
                  </a:extLst>
                </p:cNvPr>
                <p:cNvSpPr txBox="1"/>
                <p:nvPr/>
              </p:nvSpPr>
              <p:spPr>
                <a:xfrm>
                  <a:off x="7280602" y="3998109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74D032-4C61-4F63-8EE3-E179B0AE9EB3}"/>
                  </a:ext>
                </a:extLst>
              </p:cNvPr>
              <p:cNvSpPr txBox="1"/>
              <p:nvPr/>
            </p:nvSpPr>
            <p:spPr>
              <a:xfrm>
                <a:off x="6314185" y="4678103"/>
                <a:ext cx="1925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검증하기 힘든 신뢰도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094D18-E9BC-45D1-8363-9203D0108739}"/>
              </a:ext>
            </a:extLst>
          </p:cNvPr>
          <p:cNvGrpSpPr/>
          <p:nvPr/>
        </p:nvGrpSpPr>
        <p:grpSpPr>
          <a:xfrm>
            <a:off x="1499836" y="3264631"/>
            <a:ext cx="3237964" cy="1240619"/>
            <a:chOff x="1306203" y="3248774"/>
            <a:chExt cx="3237964" cy="124061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1E02C9-92D9-4171-B6B0-26BB40259384}"/>
                </a:ext>
              </a:extLst>
            </p:cNvPr>
            <p:cNvGrpSpPr/>
            <p:nvPr/>
          </p:nvGrpSpPr>
          <p:grpSpPr>
            <a:xfrm>
              <a:off x="1306203" y="3248774"/>
              <a:ext cx="1324402" cy="1240619"/>
              <a:chOff x="620635" y="3728013"/>
              <a:chExt cx="1324402" cy="1240619"/>
            </a:xfrm>
          </p:grpSpPr>
          <p:pic>
            <p:nvPicPr>
              <p:cNvPr id="14" name="그래픽 13" descr="스톱워치 66% 윤곽선">
                <a:extLst>
                  <a:ext uri="{FF2B5EF4-FFF2-40B4-BE49-F238E27FC236}">
                    <a16:creationId xmlns:a16="http://schemas.microsoft.com/office/drawing/2014/main" id="{C81625D8-802D-4233-98C1-C2539C0F1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82541" y="37280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5081F-2475-469A-BB0E-EBD2973349E5}"/>
                  </a:ext>
                </a:extLst>
              </p:cNvPr>
              <p:cNvSpPr txBox="1"/>
              <p:nvPr/>
            </p:nvSpPr>
            <p:spPr>
              <a:xfrm>
                <a:off x="620635" y="4660855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많은 소요시간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A69A359-29AB-4D9A-B872-07CA2B639463}"/>
                </a:ext>
              </a:extLst>
            </p:cNvPr>
            <p:cNvGrpSpPr/>
            <p:nvPr/>
          </p:nvGrpSpPr>
          <p:grpSpPr>
            <a:xfrm>
              <a:off x="2914790" y="3277248"/>
              <a:ext cx="1629377" cy="1208734"/>
              <a:chOff x="3124671" y="3755229"/>
              <a:chExt cx="1629377" cy="12087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88F5E1-D325-43CB-8034-661060486A73}"/>
                  </a:ext>
                </a:extLst>
              </p:cNvPr>
              <p:cNvSpPr txBox="1"/>
              <p:nvPr/>
            </p:nvSpPr>
            <p:spPr>
              <a:xfrm>
                <a:off x="3124671" y="4656186"/>
                <a:ext cx="1629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상품을 찾기 </a:t>
                </a:r>
                <a:r>
                  <a:rPr lang="ko-KR" altLang="en-US" sz="1400" b="1" dirty="0" err="1"/>
                  <a:t>힘듬</a:t>
                </a:r>
                <a:endParaRPr lang="ko-KR" altLang="en-US" sz="1400" b="1" dirty="0"/>
              </a:p>
            </p:txBody>
          </p:sp>
          <p:pic>
            <p:nvPicPr>
              <p:cNvPr id="27" name="그래픽 26" descr="쇼핑백 윤곽선">
                <a:extLst>
                  <a:ext uri="{FF2B5EF4-FFF2-40B4-BE49-F238E27FC236}">
                    <a16:creationId xmlns:a16="http://schemas.microsoft.com/office/drawing/2014/main" id="{7D3766F4-4F60-4FE7-B0F4-46E49DC22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29701" y="3755229"/>
                <a:ext cx="819318" cy="819318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091175-3922-46F2-A34C-4156B1FB9316}"/>
              </a:ext>
            </a:extLst>
          </p:cNvPr>
          <p:cNvSpPr txBox="1"/>
          <p:nvPr/>
        </p:nvSpPr>
        <p:spPr>
          <a:xfrm>
            <a:off x="1090858" y="50435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중고음반 매장에 직접 </a:t>
            </a:r>
            <a:r>
              <a:rPr lang="ko-KR" altLang="en-US" dirty="0" err="1"/>
              <a:t>발품</a:t>
            </a:r>
            <a:r>
              <a:rPr lang="ko-KR" altLang="en-US" dirty="0"/>
              <a:t> 팔아야 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BDF8D-8F59-40B3-90DD-201E551199FE}"/>
              </a:ext>
            </a:extLst>
          </p:cNvPr>
          <p:cNvSpPr txBox="1"/>
          <p:nvPr/>
        </p:nvSpPr>
        <p:spPr>
          <a:xfrm>
            <a:off x="6302537" y="5043506"/>
            <a:ext cx="49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 거래</a:t>
            </a:r>
            <a:r>
              <a:rPr lang="en-US" altLang="ko-KR" dirty="0"/>
              <a:t>, </a:t>
            </a:r>
            <a:r>
              <a:rPr lang="ko-KR" altLang="en-US" dirty="0"/>
              <a:t>해외 사이트에서 직구 해야함</a:t>
            </a:r>
          </a:p>
        </p:txBody>
      </p:sp>
    </p:spTree>
    <p:extLst>
      <p:ext uri="{BB962C8B-B14F-4D97-AF65-F5344CB8AC3E}">
        <p14:creationId xmlns:p14="http://schemas.microsoft.com/office/powerpoint/2010/main" val="43737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23E53-B315-4D1F-BDA8-6AA51012C9F2}"/>
              </a:ext>
            </a:extLst>
          </p:cNvPr>
          <p:cNvSpPr txBox="1"/>
          <p:nvPr/>
        </p:nvSpPr>
        <p:spPr>
          <a:xfrm>
            <a:off x="2988417" y="3948372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온라인으로 빠르게 상품을 찾아보고 구매가 가능한 플랫폼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C791-D474-4E29-8F11-D30C1A4A01CA}"/>
              </a:ext>
            </a:extLst>
          </p:cNvPr>
          <p:cNvSpPr txBox="1"/>
          <p:nvPr/>
        </p:nvSpPr>
        <p:spPr>
          <a:xfrm>
            <a:off x="5016215" y="301932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쉽고 빠른 접근성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래픽 8" descr="스톱워치 25% 윤곽선">
            <a:extLst>
              <a:ext uri="{FF2B5EF4-FFF2-40B4-BE49-F238E27FC236}">
                <a16:creationId xmlns:a16="http://schemas.microsoft.com/office/drawing/2014/main" id="{CD478915-6463-44F5-A472-D334B330B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8" y="2104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1F433-8F40-481E-88B0-D51E7DF7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11" y="1885232"/>
            <a:ext cx="5187977" cy="1296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23E53-B315-4D1F-BDA8-6AA51012C9F2}"/>
              </a:ext>
            </a:extLst>
          </p:cNvPr>
          <p:cNvSpPr txBox="1"/>
          <p:nvPr/>
        </p:nvSpPr>
        <p:spPr>
          <a:xfrm>
            <a:off x="2988417" y="5356318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온라인으로 빠르게 상품을 찾아보고 구매가 가능한 플랫폼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C791-D474-4E29-8F11-D30C1A4A01CA}"/>
              </a:ext>
            </a:extLst>
          </p:cNvPr>
          <p:cNvSpPr txBox="1"/>
          <p:nvPr/>
        </p:nvSpPr>
        <p:spPr>
          <a:xfrm>
            <a:off x="5016215" y="442727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쉽고 빠른 접근성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래픽 8" descr="스톱워치 25% 윤곽선">
            <a:extLst>
              <a:ext uri="{FF2B5EF4-FFF2-40B4-BE49-F238E27FC236}">
                <a16:creationId xmlns:a16="http://schemas.microsoft.com/office/drawing/2014/main" id="{CD478915-6463-44F5-A472-D334B330B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8" y="35128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3077-2FB2-4A26-BCCA-3064FBA1741E}"/>
              </a:ext>
            </a:extLst>
          </p:cNvPr>
          <p:cNvSpPr txBox="1"/>
          <p:nvPr/>
        </p:nvSpPr>
        <p:spPr>
          <a:xfrm>
            <a:off x="1132049" y="135438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국내에서 온라인 음반 중고거래가 가능한 사이트 개발</a:t>
            </a:r>
          </a:p>
        </p:txBody>
      </p:sp>
    </p:spTree>
    <p:extLst>
      <p:ext uri="{BB962C8B-B14F-4D97-AF65-F5344CB8AC3E}">
        <p14:creationId xmlns:p14="http://schemas.microsoft.com/office/powerpoint/2010/main" val="313279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3077-2FB2-4A26-BCCA-3064FBA1741E}"/>
              </a:ext>
            </a:extLst>
          </p:cNvPr>
          <p:cNvSpPr txBox="1"/>
          <p:nvPr/>
        </p:nvSpPr>
        <p:spPr>
          <a:xfrm>
            <a:off x="1132049" y="135438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국내에서 온라인 음반 중고거래가 가능한 사이트 개발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CCCA6A-794C-4CF3-ACBE-0A02C4E84873}"/>
              </a:ext>
            </a:extLst>
          </p:cNvPr>
          <p:cNvGrpSpPr/>
          <p:nvPr/>
        </p:nvGrpSpPr>
        <p:grpSpPr>
          <a:xfrm>
            <a:off x="1847500" y="2686640"/>
            <a:ext cx="2084225" cy="2184578"/>
            <a:chOff x="1364445" y="2512402"/>
            <a:chExt cx="2084225" cy="21845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9F272DD-EE1B-42FD-A0A3-CBC628A47BF6}"/>
                </a:ext>
              </a:extLst>
            </p:cNvPr>
            <p:cNvGrpSpPr/>
            <p:nvPr/>
          </p:nvGrpSpPr>
          <p:grpSpPr>
            <a:xfrm>
              <a:off x="1364445" y="2513202"/>
              <a:ext cx="2084225" cy="2183778"/>
              <a:chOff x="1381292" y="2534916"/>
              <a:chExt cx="2084225" cy="2183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B3F2E7-48E3-4DEB-BB8B-EFF07FEB36D3}"/>
                  </a:ext>
                </a:extLst>
              </p:cNvPr>
              <p:cNvSpPr txBox="1"/>
              <p:nvPr/>
            </p:nvSpPr>
            <p:spPr>
              <a:xfrm>
                <a:off x="1381292" y="3017907"/>
                <a:ext cx="2084225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VINYL (LP,EP)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CASETTE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ARTIST GOODS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A5555F-8D4D-4DFB-A91F-6D4B8FC2668B}"/>
                  </a:ext>
                </a:extLst>
              </p:cNvPr>
              <p:cNvSpPr txBox="1"/>
              <p:nvPr/>
            </p:nvSpPr>
            <p:spPr>
              <a:xfrm>
                <a:off x="1703783" y="2534916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상품 카테고리</a:t>
                </a:r>
                <a:endParaRPr lang="en-US" altLang="ko-KR" b="1" dirty="0"/>
              </a:p>
            </p:txBody>
          </p:sp>
        </p:grpSp>
        <p:pic>
          <p:nvPicPr>
            <p:cNvPr id="18" name="그래픽 17" descr="목록 윤곽선">
              <a:extLst>
                <a:ext uri="{FF2B5EF4-FFF2-40B4-BE49-F238E27FC236}">
                  <a16:creationId xmlns:a16="http://schemas.microsoft.com/office/drawing/2014/main" id="{0A14A7A5-9970-4A2E-A073-9214D365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4445" y="2512402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3077-2FB2-4A26-BCCA-3064FBA1741E}"/>
              </a:ext>
            </a:extLst>
          </p:cNvPr>
          <p:cNvSpPr txBox="1"/>
          <p:nvPr/>
        </p:nvSpPr>
        <p:spPr>
          <a:xfrm>
            <a:off x="1132049" y="135438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국내에서 온라인 음반 중고거래가 가능한 사이트 개발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6B49CB-40E5-4605-A7F2-B1985ABD4BB5}"/>
              </a:ext>
            </a:extLst>
          </p:cNvPr>
          <p:cNvGrpSpPr/>
          <p:nvPr/>
        </p:nvGrpSpPr>
        <p:grpSpPr>
          <a:xfrm>
            <a:off x="1847500" y="2686640"/>
            <a:ext cx="2084225" cy="2184578"/>
            <a:chOff x="1364445" y="2512402"/>
            <a:chExt cx="2084225" cy="218457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3A31EEC-58EE-45A9-8025-08E1FDDC3FAC}"/>
                </a:ext>
              </a:extLst>
            </p:cNvPr>
            <p:cNvGrpSpPr/>
            <p:nvPr/>
          </p:nvGrpSpPr>
          <p:grpSpPr>
            <a:xfrm>
              <a:off x="1364445" y="2513202"/>
              <a:ext cx="2084225" cy="2183778"/>
              <a:chOff x="1381292" y="2534916"/>
              <a:chExt cx="2084225" cy="218377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92F4F8-8C9F-46FB-B66D-68E644AE2780}"/>
                  </a:ext>
                </a:extLst>
              </p:cNvPr>
              <p:cNvSpPr txBox="1"/>
              <p:nvPr/>
            </p:nvSpPr>
            <p:spPr>
              <a:xfrm>
                <a:off x="1381292" y="3017907"/>
                <a:ext cx="2084225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VINYL (LP,EP)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CASETTE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ARTIST GOODS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B9FE4-3748-43EF-97AB-2C47C6EFE506}"/>
                  </a:ext>
                </a:extLst>
              </p:cNvPr>
              <p:cNvSpPr txBox="1"/>
              <p:nvPr/>
            </p:nvSpPr>
            <p:spPr>
              <a:xfrm>
                <a:off x="1703783" y="2534916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상품 카테고리</a:t>
                </a:r>
                <a:endParaRPr lang="en-US" altLang="ko-KR" b="1" dirty="0"/>
              </a:p>
            </p:txBody>
          </p:sp>
        </p:grpSp>
        <p:pic>
          <p:nvPicPr>
            <p:cNvPr id="43" name="그래픽 42" descr="목록 윤곽선">
              <a:extLst>
                <a:ext uri="{FF2B5EF4-FFF2-40B4-BE49-F238E27FC236}">
                  <a16:creationId xmlns:a16="http://schemas.microsoft.com/office/drawing/2014/main" id="{AD23A188-6CDB-4D0F-AA4B-BAE9C5C5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4445" y="2512402"/>
              <a:ext cx="369332" cy="36933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6D68FD-617B-4AAC-90B7-688294ECC4AE}"/>
              </a:ext>
            </a:extLst>
          </p:cNvPr>
          <p:cNvGrpSpPr/>
          <p:nvPr/>
        </p:nvGrpSpPr>
        <p:grpSpPr>
          <a:xfrm>
            <a:off x="6502943" y="2633780"/>
            <a:ext cx="3680576" cy="3294097"/>
            <a:chOff x="4276106" y="2564072"/>
            <a:chExt cx="3639787" cy="3304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064361D-615A-41BE-B1EB-264417043E57}"/>
                </a:ext>
              </a:extLst>
            </p:cNvPr>
            <p:cNvGrpSpPr/>
            <p:nvPr/>
          </p:nvGrpSpPr>
          <p:grpSpPr>
            <a:xfrm>
              <a:off x="4276106" y="3387469"/>
              <a:ext cx="3639787" cy="2481489"/>
              <a:chOff x="3886816" y="3297324"/>
              <a:chExt cx="3657683" cy="248148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EC8C57-CBBB-42C8-BBB7-06A18C03D685}"/>
                  </a:ext>
                </a:extLst>
              </p:cNvPr>
              <p:cNvSpPr txBox="1"/>
              <p:nvPr/>
            </p:nvSpPr>
            <p:spPr>
              <a:xfrm>
                <a:off x="3991095" y="32973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판매자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7809C1-3043-4560-9DC1-F1B68F217D2D}"/>
                  </a:ext>
                </a:extLst>
              </p:cNvPr>
              <p:cNvSpPr txBox="1"/>
              <p:nvPr/>
            </p:nvSpPr>
            <p:spPr>
              <a:xfrm>
                <a:off x="4106510" y="38317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개인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1A1819-7687-4372-9857-617A63682196}"/>
                  </a:ext>
                </a:extLst>
              </p:cNvPr>
              <p:cNvSpPr txBox="1"/>
              <p:nvPr/>
            </p:nvSpPr>
            <p:spPr>
              <a:xfrm>
                <a:off x="3886816" y="4935576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전문 업자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AE280-641F-45C9-816D-45F93C650422}"/>
                  </a:ext>
                </a:extLst>
              </p:cNvPr>
              <p:cNvSpPr txBox="1"/>
              <p:nvPr/>
            </p:nvSpPr>
            <p:spPr>
              <a:xfrm>
                <a:off x="6667336" y="32973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구매자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D47E5B-3632-4DAC-8E64-8A289DC7E592}"/>
                  </a:ext>
                </a:extLst>
              </p:cNvPr>
              <p:cNvSpPr txBox="1"/>
              <p:nvPr/>
            </p:nvSpPr>
            <p:spPr>
              <a:xfrm>
                <a:off x="6782751" y="38317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개인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83EA7F3-A69F-4F0A-BEA7-32E6694D979B}"/>
                  </a:ext>
                </a:extLst>
              </p:cNvPr>
              <p:cNvGrpSpPr/>
              <p:nvPr/>
            </p:nvGrpSpPr>
            <p:grpSpPr>
              <a:xfrm>
                <a:off x="4752842" y="3993582"/>
                <a:ext cx="2029910" cy="45719"/>
                <a:chOff x="2798424" y="3952197"/>
                <a:chExt cx="1764372" cy="0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84EE50B2-A6AB-4819-912F-A4417F8EC2C4}"/>
                    </a:ext>
                  </a:extLst>
                </p:cNvPr>
                <p:cNvCxnSpPr/>
                <p:nvPr/>
              </p:nvCxnSpPr>
              <p:spPr>
                <a:xfrm>
                  <a:off x="3030146" y="3952197"/>
                  <a:ext cx="153265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8FABF53A-3869-486B-897A-14FA43F09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98424" y="3952197"/>
                  <a:ext cx="14492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BEAADDA-CEDD-49CA-A2A8-B00344190784}"/>
                  </a:ext>
                </a:extLst>
              </p:cNvPr>
              <p:cNvCxnSpPr>
                <a:cxnSpLocks/>
                <a:stCxn id="18" idx="3"/>
                <a:endCxn id="20" idx="1"/>
              </p:cNvCxnSpPr>
              <p:nvPr/>
            </p:nvCxnSpPr>
            <p:spPr>
              <a:xfrm flipV="1">
                <a:off x="5076565" y="4016442"/>
                <a:ext cx="1706186" cy="1103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CB747-2B05-48DF-8D6C-6BC9460FCC31}"/>
                  </a:ext>
                </a:extLst>
              </p:cNvPr>
              <p:cNvSpPr txBox="1"/>
              <p:nvPr/>
            </p:nvSpPr>
            <p:spPr>
              <a:xfrm>
                <a:off x="3902234" y="5470028"/>
                <a:ext cx="3403036" cy="308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*전문업자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오프라인 중고음반 판매업자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6CEAF5-29F6-4530-AB8F-812374C40CFF}"/>
                </a:ext>
              </a:extLst>
            </p:cNvPr>
            <p:cNvGrpSpPr/>
            <p:nvPr/>
          </p:nvGrpSpPr>
          <p:grpSpPr>
            <a:xfrm>
              <a:off x="5388436" y="2564072"/>
              <a:ext cx="1415128" cy="450327"/>
              <a:chOff x="5234870" y="2642850"/>
              <a:chExt cx="1415128" cy="45032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A55AAA-6B1D-4112-AF5E-4BF50CD9B9F9}"/>
                  </a:ext>
                </a:extLst>
              </p:cNvPr>
              <p:cNvSpPr txBox="1"/>
              <p:nvPr/>
            </p:nvSpPr>
            <p:spPr>
              <a:xfrm>
                <a:off x="5542002" y="269588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거래구조</a:t>
                </a:r>
              </a:p>
            </p:txBody>
          </p:sp>
          <p:pic>
            <p:nvPicPr>
              <p:cNvPr id="15" name="그래픽 14" descr="사람들과 함께 사이클링  윤곽선">
                <a:extLst>
                  <a:ext uri="{FF2B5EF4-FFF2-40B4-BE49-F238E27FC236}">
                    <a16:creationId xmlns:a16="http://schemas.microsoft.com/office/drawing/2014/main" id="{99D6AD0C-7101-415E-8FB0-43AC65C1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34870" y="2642850"/>
                <a:ext cx="450327" cy="450327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152D7A-A678-41D1-8D96-57CFC02AA366}"/>
              </a:ext>
            </a:extLst>
          </p:cNvPr>
          <p:cNvSpPr txBox="1"/>
          <p:nvPr/>
        </p:nvSpPr>
        <p:spPr>
          <a:xfrm>
            <a:off x="7762349" y="369820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1:1 </a:t>
            </a:r>
            <a:r>
              <a:rPr lang="ko-KR" altLang="en-US" sz="1400" dirty="0"/>
              <a:t>채팅 거래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0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025" cy="96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7199C-FCD2-43C0-AF34-5A6A901C07E8}"/>
              </a:ext>
            </a:extLst>
          </p:cNvPr>
          <p:cNvSpPr txBox="1"/>
          <p:nvPr/>
        </p:nvSpPr>
        <p:spPr>
          <a:xfrm>
            <a:off x="1581874" y="11915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j-lt"/>
              </a:rPr>
              <a:t>목차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6DC76-CB2E-453D-9F64-6E7CBA18B3DD}"/>
              </a:ext>
            </a:extLst>
          </p:cNvPr>
          <p:cNvSpPr txBox="1"/>
          <p:nvPr/>
        </p:nvSpPr>
        <p:spPr>
          <a:xfrm>
            <a:off x="1581874" y="2219318"/>
            <a:ext cx="4838056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소개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필요성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목적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기능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개발 방향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3016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8C6929-C977-48C9-8A75-C58A383EA078}"/>
              </a:ext>
            </a:extLst>
          </p:cNvPr>
          <p:cNvSpPr txBox="1"/>
          <p:nvPr/>
        </p:nvSpPr>
        <p:spPr>
          <a:xfrm>
            <a:off x="2513214" y="4066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로그인 기능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2CB8E6-DBE1-44E0-9677-924DDA9EB6ED}"/>
              </a:ext>
            </a:extLst>
          </p:cNvPr>
          <p:cNvSpPr txBox="1"/>
          <p:nvPr/>
        </p:nvSpPr>
        <p:spPr>
          <a:xfrm>
            <a:off x="4979974" y="40735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사용자 정보</a:t>
            </a:r>
          </a:p>
        </p:txBody>
      </p:sp>
      <p:pic>
        <p:nvPicPr>
          <p:cNvPr id="55" name="그래픽 54" descr="결정 차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30" y="1233330"/>
            <a:ext cx="588013" cy="588013"/>
          </a:xfrm>
          <a:prstGeom prst="rect">
            <a:avLst/>
          </a:prstGeom>
        </p:spPr>
      </p:pic>
      <p:pic>
        <p:nvPicPr>
          <p:cNvPr id="57" name="그래픽 56" descr="남자 옆모습 윤곽선">
            <a:extLst>
              <a:ext uri="{FF2B5EF4-FFF2-40B4-BE49-F238E27FC236}">
                <a16:creationId xmlns:a16="http://schemas.microsoft.com/office/drawing/2014/main" id="{D8513C8A-4B79-4FDA-9914-E388DF153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065" y="3159173"/>
            <a:ext cx="914400" cy="914400"/>
          </a:xfrm>
          <a:prstGeom prst="rect">
            <a:avLst/>
          </a:prstGeom>
        </p:spPr>
      </p:pic>
      <p:pic>
        <p:nvPicPr>
          <p:cNvPr id="59" name="그래픽 58" descr="브이로그 윤곽선">
            <a:extLst>
              <a:ext uri="{FF2B5EF4-FFF2-40B4-BE49-F238E27FC236}">
                <a16:creationId xmlns:a16="http://schemas.microsoft.com/office/drawing/2014/main" id="{C656AD00-4859-44B7-A0AA-C30132879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6305" y="3145654"/>
            <a:ext cx="914400" cy="9144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C55CD44-3F4F-4569-9A1E-963559BF2754}"/>
              </a:ext>
            </a:extLst>
          </p:cNvPr>
          <p:cNvCxnSpPr/>
          <p:nvPr/>
        </p:nvCxnSpPr>
        <p:spPr>
          <a:xfrm>
            <a:off x="3933796" y="3791507"/>
            <a:ext cx="101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1488291" y="1342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구조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7D2C31C-70C1-4F25-ACE5-80E759B46685}"/>
              </a:ext>
            </a:extLst>
          </p:cNvPr>
          <p:cNvGrpSpPr/>
          <p:nvPr/>
        </p:nvGrpSpPr>
        <p:grpSpPr>
          <a:xfrm>
            <a:off x="6372265" y="2941113"/>
            <a:ext cx="3544522" cy="1700787"/>
            <a:chOff x="6372265" y="2941113"/>
            <a:chExt cx="3544522" cy="170078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75AD0DA-445A-49B9-96AD-483AC1EA7207}"/>
                </a:ext>
              </a:extLst>
            </p:cNvPr>
            <p:cNvGrpSpPr/>
            <p:nvPr/>
          </p:nvGrpSpPr>
          <p:grpSpPr>
            <a:xfrm>
              <a:off x="7446734" y="2941113"/>
              <a:ext cx="2470053" cy="1700787"/>
              <a:chOff x="6435725" y="3277778"/>
              <a:chExt cx="2470053" cy="170078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738F2B-B6CB-4BE0-8607-F2D19FAF99D2}"/>
                  </a:ext>
                </a:extLst>
              </p:cNvPr>
              <p:cNvSpPr txBox="1"/>
              <p:nvPr/>
            </p:nvSpPr>
            <p:spPr>
              <a:xfrm>
                <a:off x="7172611" y="3277778"/>
                <a:ext cx="1733167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판매 상품 정보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구매 정보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상품 찜 목록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채팅 기능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CFF5838-3B69-4FB1-803F-6D48B515C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B27AC4E-B8C5-4722-BA3C-7C760BFE0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0" cy="1251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E87B8A1C-AC66-4767-9D3E-9D65C829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9510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7AD3AB2-5DE5-4A06-8015-F96813FCB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4386123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F71C2E2-755D-4569-842F-7F956AA7663B}"/>
                </a:ext>
              </a:extLst>
            </p:cNvPr>
            <p:cNvCxnSpPr/>
            <p:nvPr/>
          </p:nvCxnSpPr>
          <p:spPr>
            <a:xfrm flipH="1">
              <a:off x="6372265" y="3826309"/>
              <a:ext cx="1074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ED6188-C3FB-419B-BFCA-4B8F0587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734" y="4446333"/>
              <a:ext cx="781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37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결정 차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30" y="1233330"/>
            <a:ext cx="588013" cy="58801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1488291" y="1342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구조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701005-2BDA-4AC7-AA46-EC2942C607BD}"/>
              </a:ext>
            </a:extLst>
          </p:cNvPr>
          <p:cNvSpPr txBox="1"/>
          <p:nvPr/>
        </p:nvSpPr>
        <p:spPr>
          <a:xfrm>
            <a:off x="1778097" y="40735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사용자 정보</a:t>
            </a:r>
          </a:p>
        </p:txBody>
      </p:sp>
      <p:pic>
        <p:nvPicPr>
          <p:cNvPr id="85" name="그래픽 84" descr="남자 옆모습 윤곽선">
            <a:extLst>
              <a:ext uri="{FF2B5EF4-FFF2-40B4-BE49-F238E27FC236}">
                <a16:creationId xmlns:a16="http://schemas.microsoft.com/office/drawing/2014/main" id="{4921AE6D-6D30-458C-82E2-F384ED95B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188" y="3159173"/>
            <a:ext cx="914400" cy="914400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A3C113-E983-4A48-B2E6-DE5B0852C4C9}"/>
              </a:ext>
            </a:extLst>
          </p:cNvPr>
          <p:cNvGrpSpPr/>
          <p:nvPr/>
        </p:nvGrpSpPr>
        <p:grpSpPr>
          <a:xfrm>
            <a:off x="3170388" y="2941113"/>
            <a:ext cx="3544522" cy="1700787"/>
            <a:chOff x="3170388" y="2941113"/>
            <a:chExt cx="3544522" cy="170078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3B79CE5-5704-476D-B93F-8D3C903AD2E0}"/>
                </a:ext>
              </a:extLst>
            </p:cNvPr>
            <p:cNvGrpSpPr/>
            <p:nvPr/>
          </p:nvGrpSpPr>
          <p:grpSpPr>
            <a:xfrm>
              <a:off x="4244857" y="2941113"/>
              <a:ext cx="2470053" cy="1700787"/>
              <a:chOff x="6435725" y="3277778"/>
              <a:chExt cx="2470053" cy="170078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6EC4E7-E65F-4FF0-B767-08D3DAF317ED}"/>
                  </a:ext>
                </a:extLst>
              </p:cNvPr>
              <p:cNvSpPr txBox="1"/>
              <p:nvPr/>
            </p:nvSpPr>
            <p:spPr>
              <a:xfrm>
                <a:off x="7172611" y="3277778"/>
                <a:ext cx="1733167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판매 상품 정보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구매 정보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상품 찜 목록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채팅 기능</a:t>
                </a: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0F38333A-1B5F-49E3-80B1-38F559F39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47780C6-15F7-4C39-9B4A-0676160D4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0" cy="1251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A3848A67-CFEE-4404-9519-3B72C2293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9510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91B99108-CA8E-43A0-B30C-50BCA317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4386123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DB4142C-BA40-4E08-A118-5A820D8B68B7}"/>
                </a:ext>
              </a:extLst>
            </p:cNvPr>
            <p:cNvCxnSpPr/>
            <p:nvPr/>
          </p:nvCxnSpPr>
          <p:spPr>
            <a:xfrm flipH="1">
              <a:off x="3170388" y="3826309"/>
              <a:ext cx="1074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F8D6116-2C29-400D-B7F3-81AB33F9AE7F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57" y="4446333"/>
              <a:ext cx="781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36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결정 차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30" y="1233330"/>
            <a:ext cx="588013" cy="58801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1488291" y="1342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E5E51-2C09-407D-AB47-612D8BB34643}"/>
              </a:ext>
            </a:extLst>
          </p:cNvPr>
          <p:cNvSpPr txBox="1"/>
          <p:nvPr/>
        </p:nvSpPr>
        <p:spPr>
          <a:xfrm>
            <a:off x="7689314" y="1986752"/>
            <a:ext cx="1282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음반 정보</a:t>
            </a:r>
            <a:endParaRPr lang="en-US" altLang="ko-KR" sz="1600" dirty="0"/>
          </a:p>
          <a:p>
            <a:r>
              <a:rPr lang="ko-KR" altLang="en-US" sz="1600" dirty="0"/>
              <a:t>상품 이미지</a:t>
            </a:r>
            <a:endParaRPr lang="en-US" altLang="ko-KR" sz="1600" dirty="0"/>
          </a:p>
          <a:p>
            <a:r>
              <a:rPr lang="ko-KR" altLang="en-US" sz="1600" dirty="0"/>
              <a:t>상태</a:t>
            </a:r>
            <a:endParaRPr lang="en-US" altLang="ko-KR" sz="1600" dirty="0"/>
          </a:p>
          <a:p>
            <a:r>
              <a:rPr lang="ko-KR" altLang="en-US" sz="1600" dirty="0"/>
              <a:t>가격</a:t>
            </a:r>
            <a:endParaRPr lang="en-US" altLang="ko-KR" sz="1600" dirty="0"/>
          </a:p>
          <a:p>
            <a:r>
              <a:rPr lang="ko-KR" altLang="en-US" sz="1600" dirty="0"/>
              <a:t>설명</a:t>
            </a:r>
            <a:endParaRPr lang="en-US" altLang="ko-KR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0E5FAD-56A3-49AA-B727-0F1425547BFD}"/>
              </a:ext>
            </a:extLst>
          </p:cNvPr>
          <p:cNvSpPr txBox="1"/>
          <p:nvPr/>
        </p:nvSpPr>
        <p:spPr>
          <a:xfrm>
            <a:off x="7689314" y="344510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구매한 상품 리스트</a:t>
            </a:r>
            <a:endParaRPr lang="en-US" altLang="ko-KR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E98DE-35FB-4900-9607-A3C83CDE4525}"/>
              </a:ext>
            </a:extLst>
          </p:cNvPr>
          <p:cNvSpPr txBox="1"/>
          <p:nvPr/>
        </p:nvSpPr>
        <p:spPr>
          <a:xfrm>
            <a:off x="7689314" y="388018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상품 찜 목록 리스트</a:t>
            </a:r>
            <a:endParaRPr lang="en-US" altLang="ko-KR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473AB-AFBD-4B1A-AD9A-B58008AD7A1B}"/>
              </a:ext>
            </a:extLst>
          </p:cNvPr>
          <p:cNvSpPr txBox="1"/>
          <p:nvPr/>
        </p:nvSpPr>
        <p:spPr>
          <a:xfrm>
            <a:off x="7689314" y="4273628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판매자와 구매자 </a:t>
            </a:r>
            <a:r>
              <a:rPr lang="en-US" altLang="ko-KR" sz="1600" dirty="0"/>
              <a:t>1:1 </a:t>
            </a:r>
            <a:r>
              <a:rPr lang="ko-KR" altLang="en-US" sz="1600" dirty="0"/>
              <a:t>채팅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64EC55-A2E9-405C-B2EB-928311313CB8}"/>
              </a:ext>
            </a:extLst>
          </p:cNvPr>
          <p:cNvCxnSpPr/>
          <p:nvPr/>
        </p:nvCxnSpPr>
        <p:spPr>
          <a:xfrm flipH="1">
            <a:off x="7592484" y="2150533"/>
            <a:ext cx="131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5396AF-F8C0-4431-99AB-D56F9424BD21}"/>
              </a:ext>
            </a:extLst>
          </p:cNvPr>
          <p:cNvCxnSpPr>
            <a:cxnSpLocks/>
          </p:cNvCxnSpPr>
          <p:nvPr/>
        </p:nvCxnSpPr>
        <p:spPr>
          <a:xfrm flipH="1">
            <a:off x="7592484" y="3135311"/>
            <a:ext cx="131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35A598-52D8-4709-9579-AE5DDDDC686A}"/>
              </a:ext>
            </a:extLst>
          </p:cNvPr>
          <p:cNvCxnSpPr/>
          <p:nvPr/>
        </p:nvCxnSpPr>
        <p:spPr>
          <a:xfrm>
            <a:off x="7592484" y="2150533"/>
            <a:ext cx="0" cy="986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8C5DC7-AE4F-4F49-80A8-4D6F8D3F6A21}"/>
              </a:ext>
            </a:extLst>
          </p:cNvPr>
          <p:cNvCxnSpPr/>
          <p:nvPr/>
        </p:nvCxnSpPr>
        <p:spPr>
          <a:xfrm>
            <a:off x="6656917" y="3195277"/>
            <a:ext cx="42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DB1188B-3A91-4624-872F-8829E8797CCC}"/>
              </a:ext>
            </a:extLst>
          </p:cNvPr>
          <p:cNvCxnSpPr>
            <a:cxnSpLocks/>
          </p:cNvCxnSpPr>
          <p:nvPr/>
        </p:nvCxnSpPr>
        <p:spPr>
          <a:xfrm>
            <a:off x="7086600" y="2604727"/>
            <a:ext cx="505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7AB8BC-B0D2-4F29-A849-9137335FF9ED}"/>
              </a:ext>
            </a:extLst>
          </p:cNvPr>
          <p:cNvCxnSpPr/>
          <p:nvPr/>
        </p:nvCxnSpPr>
        <p:spPr>
          <a:xfrm flipV="1">
            <a:off x="7086600" y="2603500"/>
            <a:ext cx="0" cy="59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0F7965F-D5F1-4550-B2D0-BAED4A559EE9}"/>
              </a:ext>
            </a:extLst>
          </p:cNvPr>
          <p:cNvCxnSpPr/>
          <p:nvPr/>
        </p:nvCxnSpPr>
        <p:spPr>
          <a:xfrm>
            <a:off x="7086600" y="2603500"/>
            <a:ext cx="50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649A46-150D-4D8F-9A18-E30DAE4E2CD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685914" y="3614377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2A631E9-2423-4B72-87AC-AFA9E97EE94D}"/>
              </a:ext>
            </a:extLst>
          </p:cNvPr>
          <p:cNvCxnSpPr>
            <a:cxnSpLocks/>
          </p:cNvCxnSpPr>
          <p:nvPr/>
        </p:nvCxnSpPr>
        <p:spPr>
          <a:xfrm>
            <a:off x="6685914" y="4049458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3441A83-59C2-4460-AB59-E8D3CFE4BCF6}"/>
              </a:ext>
            </a:extLst>
          </p:cNvPr>
          <p:cNvCxnSpPr>
            <a:cxnSpLocks/>
          </p:cNvCxnSpPr>
          <p:nvPr/>
        </p:nvCxnSpPr>
        <p:spPr>
          <a:xfrm>
            <a:off x="6704964" y="4428362"/>
            <a:ext cx="100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FA30CB-A93B-4064-9066-50F1937C5669}"/>
              </a:ext>
            </a:extLst>
          </p:cNvPr>
          <p:cNvSpPr txBox="1"/>
          <p:nvPr/>
        </p:nvSpPr>
        <p:spPr>
          <a:xfrm>
            <a:off x="1778097" y="40735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사용자 정보</a:t>
            </a:r>
          </a:p>
        </p:txBody>
      </p:sp>
      <p:pic>
        <p:nvPicPr>
          <p:cNvPr id="57" name="그래픽 56" descr="남자 옆모습 윤곽선">
            <a:extLst>
              <a:ext uri="{FF2B5EF4-FFF2-40B4-BE49-F238E27FC236}">
                <a16:creationId xmlns:a16="http://schemas.microsoft.com/office/drawing/2014/main" id="{A2B390FB-C858-4C61-8BF8-184A6E359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188" y="3159173"/>
            <a:ext cx="914400" cy="9144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9982F7-5DFC-4A4E-81C3-C44145A24723}"/>
              </a:ext>
            </a:extLst>
          </p:cNvPr>
          <p:cNvGrpSpPr/>
          <p:nvPr/>
        </p:nvGrpSpPr>
        <p:grpSpPr>
          <a:xfrm>
            <a:off x="3170388" y="2941113"/>
            <a:ext cx="3544522" cy="1700787"/>
            <a:chOff x="3170388" y="2941113"/>
            <a:chExt cx="3544522" cy="170078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DF2E0BC-D789-4C4D-9220-FB18809CA1C5}"/>
                </a:ext>
              </a:extLst>
            </p:cNvPr>
            <p:cNvGrpSpPr/>
            <p:nvPr/>
          </p:nvGrpSpPr>
          <p:grpSpPr>
            <a:xfrm>
              <a:off x="4244857" y="2941113"/>
              <a:ext cx="2470053" cy="1700787"/>
              <a:chOff x="6435725" y="3277778"/>
              <a:chExt cx="2470053" cy="170078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148A17-4882-47E1-9C54-CA6D5302C59B}"/>
                  </a:ext>
                </a:extLst>
              </p:cNvPr>
              <p:cNvSpPr txBox="1"/>
              <p:nvPr/>
            </p:nvSpPr>
            <p:spPr>
              <a:xfrm>
                <a:off x="7172611" y="3277778"/>
                <a:ext cx="1733167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판매 상품 정보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구매 정보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상품 찜 목록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채팅 기능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B9C8011A-494C-4854-8FBF-BCF8F952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9FBA925-64E0-4D05-BCE5-3A40AB7F7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531942"/>
                <a:ext cx="0" cy="1251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C6C45B09-C567-4488-A614-756ADBC30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3951042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932B1A6C-A7D8-4CD8-8C74-CE4F71FEA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725" y="4386123"/>
                <a:ext cx="765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67AACC5-59FD-4951-BB60-4CBDC40FBC63}"/>
                </a:ext>
              </a:extLst>
            </p:cNvPr>
            <p:cNvCxnSpPr/>
            <p:nvPr/>
          </p:nvCxnSpPr>
          <p:spPr>
            <a:xfrm flipH="1">
              <a:off x="3170388" y="3826309"/>
              <a:ext cx="1074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EA9BBA1-B555-421F-A413-6F3152CED0FD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57" y="4446333"/>
              <a:ext cx="781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86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</a:t>
            </a:r>
            <a:r>
              <a:rPr lang="ko-KR" altLang="en-US" dirty="0"/>
              <a:t> </a:t>
            </a:r>
            <a:r>
              <a:rPr lang="ko-KR" altLang="en-US" b="1" dirty="0"/>
              <a:t>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웹 디자인 윤곽선">
            <a:extLst>
              <a:ext uri="{FF2B5EF4-FFF2-40B4-BE49-F238E27FC236}">
                <a16:creationId xmlns:a16="http://schemas.microsoft.com/office/drawing/2014/main" id="{51908798-25AA-4AA9-9166-805F1080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13323" y="2378662"/>
            <a:ext cx="521710" cy="52171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1204CB9-FF64-442B-9FBC-00C704C558A8}"/>
              </a:ext>
            </a:extLst>
          </p:cNvPr>
          <p:cNvSpPr txBox="1"/>
          <p:nvPr/>
        </p:nvSpPr>
        <p:spPr>
          <a:xfrm>
            <a:off x="2225646" y="243946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</a:t>
            </a:r>
            <a:endParaRPr lang="ko-KR" altLang="en-US" sz="2000" b="1" dirty="0"/>
          </a:p>
        </p:txBody>
      </p:sp>
      <p:pic>
        <p:nvPicPr>
          <p:cNvPr id="40" name="그래픽 39" descr="웹 디자인 윤곽선">
            <a:extLst>
              <a:ext uri="{FF2B5EF4-FFF2-40B4-BE49-F238E27FC236}">
                <a16:creationId xmlns:a16="http://schemas.microsoft.com/office/drawing/2014/main" id="{AE81AF76-D407-410A-A889-1362CA72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03936" y="3952178"/>
            <a:ext cx="521710" cy="52171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888575-787C-421E-BF8A-648EBB0D699E}"/>
              </a:ext>
            </a:extLst>
          </p:cNvPr>
          <p:cNvSpPr txBox="1"/>
          <p:nvPr/>
        </p:nvSpPr>
        <p:spPr>
          <a:xfrm>
            <a:off x="2240040" y="4012978"/>
            <a:ext cx="140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JavaScript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B562CA-3B5A-43D1-8BF2-393E6A5E45F8}"/>
              </a:ext>
            </a:extLst>
          </p:cNvPr>
          <p:cNvSpPr txBox="1"/>
          <p:nvPr/>
        </p:nvSpPr>
        <p:spPr>
          <a:xfrm>
            <a:off x="2264756" y="4876615"/>
            <a:ext cx="118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Firebase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02BD89-760E-4A73-96F5-82ED021C71A0}"/>
              </a:ext>
            </a:extLst>
          </p:cNvPr>
          <p:cNvSpPr txBox="1"/>
          <p:nvPr/>
        </p:nvSpPr>
        <p:spPr>
          <a:xfrm>
            <a:off x="2225646" y="168259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Adobe XD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5C149E-9CCD-4013-8653-494F2E9DA181}"/>
              </a:ext>
            </a:extLst>
          </p:cNvPr>
          <p:cNvSpPr txBox="1"/>
          <p:nvPr/>
        </p:nvSpPr>
        <p:spPr>
          <a:xfrm>
            <a:off x="2264756" y="574025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GitHub</a:t>
            </a:r>
            <a:endParaRPr lang="ko-KR" altLang="en-US" sz="2000" b="1" dirty="0"/>
          </a:p>
        </p:txBody>
      </p:sp>
      <p:pic>
        <p:nvPicPr>
          <p:cNvPr id="6" name="그래픽 5" descr="클라우드 동기화 윤곽선">
            <a:extLst>
              <a:ext uri="{FF2B5EF4-FFF2-40B4-BE49-F238E27FC236}">
                <a16:creationId xmlns:a16="http://schemas.microsoft.com/office/drawing/2014/main" id="{57713A56-6C8A-442A-9543-FBE04FB6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6546" y="5679453"/>
            <a:ext cx="518487" cy="518487"/>
          </a:xfrm>
          <a:prstGeom prst="rect">
            <a:avLst/>
          </a:prstGeom>
        </p:spPr>
      </p:pic>
      <p:pic>
        <p:nvPicPr>
          <p:cNvPr id="9" name="그래픽 8" descr="데이터베이스 윤곽선">
            <a:extLst>
              <a:ext uri="{FF2B5EF4-FFF2-40B4-BE49-F238E27FC236}">
                <a16:creationId xmlns:a16="http://schemas.microsoft.com/office/drawing/2014/main" id="{B293023B-DA69-44A4-B5A2-A33FD4012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7159" y="4817427"/>
            <a:ext cx="518487" cy="518487"/>
          </a:xfrm>
          <a:prstGeom prst="rect">
            <a:avLst/>
          </a:prstGeom>
        </p:spPr>
      </p:pic>
      <p:pic>
        <p:nvPicPr>
          <p:cNvPr id="13" name="그래픽 12" descr="팔레트 윤곽선">
            <a:extLst>
              <a:ext uri="{FF2B5EF4-FFF2-40B4-BE49-F238E27FC236}">
                <a16:creationId xmlns:a16="http://schemas.microsoft.com/office/drawing/2014/main" id="{7100396D-9DE6-4F96-A9AB-02A81652E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7159" y="3196333"/>
            <a:ext cx="522312" cy="522312"/>
          </a:xfrm>
          <a:prstGeom prst="rect">
            <a:avLst/>
          </a:prstGeom>
        </p:spPr>
      </p:pic>
      <p:pic>
        <p:nvPicPr>
          <p:cNvPr id="16" name="그래픽 15" descr="청사진 윤곽선">
            <a:extLst>
              <a:ext uri="{FF2B5EF4-FFF2-40B4-BE49-F238E27FC236}">
                <a16:creationId xmlns:a16="http://schemas.microsoft.com/office/drawing/2014/main" id="{61B1D165-F861-4286-A1C4-9664CADCE9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7159" y="1623403"/>
            <a:ext cx="518487" cy="51848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05D072-3B6F-4C26-99B8-71101740B107}"/>
              </a:ext>
            </a:extLst>
          </p:cNvPr>
          <p:cNvSpPr txBox="1"/>
          <p:nvPr/>
        </p:nvSpPr>
        <p:spPr>
          <a:xfrm>
            <a:off x="2225646" y="325713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CSS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6B4EA-439F-44CE-B772-7930CBB5F5D5}"/>
              </a:ext>
            </a:extLst>
          </p:cNvPr>
          <p:cNvSpPr txBox="1"/>
          <p:nvPr/>
        </p:nvSpPr>
        <p:spPr>
          <a:xfrm>
            <a:off x="4610100" y="169524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en-US" altLang="ko-KR" sz="1800" dirty="0"/>
              <a:t>UI </a:t>
            </a:r>
            <a:r>
              <a:rPr lang="ko-KR" altLang="en-US" sz="1800" dirty="0"/>
              <a:t>레이아웃 디자인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80EA2-705B-4931-BB94-A4465B6E5832}"/>
              </a:ext>
            </a:extLst>
          </p:cNvPr>
          <p:cNvSpPr txBox="1"/>
          <p:nvPr/>
        </p:nvSpPr>
        <p:spPr>
          <a:xfrm>
            <a:off x="4610099" y="245485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웹페이지 </a:t>
            </a:r>
            <a:r>
              <a:rPr lang="ko-KR" altLang="en-US" dirty="0"/>
              <a:t>구조 </a:t>
            </a:r>
            <a:r>
              <a:rPr lang="ko-KR" altLang="en-US" sz="1800" dirty="0"/>
              <a:t>제작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DC206E-F5D3-4E4A-85A0-DBD4D9A04ED8}"/>
              </a:ext>
            </a:extLst>
          </p:cNvPr>
          <p:cNvSpPr txBox="1"/>
          <p:nvPr/>
        </p:nvSpPr>
        <p:spPr>
          <a:xfrm>
            <a:off x="4610098" y="32443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웹페이지 디자인 적용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63277C-4AE7-42C2-8FA5-A46B4808DA85}"/>
              </a:ext>
            </a:extLst>
          </p:cNvPr>
          <p:cNvSpPr txBox="1"/>
          <p:nvPr/>
        </p:nvSpPr>
        <p:spPr>
          <a:xfrm>
            <a:off x="4610098" y="402836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sz="1800" dirty="0"/>
              <a:t>동적 기능 구현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794C5-99B0-4669-9BD5-129290D7B75B}"/>
              </a:ext>
            </a:extLst>
          </p:cNvPr>
          <p:cNvSpPr txBox="1"/>
          <p:nvPr/>
        </p:nvSpPr>
        <p:spPr>
          <a:xfrm>
            <a:off x="4610097" y="487661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dirty="0"/>
              <a:t>데이터 베이스 구축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A41B0E-7669-4CFE-9F6F-6FE534778983}"/>
              </a:ext>
            </a:extLst>
          </p:cNvPr>
          <p:cNvSpPr txBox="1"/>
          <p:nvPr/>
        </p:nvSpPr>
        <p:spPr>
          <a:xfrm>
            <a:off x="4610097" y="575403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– </a:t>
            </a:r>
            <a:r>
              <a:rPr lang="ko-KR" altLang="en-US" dirty="0"/>
              <a:t>저장소 사용</a:t>
            </a:r>
          </a:p>
        </p:txBody>
      </p:sp>
    </p:spTree>
    <p:extLst>
      <p:ext uri="{BB962C8B-B14F-4D97-AF65-F5344CB8AC3E}">
        <p14:creationId xmlns:p14="http://schemas.microsoft.com/office/powerpoint/2010/main" val="287389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</a:t>
            </a:r>
            <a:r>
              <a:rPr lang="ko-KR" altLang="en-US" dirty="0"/>
              <a:t> </a:t>
            </a:r>
            <a:r>
              <a:rPr lang="ko-KR" altLang="en-US" b="1" dirty="0"/>
              <a:t>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FF87CB-E121-4295-99FD-C232A499DC2C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월 단위 달력 윤곽선">
            <a:extLst>
              <a:ext uri="{FF2B5EF4-FFF2-40B4-BE49-F238E27FC236}">
                <a16:creationId xmlns:a16="http://schemas.microsoft.com/office/drawing/2014/main" id="{65E275EE-6941-411B-8FEB-F7569FF9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29" y="1006030"/>
            <a:ext cx="656071" cy="656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2D6B2-AD14-49BC-BCF9-AC3B6185AC26}"/>
              </a:ext>
            </a:extLst>
          </p:cNvPr>
          <p:cNvSpPr txBox="1"/>
          <p:nvPr/>
        </p:nvSpPr>
        <p:spPr>
          <a:xfrm>
            <a:off x="1346200" y="11493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8BDD37-3FB4-44CE-9AB4-D999A1584455}"/>
              </a:ext>
            </a:extLst>
          </p:cNvPr>
          <p:cNvGrpSpPr/>
          <p:nvPr/>
        </p:nvGrpSpPr>
        <p:grpSpPr>
          <a:xfrm>
            <a:off x="2747634" y="2549471"/>
            <a:ext cx="6696731" cy="2790957"/>
            <a:chOff x="2692658" y="2425485"/>
            <a:chExt cx="6696731" cy="27909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6A34CF-A720-4948-ACC9-4E1A4A1871FB}"/>
                </a:ext>
              </a:extLst>
            </p:cNvPr>
            <p:cNvSpPr txBox="1"/>
            <p:nvPr/>
          </p:nvSpPr>
          <p:spPr>
            <a:xfrm>
              <a:off x="3949484" y="2425485"/>
              <a:ext cx="5439905" cy="279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/>
                <a:t>11</a:t>
              </a:r>
              <a:r>
                <a:rPr lang="ko-KR" altLang="en-US" sz="2400" b="1" dirty="0"/>
                <a:t>월 </a:t>
              </a:r>
              <a:r>
                <a:rPr lang="en-US" altLang="ko-KR" sz="2400" b="1" dirty="0"/>
                <a:t>16</a:t>
              </a:r>
              <a:r>
                <a:rPr lang="ko-KR" altLang="en-US" sz="2400" b="1" dirty="0"/>
                <a:t>일</a:t>
              </a:r>
              <a:r>
                <a:rPr lang="en-US" altLang="ko-KR" sz="2400" b="1" dirty="0"/>
                <a:t> – </a:t>
              </a:r>
              <a:r>
                <a:rPr lang="ko-KR" altLang="en-US" sz="2400" dirty="0"/>
                <a:t>기획안 발표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및 피드백</a:t>
              </a: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b="1" dirty="0"/>
                <a:t>11</a:t>
              </a:r>
              <a:r>
                <a:rPr lang="ko-KR" altLang="en-US" sz="2400" b="1" dirty="0"/>
                <a:t>월 </a:t>
              </a:r>
              <a:r>
                <a:rPr lang="en-US" altLang="ko-KR" sz="2400" b="1" dirty="0"/>
                <a:t>19</a:t>
              </a:r>
              <a:r>
                <a:rPr lang="ko-KR" altLang="en-US" sz="2400" b="1" dirty="0"/>
                <a:t>일 </a:t>
              </a:r>
              <a:r>
                <a:rPr lang="en-US" altLang="ko-KR" sz="2400" b="1" dirty="0"/>
                <a:t>– </a:t>
              </a:r>
              <a:r>
                <a:rPr lang="en-US" altLang="ko-KR" sz="2400" dirty="0"/>
                <a:t>UI, layout </a:t>
              </a:r>
              <a:r>
                <a:rPr lang="ko-KR" altLang="en-US" sz="2400" dirty="0"/>
                <a:t>구성 완성</a:t>
              </a: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b="1" dirty="0"/>
                <a:t>11</a:t>
              </a:r>
              <a:r>
                <a:rPr lang="ko-KR" altLang="en-US" sz="2400" b="1" dirty="0"/>
                <a:t>월 </a:t>
              </a:r>
              <a:r>
                <a:rPr lang="en-US" altLang="ko-KR" sz="2400" b="1" dirty="0"/>
                <a:t>26</a:t>
              </a:r>
              <a:r>
                <a:rPr lang="ko-KR" altLang="en-US" sz="2400" b="1" dirty="0"/>
                <a:t>일 </a:t>
              </a:r>
              <a:r>
                <a:rPr lang="en-US" altLang="ko-KR" sz="2400" b="1" dirty="0"/>
                <a:t>– </a:t>
              </a:r>
              <a:r>
                <a:rPr lang="ko-KR" altLang="en-US" sz="2400" dirty="0"/>
                <a:t>웹 구조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디자인 완성</a:t>
              </a: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b="1" dirty="0"/>
                <a:t>12</a:t>
              </a:r>
              <a:r>
                <a:rPr lang="ko-KR" altLang="en-US" sz="2400" b="1" dirty="0"/>
                <a:t>월 </a:t>
              </a:r>
              <a:r>
                <a:rPr lang="en-US" altLang="ko-KR" sz="2400" b="1" dirty="0"/>
                <a:t>05</a:t>
              </a:r>
              <a:r>
                <a:rPr lang="ko-KR" altLang="en-US" sz="2400" b="1" dirty="0"/>
                <a:t>일 </a:t>
              </a:r>
              <a:r>
                <a:rPr lang="en-US" altLang="ko-KR" sz="2400" b="1" dirty="0"/>
                <a:t>– </a:t>
              </a:r>
              <a:r>
                <a:rPr lang="ko-KR" altLang="en-US" sz="2400" dirty="0"/>
                <a:t>동적 기능 구현</a:t>
              </a: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b="1" dirty="0"/>
                <a:t>12</a:t>
              </a:r>
              <a:r>
                <a:rPr lang="ko-KR" altLang="en-US" sz="2400" b="1" dirty="0"/>
                <a:t>월 </a:t>
              </a:r>
              <a:r>
                <a:rPr lang="en-US" altLang="ko-KR" sz="2400" b="1" dirty="0"/>
                <a:t>11</a:t>
              </a:r>
              <a:r>
                <a:rPr lang="ko-KR" altLang="en-US" sz="2400" b="1" dirty="0"/>
                <a:t>일 </a:t>
              </a:r>
              <a:r>
                <a:rPr lang="en-US" altLang="ko-KR" sz="2400" b="1" dirty="0"/>
                <a:t>– </a:t>
              </a:r>
              <a:r>
                <a:rPr lang="ko-KR" altLang="en-US" sz="2400" dirty="0"/>
                <a:t>데이터 베이스 구축</a:t>
              </a:r>
              <a:r>
                <a:rPr lang="en-US" altLang="ko-KR" sz="2400" dirty="0"/>
                <a:t> </a:t>
              </a:r>
              <a:endParaRPr lang="ko-KR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D9746B-95A8-4BC5-8898-78906029D0C6}"/>
                </a:ext>
              </a:extLst>
            </p:cNvPr>
            <p:cNvSpPr txBox="1"/>
            <p:nvPr/>
          </p:nvSpPr>
          <p:spPr>
            <a:xfrm>
              <a:off x="2692658" y="2425485"/>
              <a:ext cx="1156087" cy="279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/>
                <a:t>Today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/>
                <a:t>2days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/>
                <a:t>7days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/>
                <a:t>10days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/>
                <a:t>6days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995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23" y="2586470"/>
            <a:ext cx="842530" cy="8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12E72D-42FA-415D-9971-44E209AE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571818"/>
            <a:ext cx="842010" cy="843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68CD38-4424-472F-BE9D-CD372F74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0" y="2389906"/>
            <a:ext cx="5202817" cy="1300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FA89-0FB6-4B9C-A353-2CF330266BB2}"/>
              </a:ext>
            </a:extLst>
          </p:cNvPr>
          <p:cNvSpPr txBox="1"/>
          <p:nvPr/>
        </p:nvSpPr>
        <p:spPr>
          <a:xfrm>
            <a:off x="5449920" y="3731820"/>
            <a:ext cx="126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707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23" y="2586470"/>
            <a:ext cx="842530" cy="8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12E72D-42FA-415D-9971-44E209AE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571818"/>
            <a:ext cx="842010" cy="843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68CD38-4424-472F-BE9D-CD372F74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0" y="2389906"/>
            <a:ext cx="5202817" cy="1300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A9E10-EE16-4E6E-BEBB-9BD3058D6113}"/>
              </a:ext>
            </a:extLst>
          </p:cNvPr>
          <p:cNvSpPr txBox="1"/>
          <p:nvPr/>
        </p:nvSpPr>
        <p:spPr>
          <a:xfrm>
            <a:off x="3199212" y="342900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C2C </a:t>
            </a:r>
            <a:r>
              <a:rPr lang="ko-KR" altLang="en-US" sz="2800" b="1" dirty="0"/>
              <a:t>기반 </a:t>
            </a:r>
            <a:r>
              <a:rPr lang="ko-KR" altLang="en-US" sz="2800" b="1" dirty="0">
                <a:solidFill>
                  <a:srgbClr val="B6001F"/>
                </a:solidFill>
              </a:rPr>
              <a:t>음반</a:t>
            </a:r>
            <a:r>
              <a:rPr lang="ko-KR" altLang="en-US" sz="2800" b="1" dirty="0"/>
              <a:t> 중고거래 웹 사이트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62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D89FE-5E2B-43C9-874D-8BDC238178D2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E042DC-87E3-4AD1-A21C-8EF190BE9458}"/>
              </a:ext>
            </a:extLst>
          </p:cNvPr>
          <p:cNvGrpSpPr/>
          <p:nvPr/>
        </p:nvGrpSpPr>
        <p:grpSpPr>
          <a:xfrm>
            <a:off x="401924" y="1254097"/>
            <a:ext cx="1168706" cy="1168706"/>
            <a:chOff x="258177" y="1177579"/>
            <a:chExt cx="1168706" cy="1168706"/>
          </a:xfrm>
        </p:grpSpPr>
        <p:pic>
          <p:nvPicPr>
            <p:cNvPr id="8" name="그래픽 7" descr="자녀 윤곽선">
              <a:extLst>
                <a:ext uri="{FF2B5EF4-FFF2-40B4-BE49-F238E27FC236}">
                  <a16:creationId xmlns:a16="http://schemas.microsoft.com/office/drawing/2014/main" id="{6C41807A-39AC-4D5F-B38F-9E81F998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177" y="1177579"/>
              <a:ext cx="1168706" cy="11687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C3656D-B120-45EE-8BFF-43C3EB203B16}"/>
                </a:ext>
              </a:extLst>
            </p:cNvPr>
            <p:cNvSpPr txBox="1"/>
            <p:nvPr/>
          </p:nvSpPr>
          <p:spPr>
            <a:xfrm>
              <a:off x="296547" y="2038508"/>
              <a:ext cx="1091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MZ </a:t>
              </a:r>
              <a:r>
                <a:rPr lang="ko-KR" altLang="en-US" sz="1400" b="1" dirty="0"/>
                <a:t>세대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4CDA81-B37C-4ADA-871C-DD554C560E0C}"/>
              </a:ext>
            </a:extLst>
          </p:cNvPr>
          <p:cNvGrpSpPr/>
          <p:nvPr/>
        </p:nvGrpSpPr>
        <p:grpSpPr>
          <a:xfrm>
            <a:off x="3533661" y="4604549"/>
            <a:ext cx="5124677" cy="1525354"/>
            <a:chOff x="3268586" y="4758562"/>
            <a:chExt cx="5124677" cy="15253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9B7135-58BE-4F12-9120-98E2F310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8586" y="4764089"/>
              <a:ext cx="1503083" cy="1492031"/>
            </a:xfrm>
            <a:prstGeom prst="rect">
              <a:avLst/>
            </a:prstGeom>
          </p:spPr>
        </p:pic>
        <p:pic>
          <p:nvPicPr>
            <p:cNvPr id="1026" name="Picture 2" descr="백예린 LP 발매되자마자 품절 사태 | 한경닷컴">
              <a:extLst>
                <a:ext uri="{FF2B5EF4-FFF2-40B4-BE49-F238E27FC236}">
                  <a16:creationId xmlns:a16="http://schemas.microsoft.com/office/drawing/2014/main" id="{22C3472E-57F8-47A1-9A9B-32260EEE0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19" y="4758562"/>
              <a:ext cx="1503084" cy="150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 descr="텍스트, 건물, 길, 장면이(가) 표시된 사진&#10;&#10;자동 생성된 설명">
              <a:extLst>
                <a:ext uri="{FF2B5EF4-FFF2-40B4-BE49-F238E27FC236}">
                  <a16:creationId xmlns:a16="http://schemas.microsoft.com/office/drawing/2014/main" id="{10E5E1AD-E598-4B8F-A662-FA668B08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647" y="4770949"/>
              <a:ext cx="1503083" cy="1498065"/>
            </a:xfrm>
            <a:prstGeom prst="rect">
              <a:avLst/>
            </a:prstGeom>
          </p:spPr>
        </p:pic>
        <p:pic>
          <p:nvPicPr>
            <p:cNvPr id="13" name="그림 12" descr="나무, 실외, 사람, 걷기이(가) 표시된 사진&#10;&#10;자동 생성된 설명">
              <a:extLst>
                <a:ext uri="{FF2B5EF4-FFF2-40B4-BE49-F238E27FC236}">
                  <a16:creationId xmlns:a16="http://schemas.microsoft.com/office/drawing/2014/main" id="{06E148A5-CC26-4F16-8B0F-8EC8DA93A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296" y="4770949"/>
              <a:ext cx="1512967" cy="151296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466A7A-9147-4F3D-83BC-00E92AFEA341}"/>
              </a:ext>
            </a:extLst>
          </p:cNvPr>
          <p:cNvSpPr txBox="1"/>
          <p:nvPr/>
        </p:nvSpPr>
        <p:spPr>
          <a:xfrm>
            <a:off x="4261743" y="3105834"/>
            <a:ext cx="327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레트로</a:t>
            </a:r>
            <a:r>
              <a:rPr lang="ko-KR" altLang="en-US" b="1" dirty="0"/>
              <a:t> 문화로 인한 </a:t>
            </a:r>
            <a:r>
              <a:rPr lang="en-US" altLang="ko-KR" b="1" dirty="0"/>
              <a:t>MZ </a:t>
            </a:r>
            <a:r>
              <a:rPr lang="ko-KR" altLang="en-US" b="1" dirty="0"/>
              <a:t>세대 아날로그 음반 수요 </a:t>
            </a:r>
            <a:r>
              <a:rPr lang="ko-KR" altLang="en-US" b="1" dirty="0">
                <a:solidFill>
                  <a:srgbClr val="C00000"/>
                </a:solidFill>
              </a:rPr>
              <a:t>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5A8C7-01B6-4D71-9A21-59093726668D}"/>
              </a:ext>
            </a:extLst>
          </p:cNvPr>
          <p:cNvSpPr txBox="1"/>
          <p:nvPr/>
        </p:nvSpPr>
        <p:spPr>
          <a:xfrm>
            <a:off x="1704405" y="1490774"/>
            <a:ext cx="96815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최근 </a:t>
            </a:r>
            <a:r>
              <a:rPr lang="ko-KR" altLang="en-US" dirty="0" err="1"/>
              <a:t>레트로</a:t>
            </a:r>
            <a:r>
              <a:rPr lang="ko-KR" altLang="en-US" dirty="0"/>
              <a:t> 문화와 </a:t>
            </a:r>
            <a:r>
              <a:rPr lang="ko-KR" altLang="en-US" dirty="0" err="1"/>
              <a:t>인디</a:t>
            </a:r>
            <a:r>
              <a:rPr lang="en-US" altLang="ko-KR" dirty="0"/>
              <a:t>/</a:t>
            </a:r>
            <a:r>
              <a:rPr lang="ko-KR" altLang="en-US" dirty="0"/>
              <a:t>유명 가수의 음원들이 </a:t>
            </a:r>
            <a:r>
              <a:rPr lang="en-US" altLang="ko-KR" dirty="0"/>
              <a:t>LP</a:t>
            </a:r>
            <a:r>
              <a:rPr lang="ko-KR" altLang="en-US" dirty="0"/>
              <a:t>와 같은 아날로그 음반으로 출시하면서 레코드에 관심이 증가되었고</a:t>
            </a:r>
            <a:r>
              <a:rPr lang="en-US" altLang="ko-KR" dirty="0"/>
              <a:t>, </a:t>
            </a:r>
            <a:r>
              <a:rPr lang="ko-KR" altLang="en-US" dirty="0"/>
              <a:t>과거 유명 아티스트의 음반을 구하려는 수요가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587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pic>
        <p:nvPicPr>
          <p:cNvPr id="18" name="그래픽 17" descr="자녀 윤곽선">
            <a:extLst>
              <a:ext uri="{FF2B5EF4-FFF2-40B4-BE49-F238E27FC236}">
                <a16:creationId xmlns:a16="http://schemas.microsoft.com/office/drawing/2014/main" id="{C1E9ED4D-6AAA-4D00-873B-2AAC8191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135" y="2684058"/>
            <a:ext cx="2156633" cy="2156633"/>
          </a:xfrm>
          <a:prstGeom prst="rect">
            <a:avLst/>
          </a:prstGeom>
        </p:spPr>
      </p:pic>
      <p:pic>
        <p:nvPicPr>
          <p:cNvPr id="22" name="그래픽 21" descr="레코드 윤곽선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1986" y="1915605"/>
            <a:ext cx="1036929" cy="10369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D16505-EF2C-4FD8-9CBC-F30756697E86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70CDA-AB26-42A0-991D-398B85F75953}"/>
              </a:ext>
            </a:extLst>
          </p:cNvPr>
          <p:cNvSpPr txBox="1"/>
          <p:nvPr/>
        </p:nvSpPr>
        <p:spPr>
          <a:xfrm>
            <a:off x="1053287" y="4540197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MZ </a:t>
            </a:r>
            <a:r>
              <a:rPr lang="ko-KR" altLang="en-US" b="1" dirty="0"/>
              <a:t>세대의 레코드</a:t>
            </a:r>
            <a:r>
              <a:rPr lang="en-US" altLang="ko-KR" b="1" dirty="0"/>
              <a:t>(vinyl) </a:t>
            </a:r>
            <a:r>
              <a:rPr lang="ko-KR" altLang="en-US" b="1" dirty="0"/>
              <a:t>관심 증가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0635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pic>
        <p:nvPicPr>
          <p:cNvPr id="18" name="그래픽 17" descr="자녀 윤곽선">
            <a:extLst>
              <a:ext uri="{FF2B5EF4-FFF2-40B4-BE49-F238E27FC236}">
                <a16:creationId xmlns:a16="http://schemas.microsoft.com/office/drawing/2014/main" id="{C1E9ED4D-6AAA-4D00-873B-2AAC8191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135" y="2684058"/>
            <a:ext cx="2156633" cy="2156633"/>
          </a:xfrm>
          <a:prstGeom prst="rect">
            <a:avLst/>
          </a:prstGeom>
        </p:spPr>
      </p:pic>
      <p:pic>
        <p:nvPicPr>
          <p:cNvPr id="22" name="그래픽 21" descr="레코드 윤곽선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1986" y="1915605"/>
            <a:ext cx="1036929" cy="10369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D16505-EF2C-4FD8-9CBC-F30756697E86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70CDA-AB26-42A0-991D-398B85F75953}"/>
              </a:ext>
            </a:extLst>
          </p:cNvPr>
          <p:cNvSpPr txBox="1"/>
          <p:nvPr/>
        </p:nvSpPr>
        <p:spPr>
          <a:xfrm>
            <a:off x="1053287" y="4540197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MZ </a:t>
            </a:r>
            <a:r>
              <a:rPr lang="ko-KR" altLang="en-US" b="1" dirty="0"/>
              <a:t>세대의 레코드</a:t>
            </a:r>
            <a:r>
              <a:rPr lang="en-US" altLang="ko-KR" b="1" dirty="0"/>
              <a:t>(vinyl) </a:t>
            </a:r>
            <a:r>
              <a:rPr lang="ko-KR" altLang="en-US" b="1" dirty="0"/>
              <a:t>관심 증가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F6504-97DC-41CA-A15F-78F93D47312B}"/>
              </a:ext>
            </a:extLst>
          </p:cNvPr>
          <p:cNvSpPr txBox="1"/>
          <p:nvPr/>
        </p:nvSpPr>
        <p:spPr>
          <a:xfrm>
            <a:off x="1053287" y="4994489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음반 판매율의 </a:t>
            </a:r>
            <a:r>
              <a:rPr lang="en-US" altLang="ko-KR" dirty="0"/>
              <a:t>50~60% </a:t>
            </a:r>
            <a:r>
              <a:rPr lang="ko-KR" altLang="en-US" dirty="0"/>
              <a:t>차지</a:t>
            </a:r>
          </a:p>
        </p:txBody>
      </p:sp>
    </p:spTree>
    <p:extLst>
      <p:ext uri="{BB962C8B-B14F-4D97-AF65-F5344CB8AC3E}">
        <p14:creationId xmlns:p14="http://schemas.microsoft.com/office/powerpoint/2010/main" val="275602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5B4DF-F8A6-43A8-AE63-96D12AE8BE8B}"/>
              </a:ext>
            </a:extLst>
          </p:cNvPr>
          <p:cNvSpPr txBox="1"/>
          <p:nvPr/>
        </p:nvSpPr>
        <p:spPr>
          <a:xfrm>
            <a:off x="1053287" y="4540197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MZ </a:t>
            </a:r>
            <a:r>
              <a:rPr lang="ko-KR" altLang="en-US" b="1" dirty="0"/>
              <a:t>세대의 레코드</a:t>
            </a:r>
            <a:r>
              <a:rPr lang="en-US" altLang="ko-KR" b="1" dirty="0"/>
              <a:t>(vinyl) </a:t>
            </a:r>
            <a:r>
              <a:rPr lang="ko-KR" altLang="en-US" b="1" dirty="0"/>
              <a:t>관심 증가</a:t>
            </a:r>
            <a:endParaRPr lang="ko-KR" altLang="en-US" dirty="0"/>
          </a:p>
        </p:txBody>
      </p:sp>
      <p:pic>
        <p:nvPicPr>
          <p:cNvPr id="18" name="그래픽 17" descr="자녀 윤곽선">
            <a:extLst>
              <a:ext uri="{FF2B5EF4-FFF2-40B4-BE49-F238E27FC236}">
                <a16:creationId xmlns:a16="http://schemas.microsoft.com/office/drawing/2014/main" id="{C1E9ED4D-6AAA-4D00-873B-2AAC8191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135" y="2684058"/>
            <a:ext cx="2156633" cy="2156633"/>
          </a:xfrm>
          <a:prstGeom prst="rect">
            <a:avLst/>
          </a:prstGeom>
        </p:spPr>
      </p:pic>
      <p:pic>
        <p:nvPicPr>
          <p:cNvPr id="22" name="그래픽 21" descr="레코드 윤곽선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1986" y="1915605"/>
            <a:ext cx="1036929" cy="1036929"/>
          </a:xfrm>
          <a:prstGeom prst="rect">
            <a:avLst/>
          </a:prstGeom>
        </p:spPr>
      </p:pic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4BC24984-139D-4010-B617-DDA13C8B0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7313" y="2670313"/>
            <a:ext cx="1517374" cy="1517374"/>
          </a:xfrm>
          <a:prstGeom prst="rect">
            <a:avLst/>
          </a:prstGeom>
        </p:spPr>
      </p:pic>
      <p:pic>
        <p:nvPicPr>
          <p:cNvPr id="4" name="그래픽 3" descr="막대 그래프 상향 추세 윤곽선">
            <a:extLst>
              <a:ext uri="{FF2B5EF4-FFF2-40B4-BE49-F238E27FC236}">
                <a16:creationId xmlns:a16="http://schemas.microsoft.com/office/drawing/2014/main" id="{33FC5610-2D56-488F-8635-17CA63363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904396" y="2256265"/>
            <a:ext cx="2345469" cy="234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A7853-5C14-47C0-A309-9A8A76E98A7E}"/>
              </a:ext>
            </a:extLst>
          </p:cNvPr>
          <p:cNvSpPr txBox="1"/>
          <p:nvPr/>
        </p:nvSpPr>
        <p:spPr>
          <a:xfrm>
            <a:off x="7979713" y="4517525"/>
            <a:ext cx="21948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음반 시장수요 증가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1FF4-2596-4FF9-A8BE-C049566F4D85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22AC4-A620-4063-A4CC-CE44101CC4C9}"/>
              </a:ext>
            </a:extLst>
          </p:cNvPr>
          <p:cNvSpPr txBox="1"/>
          <p:nvPr/>
        </p:nvSpPr>
        <p:spPr>
          <a:xfrm>
            <a:off x="1053287" y="4994489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음반 판매율의 </a:t>
            </a:r>
            <a:r>
              <a:rPr lang="en-US" altLang="ko-KR" dirty="0"/>
              <a:t>50~60% </a:t>
            </a:r>
            <a:r>
              <a:rPr lang="ko-KR" altLang="en-US" dirty="0"/>
              <a:t>차지</a:t>
            </a:r>
          </a:p>
        </p:txBody>
      </p:sp>
    </p:spTree>
    <p:extLst>
      <p:ext uri="{BB962C8B-B14F-4D97-AF65-F5344CB8AC3E}">
        <p14:creationId xmlns:p14="http://schemas.microsoft.com/office/powerpoint/2010/main" val="116231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66B95-EAA7-41DA-928A-A1ECCB87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530" cy="842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90475-6537-4F39-97B3-B05908CA081E}"/>
              </a:ext>
            </a:extLst>
          </p:cNvPr>
          <p:cNvSpPr txBox="1"/>
          <p:nvPr/>
        </p:nvSpPr>
        <p:spPr>
          <a:xfrm>
            <a:off x="1132049" y="421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5B4DF-F8A6-43A8-AE63-96D12AE8BE8B}"/>
              </a:ext>
            </a:extLst>
          </p:cNvPr>
          <p:cNvSpPr txBox="1"/>
          <p:nvPr/>
        </p:nvSpPr>
        <p:spPr>
          <a:xfrm>
            <a:off x="1053287" y="4540197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MZ </a:t>
            </a:r>
            <a:r>
              <a:rPr lang="ko-KR" altLang="en-US" b="1" dirty="0"/>
              <a:t>세대의 레코드</a:t>
            </a:r>
            <a:r>
              <a:rPr lang="en-US" altLang="ko-KR" b="1" dirty="0"/>
              <a:t>(vinyl) </a:t>
            </a:r>
            <a:r>
              <a:rPr lang="ko-KR" altLang="en-US" b="1" dirty="0"/>
              <a:t>관심 증가</a:t>
            </a:r>
            <a:endParaRPr lang="en-US" altLang="ko-KR" b="1" dirty="0"/>
          </a:p>
        </p:txBody>
      </p:sp>
      <p:pic>
        <p:nvPicPr>
          <p:cNvPr id="18" name="그래픽 17" descr="자녀 윤곽선">
            <a:extLst>
              <a:ext uri="{FF2B5EF4-FFF2-40B4-BE49-F238E27FC236}">
                <a16:creationId xmlns:a16="http://schemas.microsoft.com/office/drawing/2014/main" id="{C1E9ED4D-6AAA-4D00-873B-2AAC8191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135" y="2684058"/>
            <a:ext cx="2156633" cy="2156633"/>
          </a:xfrm>
          <a:prstGeom prst="rect">
            <a:avLst/>
          </a:prstGeom>
        </p:spPr>
      </p:pic>
      <p:pic>
        <p:nvPicPr>
          <p:cNvPr id="22" name="그래픽 21" descr="레코드 윤곽선">
            <a:extLst>
              <a:ext uri="{FF2B5EF4-FFF2-40B4-BE49-F238E27FC236}">
                <a16:creationId xmlns:a16="http://schemas.microsoft.com/office/drawing/2014/main" id="{BEE2409C-9162-4406-BB3E-6AA837E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1986" y="1915605"/>
            <a:ext cx="1036929" cy="1036929"/>
          </a:xfrm>
          <a:prstGeom prst="rect">
            <a:avLst/>
          </a:prstGeom>
        </p:spPr>
      </p:pic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4BC24984-139D-4010-B617-DDA13C8B0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7313" y="2670313"/>
            <a:ext cx="1517374" cy="1517374"/>
          </a:xfrm>
          <a:prstGeom prst="rect">
            <a:avLst/>
          </a:prstGeom>
        </p:spPr>
      </p:pic>
      <p:pic>
        <p:nvPicPr>
          <p:cNvPr id="4" name="그래픽 3" descr="막대 그래프 상향 추세 윤곽선">
            <a:extLst>
              <a:ext uri="{FF2B5EF4-FFF2-40B4-BE49-F238E27FC236}">
                <a16:creationId xmlns:a16="http://schemas.microsoft.com/office/drawing/2014/main" id="{33FC5610-2D56-488F-8635-17CA63363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904396" y="2256265"/>
            <a:ext cx="2345469" cy="234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A7853-5C14-47C0-A309-9A8A76E98A7E}"/>
              </a:ext>
            </a:extLst>
          </p:cNvPr>
          <p:cNvSpPr txBox="1"/>
          <p:nvPr/>
        </p:nvSpPr>
        <p:spPr>
          <a:xfrm>
            <a:off x="7979713" y="4517525"/>
            <a:ext cx="21948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음반 시장수요 증가</a:t>
            </a:r>
            <a:endParaRPr lang="en-US" altLang="ko-KR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A1FF4-2596-4FF9-A8BE-C049566F4D85}"/>
              </a:ext>
            </a:extLst>
          </p:cNvPr>
          <p:cNvSpPr/>
          <p:nvPr/>
        </p:nvSpPr>
        <p:spPr>
          <a:xfrm>
            <a:off x="1132049" y="817363"/>
            <a:ext cx="9927902" cy="50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C676F-3C79-4A63-83AA-C558576969B9}"/>
              </a:ext>
            </a:extLst>
          </p:cNvPr>
          <p:cNvSpPr txBox="1"/>
          <p:nvPr/>
        </p:nvSpPr>
        <p:spPr>
          <a:xfrm>
            <a:off x="7623846" y="4971817"/>
            <a:ext cx="290656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매년 </a:t>
            </a:r>
            <a:r>
              <a:rPr lang="en-US" altLang="ko-KR" dirty="0"/>
              <a:t>60~70% </a:t>
            </a:r>
            <a:r>
              <a:rPr lang="ko-KR" altLang="en-US" dirty="0"/>
              <a:t>판매량 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E0350-9ED3-40C1-8536-1B148FF4DF40}"/>
              </a:ext>
            </a:extLst>
          </p:cNvPr>
          <p:cNvSpPr txBox="1"/>
          <p:nvPr/>
        </p:nvSpPr>
        <p:spPr>
          <a:xfrm>
            <a:off x="1053287" y="4994489"/>
            <a:ext cx="39343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음반 판매율의 </a:t>
            </a:r>
            <a:r>
              <a:rPr lang="en-US" altLang="ko-KR" dirty="0"/>
              <a:t>50~60% </a:t>
            </a:r>
            <a:r>
              <a:rPr lang="ko-KR" altLang="en-US" dirty="0"/>
              <a:t>차지</a:t>
            </a:r>
          </a:p>
        </p:txBody>
      </p:sp>
    </p:spTree>
    <p:extLst>
      <p:ext uri="{BB962C8B-B14F-4D97-AF65-F5344CB8AC3E}">
        <p14:creationId xmlns:p14="http://schemas.microsoft.com/office/powerpoint/2010/main" val="14196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459</Words>
  <Application>Microsoft Office PowerPoint</Application>
  <PresentationFormat>와이드스크린</PresentationFormat>
  <Paragraphs>145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오승환</dc:creator>
  <cp:lastModifiedBy>오승환</cp:lastModifiedBy>
  <cp:revision>5</cp:revision>
  <dcterms:created xsi:type="dcterms:W3CDTF">2021-11-15T04:16:58Z</dcterms:created>
  <dcterms:modified xsi:type="dcterms:W3CDTF">2021-11-15T18:27:45Z</dcterms:modified>
</cp:coreProperties>
</file>