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91" r:id="rId4"/>
    <p:sldId id="292" r:id="rId5"/>
    <p:sldId id="300" r:id="rId6"/>
    <p:sldId id="301" r:id="rId7"/>
    <p:sldId id="293" r:id="rId8"/>
    <p:sldId id="294" r:id="rId9"/>
    <p:sldId id="295" r:id="rId10"/>
    <p:sldId id="29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D5B"/>
    <a:srgbClr val="E2CBB7"/>
    <a:srgbClr val="EEE9E2"/>
    <a:srgbClr val="FCF7F2"/>
    <a:srgbClr val="554F4D"/>
    <a:srgbClr val="D0C4B0"/>
    <a:srgbClr val="E1D9CC"/>
    <a:srgbClr val="F2E0CA"/>
    <a:srgbClr val="F6E9DA"/>
    <a:srgbClr val="70686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F012-0AC3-42B2-90CA-BC5405C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097188-C232-41BC-A1C6-677F6D6F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CDF9E-AFBC-4D2D-A688-7BE38874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59E12-6FA5-449B-95B8-54226925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9C277-1836-4E22-BB5C-32FD2C8A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4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1FB7-E6E4-4153-8540-BFF436E9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0FDF1D-719A-4B33-9023-7CE4316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4EE70-389B-46DE-9265-B822FBD1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0A08D-1ADA-4909-B351-23A9DB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96274-6782-43A2-9D65-26D48D59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804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F69C1-F07A-44E0-8804-DBF0B91EE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52B80-F8D2-4FB9-9913-48A227D65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1D35-AC5D-4009-B23F-239D9EE5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1EDF0-F5CD-4184-B8F2-C877766D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02437-6EA8-4A9E-A143-795A149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35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D55B9-E8A9-4A30-91F8-3A87B484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38375-52A4-4DFC-94A7-02AAFB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85B4-E71D-494F-A759-4D10E06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F9B02-3085-4385-A3F2-BCBAF406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6A0F-23CB-48F3-98F5-EEB498F0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85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0C255-11F9-437C-BD0A-8C833027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716960-288E-40FA-BAC1-95E652A0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9145B-4748-48A7-8B68-AB10D9C3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3DA5-62AB-4B07-ACF4-66F7F151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5D854-17FC-4344-B33A-2133F9C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520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79294-4C29-4FF2-94D5-64F5E01A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2D1B-E38A-4915-8F19-5833301E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A86B2-4BE5-4BDC-8321-2402D0BA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6FE4B-E0B7-4187-9969-8E7CF3FF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EF1A5-E0D7-4286-84FF-F0347333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93F695-D9D7-4B6A-A576-9001815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45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B6A37-6DCD-490D-ACB4-5A4BBFDBF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BFDDF-C043-4373-B751-DEDFFD2F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EDD22-3F2F-4C29-86F7-886E17AD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FDB57E-3DFC-4612-B7AB-FEDC5F867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2070CB-C54B-46A0-945F-190DC028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CDECCA-E76A-451A-AAFF-603D887E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FC4C5F-2E37-4C43-933D-AA5036CC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C55A0B-AD1F-4D77-BB32-6CA2B481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84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8ABC6-A533-4172-AFC1-84E430B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0A85-6CE5-4FE0-A839-22468B8A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1ABEBE-2706-4558-85F8-2436A72C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E30B7-49F1-44C9-8825-1306CA43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509C7A-604B-447A-A0E7-827B9D62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E42BB5-D3ED-4C8D-8CA7-4619BE48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CFFE1-D135-48B9-9A6D-A2FD7C7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DC539-7512-4226-9223-DA48FCD0E2D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17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BF424-516E-45C7-A9E1-790BDAF1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9E1ED-69B1-48EF-95E3-4A0BA17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E19A3F-94D9-442E-8D70-BDFA73E9A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EBF51-806D-4FB3-AA11-4F6B7DB7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3E20-D7A7-4DD2-AAB9-1257F61B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3B0FD-CAB2-4FFC-997F-FB326DD3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9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8EB20-48F7-48B8-A6B9-0261B6BA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436F32-78E7-4C89-8734-475421D35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D526B-EDAF-4888-AA56-44BF7C832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4E3DFB-8B04-43A4-BE6C-21E48237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7F976-D309-4D60-B0A1-43C6E574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BA7C4-51F1-47C6-A321-2DF8E677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2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F9EDB-7AE4-4C48-838E-CA5C2DF5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27EBC-3E3B-474E-83E1-C087A70D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3D1C1-8BAB-48B1-8A81-361F734B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08E7-38C9-4D32-A2B6-C3765899F2A5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D174B-CCB9-47F1-8F37-F86E3A591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FA4-90E6-4929-90D4-6FF8E70A0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A54EA-75EF-4CE9-B3B8-A709779C8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E8DB10-764D-45FC-AB61-1DD0D37C8E80}"/>
              </a:ext>
            </a:extLst>
          </p:cNvPr>
          <p:cNvSpPr txBox="1"/>
          <p:nvPr/>
        </p:nvSpPr>
        <p:spPr>
          <a:xfrm>
            <a:off x="1777350" y="2709902"/>
            <a:ext cx="8637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655D5B"/>
                </a:solidFill>
              </a:rPr>
              <a:t>AI </a:t>
            </a:r>
            <a:r>
              <a:rPr lang="ko-KR" altLang="en-US" sz="6600" dirty="0">
                <a:solidFill>
                  <a:srgbClr val="655D5B"/>
                </a:solidFill>
              </a:rPr>
              <a:t>응용 프로젝트 과제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15F66-4DFC-4647-ADE1-46D6A34E3DC6}"/>
              </a:ext>
            </a:extLst>
          </p:cNvPr>
          <p:cNvSpPr txBox="1"/>
          <p:nvPr/>
        </p:nvSpPr>
        <p:spPr>
          <a:xfrm>
            <a:off x="9724530" y="5806090"/>
            <a:ext cx="2467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554F4D"/>
                </a:solidFill>
              </a:rPr>
              <a:t>2021.12.01</a:t>
            </a:r>
          </a:p>
          <a:p>
            <a:pPr algn="ctr"/>
            <a:r>
              <a:rPr lang="en-US" altLang="ko-KR" sz="1600" dirty="0">
                <a:solidFill>
                  <a:srgbClr val="554F4D"/>
                </a:solidFill>
              </a:rPr>
              <a:t>SW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3B</a:t>
            </a:r>
            <a:r>
              <a:rPr lang="ko-KR" altLang="en-US" sz="1600" dirty="0">
                <a:solidFill>
                  <a:srgbClr val="554F4D"/>
                </a:solidFill>
              </a:rPr>
              <a:t> </a:t>
            </a:r>
            <a:r>
              <a:rPr lang="en-US" altLang="ko-KR" sz="1600" dirty="0">
                <a:solidFill>
                  <a:srgbClr val="554F4D"/>
                </a:solidFill>
              </a:rPr>
              <a:t>21660021</a:t>
            </a:r>
            <a:r>
              <a:rPr lang="ko-KR" altLang="en-US" sz="1600" dirty="0">
                <a:solidFill>
                  <a:srgbClr val="554F4D"/>
                </a:solidFill>
              </a:rPr>
              <a:t> 김승현</a:t>
            </a:r>
          </a:p>
        </p:txBody>
      </p:sp>
    </p:spTree>
    <p:extLst>
      <p:ext uri="{BB962C8B-B14F-4D97-AF65-F5344CB8AC3E}">
        <p14:creationId xmlns:p14="http://schemas.microsoft.com/office/powerpoint/2010/main" val="84612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28x28 </a:t>
            </a:r>
            <a:r>
              <a:rPr lang="ko-KR" altLang="en-US" sz="3600" dirty="0">
                <a:solidFill>
                  <a:srgbClr val="554F4D"/>
                </a:solidFill>
              </a:rPr>
              <a:t>이미지 실험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4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62FEBA-F340-4DF0-96D5-FE2699F7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71085"/>
            <a:ext cx="1709839" cy="14583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6A37A0-04F5-452E-8C67-9A1111C9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11" y="3385568"/>
            <a:ext cx="3771900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DABB7E-8F9F-4B72-BB4A-F597D0BC0642}"/>
              </a:ext>
            </a:extLst>
          </p:cNvPr>
          <p:cNvSpPr txBox="1"/>
          <p:nvPr/>
        </p:nvSpPr>
        <p:spPr>
          <a:xfrm>
            <a:off x="6096000" y="1398100"/>
            <a:ext cx="5413598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Sample.png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위 이미지는 그림판에서 보드를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픽셀로 설정하고 가로 세로를 </a:t>
            </a:r>
            <a:r>
              <a:rPr lang="en-US" altLang="ko-KR" sz="1400" dirty="0">
                <a:solidFill>
                  <a:srgbClr val="554F4D"/>
                </a:solidFill>
              </a:rPr>
              <a:t>28X28</a:t>
            </a:r>
            <a:r>
              <a:rPr lang="ko-KR" altLang="en-US" sz="1400" dirty="0">
                <a:solidFill>
                  <a:srgbClr val="554F4D"/>
                </a:solidFill>
              </a:rPr>
              <a:t>로 설정한 후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임의로 그린 숫자 값입니다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이러한 이미지를 모델에 적용시키기 위해서는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우슨 </a:t>
            </a:r>
            <a:r>
              <a:rPr lang="en-US" altLang="ko-KR" sz="1400" dirty="0">
                <a:solidFill>
                  <a:srgbClr val="554F4D"/>
                </a:solidFill>
              </a:rPr>
              <a:t>PIL</a:t>
            </a:r>
            <a:r>
              <a:rPr lang="ko-KR" altLang="en-US" sz="1400" dirty="0">
                <a:solidFill>
                  <a:srgbClr val="554F4D"/>
                </a:solidFill>
              </a:rPr>
              <a:t>의 </a:t>
            </a:r>
            <a:r>
              <a:rPr lang="en-US" altLang="ko-KR" sz="1400" dirty="0">
                <a:solidFill>
                  <a:srgbClr val="554F4D"/>
                </a:solidFill>
              </a:rPr>
              <a:t>image</a:t>
            </a:r>
            <a:r>
              <a:rPr lang="ko-KR" altLang="en-US" sz="1400" dirty="0">
                <a:solidFill>
                  <a:srgbClr val="554F4D"/>
                </a:solidFill>
              </a:rPr>
              <a:t>를 </a:t>
            </a:r>
            <a:r>
              <a:rPr lang="en-US" altLang="ko-KR" sz="1400" dirty="0">
                <a:solidFill>
                  <a:srgbClr val="554F4D"/>
                </a:solidFill>
              </a:rPr>
              <a:t>import </a:t>
            </a:r>
            <a:r>
              <a:rPr lang="ko-KR" altLang="en-US" sz="1400" dirty="0">
                <a:solidFill>
                  <a:srgbClr val="554F4D"/>
                </a:solidFill>
              </a:rPr>
              <a:t>시켜줘야 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그 후</a:t>
            </a:r>
            <a:r>
              <a:rPr lang="en-US" altLang="ko-KR" sz="1400" dirty="0">
                <a:solidFill>
                  <a:srgbClr val="554F4D"/>
                </a:solidFill>
              </a:rPr>
              <a:t>, </a:t>
            </a:r>
            <a:r>
              <a:rPr lang="en-US" altLang="ko-KR" sz="1400" dirty="0" err="1">
                <a:solidFill>
                  <a:srgbClr val="554F4D"/>
                </a:solidFill>
              </a:rPr>
              <a:t>img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변수에 해당 이미지를 </a:t>
            </a:r>
            <a:r>
              <a:rPr lang="en-US" altLang="ko-KR" sz="1400" dirty="0">
                <a:solidFill>
                  <a:srgbClr val="554F4D"/>
                </a:solidFill>
              </a:rPr>
              <a:t>convert</a:t>
            </a:r>
            <a:r>
              <a:rPr lang="ko-KR" altLang="en-US" sz="1400" dirty="0">
                <a:solidFill>
                  <a:srgbClr val="554F4D"/>
                </a:solidFill>
              </a:rPr>
              <a:t>한 값을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지정해 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다음으로 올바른 </a:t>
            </a:r>
            <a:r>
              <a:rPr lang="ko-KR" altLang="en-US" sz="1400" dirty="0" err="1">
                <a:solidFill>
                  <a:srgbClr val="554F4D"/>
                </a:solidFill>
              </a:rPr>
              <a:t>딥러닝을</a:t>
            </a:r>
            <a:r>
              <a:rPr lang="ko-KR" altLang="en-US" sz="1400" dirty="0">
                <a:solidFill>
                  <a:srgbClr val="554F4D"/>
                </a:solidFill>
              </a:rPr>
              <a:t> 위해 </a:t>
            </a:r>
            <a:r>
              <a:rPr lang="en-US" altLang="ko-KR" sz="1400" dirty="0">
                <a:solidFill>
                  <a:srgbClr val="554F4D"/>
                </a:solidFill>
              </a:rPr>
              <a:t>28x28 </a:t>
            </a:r>
            <a:r>
              <a:rPr lang="ko-KR" altLang="en-US" sz="1400" dirty="0">
                <a:solidFill>
                  <a:srgbClr val="554F4D"/>
                </a:solidFill>
              </a:rPr>
              <a:t>배열을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1</a:t>
            </a:r>
            <a:r>
              <a:rPr lang="ko-KR" altLang="en-US" sz="1400" dirty="0">
                <a:solidFill>
                  <a:srgbClr val="554F4D"/>
                </a:solidFill>
              </a:rPr>
              <a:t>행으로 만들어 주는 </a:t>
            </a:r>
            <a:r>
              <a:rPr lang="en-US" altLang="ko-KR" sz="1400" dirty="0" err="1">
                <a:solidFill>
                  <a:srgbClr val="554F4D"/>
                </a:solidFill>
              </a:rPr>
              <a:t>numpy</a:t>
            </a:r>
            <a:r>
              <a:rPr lang="ko-KR" altLang="en-US" sz="1400" dirty="0">
                <a:solidFill>
                  <a:srgbClr val="554F4D"/>
                </a:solidFill>
              </a:rPr>
              <a:t>의 </a:t>
            </a:r>
            <a:r>
              <a:rPr lang="en-US" altLang="ko-KR" sz="1400" dirty="0" err="1">
                <a:solidFill>
                  <a:srgbClr val="554F4D"/>
                </a:solidFill>
              </a:rPr>
              <a:t>resiz</a:t>
            </a:r>
            <a:r>
              <a:rPr lang="ko-KR" altLang="en-US" sz="1400" dirty="0">
                <a:solidFill>
                  <a:srgbClr val="554F4D"/>
                </a:solidFill>
              </a:rPr>
              <a:t>를 사용합니다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통해 </a:t>
            </a:r>
            <a:r>
              <a:rPr lang="en-US" altLang="ko-KR" sz="1400" dirty="0">
                <a:solidFill>
                  <a:srgbClr val="554F4D"/>
                </a:solidFill>
              </a:rPr>
              <a:t>1x784 </a:t>
            </a:r>
            <a:r>
              <a:rPr lang="ko-KR" altLang="en-US" sz="1400" dirty="0">
                <a:solidFill>
                  <a:srgbClr val="554F4D"/>
                </a:solidFill>
              </a:rPr>
              <a:t>배열로 재탄생합니다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저장과정에서 그림판에서의 </a:t>
            </a:r>
            <a:r>
              <a:rPr lang="en-US" altLang="ko-KR" sz="1400" dirty="0">
                <a:solidFill>
                  <a:srgbClr val="554F4D"/>
                </a:solidFill>
              </a:rPr>
              <a:t>1~255 </a:t>
            </a:r>
            <a:r>
              <a:rPr lang="ko-KR" altLang="en-US" sz="1400" dirty="0">
                <a:solidFill>
                  <a:srgbClr val="554F4D"/>
                </a:solidFill>
              </a:rPr>
              <a:t>색 진하기 값과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Model</a:t>
            </a:r>
            <a:r>
              <a:rPr lang="ko-KR" altLang="en-US" sz="1400" dirty="0">
                <a:solidFill>
                  <a:srgbClr val="554F4D"/>
                </a:solidFill>
              </a:rPr>
              <a:t>에서 원하는 색 진하기 값이 반전되어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따라서 </a:t>
            </a:r>
            <a:r>
              <a:rPr lang="en-US" altLang="ko-KR" sz="1400" dirty="0">
                <a:solidFill>
                  <a:srgbClr val="554F4D"/>
                </a:solidFill>
              </a:rPr>
              <a:t>X</a:t>
            </a:r>
            <a:r>
              <a:rPr lang="ko-KR" altLang="en-US" sz="1400" dirty="0">
                <a:solidFill>
                  <a:srgbClr val="554F4D"/>
                </a:solidFill>
              </a:rPr>
              <a:t>에 색을 반전한 값을 할당합니다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마지막으로</a:t>
            </a:r>
            <a:r>
              <a:rPr lang="en-US" altLang="ko-KR" sz="1400" dirty="0">
                <a:solidFill>
                  <a:srgbClr val="554F4D"/>
                </a:solidFill>
              </a:rPr>
              <a:t> multi label</a:t>
            </a:r>
            <a:r>
              <a:rPr lang="ko-KR" altLang="en-US" sz="1400" dirty="0">
                <a:solidFill>
                  <a:srgbClr val="554F4D"/>
                </a:solidFill>
              </a:rPr>
              <a:t>의 결과인 인덱스가 </a:t>
            </a:r>
            <a:r>
              <a:rPr lang="en-US" altLang="ko-KR" sz="1400" dirty="0">
                <a:solidFill>
                  <a:srgbClr val="554F4D"/>
                </a:solidFill>
              </a:rPr>
              <a:t>10</a:t>
            </a:r>
            <a:r>
              <a:rPr lang="ko-KR" altLang="en-US" sz="1400" dirty="0">
                <a:solidFill>
                  <a:srgbClr val="554F4D"/>
                </a:solidFill>
              </a:rPr>
              <a:t>개인 배열에서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원하는 값을 얻기 위해 </a:t>
            </a:r>
            <a:r>
              <a:rPr lang="en-US" altLang="ko-KR" sz="1400" dirty="0">
                <a:solidFill>
                  <a:srgbClr val="554F4D"/>
                </a:solidFill>
              </a:rPr>
              <a:t>predict</a:t>
            </a:r>
            <a:r>
              <a:rPr lang="ko-KR" altLang="en-US" sz="1400" dirty="0">
                <a:solidFill>
                  <a:srgbClr val="554F4D"/>
                </a:solidFill>
              </a:rPr>
              <a:t>와 </a:t>
            </a:r>
            <a:r>
              <a:rPr lang="en-US" altLang="ko-KR" sz="1400" dirty="0">
                <a:solidFill>
                  <a:srgbClr val="554F4D"/>
                </a:solidFill>
              </a:rPr>
              <a:t>argmax</a:t>
            </a:r>
            <a:r>
              <a:rPr lang="ko-KR" altLang="en-US" sz="1400" dirty="0">
                <a:solidFill>
                  <a:srgbClr val="554F4D"/>
                </a:solidFill>
              </a:rPr>
              <a:t>를 사용해 가공해줍니다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Sample.png</a:t>
            </a:r>
            <a:r>
              <a:rPr lang="ko-KR" altLang="en-US" sz="1400" dirty="0">
                <a:solidFill>
                  <a:srgbClr val="554F4D"/>
                </a:solidFill>
              </a:rPr>
              <a:t>의 직관적인 값인 </a:t>
            </a:r>
            <a:r>
              <a:rPr lang="en-US" altLang="ko-KR" sz="1400" dirty="0">
                <a:solidFill>
                  <a:srgbClr val="554F4D"/>
                </a:solidFill>
              </a:rPr>
              <a:t>3</a:t>
            </a:r>
            <a:r>
              <a:rPr lang="ko-KR" altLang="en-US" sz="1400" dirty="0">
                <a:solidFill>
                  <a:srgbClr val="554F4D"/>
                </a:solidFill>
              </a:rPr>
              <a:t>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 err="1">
                <a:solidFill>
                  <a:srgbClr val="554F4D"/>
                </a:solidFill>
              </a:rPr>
              <a:t>머신러닝의</a:t>
            </a:r>
            <a:r>
              <a:rPr lang="ko-KR" altLang="en-US" sz="1400" dirty="0">
                <a:solidFill>
                  <a:srgbClr val="554F4D"/>
                </a:solidFill>
              </a:rPr>
              <a:t> 결과가 일치합니다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이미지 실험의 결과는 성공적입니다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326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0977525-29CC-4023-A705-FEC1E1BE7176}"/>
              </a:ext>
            </a:extLst>
          </p:cNvPr>
          <p:cNvGrpSpPr/>
          <p:nvPr/>
        </p:nvGrpSpPr>
        <p:grpSpPr>
          <a:xfrm>
            <a:off x="1498829" y="1079058"/>
            <a:ext cx="9194341" cy="3770263"/>
            <a:chOff x="1103979" y="1282258"/>
            <a:chExt cx="9194341" cy="37702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05FE3-69F5-413B-88B0-727025CFC513}"/>
                </a:ext>
              </a:extLst>
            </p:cNvPr>
            <p:cNvSpPr txBox="1"/>
            <p:nvPr/>
          </p:nvSpPr>
          <p:spPr>
            <a:xfrm>
              <a:off x="110397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2F2850-2A5E-4128-8BAE-02DD895029D0}"/>
                </a:ext>
              </a:extLst>
            </p:cNvPr>
            <p:cNvSpPr txBox="1"/>
            <p:nvPr/>
          </p:nvSpPr>
          <p:spPr>
            <a:xfrm>
              <a:off x="9262459" y="1282258"/>
              <a:ext cx="1035861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3900" dirty="0">
                  <a:solidFill>
                    <a:srgbClr val="554F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endParaRPr lang="ko-KR" altLang="en-US" sz="23900" dirty="0">
                <a:solidFill>
                  <a:srgbClr val="554F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374699-A43F-4CA9-B1DD-4381505F223C}"/>
              </a:ext>
            </a:extLst>
          </p:cNvPr>
          <p:cNvSpPr txBox="1"/>
          <p:nvPr/>
        </p:nvSpPr>
        <p:spPr>
          <a:xfrm>
            <a:off x="3765073" y="2704131"/>
            <a:ext cx="4661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i="1" dirty="0">
                <a:solidFill>
                  <a:srgbClr val="554F4D"/>
                </a:solidFill>
              </a:rPr>
              <a:t>감사합니다</a:t>
            </a:r>
            <a:r>
              <a:rPr lang="en-US" altLang="ko-KR" sz="6600" i="1" dirty="0">
                <a:solidFill>
                  <a:srgbClr val="554F4D"/>
                </a:solidFill>
              </a:rPr>
              <a:t>!</a:t>
            </a:r>
            <a:endParaRPr lang="ko-KR" altLang="en-US" sz="6600" i="1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2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98CC6-E2D8-41BB-8650-6670A4D3C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960" y="0"/>
            <a:ext cx="54878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1D5B25-FB20-4491-A0B8-BF4EDADFB5F7}"/>
              </a:ext>
            </a:extLst>
          </p:cNvPr>
          <p:cNvSpPr txBox="1"/>
          <p:nvPr/>
        </p:nvSpPr>
        <p:spPr>
          <a:xfrm>
            <a:off x="1338490" y="273900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1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9F61D-18E1-4402-AA8D-49B330678C06}"/>
              </a:ext>
            </a:extLst>
          </p:cNvPr>
          <p:cNvSpPr txBox="1"/>
          <p:nvPr/>
        </p:nvSpPr>
        <p:spPr>
          <a:xfrm>
            <a:off x="2170943" y="2800561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solidFill>
                  <a:srgbClr val="554F4D"/>
                </a:solidFill>
              </a:rPr>
              <a:t>모델 저장 코드 추가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E446A13-6214-43CC-A7E1-C173F830DD90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5701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CBF8A0-1C9E-4A1C-854B-5709C37B6AAF}"/>
              </a:ext>
            </a:extLst>
          </p:cNvPr>
          <p:cNvSpPr txBox="1"/>
          <p:nvPr/>
        </p:nvSpPr>
        <p:spPr>
          <a:xfrm>
            <a:off x="1338490" y="365918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2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77E0-13C1-4313-8DAD-CBBCAA9053ED}"/>
              </a:ext>
            </a:extLst>
          </p:cNvPr>
          <p:cNvSpPr txBox="1"/>
          <p:nvPr/>
        </p:nvSpPr>
        <p:spPr>
          <a:xfrm>
            <a:off x="2170943" y="3720743"/>
            <a:ext cx="285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Hidden layer1 </a:t>
            </a:r>
            <a:r>
              <a:rPr lang="ko-KR" altLang="en-US" sz="2400" dirty="0">
                <a:solidFill>
                  <a:srgbClr val="554F4D"/>
                </a:solidFill>
              </a:rPr>
              <a:t>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7D6509-341D-4329-AA12-899AFC70CE06}"/>
              </a:ext>
            </a:extLst>
          </p:cNvPr>
          <p:cNvSpPr txBox="1"/>
          <p:nvPr/>
        </p:nvSpPr>
        <p:spPr>
          <a:xfrm>
            <a:off x="1338490" y="457937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3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6BD7C2-3349-4F4B-984E-3BDD891FCB19}"/>
              </a:ext>
            </a:extLst>
          </p:cNvPr>
          <p:cNvSpPr txBox="1"/>
          <p:nvPr/>
        </p:nvSpPr>
        <p:spPr>
          <a:xfrm>
            <a:off x="2170943" y="4640925"/>
            <a:ext cx="2853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Hidden layer2</a:t>
            </a:r>
            <a:r>
              <a:rPr lang="ko-KR" altLang="en-US" sz="2400" dirty="0">
                <a:solidFill>
                  <a:srgbClr val="554F4D"/>
                </a:solidFill>
              </a:rPr>
              <a:t> 추가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6AA8C-C738-4DAA-8394-228D4A57C3AB}"/>
              </a:ext>
            </a:extLst>
          </p:cNvPr>
          <p:cNvGrpSpPr/>
          <p:nvPr/>
        </p:nvGrpSpPr>
        <p:grpSpPr>
          <a:xfrm>
            <a:off x="811411" y="477594"/>
            <a:ext cx="2987294" cy="523220"/>
            <a:chOff x="2640851" y="477594"/>
            <a:chExt cx="2987294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356F7-6E60-415E-93C3-F2B83051B641}"/>
                </a:ext>
              </a:extLst>
            </p:cNvPr>
            <p:cNvSpPr txBox="1"/>
            <p:nvPr/>
          </p:nvSpPr>
          <p:spPr>
            <a:xfrm>
              <a:off x="3479800" y="631482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554F4D"/>
                  </a:solidFill>
                </a:rPr>
                <a:t>A table of contents.</a:t>
              </a:r>
              <a:endParaRPr lang="ko-KR" altLang="en-US" dirty="0">
                <a:solidFill>
                  <a:srgbClr val="554F4D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541882-D751-4CCB-9348-135C193BA93B}"/>
                </a:ext>
              </a:extLst>
            </p:cNvPr>
            <p:cNvSpPr txBox="1"/>
            <p:nvPr/>
          </p:nvSpPr>
          <p:spPr>
            <a:xfrm>
              <a:off x="2640851" y="477594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solidFill>
                    <a:srgbClr val="554F4D"/>
                  </a:solidFill>
                </a:rPr>
                <a:t>목차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B0A550-FE7C-4875-94A3-B688D4F54FE7}"/>
              </a:ext>
            </a:extLst>
          </p:cNvPr>
          <p:cNvSpPr txBox="1"/>
          <p:nvPr/>
        </p:nvSpPr>
        <p:spPr>
          <a:xfrm>
            <a:off x="1338490" y="549955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4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5BEF6-BF3A-48FB-81C9-91A331C0644B}"/>
              </a:ext>
            </a:extLst>
          </p:cNvPr>
          <p:cNvSpPr txBox="1"/>
          <p:nvPr/>
        </p:nvSpPr>
        <p:spPr>
          <a:xfrm>
            <a:off x="2170943" y="5561107"/>
            <a:ext cx="276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28x28 </a:t>
            </a:r>
            <a:r>
              <a:rPr lang="ko-KR" altLang="en-US" sz="2400" dirty="0">
                <a:solidFill>
                  <a:srgbClr val="554F4D"/>
                </a:solidFill>
              </a:rPr>
              <a:t>이미지 실험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3886E-8D35-4DE8-B20C-422915C45188}"/>
              </a:ext>
            </a:extLst>
          </p:cNvPr>
          <p:cNvSpPr txBox="1"/>
          <p:nvPr/>
        </p:nvSpPr>
        <p:spPr>
          <a:xfrm>
            <a:off x="1338490" y="18188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554F4D"/>
                </a:solidFill>
              </a:rPr>
              <a:t>0</a:t>
            </a:r>
            <a:endParaRPr lang="ko-KR" altLang="en-US" sz="3200" dirty="0">
              <a:solidFill>
                <a:srgbClr val="554F4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EC00F-6278-44C9-8A5E-0756C0E132E9}"/>
              </a:ext>
            </a:extLst>
          </p:cNvPr>
          <p:cNvSpPr txBox="1"/>
          <p:nvPr/>
        </p:nvSpPr>
        <p:spPr>
          <a:xfrm>
            <a:off x="2170943" y="1880379"/>
            <a:ext cx="2563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solidFill>
                  <a:srgbClr val="554F4D"/>
                </a:solidFill>
              </a:rPr>
              <a:t>MNIST </a:t>
            </a:r>
            <a:r>
              <a:rPr lang="ko-KR" altLang="en-US" sz="2400" dirty="0">
                <a:solidFill>
                  <a:srgbClr val="554F4D"/>
                </a:solidFill>
              </a:rPr>
              <a:t>코드 분석</a:t>
            </a:r>
          </a:p>
        </p:txBody>
      </p:sp>
    </p:spTree>
    <p:extLst>
      <p:ext uri="{BB962C8B-B14F-4D97-AF65-F5344CB8AC3E}">
        <p14:creationId xmlns:p14="http://schemas.microsoft.com/office/powerpoint/2010/main" val="676713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MNIST </a:t>
            </a:r>
            <a:r>
              <a:rPr lang="ko-KR" altLang="en-US" sz="3600" dirty="0">
                <a:solidFill>
                  <a:srgbClr val="554F4D"/>
                </a:solidFill>
              </a:rPr>
              <a:t>코드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0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D95A6-8E2C-4D81-A3F3-61D04AC3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90124"/>
            <a:ext cx="4962525" cy="2047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228080-8BD7-4346-B623-33FAC422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685122"/>
            <a:ext cx="2000250" cy="8667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D98341-3DC7-409E-8A75-9BB142862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4876800"/>
            <a:ext cx="6238875" cy="167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BF464F-EDFD-42AB-AC3F-270771504286}"/>
              </a:ext>
            </a:extLst>
          </p:cNvPr>
          <p:cNvSpPr txBox="1"/>
          <p:nvPr/>
        </p:nvSpPr>
        <p:spPr>
          <a:xfrm>
            <a:off x="6861175" y="1390124"/>
            <a:ext cx="45719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dirty="0" err="1">
                <a:solidFill>
                  <a:srgbClr val="554F4D"/>
                </a:solidFill>
              </a:rPr>
              <a:t>케라스의</a:t>
            </a:r>
            <a:r>
              <a:rPr lang="ko-KR" altLang="en-US" sz="1400" dirty="0">
                <a:solidFill>
                  <a:srgbClr val="554F4D"/>
                </a:solidFill>
              </a:rPr>
              <a:t> </a:t>
            </a:r>
            <a:r>
              <a:rPr lang="en-US" altLang="ko-KR" sz="1400" dirty="0" err="1">
                <a:solidFill>
                  <a:srgbClr val="554F4D"/>
                </a:solidFill>
              </a:rPr>
              <a:t>Mnist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데이터셋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  <a:r>
              <a:rPr lang="ko-KR" altLang="en-US" sz="1400" dirty="0">
                <a:solidFill>
                  <a:srgbClr val="554F4D"/>
                </a:solidFill>
              </a:rPr>
              <a:t> </a:t>
            </a:r>
            <a:r>
              <a:rPr lang="en-US" altLang="ko-KR" sz="1400" dirty="0">
                <a:solidFill>
                  <a:srgbClr val="554F4D"/>
                </a:solidFill>
              </a:rPr>
              <a:t>utils,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Sequential </a:t>
            </a:r>
            <a:r>
              <a:rPr lang="ko-KR" altLang="en-US" sz="1400" dirty="0">
                <a:solidFill>
                  <a:srgbClr val="554F4D"/>
                </a:solidFill>
              </a:rPr>
              <a:t>모델 사용을 위한 </a:t>
            </a:r>
            <a:r>
              <a:rPr lang="en-US" altLang="ko-KR" sz="1400" dirty="0">
                <a:solidFill>
                  <a:srgbClr val="554F4D"/>
                </a:solidFill>
              </a:rPr>
              <a:t>models,</a:t>
            </a:r>
          </a:p>
          <a:p>
            <a:pPr algn="l"/>
            <a:r>
              <a:rPr lang="ko-KR" altLang="en-US" sz="1400" dirty="0" err="1">
                <a:solidFill>
                  <a:srgbClr val="554F4D"/>
                </a:solidFill>
              </a:rPr>
              <a:t>은닉층</a:t>
            </a:r>
            <a:r>
              <a:rPr lang="ko-KR" altLang="en-US" sz="1400" dirty="0">
                <a:solidFill>
                  <a:srgbClr val="554F4D"/>
                </a:solidFill>
              </a:rPr>
              <a:t> 추가를 위한 </a:t>
            </a:r>
            <a:r>
              <a:rPr lang="en-US" altLang="ko-KR" sz="1400" dirty="0">
                <a:solidFill>
                  <a:srgbClr val="554F4D"/>
                </a:solidFill>
              </a:rPr>
              <a:t>Dense,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체크포인트와 조기종료를 위한 </a:t>
            </a:r>
            <a:r>
              <a:rPr lang="en-US" altLang="ko-KR" sz="1400" dirty="0">
                <a:solidFill>
                  <a:srgbClr val="554F4D"/>
                </a:solidFill>
              </a:rPr>
              <a:t>callbacks</a:t>
            </a:r>
            <a:r>
              <a:rPr lang="ko-KR" altLang="en-US" sz="1400" dirty="0">
                <a:solidFill>
                  <a:srgbClr val="554F4D"/>
                </a:solidFill>
              </a:rPr>
              <a:t>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Import </a:t>
            </a:r>
            <a:r>
              <a:rPr lang="ko-KR" altLang="en-US" sz="1400" dirty="0">
                <a:solidFill>
                  <a:srgbClr val="554F4D"/>
                </a:solidFill>
              </a:rPr>
              <a:t>해줍니다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시각화도구인 </a:t>
            </a:r>
            <a:r>
              <a:rPr lang="en-US" altLang="ko-KR" sz="1400" dirty="0">
                <a:solidFill>
                  <a:srgbClr val="554F4D"/>
                </a:solidFill>
              </a:rPr>
              <a:t>matplotlib,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데이터 전처리에 필요한 </a:t>
            </a:r>
            <a:r>
              <a:rPr lang="en-US" altLang="ko-KR" sz="1400" dirty="0" err="1">
                <a:solidFill>
                  <a:srgbClr val="554F4D"/>
                </a:solidFill>
              </a:rPr>
              <a:t>numpy</a:t>
            </a:r>
            <a:r>
              <a:rPr lang="ko-KR" altLang="en-US" sz="1400" dirty="0">
                <a:solidFill>
                  <a:srgbClr val="554F4D"/>
                </a:solidFill>
              </a:rPr>
              <a:t>와 </a:t>
            </a:r>
            <a:r>
              <a:rPr lang="en-US" altLang="ko-KR" sz="1400" dirty="0" err="1">
                <a:solidFill>
                  <a:srgbClr val="554F4D"/>
                </a:solidFill>
              </a:rPr>
              <a:t>os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en-US" altLang="ko-KR" sz="1400" dirty="0" err="1">
                <a:solidFill>
                  <a:srgbClr val="554F4D"/>
                </a:solidFill>
              </a:rPr>
              <a:t>Tensorflow</a:t>
            </a:r>
            <a:r>
              <a:rPr lang="ko-KR" altLang="en-US" sz="1400" dirty="0">
                <a:solidFill>
                  <a:srgbClr val="554F4D"/>
                </a:solidFill>
              </a:rPr>
              <a:t>를 </a:t>
            </a:r>
            <a:r>
              <a:rPr lang="en-US" altLang="ko-KR" sz="1400" dirty="0">
                <a:solidFill>
                  <a:srgbClr val="554F4D"/>
                </a:solidFill>
              </a:rPr>
              <a:t>import</a:t>
            </a:r>
            <a:r>
              <a:rPr lang="ko-KR" altLang="en-US" sz="1400" dirty="0">
                <a:solidFill>
                  <a:srgbClr val="554F4D"/>
                </a:solidFill>
              </a:rPr>
              <a:t> 해줍니다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랜덤 테이블에서의 값을 일정하게 유지하기 위한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Seed</a:t>
            </a:r>
            <a:r>
              <a:rPr lang="ko-KR" altLang="en-US" sz="1400" dirty="0">
                <a:solidFill>
                  <a:srgbClr val="554F4D"/>
                </a:solidFill>
              </a:rPr>
              <a:t>값을 설정합니다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MNIST </a:t>
            </a:r>
            <a:r>
              <a:rPr lang="ko-KR" altLang="en-US" sz="1400" dirty="0">
                <a:solidFill>
                  <a:srgbClr val="554F4D"/>
                </a:solidFill>
              </a:rPr>
              <a:t>데이터셋을 불러와서</a:t>
            </a:r>
            <a:r>
              <a:rPr lang="en-US" altLang="ko-KR" sz="1400" dirty="0">
                <a:solidFill>
                  <a:srgbClr val="554F4D"/>
                </a:solidFill>
              </a:rPr>
              <a:t>, </a:t>
            </a:r>
            <a:r>
              <a:rPr lang="ko-KR" altLang="en-US" sz="1400" dirty="0" err="1">
                <a:solidFill>
                  <a:srgbClr val="554F4D"/>
                </a:solidFill>
              </a:rPr>
              <a:t>입력값과</a:t>
            </a:r>
            <a:r>
              <a:rPr lang="ko-KR" altLang="en-US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 err="1">
                <a:solidFill>
                  <a:srgbClr val="554F4D"/>
                </a:solidFill>
              </a:rPr>
              <a:t>출력값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그리고 </a:t>
            </a:r>
            <a:r>
              <a:rPr lang="en-US" altLang="ko-KR" sz="1400" dirty="0">
                <a:solidFill>
                  <a:srgbClr val="554F4D"/>
                </a:solidFill>
              </a:rPr>
              <a:t>train</a:t>
            </a:r>
            <a:r>
              <a:rPr lang="ko-KR" altLang="en-US" sz="1400" dirty="0">
                <a:solidFill>
                  <a:srgbClr val="554F4D"/>
                </a:solidFill>
              </a:rPr>
              <a:t>과 </a:t>
            </a:r>
            <a:r>
              <a:rPr lang="en-US" altLang="ko-KR" sz="1400" dirty="0">
                <a:solidFill>
                  <a:srgbClr val="554F4D"/>
                </a:solidFill>
              </a:rPr>
              <a:t>test</a:t>
            </a:r>
            <a:r>
              <a:rPr lang="ko-KR" altLang="en-US" sz="1400" dirty="0">
                <a:solidFill>
                  <a:srgbClr val="554F4D"/>
                </a:solidFill>
              </a:rPr>
              <a:t>를 위한 총 </a:t>
            </a:r>
            <a:r>
              <a:rPr lang="en-US" altLang="ko-KR" sz="1400" dirty="0">
                <a:solidFill>
                  <a:srgbClr val="554F4D"/>
                </a:solidFill>
              </a:rPr>
              <a:t>4</a:t>
            </a:r>
            <a:r>
              <a:rPr lang="ko-KR" altLang="en-US" sz="1400" dirty="0">
                <a:solidFill>
                  <a:srgbClr val="554F4D"/>
                </a:solidFill>
              </a:rPr>
              <a:t>가지 종류로 분할합니다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Train</a:t>
            </a:r>
            <a:r>
              <a:rPr lang="ko-KR" altLang="en-US" sz="1400" dirty="0">
                <a:solidFill>
                  <a:srgbClr val="554F4D"/>
                </a:solidFill>
              </a:rPr>
              <a:t>과 </a:t>
            </a:r>
            <a:r>
              <a:rPr lang="en-US" altLang="ko-KR" sz="1400" dirty="0">
                <a:solidFill>
                  <a:srgbClr val="554F4D"/>
                </a:solidFill>
              </a:rPr>
              <a:t>test </a:t>
            </a:r>
            <a:r>
              <a:rPr lang="ko-KR" altLang="en-US" sz="1400" dirty="0">
                <a:solidFill>
                  <a:srgbClr val="554F4D"/>
                </a:solidFill>
              </a:rPr>
              <a:t>데이터는 </a:t>
            </a:r>
            <a:r>
              <a:rPr lang="en-US" altLang="ko-KR" sz="1400" dirty="0">
                <a:solidFill>
                  <a:srgbClr val="554F4D"/>
                </a:solidFill>
              </a:rPr>
              <a:t>28x28</a:t>
            </a:r>
            <a:r>
              <a:rPr lang="ko-KR" altLang="en-US" sz="1400" dirty="0">
                <a:solidFill>
                  <a:srgbClr val="554F4D"/>
                </a:solidFill>
              </a:rPr>
              <a:t>의 배열이기 때문에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</a:t>
            </a:r>
            <a:r>
              <a:rPr lang="ko-KR" altLang="en-US" sz="1400" dirty="0" err="1">
                <a:solidFill>
                  <a:srgbClr val="554F4D"/>
                </a:solidFill>
              </a:rPr>
              <a:t>딥러닝에</a:t>
            </a:r>
            <a:r>
              <a:rPr lang="ko-KR" altLang="en-US" sz="1400" dirty="0">
                <a:solidFill>
                  <a:srgbClr val="554F4D"/>
                </a:solidFill>
              </a:rPr>
              <a:t> 올바른 형태로 재배치 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그리고 </a:t>
            </a:r>
            <a:r>
              <a:rPr lang="en-US" altLang="ko-KR" sz="1400" dirty="0" err="1">
                <a:solidFill>
                  <a:srgbClr val="554F4D"/>
                </a:solidFill>
              </a:rPr>
              <a:t>np_utils.to_categorical</a:t>
            </a:r>
            <a:r>
              <a:rPr lang="ko-KR" altLang="en-US" sz="1400" dirty="0">
                <a:solidFill>
                  <a:srgbClr val="554F4D"/>
                </a:solidFill>
              </a:rPr>
              <a:t>을 사용해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One-hot </a:t>
            </a:r>
            <a:r>
              <a:rPr lang="ko-KR" altLang="en-US" sz="1400" dirty="0">
                <a:solidFill>
                  <a:srgbClr val="554F4D"/>
                </a:solidFill>
              </a:rPr>
              <a:t>인코딩을 해 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09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MNIST </a:t>
            </a:r>
            <a:r>
              <a:rPr lang="ko-KR" altLang="en-US" sz="3600" dirty="0">
                <a:solidFill>
                  <a:srgbClr val="554F4D"/>
                </a:solidFill>
              </a:rPr>
              <a:t>코드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0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CF147-034A-482C-B09A-74795D4C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61561"/>
            <a:ext cx="4752975" cy="847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19D625-19FC-42E1-9563-C5D01A11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427846"/>
            <a:ext cx="3971925" cy="809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2B09C5-0E2E-44EA-AA85-BA60E1A7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3429000"/>
            <a:ext cx="8555195" cy="16295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C35F02-0ECD-438E-A640-F353297B97B7}"/>
              </a:ext>
            </a:extLst>
          </p:cNvPr>
          <p:cNvSpPr txBox="1"/>
          <p:nvPr/>
        </p:nvSpPr>
        <p:spPr>
          <a:xfrm>
            <a:off x="5910994" y="1358176"/>
            <a:ext cx="5658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Sequential()</a:t>
            </a:r>
            <a:r>
              <a:rPr lang="ko-KR" altLang="en-US" sz="1400" dirty="0">
                <a:solidFill>
                  <a:srgbClr val="554F4D"/>
                </a:solidFill>
              </a:rPr>
              <a:t> 모델을 채택합니다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노드가 </a:t>
            </a:r>
            <a:r>
              <a:rPr lang="en-US" altLang="ko-KR" sz="1400" dirty="0">
                <a:solidFill>
                  <a:srgbClr val="554F4D"/>
                </a:solidFill>
              </a:rPr>
              <a:t>512</a:t>
            </a:r>
            <a:r>
              <a:rPr lang="ko-KR" altLang="en-US" sz="1400" dirty="0">
                <a:solidFill>
                  <a:srgbClr val="554F4D"/>
                </a:solidFill>
              </a:rPr>
              <a:t>인 은닉층을 설정합니다</a:t>
            </a:r>
            <a:r>
              <a:rPr lang="en-US" altLang="ko-KR" sz="1400" dirty="0">
                <a:solidFill>
                  <a:srgbClr val="554F4D"/>
                </a:solidFill>
              </a:rPr>
              <a:t>. </a:t>
            </a:r>
            <a:r>
              <a:rPr lang="ko-KR" altLang="en-US" sz="1400" dirty="0">
                <a:solidFill>
                  <a:srgbClr val="554F4D"/>
                </a:solidFill>
              </a:rPr>
              <a:t>활성함수는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relu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입니다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노드가 </a:t>
            </a:r>
            <a:r>
              <a:rPr lang="en-US" altLang="ko-KR" sz="1400" dirty="0">
                <a:solidFill>
                  <a:srgbClr val="554F4D"/>
                </a:solidFill>
              </a:rPr>
              <a:t>10</a:t>
            </a:r>
            <a:r>
              <a:rPr lang="ko-KR" altLang="en-US" sz="1400" dirty="0">
                <a:solidFill>
                  <a:srgbClr val="554F4D"/>
                </a:solidFill>
              </a:rPr>
              <a:t>인 출력층을 설정합니다</a:t>
            </a:r>
            <a:r>
              <a:rPr lang="en-US" altLang="ko-KR" sz="1400" dirty="0">
                <a:solidFill>
                  <a:srgbClr val="554F4D"/>
                </a:solidFill>
              </a:rPr>
              <a:t>. </a:t>
            </a:r>
            <a:r>
              <a:rPr lang="ko-KR" altLang="en-US" sz="1400" dirty="0">
                <a:solidFill>
                  <a:srgbClr val="554F4D"/>
                </a:solidFill>
              </a:rPr>
              <a:t>활성함수는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softmax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입니다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마지막 단이 </a:t>
            </a:r>
            <a:r>
              <a:rPr lang="en-US" altLang="ko-KR" sz="1400" dirty="0">
                <a:solidFill>
                  <a:srgbClr val="554F4D"/>
                </a:solidFill>
              </a:rPr>
              <a:t>10</a:t>
            </a:r>
            <a:r>
              <a:rPr lang="ko-KR" altLang="en-US" sz="1400" dirty="0">
                <a:solidFill>
                  <a:srgbClr val="554F4D"/>
                </a:solidFill>
              </a:rPr>
              <a:t>개인 것을 보면 </a:t>
            </a:r>
            <a:r>
              <a:rPr lang="en-US" altLang="ko-KR" sz="1400" dirty="0" err="1">
                <a:solidFill>
                  <a:srgbClr val="554F4D"/>
                </a:solidFill>
              </a:rPr>
              <a:t>mulit</a:t>
            </a:r>
            <a:r>
              <a:rPr lang="en-US" altLang="ko-KR" sz="1400" dirty="0">
                <a:solidFill>
                  <a:srgbClr val="554F4D"/>
                </a:solidFill>
              </a:rPr>
              <a:t>-label</a:t>
            </a:r>
            <a:r>
              <a:rPr lang="ko-KR" altLang="en-US" sz="1400" dirty="0">
                <a:solidFill>
                  <a:srgbClr val="554F4D"/>
                </a:solidFill>
              </a:rPr>
              <a:t>로 추측할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모델의 실행 환경을 설정합니다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Loss</a:t>
            </a:r>
            <a:r>
              <a:rPr lang="ko-KR" altLang="en-US" sz="1400" dirty="0">
                <a:solidFill>
                  <a:srgbClr val="554F4D"/>
                </a:solidFill>
              </a:rPr>
              <a:t>를 설정하고 </a:t>
            </a:r>
            <a:r>
              <a:rPr lang="en-US" altLang="ko-KR" sz="1400" dirty="0">
                <a:solidFill>
                  <a:srgbClr val="554F4D"/>
                </a:solidFill>
              </a:rPr>
              <a:t>optimizer</a:t>
            </a:r>
            <a:r>
              <a:rPr lang="ko-KR" altLang="en-US" sz="1400" dirty="0">
                <a:solidFill>
                  <a:srgbClr val="554F4D"/>
                </a:solidFill>
              </a:rPr>
              <a:t>는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adam</a:t>
            </a:r>
            <a:r>
              <a:rPr lang="en-US" altLang="ko-KR" sz="1400" dirty="0">
                <a:solidFill>
                  <a:srgbClr val="554F4D"/>
                </a:solidFill>
              </a:rPr>
              <a:t>’,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metrics</a:t>
            </a:r>
            <a:r>
              <a:rPr lang="ko-KR" altLang="en-US" sz="1400" dirty="0">
                <a:solidFill>
                  <a:srgbClr val="554F4D"/>
                </a:solidFill>
              </a:rPr>
              <a:t>는 </a:t>
            </a:r>
            <a:r>
              <a:rPr lang="en-US" altLang="ko-KR" sz="1400" dirty="0">
                <a:solidFill>
                  <a:srgbClr val="554F4D"/>
                </a:solidFill>
              </a:rPr>
              <a:t>‘accuracy’</a:t>
            </a:r>
            <a:r>
              <a:rPr lang="ko-KR" altLang="en-US" sz="1400" dirty="0">
                <a:solidFill>
                  <a:srgbClr val="554F4D"/>
                </a:solidFill>
              </a:rPr>
              <a:t>로 설정합니다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68C50F-E10E-4E78-A13A-6C345B943D15}"/>
              </a:ext>
            </a:extLst>
          </p:cNvPr>
          <p:cNvSpPr txBox="1"/>
          <p:nvPr/>
        </p:nvSpPr>
        <p:spPr>
          <a:xfrm>
            <a:off x="622300" y="5250090"/>
            <a:ext cx="73358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모델 최적화를 위해 모델 경로를 만들고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모델의 지정 경로가 없을 경우에는 </a:t>
            </a:r>
            <a:r>
              <a:rPr lang="en-US" altLang="ko-KR" sz="1400" dirty="0" err="1">
                <a:solidFill>
                  <a:srgbClr val="554F4D"/>
                </a:solidFill>
              </a:rPr>
              <a:t>os</a:t>
            </a:r>
            <a:r>
              <a:rPr lang="ko-KR" altLang="en-US" sz="1400" dirty="0">
                <a:solidFill>
                  <a:srgbClr val="554F4D"/>
                </a:solidFill>
              </a:rPr>
              <a:t> 라이브러리를 사용해 폴더를 만들어 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와 </a:t>
            </a:r>
            <a:r>
              <a:rPr lang="en-US" altLang="ko-KR" sz="1400" dirty="0" err="1">
                <a:solidFill>
                  <a:srgbClr val="554F4D"/>
                </a:solidFill>
              </a:rPr>
              <a:t>val_loss</a:t>
            </a:r>
            <a:r>
              <a:rPr lang="ko-KR" altLang="en-US" sz="1400" dirty="0">
                <a:solidFill>
                  <a:srgbClr val="554F4D"/>
                </a:solidFill>
              </a:rPr>
              <a:t>가 일정 값에 도달하면 모델을 저장하기 위해 경로를 설정합니다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그리고 </a:t>
            </a:r>
            <a:r>
              <a:rPr lang="en-US" altLang="ko-KR" sz="1400" dirty="0" err="1">
                <a:solidFill>
                  <a:srgbClr val="554F4D"/>
                </a:solidFill>
              </a:rPr>
              <a:t>checkpointer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변수를 만들어 가장 정확한 모델</a:t>
            </a:r>
            <a:r>
              <a:rPr lang="en-US" altLang="ko-KR" sz="1400" dirty="0">
                <a:solidFill>
                  <a:srgbClr val="554F4D"/>
                </a:solidFill>
              </a:rPr>
              <a:t>(</a:t>
            </a:r>
            <a:r>
              <a:rPr lang="en-US" altLang="ko-KR" sz="1400" dirty="0" err="1">
                <a:solidFill>
                  <a:srgbClr val="554F4D"/>
                </a:solidFill>
              </a:rPr>
              <a:t>val_loss</a:t>
            </a:r>
            <a:r>
              <a:rPr lang="ko-KR" altLang="en-US" sz="1400" dirty="0">
                <a:solidFill>
                  <a:srgbClr val="554F4D"/>
                </a:solidFill>
              </a:rPr>
              <a:t>가 최소</a:t>
            </a:r>
            <a:r>
              <a:rPr lang="en-US" altLang="ko-KR" sz="1400" dirty="0">
                <a:solidFill>
                  <a:srgbClr val="554F4D"/>
                </a:solidFill>
              </a:rPr>
              <a:t>)</a:t>
            </a:r>
            <a:r>
              <a:rPr lang="ko-KR" altLang="en-US" sz="1400" dirty="0" err="1">
                <a:solidFill>
                  <a:srgbClr val="554F4D"/>
                </a:solidFill>
              </a:rPr>
              <a:t>일때를</a:t>
            </a:r>
            <a:r>
              <a:rPr lang="ko-KR" altLang="en-US" sz="1400" dirty="0">
                <a:solidFill>
                  <a:srgbClr val="554F4D"/>
                </a:solidFill>
              </a:rPr>
              <a:t> 저장합니다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이후</a:t>
            </a:r>
            <a:r>
              <a:rPr lang="en-US" altLang="ko-KR" sz="1400" dirty="0">
                <a:solidFill>
                  <a:srgbClr val="554F4D"/>
                </a:solidFill>
              </a:rPr>
              <a:t>, </a:t>
            </a:r>
            <a:r>
              <a:rPr lang="en-US" altLang="ko-KR" sz="1400" dirty="0" err="1">
                <a:solidFill>
                  <a:srgbClr val="554F4D"/>
                </a:solidFill>
              </a:rPr>
              <a:t>EarlyStopping</a:t>
            </a:r>
            <a:r>
              <a:rPr lang="ko-KR" altLang="en-US" sz="1400" dirty="0">
                <a:solidFill>
                  <a:srgbClr val="554F4D"/>
                </a:solidFill>
              </a:rPr>
              <a:t>를 통해 </a:t>
            </a:r>
            <a:r>
              <a:rPr lang="en-US" altLang="ko-KR" sz="1400" dirty="0">
                <a:solidFill>
                  <a:srgbClr val="554F4D"/>
                </a:solidFill>
              </a:rPr>
              <a:t>10</a:t>
            </a:r>
            <a:r>
              <a:rPr lang="ko-KR" altLang="en-US" sz="1400" dirty="0">
                <a:solidFill>
                  <a:srgbClr val="554F4D"/>
                </a:solidFill>
              </a:rPr>
              <a:t>만큼의 변수 개선 유예 </a:t>
            </a:r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를 줍니다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  <a:endParaRPr lang="ko-KR" altLang="en-US" sz="14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6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MNIST </a:t>
            </a:r>
            <a:r>
              <a:rPr lang="ko-KR" altLang="en-US" sz="3600" dirty="0">
                <a:solidFill>
                  <a:srgbClr val="554F4D"/>
                </a:solidFill>
              </a:rPr>
              <a:t>코드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0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8352F-D0C6-4D62-91BB-A7895DB4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94932"/>
            <a:ext cx="9210675" cy="6286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E8CC1F-59DE-453F-9CDC-DED86DC8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275513"/>
            <a:ext cx="4563089" cy="4198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B14F3-64C2-4268-A698-B6407304512D}"/>
              </a:ext>
            </a:extLst>
          </p:cNvPr>
          <p:cNvSpPr txBox="1"/>
          <p:nvPr/>
        </p:nvSpPr>
        <p:spPr>
          <a:xfrm>
            <a:off x="5721108" y="2275513"/>
            <a:ext cx="498726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모델을 </a:t>
            </a:r>
            <a:r>
              <a:rPr lang="en-US" altLang="ko-KR" sz="1600" dirty="0">
                <a:solidFill>
                  <a:srgbClr val="554F4D"/>
                </a:solidFill>
              </a:rPr>
              <a:t>fit</a:t>
            </a:r>
            <a:r>
              <a:rPr lang="ko-KR" altLang="en-US" sz="1600" dirty="0">
                <a:solidFill>
                  <a:srgbClr val="554F4D"/>
                </a:solidFill>
              </a:rPr>
              <a:t>한 결과를 </a:t>
            </a:r>
            <a:r>
              <a:rPr lang="en-US" altLang="ko-KR" sz="1600" dirty="0" err="1">
                <a:solidFill>
                  <a:srgbClr val="554F4D"/>
                </a:solidFill>
              </a:rPr>
              <a:t>histor</a:t>
            </a:r>
            <a:r>
              <a:rPr lang="ko-KR" altLang="en-US" sz="1600" dirty="0">
                <a:solidFill>
                  <a:srgbClr val="554F4D"/>
                </a:solidFill>
              </a:rPr>
              <a:t>변수에 저장합니다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모델을 </a:t>
            </a:r>
            <a:r>
              <a:rPr lang="en-US" altLang="ko-KR" sz="1600" dirty="0">
                <a:solidFill>
                  <a:srgbClr val="554F4D"/>
                </a:solidFill>
              </a:rPr>
              <a:t>fit </a:t>
            </a:r>
            <a:r>
              <a:rPr lang="ko-KR" altLang="en-US" sz="1600" dirty="0" err="1">
                <a:solidFill>
                  <a:srgbClr val="554F4D"/>
                </a:solidFill>
              </a:rPr>
              <a:t>할때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en-US" altLang="ko-KR" sz="1600" dirty="0" err="1">
                <a:solidFill>
                  <a:srgbClr val="554F4D"/>
                </a:solidFill>
              </a:rPr>
              <a:t>X_trian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en-US" altLang="ko-KR" sz="1600" dirty="0" err="1">
                <a:solidFill>
                  <a:srgbClr val="554F4D"/>
                </a:solidFill>
              </a:rPr>
              <a:t>Y_train</a:t>
            </a:r>
            <a:r>
              <a:rPr lang="ko-KR" altLang="en-US" sz="1600" dirty="0">
                <a:solidFill>
                  <a:srgbClr val="554F4D"/>
                </a:solidFill>
              </a:rPr>
              <a:t>을 </a:t>
            </a:r>
            <a:r>
              <a:rPr lang="en-US" altLang="ko-KR" sz="1600" dirty="0">
                <a:solidFill>
                  <a:srgbClr val="554F4D"/>
                </a:solidFill>
              </a:rPr>
              <a:t>trainset</a:t>
            </a:r>
            <a:r>
              <a:rPr lang="ko-KR" altLang="en-US" sz="1600" dirty="0">
                <a:solidFill>
                  <a:srgbClr val="554F4D"/>
                </a:solidFill>
              </a:rPr>
              <a:t>으로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 err="1">
                <a:solidFill>
                  <a:srgbClr val="554F4D"/>
                </a:solidFill>
              </a:rPr>
              <a:t>X_test</a:t>
            </a:r>
            <a:r>
              <a:rPr lang="en-US" altLang="ko-KR" sz="1600" dirty="0">
                <a:solidFill>
                  <a:srgbClr val="554F4D"/>
                </a:solidFill>
              </a:rPr>
              <a:t>, </a:t>
            </a:r>
            <a:r>
              <a:rPr lang="en-US" altLang="ko-KR" sz="1600" dirty="0" err="1">
                <a:solidFill>
                  <a:srgbClr val="554F4D"/>
                </a:solidFill>
              </a:rPr>
              <a:t>Y_test</a:t>
            </a:r>
            <a:r>
              <a:rPr lang="ko-KR" altLang="en-US" sz="1600" dirty="0">
                <a:solidFill>
                  <a:srgbClr val="554F4D"/>
                </a:solidFill>
              </a:rPr>
              <a:t>를 </a:t>
            </a:r>
            <a:r>
              <a:rPr lang="en-US" altLang="ko-KR" sz="1600" dirty="0" err="1">
                <a:solidFill>
                  <a:srgbClr val="554F4D"/>
                </a:solidFill>
              </a:rPr>
              <a:t>testset</a:t>
            </a:r>
            <a:r>
              <a:rPr lang="ko-KR" altLang="en-US" sz="1600" dirty="0">
                <a:solidFill>
                  <a:srgbClr val="554F4D"/>
                </a:solidFill>
              </a:rPr>
              <a:t>으로 설정하였습니다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Epoch</a:t>
            </a:r>
            <a:r>
              <a:rPr lang="ko-KR" altLang="en-US" sz="1600" dirty="0">
                <a:solidFill>
                  <a:srgbClr val="554F4D"/>
                </a:solidFill>
              </a:rPr>
              <a:t>는 </a:t>
            </a:r>
            <a:r>
              <a:rPr lang="en-US" altLang="ko-KR" sz="1600" dirty="0">
                <a:solidFill>
                  <a:srgbClr val="554F4D"/>
                </a:solidFill>
              </a:rPr>
              <a:t>30, </a:t>
            </a:r>
            <a:r>
              <a:rPr lang="en-US" altLang="ko-KR" sz="1600" dirty="0" err="1">
                <a:solidFill>
                  <a:srgbClr val="554F4D"/>
                </a:solidFill>
              </a:rPr>
              <a:t>batch_size</a:t>
            </a:r>
            <a:r>
              <a:rPr lang="ko-KR" altLang="en-US" sz="1600" dirty="0">
                <a:solidFill>
                  <a:srgbClr val="554F4D"/>
                </a:solidFill>
              </a:rPr>
              <a:t>는 </a:t>
            </a:r>
            <a:r>
              <a:rPr lang="en-US" altLang="ko-KR" sz="1600" dirty="0">
                <a:solidFill>
                  <a:srgbClr val="554F4D"/>
                </a:solidFill>
              </a:rPr>
              <a:t>200,</a:t>
            </a: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Verbose</a:t>
            </a:r>
            <a:r>
              <a:rPr lang="ko-KR" altLang="en-US" sz="1600" dirty="0">
                <a:solidFill>
                  <a:srgbClr val="554F4D"/>
                </a:solidFill>
              </a:rPr>
              <a:t>는 </a:t>
            </a:r>
            <a:r>
              <a:rPr lang="en-US" altLang="ko-KR" sz="1600" dirty="0">
                <a:solidFill>
                  <a:srgbClr val="554F4D"/>
                </a:solidFill>
              </a:rPr>
              <a:t>0, callbacks</a:t>
            </a:r>
            <a:r>
              <a:rPr lang="ko-KR" altLang="en-US" sz="1600" dirty="0">
                <a:solidFill>
                  <a:srgbClr val="554F4D"/>
                </a:solidFill>
              </a:rPr>
              <a:t>는 이전 슬라이드에서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설명한 </a:t>
            </a:r>
            <a:r>
              <a:rPr lang="en-US" altLang="ko-KR" sz="1600" dirty="0" err="1">
                <a:solidFill>
                  <a:srgbClr val="554F4D"/>
                </a:solidFill>
              </a:rPr>
              <a:t>early_stopping_callback</a:t>
            </a:r>
            <a:r>
              <a:rPr lang="ko-KR" altLang="en-US" sz="1600" dirty="0">
                <a:solidFill>
                  <a:srgbClr val="554F4D"/>
                </a:solidFill>
              </a:rPr>
              <a:t>과 </a:t>
            </a:r>
            <a:r>
              <a:rPr lang="en-US" altLang="ko-KR" sz="1600" dirty="0" err="1">
                <a:solidFill>
                  <a:srgbClr val="554F4D"/>
                </a:solidFill>
              </a:rPr>
              <a:t>checkpointer</a:t>
            </a:r>
            <a:r>
              <a:rPr lang="ko-KR" altLang="en-US" sz="1600" dirty="0">
                <a:solidFill>
                  <a:srgbClr val="554F4D"/>
                </a:solidFill>
              </a:rPr>
              <a:t>로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지정했습니다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결과를 보면 </a:t>
            </a:r>
            <a:r>
              <a:rPr lang="en-US" altLang="ko-KR" sz="1600" dirty="0">
                <a:solidFill>
                  <a:srgbClr val="554F4D"/>
                </a:solidFill>
              </a:rPr>
              <a:t>Epoch 6</a:t>
            </a:r>
            <a:r>
              <a:rPr lang="ko-KR" altLang="en-US" sz="1600" dirty="0">
                <a:solidFill>
                  <a:srgbClr val="554F4D"/>
                </a:solidFill>
              </a:rPr>
              <a:t>에서 </a:t>
            </a:r>
            <a:r>
              <a:rPr lang="ko-KR" altLang="en-US" sz="1600" dirty="0" err="1">
                <a:solidFill>
                  <a:srgbClr val="554F4D"/>
                </a:solidFill>
              </a:rPr>
              <a:t>최적값을</a:t>
            </a:r>
            <a:r>
              <a:rPr lang="ko-KR" altLang="en-US" sz="1600" dirty="0">
                <a:solidFill>
                  <a:srgbClr val="554F4D"/>
                </a:solidFill>
              </a:rPr>
              <a:t> 보입니다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이후 </a:t>
            </a:r>
            <a:r>
              <a:rPr lang="en-US" altLang="ko-KR" sz="1600" dirty="0">
                <a:solidFill>
                  <a:srgbClr val="554F4D"/>
                </a:solidFill>
              </a:rPr>
              <a:t>Epoch 7</a:t>
            </a:r>
            <a:r>
              <a:rPr lang="ko-KR" altLang="en-US" sz="1600" dirty="0">
                <a:solidFill>
                  <a:srgbClr val="554F4D"/>
                </a:solidFill>
              </a:rPr>
              <a:t>에서는 개선이 없고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Epoch 8</a:t>
            </a:r>
            <a:r>
              <a:rPr lang="ko-KR" altLang="en-US" sz="1600" dirty="0">
                <a:solidFill>
                  <a:srgbClr val="554F4D"/>
                </a:solidFill>
              </a:rPr>
              <a:t>과 </a:t>
            </a:r>
            <a:r>
              <a:rPr lang="en-US" altLang="ko-KR" sz="1600" dirty="0">
                <a:solidFill>
                  <a:srgbClr val="554F4D"/>
                </a:solidFill>
              </a:rPr>
              <a:t>9</a:t>
            </a:r>
            <a:r>
              <a:rPr lang="ko-KR" altLang="en-US" sz="1600" dirty="0">
                <a:solidFill>
                  <a:srgbClr val="554F4D"/>
                </a:solidFill>
              </a:rPr>
              <a:t>에서는 개선되었습니다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600" dirty="0">
                <a:solidFill>
                  <a:srgbClr val="554F4D"/>
                </a:solidFill>
              </a:rPr>
              <a:t>Epoch 9 </a:t>
            </a:r>
            <a:r>
              <a:rPr lang="ko-KR" altLang="en-US" sz="1600" dirty="0">
                <a:solidFill>
                  <a:srgbClr val="554F4D"/>
                </a:solidFill>
              </a:rPr>
              <a:t>값이 현재 </a:t>
            </a:r>
            <a:r>
              <a:rPr lang="ko-KR" altLang="en-US" sz="1600" dirty="0" err="1">
                <a:solidFill>
                  <a:srgbClr val="554F4D"/>
                </a:solidFill>
              </a:rPr>
              <a:t>최적값입니다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이후 </a:t>
            </a:r>
            <a:r>
              <a:rPr lang="en-US" altLang="ko-KR" sz="1600" dirty="0">
                <a:solidFill>
                  <a:srgbClr val="554F4D"/>
                </a:solidFill>
              </a:rPr>
              <a:t>callbacks</a:t>
            </a:r>
            <a:r>
              <a:rPr lang="ko-KR" altLang="en-US" sz="1600" dirty="0">
                <a:solidFill>
                  <a:srgbClr val="554F4D"/>
                </a:solidFill>
              </a:rPr>
              <a:t>에</a:t>
            </a:r>
            <a:r>
              <a:rPr lang="en-US" altLang="ko-KR" sz="1600" dirty="0">
                <a:solidFill>
                  <a:srgbClr val="554F4D"/>
                </a:solidFill>
              </a:rPr>
              <a:t> </a:t>
            </a:r>
            <a:r>
              <a:rPr lang="ko-KR" altLang="en-US" sz="1600" dirty="0">
                <a:solidFill>
                  <a:srgbClr val="554F4D"/>
                </a:solidFill>
              </a:rPr>
              <a:t>따라 </a:t>
            </a:r>
            <a:r>
              <a:rPr lang="en-US" altLang="ko-KR" sz="1600" dirty="0">
                <a:solidFill>
                  <a:srgbClr val="554F4D"/>
                </a:solidFill>
              </a:rPr>
              <a:t>10 epoch</a:t>
            </a:r>
            <a:r>
              <a:rPr lang="ko-KR" altLang="en-US" sz="1600" dirty="0">
                <a:solidFill>
                  <a:srgbClr val="554F4D"/>
                </a:solidFill>
              </a:rPr>
              <a:t>만큼 더 실행시키고</a:t>
            </a:r>
            <a:endParaRPr lang="en-US" altLang="ko-KR" sz="1600" dirty="0">
              <a:solidFill>
                <a:srgbClr val="554F4D"/>
              </a:solidFill>
            </a:endParaRPr>
          </a:p>
          <a:p>
            <a:pPr algn="l"/>
            <a:r>
              <a:rPr lang="ko-KR" altLang="en-US" sz="1600" dirty="0">
                <a:solidFill>
                  <a:srgbClr val="554F4D"/>
                </a:solidFill>
              </a:rPr>
              <a:t>개선되지 않았음으로 모델을 정지시키고 저장합니다</a:t>
            </a:r>
            <a:r>
              <a:rPr lang="en-US" altLang="ko-KR" sz="1600" dirty="0">
                <a:solidFill>
                  <a:srgbClr val="554F4D"/>
                </a:solidFill>
              </a:rPr>
              <a:t>.</a:t>
            </a:r>
            <a:endParaRPr lang="ko-KR" altLang="en-US" sz="1600" dirty="0">
              <a:solidFill>
                <a:srgbClr val="554F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3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3749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MNIST </a:t>
            </a:r>
            <a:r>
              <a:rPr lang="ko-KR" altLang="en-US" sz="3600" dirty="0">
                <a:solidFill>
                  <a:srgbClr val="554F4D"/>
                </a:solidFill>
              </a:rPr>
              <a:t>코드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0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3BC8B-2BB7-4F70-9AC3-EFC1049C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401092"/>
            <a:ext cx="5876925" cy="21431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B57ECB-E46F-4A28-B5FF-8E0EBF5C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711965"/>
            <a:ext cx="3832590" cy="2795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6AE2E-894C-44CE-8CDC-A72BFAA2F82D}"/>
              </a:ext>
            </a:extLst>
          </p:cNvPr>
          <p:cNvSpPr txBox="1"/>
          <p:nvPr/>
        </p:nvSpPr>
        <p:spPr>
          <a:xfrm>
            <a:off x="7004807" y="1342239"/>
            <a:ext cx="39837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History </a:t>
            </a:r>
            <a:r>
              <a:rPr lang="ko-KR" altLang="en-US" sz="1400" dirty="0">
                <a:solidFill>
                  <a:srgbClr val="554F4D"/>
                </a:solidFill>
              </a:rPr>
              <a:t>변수에는 </a:t>
            </a:r>
            <a:r>
              <a:rPr lang="en-US" altLang="ko-KR" sz="1400" dirty="0">
                <a:solidFill>
                  <a:srgbClr val="554F4D"/>
                </a:solidFill>
              </a:rPr>
              <a:t>fit</a:t>
            </a:r>
            <a:r>
              <a:rPr lang="ko-KR" altLang="en-US" sz="1400" dirty="0">
                <a:solidFill>
                  <a:srgbClr val="554F4D"/>
                </a:solidFill>
              </a:rPr>
              <a:t>된 모델이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History</a:t>
            </a:r>
            <a:r>
              <a:rPr lang="ko-KR" altLang="en-US" sz="1400" dirty="0">
                <a:solidFill>
                  <a:srgbClr val="554F4D"/>
                </a:solidFill>
              </a:rPr>
              <a:t>의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val_loss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를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y_vloss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에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저장합니다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History</a:t>
            </a:r>
            <a:r>
              <a:rPr lang="ko-KR" altLang="en-US" sz="1400" dirty="0">
                <a:solidFill>
                  <a:srgbClr val="554F4D"/>
                </a:solidFill>
              </a:rPr>
              <a:t>의 </a:t>
            </a:r>
            <a:r>
              <a:rPr lang="en-US" altLang="ko-KR" sz="1400" dirty="0">
                <a:solidFill>
                  <a:srgbClr val="554F4D"/>
                </a:solidFill>
              </a:rPr>
              <a:t>‘loss’</a:t>
            </a:r>
            <a:r>
              <a:rPr lang="ko-KR" altLang="en-US" sz="1400" dirty="0">
                <a:solidFill>
                  <a:srgbClr val="554F4D"/>
                </a:solidFill>
              </a:rPr>
              <a:t>를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y_loss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에 저장합니다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이는 각각 테스트셋의 오차와 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학습셋의 오차를 의미합니다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</a:t>
            </a:r>
            <a:r>
              <a:rPr lang="en-US" altLang="ko-KR" sz="1400" dirty="0" err="1">
                <a:solidFill>
                  <a:srgbClr val="554F4D"/>
                </a:solidFill>
              </a:rPr>
              <a:t>plt</a:t>
            </a:r>
            <a:r>
              <a:rPr lang="ko-KR" altLang="en-US" sz="1400" dirty="0">
                <a:solidFill>
                  <a:srgbClr val="554F4D"/>
                </a:solidFill>
              </a:rPr>
              <a:t>의 그래프를 이용해 시각화 하였습니다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결과는 아래 그림과 같습니다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14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dirty="0">
                <a:solidFill>
                  <a:srgbClr val="554F4D"/>
                </a:solidFill>
              </a:rPr>
              <a:t>모델 저장 코드 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1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6183BA-E9E9-4345-819D-331D2C03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71086"/>
            <a:ext cx="2228850" cy="828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09FC05-E0F2-4FAA-BF86-E1483326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4117290"/>
            <a:ext cx="5981700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4624C-52E1-4E00-A5A8-DDCA403358F2}"/>
              </a:ext>
            </a:extLst>
          </p:cNvPr>
          <p:cNvSpPr txBox="1"/>
          <p:nvPr/>
        </p:nvSpPr>
        <p:spPr>
          <a:xfrm>
            <a:off x="6604000" y="1289076"/>
            <a:ext cx="434881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Part 0 </a:t>
            </a:r>
            <a:r>
              <a:rPr lang="ko-KR" altLang="en-US" sz="1400" dirty="0">
                <a:solidFill>
                  <a:srgbClr val="554F4D"/>
                </a:solidFill>
              </a:rPr>
              <a:t>의 원본 코드에 덧붙인 코드들입니다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Model</a:t>
            </a:r>
            <a:r>
              <a:rPr lang="ko-KR" altLang="en-US" sz="1400" dirty="0">
                <a:solidFill>
                  <a:srgbClr val="554F4D"/>
                </a:solidFill>
              </a:rPr>
              <a:t>의 </a:t>
            </a:r>
            <a:r>
              <a:rPr lang="en-US" altLang="ko-KR" sz="1400" dirty="0">
                <a:solidFill>
                  <a:srgbClr val="554F4D"/>
                </a:solidFill>
              </a:rPr>
              <a:t>save </a:t>
            </a:r>
            <a:r>
              <a:rPr lang="ko-KR" altLang="en-US" sz="1400" dirty="0">
                <a:solidFill>
                  <a:srgbClr val="554F4D"/>
                </a:solidFill>
              </a:rPr>
              <a:t>메소드를 이용하여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현재 폴더에 </a:t>
            </a:r>
            <a:r>
              <a:rPr lang="en-US" altLang="ko-KR" sz="1400" dirty="0">
                <a:solidFill>
                  <a:srgbClr val="554F4D"/>
                </a:solidFill>
              </a:rPr>
              <a:t>my_model.h5</a:t>
            </a:r>
            <a:r>
              <a:rPr lang="ko-KR" altLang="en-US" sz="1400" dirty="0">
                <a:solidFill>
                  <a:srgbClr val="554F4D"/>
                </a:solidFill>
              </a:rPr>
              <a:t>라는 이름으로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저장하였습니다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폴더 구조를 보니 성공적으로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잘 저장이 되었습니다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올바른 모델이 저장되었는지를 알아보기 위해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현재 모델을 삭제하였습니다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이후 </a:t>
            </a:r>
            <a:r>
              <a:rPr lang="en-US" altLang="ko-KR" sz="1400" dirty="0" err="1">
                <a:solidFill>
                  <a:srgbClr val="554F4D"/>
                </a:solidFill>
              </a:rPr>
              <a:t>load_model</a:t>
            </a:r>
            <a:r>
              <a:rPr lang="ko-KR" altLang="en-US" sz="1400" dirty="0">
                <a:solidFill>
                  <a:srgbClr val="554F4D"/>
                </a:solidFill>
              </a:rPr>
              <a:t>을 통해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‘my_model.h5’</a:t>
            </a:r>
            <a:r>
              <a:rPr lang="ko-KR" altLang="en-US" sz="1400" dirty="0">
                <a:solidFill>
                  <a:srgbClr val="554F4D"/>
                </a:solidFill>
              </a:rPr>
              <a:t>이름을 가진 파일을 불러와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Model</a:t>
            </a:r>
            <a:r>
              <a:rPr lang="ko-KR" altLang="en-US" sz="1400" dirty="0">
                <a:solidFill>
                  <a:srgbClr val="554F4D"/>
                </a:solidFill>
              </a:rPr>
              <a:t>에 저장했습니다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이후 </a:t>
            </a:r>
            <a:r>
              <a:rPr lang="en-US" altLang="ko-KR" sz="1400" dirty="0">
                <a:solidFill>
                  <a:srgbClr val="554F4D"/>
                </a:solidFill>
              </a:rPr>
              <a:t>print</a:t>
            </a:r>
            <a:r>
              <a:rPr lang="ko-KR" altLang="en-US" sz="1400" dirty="0">
                <a:solidFill>
                  <a:srgbClr val="554F4D"/>
                </a:solidFill>
              </a:rPr>
              <a:t>메소드를 통해 </a:t>
            </a:r>
            <a:r>
              <a:rPr lang="en-US" altLang="ko-KR" sz="1400" dirty="0">
                <a:solidFill>
                  <a:srgbClr val="554F4D"/>
                </a:solidFill>
              </a:rPr>
              <a:t>model</a:t>
            </a:r>
            <a:r>
              <a:rPr lang="ko-KR" altLang="en-US" sz="1400" dirty="0">
                <a:solidFill>
                  <a:srgbClr val="554F4D"/>
                </a:solidFill>
              </a:rPr>
              <a:t>의 정확도를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출력시켜 보니</a:t>
            </a:r>
            <a:r>
              <a:rPr lang="en-US" altLang="ko-KR" sz="1400" dirty="0">
                <a:solidFill>
                  <a:srgbClr val="554F4D"/>
                </a:solidFill>
              </a:rPr>
              <a:t>, Accuracy</a:t>
            </a:r>
            <a:r>
              <a:rPr lang="ko-KR" altLang="en-US" sz="1400" dirty="0">
                <a:solidFill>
                  <a:srgbClr val="554F4D"/>
                </a:solidFill>
              </a:rPr>
              <a:t>가 동일한 값이 나왔습니다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통해 잘 </a:t>
            </a:r>
            <a:r>
              <a:rPr lang="ko-KR" altLang="en-US" sz="1400" dirty="0" err="1">
                <a:solidFill>
                  <a:srgbClr val="554F4D"/>
                </a:solidFill>
              </a:rPr>
              <a:t>저장된것을</a:t>
            </a:r>
            <a:r>
              <a:rPr lang="ko-KR" altLang="en-US" sz="1400" dirty="0">
                <a:solidFill>
                  <a:srgbClr val="554F4D"/>
                </a:solidFill>
              </a:rPr>
              <a:t> 알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2AD26A-3E9D-427E-807A-D39F55C81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2615600"/>
            <a:ext cx="18859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3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2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Hidden layer1</a:t>
            </a:r>
            <a:r>
              <a:rPr lang="ko-KR" altLang="en-US" sz="3600" dirty="0">
                <a:solidFill>
                  <a:srgbClr val="554F4D"/>
                </a:solidFill>
              </a:rPr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2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B6E4F4-B935-4C59-AEA8-B5B1FB98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398100"/>
            <a:ext cx="4800600" cy="1066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298949-6406-4FDF-90DD-BC33F341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2647083"/>
            <a:ext cx="4297057" cy="3860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05A3AB-F3AD-4627-91F9-9A52D5014F20}"/>
              </a:ext>
            </a:extLst>
          </p:cNvPr>
          <p:cNvSpPr txBox="1"/>
          <p:nvPr/>
        </p:nvSpPr>
        <p:spPr>
          <a:xfrm>
            <a:off x="6096000" y="1398100"/>
            <a:ext cx="309815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원본 코드에서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은닉층을 </a:t>
            </a:r>
            <a:r>
              <a:rPr lang="en-US" altLang="ko-KR" sz="1400" dirty="0">
                <a:solidFill>
                  <a:srgbClr val="554F4D"/>
                </a:solidFill>
              </a:rPr>
              <a:t>1</a:t>
            </a:r>
            <a:r>
              <a:rPr lang="ko-KR" altLang="en-US" sz="1400" dirty="0">
                <a:solidFill>
                  <a:srgbClr val="554F4D"/>
                </a:solidFill>
              </a:rPr>
              <a:t>개 추가했습니다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첫번째 은닉층과 </a:t>
            </a:r>
            <a:r>
              <a:rPr lang="ko-KR" altLang="en-US" sz="1400" dirty="0" err="1">
                <a:solidFill>
                  <a:srgbClr val="554F4D"/>
                </a:solidFill>
              </a:rPr>
              <a:t>출력층</a:t>
            </a:r>
            <a:r>
              <a:rPr lang="ko-KR" altLang="en-US" sz="1400" dirty="0">
                <a:solidFill>
                  <a:srgbClr val="554F4D"/>
                </a:solidFill>
              </a:rPr>
              <a:t> 사이에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노드가 </a:t>
            </a:r>
            <a:r>
              <a:rPr lang="en-US" altLang="ko-KR" sz="1400" dirty="0">
                <a:solidFill>
                  <a:srgbClr val="554F4D"/>
                </a:solidFill>
              </a:rPr>
              <a:t>256</a:t>
            </a:r>
            <a:r>
              <a:rPr lang="ko-KR" altLang="en-US" sz="1400" dirty="0">
                <a:solidFill>
                  <a:srgbClr val="554F4D"/>
                </a:solidFill>
              </a:rPr>
              <a:t>이고 활성함수가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relu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인 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은닉층을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추가했습니다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결과는 아래와 같습니다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이 </a:t>
            </a:r>
            <a:r>
              <a:rPr lang="en-US" altLang="ko-KR" sz="1400" dirty="0">
                <a:solidFill>
                  <a:srgbClr val="554F4D"/>
                </a:solidFill>
              </a:rPr>
              <a:t>19</a:t>
            </a:r>
            <a:r>
              <a:rPr lang="ko-KR" altLang="en-US" sz="1400" dirty="0">
                <a:solidFill>
                  <a:srgbClr val="554F4D"/>
                </a:solidFill>
              </a:rPr>
              <a:t>에서 </a:t>
            </a:r>
            <a:r>
              <a:rPr lang="en-US" altLang="ko-KR" sz="1400" dirty="0">
                <a:solidFill>
                  <a:srgbClr val="554F4D"/>
                </a:solidFill>
              </a:rPr>
              <a:t>17</a:t>
            </a:r>
            <a:r>
              <a:rPr lang="ko-KR" altLang="en-US" sz="1400" dirty="0">
                <a:solidFill>
                  <a:srgbClr val="554F4D"/>
                </a:solidFill>
              </a:rPr>
              <a:t>로 줄고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오히려 정확도는 </a:t>
            </a:r>
            <a:r>
              <a:rPr lang="en-US" altLang="ko-KR" sz="1400" dirty="0">
                <a:solidFill>
                  <a:srgbClr val="554F4D"/>
                </a:solidFill>
              </a:rPr>
              <a:t>0.9829</a:t>
            </a:r>
            <a:r>
              <a:rPr lang="ko-KR" altLang="en-US" sz="1400" dirty="0">
                <a:solidFill>
                  <a:srgbClr val="554F4D"/>
                </a:solidFill>
              </a:rPr>
              <a:t>에서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0.9810</a:t>
            </a:r>
            <a:r>
              <a:rPr lang="ko-KR" altLang="en-US" sz="1400" dirty="0">
                <a:solidFill>
                  <a:srgbClr val="554F4D"/>
                </a:solidFill>
              </a:rPr>
              <a:t>으로 감소했습니다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통해 은닉층의 개수와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정확도는 정비례 하는 것이 아님을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알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하지만 실행 </a:t>
            </a:r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는 줄었으므로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유의미한 결과라고 할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6842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C2A5CB6-509E-4BDD-AF92-C1B2290457EE}"/>
              </a:ext>
            </a:extLst>
          </p:cNvPr>
          <p:cNvCxnSpPr>
            <a:cxnSpLocks/>
          </p:cNvCxnSpPr>
          <p:nvPr/>
        </p:nvCxnSpPr>
        <p:spPr>
          <a:xfrm>
            <a:off x="622300" y="1143000"/>
            <a:ext cx="1156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5A5B82-5CCC-4A00-B9DD-C58D174766AA}"/>
              </a:ext>
            </a:extLst>
          </p:cNvPr>
          <p:cNvSpPr txBox="1"/>
          <p:nvPr/>
        </p:nvSpPr>
        <p:spPr>
          <a:xfrm>
            <a:off x="811411" y="350594"/>
            <a:ext cx="402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solidFill>
                  <a:srgbClr val="554F4D"/>
                </a:solidFill>
              </a:rPr>
              <a:t>Hidden layer2</a:t>
            </a:r>
            <a:r>
              <a:rPr lang="ko-KR" altLang="en-US" sz="3600" dirty="0">
                <a:solidFill>
                  <a:srgbClr val="554F4D"/>
                </a:solidFill>
              </a:rPr>
              <a:t>추가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B74CB-F4B7-408A-9AD9-CD3871E03EC6}"/>
              </a:ext>
            </a:extLst>
          </p:cNvPr>
          <p:cNvSpPr txBox="1"/>
          <p:nvPr/>
        </p:nvSpPr>
        <p:spPr>
          <a:xfrm>
            <a:off x="811411" y="92891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554F4D"/>
                </a:solidFill>
              </a:rPr>
              <a:t>Part 3</a:t>
            </a:r>
            <a:endParaRPr lang="ko-KR" altLang="en-US" sz="1100" dirty="0">
              <a:solidFill>
                <a:srgbClr val="554F4D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96F192-B464-4F15-9A32-37041458C83B}"/>
              </a:ext>
            </a:extLst>
          </p:cNvPr>
          <p:cNvSpPr/>
          <p:nvPr/>
        </p:nvSpPr>
        <p:spPr>
          <a:xfrm>
            <a:off x="-5" y="-1"/>
            <a:ext cx="86586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70F138-34A5-4F72-909C-5353F4C4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1" y="1399388"/>
            <a:ext cx="4752975" cy="1257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F7D480-9514-41E7-80BE-97F0F3533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11" y="2845738"/>
            <a:ext cx="4631004" cy="3919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92515-F15B-48A4-852B-3BDD73F46396}"/>
              </a:ext>
            </a:extLst>
          </p:cNvPr>
          <p:cNvSpPr txBox="1"/>
          <p:nvPr/>
        </p:nvSpPr>
        <p:spPr>
          <a:xfrm>
            <a:off x="6096000" y="1398100"/>
            <a:ext cx="309815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Part2</a:t>
            </a:r>
            <a:r>
              <a:rPr lang="ko-KR" altLang="en-US" sz="1400" dirty="0">
                <a:solidFill>
                  <a:srgbClr val="554F4D"/>
                </a:solidFill>
              </a:rPr>
              <a:t> 코드에서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은닉층을 </a:t>
            </a:r>
            <a:r>
              <a:rPr lang="en-US" altLang="ko-KR" sz="1400" dirty="0">
                <a:solidFill>
                  <a:srgbClr val="554F4D"/>
                </a:solidFill>
              </a:rPr>
              <a:t>1</a:t>
            </a:r>
            <a:r>
              <a:rPr lang="ko-KR" altLang="en-US" sz="1400" dirty="0">
                <a:solidFill>
                  <a:srgbClr val="554F4D"/>
                </a:solidFill>
              </a:rPr>
              <a:t>개 더 추가했습니다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두번째 은닉층과 </a:t>
            </a:r>
            <a:r>
              <a:rPr lang="ko-KR" altLang="en-US" sz="1400" dirty="0" err="1">
                <a:solidFill>
                  <a:srgbClr val="554F4D"/>
                </a:solidFill>
              </a:rPr>
              <a:t>출력층</a:t>
            </a:r>
            <a:r>
              <a:rPr lang="ko-KR" altLang="en-US" sz="1400" dirty="0">
                <a:solidFill>
                  <a:srgbClr val="554F4D"/>
                </a:solidFill>
              </a:rPr>
              <a:t> 사이에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노드가 </a:t>
            </a:r>
            <a:r>
              <a:rPr lang="en-US" altLang="ko-KR" sz="1400" dirty="0">
                <a:solidFill>
                  <a:srgbClr val="554F4D"/>
                </a:solidFill>
              </a:rPr>
              <a:t>128</a:t>
            </a:r>
            <a:r>
              <a:rPr lang="ko-KR" altLang="en-US" sz="1400" dirty="0">
                <a:solidFill>
                  <a:srgbClr val="554F4D"/>
                </a:solidFill>
              </a:rPr>
              <a:t>이고 활성함수가 </a:t>
            </a:r>
            <a:r>
              <a:rPr lang="en-US" altLang="ko-KR" sz="1400" dirty="0">
                <a:solidFill>
                  <a:srgbClr val="554F4D"/>
                </a:solidFill>
              </a:rPr>
              <a:t>‘</a:t>
            </a:r>
            <a:r>
              <a:rPr lang="en-US" altLang="ko-KR" sz="1400" dirty="0" err="1">
                <a:solidFill>
                  <a:srgbClr val="554F4D"/>
                </a:solidFill>
              </a:rPr>
              <a:t>relu</a:t>
            </a:r>
            <a:r>
              <a:rPr lang="en-US" altLang="ko-KR" sz="1400" dirty="0">
                <a:solidFill>
                  <a:srgbClr val="554F4D"/>
                </a:solidFill>
              </a:rPr>
              <a:t>’</a:t>
            </a:r>
            <a:r>
              <a:rPr lang="ko-KR" altLang="en-US" sz="1400" dirty="0">
                <a:solidFill>
                  <a:srgbClr val="554F4D"/>
                </a:solidFill>
              </a:rPr>
              <a:t>인 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은닉층을</a:t>
            </a:r>
            <a:r>
              <a:rPr lang="en-US" altLang="ko-KR" sz="1400" dirty="0">
                <a:solidFill>
                  <a:srgbClr val="554F4D"/>
                </a:solidFill>
              </a:rPr>
              <a:t> </a:t>
            </a:r>
            <a:r>
              <a:rPr lang="ko-KR" altLang="en-US" sz="1400" dirty="0">
                <a:solidFill>
                  <a:srgbClr val="554F4D"/>
                </a:solidFill>
              </a:rPr>
              <a:t>추가했습니다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결과는 아래와 같습니다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이 </a:t>
            </a:r>
            <a:r>
              <a:rPr lang="en-US" altLang="ko-KR" sz="1400" dirty="0">
                <a:solidFill>
                  <a:srgbClr val="554F4D"/>
                </a:solidFill>
              </a:rPr>
              <a:t>17</a:t>
            </a:r>
            <a:r>
              <a:rPr lang="ko-KR" altLang="en-US" sz="1400" dirty="0">
                <a:solidFill>
                  <a:srgbClr val="554F4D"/>
                </a:solidFill>
              </a:rPr>
              <a:t>에서 </a:t>
            </a:r>
            <a:r>
              <a:rPr lang="en-US" altLang="ko-KR" sz="1400" dirty="0">
                <a:solidFill>
                  <a:srgbClr val="554F4D"/>
                </a:solidFill>
              </a:rPr>
              <a:t>16</a:t>
            </a:r>
            <a:r>
              <a:rPr lang="ko-KR" altLang="en-US" sz="1400" dirty="0">
                <a:solidFill>
                  <a:srgbClr val="554F4D"/>
                </a:solidFill>
              </a:rPr>
              <a:t>로 줄고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오히려 정확도는 </a:t>
            </a:r>
            <a:r>
              <a:rPr lang="en-US" altLang="ko-KR" sz="1400" dirty="0">
                <a:solidFill>
                  <a:srgbClr val="554F4D"/>
                </a:solidFill>
              </a:rPr>
              <a:t>0.9810</a:t>
            </a:r>
            <a:r>
              <a:rPr lang="ko-KR" altLang="en-US" sz="1400" dirty="0">
                <a:solidFill>
                  <a:srgbClr val="554F4D"/>
                </a:solidFill>
              </a:rPr>
              <a:t>에서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0.9826</a:t>
            </a:r>
            <a:r>
              <a:rPr lang="ko-KR" altLang="en-US" sz="1400" dirty="0">
                <a:solidFill>
                  <a:srgbClr val="554F4D"/>
                </a:solidFill>
              </a:rPr>
              <a:t>으로 증가했습니다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이를 통해 은닉층의 개수와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정확도는 정비례 하는 것이 아님을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알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하지만 실행 </a:t>
            </a:r>
            <a:r>
              <a:rPr lang="en-US" altLang="ko-KR" sz="1400" dirty="0">
                <a:solidFill>
                  <a:srgbClr val="554F4D"/>
                </a:solidFill>
              </a:rPr>
              <a:t>Epoch</a:t>
            </a:r>
            <a:r>
              <a:rPr lang="ko-KR" altLang="en-US" sz="1400" dirty="0">
                <a:solidFill>
                  <a:srgbClr val="554F4D"/>
                </a:solidFill>
              </a:rPr>
              <a:t>는 줄었으므로</a:t>
            </a:r>
            <a:r>
              <a:rPr lang="en-US" altLang="ko-KR" sz="1400" dirty="0">
                <a:solidFill>
                  <a:srgbClr val="554F4D"/>
                </a:solidFill>
              </a:rPr>
              <a:t>,</a:t>
            </a: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유의미한 결과라고 할 수 있습니다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결론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은닉층을 늘리는 것이 정확도를</a:t>
            </a:r>
            <a:endParaRPr lang="en-US" altLang="ko-KR" sz="1400" dirty="0">
              <a:solidFill>
                <a:srgbClr val="554F4D"/>
              </a:solidFill>
            </a:endParaRPr>
          </a:p>
          <a:p>
            <a:pPr algn="l"/>
            <a:r>
              <a:rPr lang="ko-KR" altLang="en-US" sz="1400" dirty="0">
                <a:solidFill>
                  <a:srgbClr val="554F4D"/>
                </a:solidFill>
              </a:rPr>
              <a:t>무조건적으로 올려주지 않는다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Trial And Error</a:t>
            </a:r>
            <a:r>
              <a:rPr lang="ko-KR" altLang="en-US" sz="1400" dirty="0">
                <a:solidFill>
                  <a:srgbClr val="554F4D"/>
                </a:solidFill>
              </a:rPr>
              <a:t>가 필요하다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554F4D"/>
                </a:solidFill>
              </a:rPr>
              <a:t>Epoch </a:t>
            </a:r>
            <a:r>
              <a:rPr lang="ko-KR" altLang="en-US" sz="1400" dirty="0">
                <a:solidFill>
                  <a:srgbClr val="554F4D"/>
                </a:solidFill>
              </a:rPr>
              <a:t>수는 줄일 수 있다</a:t>
            </a:r>
            <a:r>
              <a:rPr lang="en-US" altLang="ko-KR" sz="1400" dirty="0">
                <a:solidFill>
                  <a:srgbClr val="554F4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20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olor">
      <a:dk1>
        <a:sysClr val="windowText" lastClr="000000"/>
      </a:dk1>
      <a:lt1>
        <a:sysClr val="window" lastClr="FFFFFF"/>
      </a:lt1>
      <a:dk2>
        <a:srgbClr val="D0CECE"/>
      </a:dk2>
      <a:lt2>
        <a:srgbClr val="E7E6E6"/>
      </a:lt2>
      <a:accent1>
        <a:srgbClr val="B98A76"/>
      </a:accent1>
      <a:accent2>
        <a:srgbClr val="DE956D"/>
      </a:accent2>
      <a:accent3>
        <a:srgbClr val="F6CAAF"/>
      </a:accent3>
      <a:accent4>
        <a:srgbClr val="EED6BC"/>
      </a:accent4>
      <a:accent5>
        <a:srgbClr val="E1D9CC"/>
      </a:accent5>
      <a:accent6>
        <a:srgbClr val="D8B8A9"/>
      </a:accent6>
      <a:hlink>
        <a:srgbClr val="595959"/>
      </a:hlink>
      <a:folHlink>
        <a:srgbClr val="595959"/>
      </a:folHlink>
    </a:clrScheme>
    <a:fontScheme name="이롭게 바탕체 Medium">
      <a:majorFont>
        <a:latin typeface="이롭게 바탕체 Medium"/>
        <a:ea typeface="이롭게 바탕체 Medium"/>
        <a:cs typeface=""/>
      </a:majorFont>
      <a:minorFont>
        <a:latin typeface="이롭게 바탕체 Medium"/>
        <a:ea typeface="이롭게 바탕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solidFill>
              <a:srgbClr val="554F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839</Words>
  <Application>Microsoft Office PowerPoint</Application>
  <PresentationFormat>와이드스크린</PresentationFormat>
  <Paragraphs>185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이롭게 바탕체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승현</cp:lastModifiedBy>
  <cp:revision>83</cp:revision>
  <dcterms:created xsi:type="dcterms:W3CDTF">2020-05-03T01:37:17Z</dcterms:created>
  <dcterms:modified xsi:type="dcterms:W3CDTF">2021-11-30T17:44:03Z</dcterms:modified>
</cp:coreProperties>
</file>