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59" r:id="rId6"/>
    <p:sldId id="267" r:id="rId7"/>
    <p:sldId id="268" r:id="rId8"/>
    <p:sldId id="260" r:id="rId9"/>
    <p:sldId id="269" r:id="rId10"/>
    <p:sldId id="271" r:id="rId11"/>
    <p:sldId id="272" r:id="rId12"/>
    <p:sldId id="273" r:id="rId13"/>
    <p:sldId id="274" r:id="rId14"/>
    <p:sldId id="295" r:id="rId15"/>
    <p:sldId id="261" r:id="rId16"/>
    <p:sldId id="276" r:id="rId17"/>
    <p:sldId id="275" r:id="rId18"/>
    <p:sldId id="277" r:id="rId19"/>
    <p:sldId id="278" r:id="rId20"/>
    <p:sldId id="287" r:id="rId21"/>
    <p:sldId id="279" r:id="rId22"/>
    <p:sldId id="280" r:id="rId23"/>
    <p:sldId id="281" r:id="rId24"/>
    <p:sldId id="288" r:id="rId25"/>
    <p:sldId id="289" r:id="rId26"/>
    <p:sldId id="290" r:id="rId27"/>
    <p:sldId id="284" r:id="rId28"/>
    <p:sldId id="291" r:id="rId29"/>
    <p:sldId id="292" r:id="rId30"/>
    <p:sldId id="293" r:id="rId31"/>
    <p:sldId id="296" r:id="rId32"/>
    <p:sldId id="262" r:id="rId33"/>
    <p:sldId id="294" r:id="rId34"/>
    <p:sldId id="297" r:id="rId35"/>
    <p:sldId id="298" r:id="rId36"/>
    <p:sldId id="299" r:id="rId37"/>
    <p:sldId id="301" r:id="rId38"/>
    <p:sldId id="302" r:id="rId39"/>
    <p:sldId id="320" r:id="rId40"/>
    <p:sldId id="303" r:id="rId41"/>
    <p:sldId id="304" r:id="rId42"/>
    <p:sldId id="321" r:id="rId43"/>
    <p:sldId id="322" r:id="rId44"/>
    <p:sldId id="323" r:id="rId45"/>
    <p:sldId id="324" r:id="rId46"/>
    <p:sldId id="305" r:id="rId47"/>
    <p:sldId id="306" r:id="rId48"/>
    <p:sldId id="319" r:id="rId49"/>
    <p:sldId id="325" r:id="rId50"/>
    <p:sldId id="326" r:id="rId51"/>
    <p:sldId id="327" r:id="rId52"/>
    <p:sldId id="328" r:id="rId53"/>
    <p:sldId id="329" r:id="rId54"/>
    <p:sldId id="330" r:id="rId55"/>
    <p:sldId id="300" r:id="rId56"/>
    <p:sldId id="307" r:id="rId57"/>
    <p:sldId id="308" r:id="rId58"/>
    <p:sldId id="309" r:id="rId59"/>
    <p:sldId id="310" r:id="rId60"/>
    <p:sldId id="331" r:id="rId61"/>
    <p:sldId id="311" r:id="rId62"/>
    <p:sldId id="312" r:id="rId63"/>
    <p:sldId id="332" r:id="rId64"/>
    <p:sldId id="336" r:id="rId65"/>
    <p:sldId id="334" r:id="rId66"/>
    <p:sldId id="313" r:id="rId67"/>
    <p:sldId id="314" r:id="rId68"/>
    <p:sldId id="337" r:id="rId69"/>
    <p:sldId id="338" r:id="rId70"/>
    <p:sldId id="339" r:id="rId71"/>
    <p:sldId id="315" r:id="rId72"/>
    <p:sldId id="316" r:id="rId73"/>
    <p:sldId id="340" r:id="rId74"/>
    <p:sldId id="317" r:id="rId75"/>
    <p:sldId id="341" r:id="rId76"/>
    <p:sldId id="318" r:id="rId77"/>
    <p:sldId id="263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804E"/>
    <a:srgbClr val="724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713"/>
  </p:normalViewPr>
  <p:slideViewPr>
    <p:cSldViewPr snapToGrid="0" snapToObjects="1">
      <p:cViewPr varScale="1">
        <p:scale>
          <a:sx n="79" d="100"/>
          <a:sy n="7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an\&#48148;&#53461;%20&#54868;&#47732;\2021%202&#54617;&#44592;\AI%20&#51025;&#50857;&#54532;&#47196;&#51229;&#53944;\AI\&#54924;&#44480;%20&#51221;&#54869;&#460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an\&#48148;&#53461;%20&#54868;&#47732;\2021%202&#54617;&#44592;\AI%20&#51025;&#50857;&#54532;&#47196;&#51229;&#53944;\AI\&#54924;&#44480;%20&#51221;&#54869;&#460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an\&#48148;&#53461;%20&#54868;&#47732;\2021%202&#54617;&#44592;\AI%20&#51025;&#50857;&#54532;&#47196;&#51229;&#53944;\AI\&#54924;&#44480;%20&#51221;&#54869;&#460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an\&#48148;&#53461;%20&#54868;&#47732;\2021%202&#54617;&#44592;\AI%20&#51025;&#50857;&#54532;&#47196;&#51229;&#53944;\AI\&#54924;&#44480;%20&#51221;&#54869;&#460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Sheet1!$H$10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Sheet1!$G$11:$G$14</c:f>
              <c:strCache>
                <c:ptCount val="4"/>
                <c:pt idx="0">
                  <c:v>Linear</c:v>
                </c:pt>
                <c:pt idx="1">
                  <c:v>Ridge</c:v>
                </c:pt>
                <c:pt idx="2">
                  <c:v>LASSO</c:v>
                </c:pt>
                <c:pt idx="3">
                  <c:v>Elastic Net</c:v>
                </c:pt>
              </c:strCache>
            </c:strRef>
          </c:cat>
          <c:val>
            <c:numRef>
              <c:f>Sheet1!$H$11:$H$14</c:f>
              <c:numCache>
                <c:formatCode>General</c:formatCode>
                <c:ptCount val="4"/>
                <c:pt idx="0">
                  <c:v>69.768000000000001</c:v>
                </c:pt>
                <c:pt idx="1">
                  <c:v>69.096000000000004</c:v>
                </c:pt>
                <c:pt idx="2">
                  <c:v>68.981999999999999</c:v>
                </c:pt>
                <c:pt idx="3">
                  <c:v>68.781000000000006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F-4C9A-AE07-436EBD8CC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0454440"/>
        <c:axId val="550452800"/>
      </c:barChart>
      <c:catAx>
        <c:axId val="550454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0452800"/>
        <c:crosses val="autoZero"/>
        <c:auto val="1"/>
        <c:lblAlgn val="ctr"/>
        <c:lblOffset val="100"/>
        <c:noMultiLvlLbl val="0"/>
      </c:catAx>
      <c:valAx>
        <c:axId val="55045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045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Sheet1!$K$10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Sheet1!$J$11:$J$14</c:f>
              <c:strCache>
                <c:ptCount val="4"/>
                <c:pt idx="0">
                  <c:v>Linear</c:v>
                </c:pt>
                <c:pt idx="1">
                  <c:v>Ridge</c:v>
                </c:pt>
                <c:pt idx="2">
                  <c:v>LASSO</c:v>
                </c:pt>
                <c:pt idx="3">
                  <c:v>Elastic Net</c:v>
                </c:pt>
              </c:strCache>
            </c:strRef>
          </c:cat>
          <c:val>
            <c:numRef>
              <c:f>Sheet1!$K$11:$K$14</c:f>
              <c:numCache>
                <c:formatCode>General</c:formatCode>
                <c:ptCount val="4"/>
                <c:pt idx="0">
                  <c:v>8.3520000000000003</c:v>
                </c:pt>
                <c:pt idx="1">
                  <c:v>8.3119999999999994</c:v>
                </c:pt>
                <c:pt idx="2">
                  <c:v>8.3049999999999997</c:v>
                </c:pt>
                <c:pt idx="3">
                  <c:v>8.2929999999999993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2-4E2B-A0C3-4CEC2CE3F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9312896"/>
        <c:axId val="549312240"/>
      </c:barChart>
      <c:catAx>
        <c:axId val="54931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9312240"/>
        <c:crosses val="autoZero"/>
        <c:auto val="1"/>
        <c:lblAlgn val="ctr"/>
        <c:lblOffset val="100"/>
        <c:noMultiLvlLbl val="0"/>
      </c:catAx>
      <c:valAx>
        <c:axId val="54931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931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Sheet1!$N$5</c:f>
              <c:strCache>
                <c:ptCount val="1"/>
                <c:pt idx="0">
                  <c:v>모델 점수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Sheet1!$M$6:$M$9</c:f>
              <c:strCache>
                <c:ptCount val="4"/>
                <c:pt idx="0">
                  <c:v>Linear</c:v>
                </c:pt>
                <c:pt idx="1">
                  <c:v>Ridge</c:v>
                </c:pt>
                <c:pt idx="2">
                  <c:v>LASSO</c:v>
                </c:pt>
                <c:pt idx="3">
                  <c:v>Elastic Net</c:v>
                </c:pt>
              </c:strCache>
            </c:strRef>
          </c:cat>
          <c:val>
            <c:numRef>
              <c:f>Sheet1!$N$6:$N$9</c:f>
              <c:numCache>
                <c:formatCode>General</c:formatCode>
                <c:ptCount val="4"/>
                <c:pt idx="0">
                  <c:v>0.55500000000000005</c:v>
                </c:pt>
                <c:pt idx="1">
                  <c:v>0.55900000000000005</c:v>
                </c:pt>
                <c:pt idx="2">
                  <c:v>0.56000000000000005</c:v>
                </c:pt>
                <c:pt idx="3">
                  <c:v>0.56100000000000005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7D-4271-B3E1-7FC69832B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274392"/>
        <c:axId val="550274720"/>
      </c:lineChart>
      <c:catAx>
        <c:axId val="55027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0274720"/>
        <c:crosses val="autoZero"/>
        <c:auto val="1"/>
        <c:lblAlgn val="ctr"/>
        <c:lblOffset val="100"/>
        <c:noMultiLvlLbl val="0"/>
      </c:catAx>
      <c:valAx>
        <c:axId val="55027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027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Sheet1!$C$24:$L$24</c:f>
              <c:strCache>
                <c:ptCount val="10"/>
                <c:pt idx="0">
                  <c:v>Fold-1</c:v>
                </c:pt>
                <c:pt idx="1">
                  <c:v>Fold-2</c:v>
                </c:pt>
                <c:pt idx="2">
                  <c:v>Fold-3</c:v>
                </c:pt>
                <c:pt idx="3">
                  <c:v>Fold-4</c:v>
                </c:pt>
                <c:pt idx="4">
                  <c:v>Fold-5</c:v>
                </c:pt>
                <c:pt idx="5">
                  <c:v>Fold-6</c:v>
                </c:pt>
                <c:pt idx="6">
                  <c:v>Fold-7</c:v>
                </c:pt>
                <c:pt idx="7">
                  <c:v>Fold-8</c:v>
                </c:pt>
                <c:pt idx="8">
                  <c:v>Fold-9</c:v>
                </c:pt>
                <c:pt idx="9">
                  <c:v>Fold-10</c:v>
                </c:pt>
              </c:strCache>
            </c:strRef>
          </c:cat>
          <c:val>
            <c:numRef>
              <c:f>Sheet1!$C$25:$L$25</c:f>
              <c:numCache>
                <c:formatCode>General</c:formatCode>
                <c:ptCount val="10"/>
                <c:pt idx="0">
                  <c:v>0.73</c:v>
                </c:pt>
                <c:pt idx="1">
                  <c:v>0.67</c:v>
                </c:pt>
                <c:pt idx="2">
                  <c:v>0.71</c:v>
                </c:pt>
                <c:pt idx="3">
                  <c:v>0.7</c:v>
                </c:pt>
                <c:pt idx="4">
                  <c:v>0.66</c:v>
                </c:pt>
                <c:pt idx="5">
                  <c:v>0.63</c:v>
                </c:pt>
                <c:pt idx="6">
                  <c:v>0.66</c:v>
                </c:pt>
                <c:pt idx="7">
                  <c:v>0.59</c:v>
                </c:pt>
                <c:pt idx="8">
                  <c:v>0.72</c:v>
                </c:pt>
                <c:pt idx="9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9-4167-A698-FFF0BFB0E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31552"/>
        <c:axId val="452731880"/>
      </c:barChart>
      <c:catAx>
        <c:axId val="45273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2731880"/>
        <c:crosses val="autoZero"/>
        <c:auto val="1"/>
        <c:lblAlgn val="ctr"/>
        <c:lblOffset val="100"/>
        <c:noMultiLvlLbl val="0"/>
      </c:catAx>
      <c:valAx>
        <c:axId val="45273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273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r>
              <a:rPr lang="en-US" altLang="ko-KR" dirty="0"/>
              <a:t>Accuracy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811334507065228E-2"/>
          <c:y val="0.20822657134871095"/>
          <c:w val="0.86288423261534952"/>
          <c:h val="0.588515629604429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Linear</c:v>
                </c:pt>
                <c:pt idx="1">
                  <c:v>Binary</c:v>
                </c:pt>
                <c:pt idx="2">
                  <c:v>Multi-label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 formatCode="General">
                  <c:v>0.56100000000000005</c:v>
                </c:pt>
                <c:pt idx="1">
                  <c:v>0.97</c:v>
                </c:pt>
                <c:pt idx="2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5-DC49-987F-026B51A99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7190960"/>
        <c:axId val="1136018224"/>
      </c:barChart>
      <c:catAx>
        <c:axId val="113719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endParaRPr lang="ko-KR"/>
          </a:p>
        </c:txPr>
        <c:crossAx val="1136018224"/>
        <c:crosses val="autoZero"/>
        <c:auto val="1"/>
        <c:lblAlgn val="ctr"/>
        <c:lblOffset val="100"/>
        <c:noMultiLvlLbl val="0"/>
      </c:catAx>
      <c:valAx>
        <c:axId val="113601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endParaRPr lang="ko-KR"/>
          </a:p>
        </c:txPr>
        <c:crossAx val="113719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Bell MT" panose="02020503060305020303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A689D3-A5CC-484C-842F-0C480B42222A}"/>
              </a:ext>
            </a:extLst>
          </p:cNvPr>
          <p:cNvSpPr/>
          <p:nvPr userDrawn="1"/>
        </p:nvSpPr>
        <p:spPr>
          <a:xfrm>
            <a:off x="0" y="3079750"/>
            <a:ext cx="533400" cy="698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D01C4C-02F7-004C-A0C8-8C3A5DC32DAE}"/>
              </a:ext>
            </a:extLst>
          </p:cNvPr>
          <p:cNvSpPr/>
          <p:nvPr userDrawn="1"/>
        </p:nvSpPr>
        <p:spPr>
          <a:xfrm>
            <a:off x="11645900" y="4445000"/>
            <a:ext cx="533400" cy="241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20353CA-1383-684B-984D-D9B8819A5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806" y="277609"/>
            <a:ext cx="6302781" cy="63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9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0DDF-7E67-FD44-A8F2-6DBB0F0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C5515-BF9B-0741-95AB-EACB95AA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647C3-E7A9-0A46-AB34-C8B5E7A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FF2-A7C7-B740-A6C4-4CEA7C65B617}" type="datetimeFigureOut">
              <a:rPr kumimoji="1" lang="ko-KR" altLang="en-US" smtClean="0"/>
              <a:t>2021-12-18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E61D1-E8B3-F14E-87CD-F3E669DD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F5703-DF59-F643-B063-A92C005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C186-FA43-CF47-B703-9489C149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29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40308-D910-8F4C-B83B-2C51D6D1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89E11-1A5A-504F-A7F3-89B42EA1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B0585-6DB3-0243-9CE9-F1DF954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FF2-A7C7-B740-A6C4-4CEA7C65B617}" type="datetimeFigureOut">
              <a:rPr kumimoji="1" lang="ko-KR" altLang="en-US" smtClean="0"/>
              <a:t>2021-12-18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00BA7-B331-B44A-8B1B-0ECD5D84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9C3DB-42B3-B740-A607-431DE16A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C186-FA43-CF47-B703-9489C149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7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3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3128D-604A-6649-95C4-A699F974B335}"/>
              </a:ext>
            </a:extLst>
          </p:cNvPr>
          <p:cNvSpPr/>
          <p:nvPr userDrawn="1"/>
        </p:nvSpPr>
        <p:spPr>
          <a:xfrm>
            <a:off x="1074420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8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B83851-DB8D-0640-972E-C1F47E132E9C}"/>
              </a:ext>
            </a:extLst>
          </p:cNvPr>
          <p:cNvSpPr/>
          <p:nvPr userDrawn="1"/>
        </p:nvSpPr>
        <p:spPr>
          <a:xfrm>
            <a:off x="1074420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0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60B98-2A3D-434F-93F0-99761B1E5677}"/>
              </a:ext>
            </a:extLst>
          </p:cNvPr>
          <p:cNvSpPr/>
          <p:nvPr userDrawn="1"/>
        </p:nvSpPr>
        <p:spPr>
          <a:xfrm>
            <a:off x="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083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03C3FE-99E9-6740-AC94-25446AE06B9C}"/>
              </a:ext>
            </a:extLst>
          </p:cNvPr>
          <p:cNvSpPr/>
          <p:nvPr userDrawn="1"/>
        </p:nvSpPr>
        <p:spPr>
          <a:xfrm>
            <a:off x="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7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099F7-55AC-8F4C-BC6E-64009C50A17A}"/>
              </a:ext>
            </a:extLst>
          </p:cNvPr>
          <p:cNvSpPr/>
          <p:nvPr userDrawn="1"/>
        </p:nvSpPr>
        <p:spPr>
          <a:xfrm>
            <a:off x="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7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040F5E7-40C3-BF4D-95A1-BE1A15C04CE5}"/>
              </a:ext>
            </a:extLst>
          </p:cNvPr>
          <p:cNvSpPr/>
          <p:nvPr userDrawn="1"/>
        </p:nvSpPr>
        <p:spPr>
          <a:xfrm>
            <a:off x="0" y="254000"/>
            <a:ext cx="1447800" cy="35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681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43C39F1-3A03-1547-90F9-AE683FB1C1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7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5C10-EC03-0F43-9FA7-4458B35F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4E014-4EF9-6141-9191-FAB3A6C4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A4721-786E-D84F-B605-91464B32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22752-FD66-E044-AD0F-CAD23C51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FF2-A7C7-B740-A6C4-4CEA7C65B617}" type="datetimeFigureOut">
              <a:rPr kumimoji="1" lang="ko-KR" altLang="en-US" smtClean="0"/>
              <a:t>2021-12-18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447E7-FC76-CC44-8C0B-16483C98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537C6-04F1-8446-A5DF-0FAC10E1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C186-FA43-CF47-B703-9489C149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9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26EF0-F566-7C48-B176-E077BEAD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2F725-35AF-5048-81B1-28C08462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FBF9B-5AE6-294F-B4D9-59E8CCB3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FFF2-A7C7-B740-A6C4-4CEA7C65B617}" type="datetimeFigureOut">
              <a:rPr kumimoji="1" lang="ko-KR" altLang="en-US" smtClean="0"/>
              <a:t>2021-12-18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277F-9424-F742-9708-5677B023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C199-50F8-9548-9B4E-4A0221F1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C186-FA43-CF47-B703-9489C149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0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5990B1-8357-7546-BB7E-349EAB8E6FAB}"/>
              </a:ext>
            </a:extLst>
          </p:cNvPr>
          <p:cNvSpPr txBox="1"/>
          <p:nvPr/>
        </p:nvSpPr>
        <p:spPr>
          <a:xfrm>
            <a:off x="8310472" y="3620532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  <a:cs typeface="함초롬돋움" panose="020B0604000101010101" pitchFamily="50" charset="-127"/>
              </a:rPr>
              <a:t>SW 3B 21660021 </a:t>
            </a:r>
            <a:r>
              <a:rPr kumimoji="1" lang="ko-KR" altLang="en-US" sz="2000" b="1" dirty="0">
                <a:latin typeface="+mn-ea"/>
                <a:cs typeface="함초롬돋움" panose="020B0604000101010101" pitchFamily="50" charset="-127"/>
              </a:rPr>
              <a:t>김승현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6A85C-5AEB-744A-9702-8D9B783AEECB}"/>
              </a:ext>
            </a:extLst>
          </p:cNvPr>
          <p:cNvSpPr txBox="1"/>
          <p:nvPr/>
        </p:nvSpPr>
        <p:spPr>
          <a:xfrm>
            <a:off x="7797512" y="290578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+mj-ea"/>
                <a:ea typeface="+mj-ea"/>
                <a:cs typeface="함초롬돋움" panose="020B0604000101010101" pitchFamily="50" charset="-127"/>
              </a:rPr>
              <a:t>AI</a:t>
            </a:r>
            <a:r>
              <a:rPr kumimoji="1" lang="ko-KR" altLang="en-US" sz="2800" b="1" dirty="0">
                <a:latin typeface="+mj-ea"/>
                <a:ea typeface="+mj-ea"/>
                <a:cs typeface="함초롬돋움" panose="020B0604000101010101" pitchFamily="50" charset="-127"/>
              </a:rPr>
              <a:t> 최종 프로젝트 보고서</a:t>
            </a:r>
          </a:p>
        </p:txBody>
      </p:sp>
    </p:spTree>
    <p:extLst>
      <p:ext uri="{BB962C8B-B14F-4D97-AF65-F5344CB8AC3E}">
        <p14:creationId xmlns:p14="http://schemas.microsoft.com/office/powerpoint/2010/main" val="243337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477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CSV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삽입 및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seed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값 측정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708543" y="889843"/>
            <a:ext cx="463998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 </a:t>
            </a:r>
            <a:r>
              <a:rPr lang="ko-KR" altLang="en-US" dirty="0">
                <a:solidFill>
                  <a:schemeClr val="bg1"/>
                </a:solidFill>
              </a:rPr>
              <a:t>삽입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동일 파일 경로 내의 </a:t>
            </a:r>
            <a:r>
              <a:rPr lang="en-US" altLang="ko-KR" dirty="0">
                <a:solidFill>
                  <a:schemeClr val="bg1"/>
                </a:solidFill>
              </a:rPr>
              <a:t>‘Body.csv’ </a:t>
            </a:r>
            <a:r>
              <a:rPr lang="ko-KR" altLang="en-US" dirty="0">
                <a:solidFill>
                  <a:schemeClr val="bg1"/>
                </a:solidFill>
              </a:rPr>
              <a:t>불러오기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Dataframe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Random Seed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모델에 사용될 </a:t>
            </a:r>
            <a:r>
              <a:rPr lang="en-US" altLang="ko-KR" dirty="0">
                <a:solidFill>
                  <a:schemeClr val="bg1"/>
                </a:solidFill>
              </a:rPr>
              <a:t>Seed </a:t>
            </a:r>
            <a:r>
              <a:rPr lang="ko-KR" altLang="en-US" dirty="0">
                <a:solidFill>
                  <a:schemeClr val="bg1"/>
                </a:solidFill>
              </a:rPr>
              <a:t>값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임의의 값 </a:t>
            </a:r>
            <a:r>
              <a:rPr lang="en-US" altLang="ko-KR" dirty="0">
                <a:solidFill>
                  <a:schemeClr val="bg1"/>
                </a:solidFill>
              </a:rPr>
              <a:t>156 </a:t>
            </a:r>
            <a:r>
              <a:rPr lang="ko-KR" altLang="en-US" dirty="0">
                <a:solidFill>
                  <a:schemeClr val="bg1"/>
                </a:solidFill>
              </a:rPr>
              <a:t>할당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DataFrame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 분할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에 종속변수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에 결과 값 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BB4E8-FC5C-4770-AD85-AF32841A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071498"/>
            <a:ext cx="3181794" cy="2715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F9CB4E-B570-43F7-B455-B066BF30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7" y="4786503"/>
            <a:ext cx="3184657" cy="9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948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Heatmap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 인사이트 탐색 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00FC5-3466-4991-ADEA-F355D6D7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93" y="1299364"/>
            <a:ext cx="10273613" cy="10463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5748E-B697-4E5A-BBAD-A4DDE513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93" y="2345667"/>
            <a:ext cx="4371028" cy="4441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A43056-22F2-4255-9699-F6CEE5F72986}"/>
              </a:ext>
            </a:extLst>
          </p:cNvPr>
          <p:cNvSpPr txBox="1"/>
          <p:nvPr/>
        </p:nvSpPr>
        <p:spPr>
          <a:xfrm>
            <a:off x="6095999" y="2710654"/>
            <a:ext cx="43428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matplotlib heatmap </a:t>
            </a:r>
            <a:r>
              <a:rPr lang="ko-KR" altLang="en-US" dirty="0"/>
              <a:t>사용 상관관계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 관계가 큰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dirty="0"/>
              <a:t>Arm Length</a:t>
            </a:r>
          </a:p>
          <a:p>
            <a:pPr lvl="1"/>
            <a:r>
              <a:rPr lang="en-US" altLang="ko-KR" dirty="0"/>
              <a:t>Shoulder To Waist</a:t>
            </a:r>
          </a:p>
          <a:p>
            <a:pPr lvl="1"/>
            <a:r>
              <a:rPr lang="en-US" altLang="ko-KR" dirty="0"/>
              <a:t>Waist To Knee</a:t>
            </a:r>
          </a:p>
          <a:p>
            <a:pPr lvl="1"/>
            <a:r>
              <a:rPr lang="en-US" altLang="ko-KR" dirty="0"/>
              <a:t>Leg Length</a:t>
            </a:r>
          </a:p>
          <a:p>
            <a:pPr lvl="1"/>
            <a:r>
              <a:rPr lang="en-US" altLang="ko-KR" dirty="0"/>
              <a:t>Total Height</a:t>
            </a:r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 관계가 없는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61968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738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Catplot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 인사이트 탐색 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FF054-5636-4D2A-A35A-DA2BA49B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95" y="1523342"/>
            <a:ext cx="6039693" cy="32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E45AF4-9506-4467-AFD5-19211507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95" y="1826229"/>
            <a:ext cx="9655010" cy="46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477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CSV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삽입 및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seed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값 측정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243960" y="756841"/>
            <a:ext cx="5569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train, test </a:t>
            </a:r>
            <a:r>
              <a:rPr lang="ko-KR" altLang="en-US" dirty="0">
                <a:solidFill>
                  <a:schemeClr val="bg1"/>
                </a:solidFill>
              </a:rPr>
              <a:t>값 분할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 err="1">
                <a:solidFill>
                  <a:schemeClr val="bg1"/>
                </a:solidFill>
              </a:rPr>
              <a:t>Sklearn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라이브러리 사용 </a:t>
            </a:r>
            <a:r>
              <a:rPr lang="en-US" altLang="ko-KR" dirty="0">
                <a:solidFill>
                  <a:schemeClr val="bg1"/>
                </a:solidFill>
              </a:rPr>
              <a:t>7:3 </a:t>
            </a:r>
            <a:r>
              <a:rPr lang="ko-KR" altLang="en-US" dirty="0">
                <a:solidFill>
                  <a:schemeClr val="bg1"/>
                </a:solidFill>
              </a:rPr>
              <a:t>분할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스케일링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선형 회귀에 적합한 스케일링 </a:t>
            </a: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모수</a:t>
            </a:r>
            <a:r>
              <a:rPr lang="ko-KR" altLang="en-US" dirty="0">
                <a:solidFill>
                  <a:schemeClr val="bg1"/>
                </a:solidFill>
              </a:rPr>
              <a:t> 분포 측정 및 훈련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테스트 스케일링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en-US" altLang="ko-KR" dirty="0">
                <a:solidFill>
                  <a:schemeClr val="bg1"/>
                </a:solidFill>
              </a:rPr>
              <a:t>shape </a:t>
            </a:r>
            <a:r>
              <a:rPr lang="ko-KR" altLang="en-US" dirty="0">
                <a:solidFill>
                  <a:schemeClr val="bg1"/>
                </a:solidFill>
              </a:rPr>
              <a:t>확인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X_train.shape</a:t>
            </a:r>
            <a:r>
              <a:rPr lang="en-US" altLang="ko-KR" dirty="0">
                <a:solidFill>
                  <a:schemeClr val="bg1"/>
                </a:solidFill>
              </a:rPr>
              <a:t> : 572 x 13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X_test.shape</a:t>
            </a:r>
            <a:r>
              <a:rPr lang="en-US" altLang="ko-KR" dirty="0">
                <a:solidFill>
                  <a:schemeClr val="bg1"/>
                </a:solidFill>
              </a:rPr>
              <a:t> : 144 x 12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y_train.shape</a:t>
            </a:r>
            <a:r>
              <a:rPr lang="en-US" altLang="ko-KR" dirty="0">
                <a:solidFill>
                  <a:schemeClr val="bg1"/>
                </a:solidFill>
              </a:rPr>
              <a:t> : 572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Yy_test.shape</a:t>
            </a:r>
            <a:r>
              <a:rPr lang="en-US" altLang="ko-KR" dirty="0">
                <a:solidFill>
                  <a:schemeClr val="bg1"/>
                </a:solidFill>
              </a:rPr>
              <a:t> : 144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AD60E1-A467-4DD6-8536-70D4E6CA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488531"/>
            <a:ext cx="5511883" cy="38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6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736129" y="2028616"/>
            <a:ext cx="67197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2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상관관계 분석 결과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Age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제외한 모든 변수가 의미 있음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별도의 데이터 전 처리 필요성 없음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HeatMap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결과 대부분의 변수가 매우 밝은 색을 띔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Catplot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 상관관계가 강한 변수는 결과와 선형 관계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32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45008-8C25-E04A-8A86-D4E1F9988061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A16A23-3328-6346-ACA7-F0619AA6A6EB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296A5-2A5A-5149-8503-2E89223286C9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3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A9EA1D-CBB8-654A-8C0A-8E515C11DFC0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48821-FAEB-4A22-913F-B9ACA57A9880}"/>
              </a:ext>
            </a:extLst>
          </p:cNvPr>
          <p:cNvSpPr txBox="1"/>
          <p:nvPr/>
        </p:nvSpPr>
        <p:spPr>
          <a:xfrm>
            <a:off x="6096000" y="2693531"/>
            <a:ext cx="4971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 모델 선정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점수 함수 작성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MSE, RMSE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측정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39AE0-D68C-4689-8AFB-72920E12249D}"/>
              </a:ext>
            </a:extLst>
          </p:cNvPr>
          <p:cNvSpPr/>
          <p:nvPr/>
        </p:nvSpPr>
        <p:spPr>
          <a:xfrm>
            <a:off x="6128834" y="1892300"/>
            <a:ext cx="3330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Model Selection &amp; Training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7B531-4B34-42C7-BC58-1F304A1F7255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0425" y="1397674"/>
            <a:ext cx="12151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1</a:t>
            </a: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일반 선형 회귀</a:t>
            </a: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(Linear Regression)</a:t>
            </a: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정통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Ordinary Least Square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 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예측 값과 실제 값의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RSS(Residual Sum of Squares)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 할 수 있도록 회귀 계수 최적화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(Regularization)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미적용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타 선형 모델과 비교되는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Parameters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회귀 모델 선정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4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일반 선형 회귀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553532" y="1997839"/>
            <a:ext cx="4950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Linear Model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삽입 후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Step2 </a:t>
            </a:r>
            <a:r>
              <a:rPr lang="ko-KR" altLang="en-US" dirty="0">
                <a:solidFill>
                  <a:schemeClr val="bg1"/>
                </a:solidFill>
              </a:rPr>
              <a:t>에서 생성한 </a:t>
            </a:r>
            <a:r>
              <a:rPr lang="en-US" altLang="ko-KR" dirty="0" err="1">
                <a:solidFill>
                  <a:schemeClr val="bg1"/>
                </a:solidFill>
              </a:rPr>
              <a:t>get_cv_scores</a:t>
            </a:r>
            <a:r>
              <a:rPr lang="ko-KR" altLang="en-US" dirty="0">
                <a:solidFill>
                  <a:schemeClr val="bg1"/>
                </a:solidFill>
              </a:rPr>
              <a:t> 함수 동작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평균 </a:t>
            </a:r>
            <a:r>
              <a:rPr lang="en-US" altLang="ko-KR" dirty="0">
                <a:solidFill>
                  <a:schemeClr val="bg1"/>
                </a:solidFill>
              </a:rPr>
              <a:t>: 0.50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표준 편차 </a:t>
            </a:r>
            <a:r>
              <a:rPr lang="en-US" altLang="ko-KR" dirty="0">
                <a:solidFill>
                  <a:schemeClr val="bg1"/>
                </a:solidFill>
              </a:rPr>
              <a:t>: 0.17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04122-BC2F-46CA-9BB2-174542D7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276314"/>
            <a:ext cx="491558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일반 선형 회귀 모델 평가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7696409" y="1299364"/>
            <a:ext cx="26642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선형 모델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lr.coef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가중치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lr.intercept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사용 편향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MSE, RMSE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r2 </a:t>
            </a:r>
            <a:r>
              <a:rPr lang="ko-KR" altLang="en-US" dirty="0">
                <a:solidFill>
                  <a:schemeClr val="bg1"/>
                </a:solidFill>
              </a:rPr>
              <a:t>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훈련세트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테스트세트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점수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958D1-9012-4EF3-8B56-144C7530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5529538" cy="53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0425" y="1397674"/>
            <a:ext cx="12151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2</a:t>
            </a: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능형 회귀</a:t>
            </a: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(Ridge Regression)</a:t>
            </a: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회귀에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L2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 추가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L2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규제는 상대적으로 큰 회귀 계수 값의 예측 영향도를 감소시키기 위해 회귀 계수 값을 감소시킴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L2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(Regularization)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적용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 파라미터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[alpha(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 강도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), solver(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회귀 계수 추정 최적화 방법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)]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존재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회귀 모델 선정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88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844E3-9CFC-4405-B524-B6F07D5C68E9}"/>
              </a:ext>
            </a:extLst>
          </p:cNvPr>
          <p:cNvSpPr txBox="1"/>
          <p:nvPr/>
        </p:nvSpPr>
        <p:spPr>
          <a:xfrm>
            <a:off x="2814187" y="2767280"/>
            <a:ext cx="24831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000" dirty="0">
                <a:latin typeface="+mj-lt"/>
              </a:rPr>
              <a:t>REPORT</a:t>
            </a:r>
          </a:p>
          <a:p>
            <a:pPr algn="r"/>
            <a:r>
              <a:rPr lang="en-US" altLang="ko-KR" sz="5000" dirty="0">
                <a:latin typeface="+mj-lt"/>
              </a:rPr>
              <a:t>INDEX</a:t>
            </a:r>
            <a:endParaRPr lang="ko-KR" altLang="en-US" sz="5000" dirty="0"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3A7B4B-67A5-48EE-8F80-F96601F2229B}"/>
              </a:ext>
            </a:extLst>
          </p:cNvPr>
          <p:cNvGrpSpPr/>
          <p:nvPr/>
        </p:nvGrpSpPr>
        <p:grpSpPr>
          <a:xfrm>
            <a:off x="5541117" y="1652609"/>
            <a:ext cx="5434829" cy="3860559"/>
            <a:chOff x="5776787" y="1498721"/>
            <a:chExt cx="5434829" cy="386055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664F704-483C-4BB5-AA18-194A710B8708}"/>
                </a:ext>
              </a:extLst>
            </p:cNvPr>
            <p:cNvCxnSpPr>
              <a:cxnSpLocks/>
            </p:cNvCxnSpPr>
            <p:nvPr/>
          </p:nvCxnSpPr>
          <p:spPr>
            <a:xfrm>
              <a:off x="5776787" y="2879124"/>
              <a:ext cx="0" cy="1170803"/>
            </a:xfrm>
            <a:prstGeom prst="line">
              <a:avLst/>
            </a:prstGeom>
            <a:ln w="698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120BB-3D57-4FC2-8797-12D764FB7117}"/>
                </a:ext>
              </a:extLst>
            </p:cNvPr>
            <p:cNvSpPr txBox="1"/>
            <p:nvPr/>
          </p:nvSpPr>
          <p:spPr>
            <a:xfrm>
              <a:off x="6365786" y="1498721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dirty="0">
                  <a:ea typeface="휴먼둥근헤드라인" panose="02030504000101010101" pitchFamily="18" charset="-127"/>
                </a:rPr>
                <a:t>01</a:t>
              </a:r>
              <a:endParaRPr lang="ko-KR" altLang="en-US" sz="4200" dirty="0">
                <a:ea typeface="휴먼둥근헤드라인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84FBE-502E-425F-A79F-4C57DB5C107B}"/>
                </a:ext>
              </a:extLst>
            </p:cNvPr>
            <p:cNvSpPr txBox="1"/>
            <p:nvPr/>
          </p:nvSpPr>
          <p:spPr>
            <a:xfrm>
              <a:off x="6365786" y="2539353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ea typeface="휴먼둥근헤드라인" panose="02030504000101010101" pitchFamily="18" charset="-127"/>
                </a:rPr>
                <a:t>02</a:t>
              </a:r>
              <a:endParaRPr lang="ko-KR" altLang="en-US" sz="4200">
                <a:ea typeface="휴먼둥근헤드라인" panose="02030504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A691E7-8CFD-4415-93AF-224FDC8F1213}"/>
                </a:ext>
              </a:extLst>
            </p:cNvPr>
            <p:cNvSpPr txBox="1"/>
            <p:nvPr/>
          </p:nvSpPr>
          <p:spPr>
            <a:xfrm>
              <a:off x="6365786" y="3579985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dirty="0">
                  <a:ea typeface="휴먼둥근헤드라인" panose="02030504000101010101" pitchFamily="18" charset="-127"/>
                </a:rPr>
                <a:t>03</a:t>
              </a:r>
              <a:endParaRPr lang="ko-KR" altLang="en-US" sz="4200" dirty="0"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CF1285-60D6-4A99-8B54-FCA62A4CB78B}"/>
                </a:ext>
              </a:extLst>
            </p:cNvPr>
            <p:cNvSpPr txBox="1"/>
            <p:nvPr/>
          </p:nvSpPr>
          <p:spPr>
            <a:xfrm>
              <a:off x="6365786" y="4620616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ea typeface="휴먼둥근헤드라인" panose="02030504000101010101" pitchFamily="18" charset="-127"/>
                </a:rPr>
                <a:t>04</a:t>
              </a:r>
              <a:endParaRPr lang="ko-KR" altLang="en-US" sz="4200"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9F89F0-B753-42EE-861E-0DA0A10D0F6E}"/>
                </a:ext>
              </a:extLst>
            </p:cNvPr>
            <p:cNvSpPr txBox="1"/>
            <p:nvPr/>
          </p:nvSpPr>
          <p:spPr>
            <a:xfrm>
              <a:off x="7336469" y="1652609"/>
              <a:ext cx="38751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Linear Regression</a:t>
              </a:r>
              <a:endParaRPr lang="ko-KR" altLang="en-US" sz="2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33AD81-9170-46C7-B9F2-E4E10D3E20E9}"/>
                </a:ext>
              </a:extLst>
            </p:cNvPr>
            <p:cNvSpPr txBox="1"/>
            <p:nvPr/>
          </p:nvSpPr>
          <p:spPr>
            <a:xfrm>
              <a:off x="7336469" y="2663680"/>
              <a:ext cx="38751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Binary Classification</a:t>
              </a:r>
              <a:endParaRPr lang="ko-KR" altLang="en-US" sz="2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83501-DB90-4065-B78E-9BC7B8A52D06}"/>
                </a:ext>
              </a:extLst>
            </p:cNvPr>
            <p:cNvSpPr txBox="1"/>
            <p:nvPr/>
          </p:nvSpPr>
          <p:spPr>
            <a:xfrm>
              <a:off x="7336469" y="3735203"/>
              <a:ext cx="38751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Multi-label Classification</a:t>
              </a:r>
              <a:endParaRPr lang="ko-KR" altLang="en-US" sz="2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260F01-0E78-41B1-9EAD-035C5B68CE01}"/>
                </a:ext>
              </a:extLst>
            </p:cNvPr>
            <p:cNvSpPr txBox="1"/>
            <p:nvPr/>
          </p:nvSpPr>
          <p:spPr>
            <a:xfrm>
              <a:off x="7336469" y="4775835"/>
              <a:ext cx="38751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Conclusion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26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능형 회귀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553532" y="1997839"/>
            <a:ext cx="4950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Ridge Model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삽입 후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Step2 </a:t>
            </a:r>
            <a:r>
              <a:rPr lang="ko-KR" altLang="en-US" dirty="0">
                <a:solidFill>
                  <a:schemeClr val="bg1"/>
                </a:solidFill>
              </a:rPr>
              <a:t>에서 생성한 </a:t>
            </a:r>
            <a:r>
              <a:rPr lang="en-US" altLang="ko-KR" dirty="0" err="1">
                <a:solidFill>
                  <a:schemeClr val="bg1"/>
                </a:solidFill>
              </a:rPr>
              <a:t>get_cv_scores</a:t>
            </a:r>
            <a:r>
              <a:rPr lang="ko-KR" altLang="en-US" dirty="0">
                <a:solidFill>
                  <a:schemeClr val="bg1"/>
                </a:solidFill>
              </a:rPr>
              <a:t> 함수 동작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평균 </a:t>
            </a:r>
            <a:r>
              <a:rPr lang="en-US" altLang="ko-KR" dirty="0">
                <a:solidFill>
                  <a:schemeClr val="bg1"/>
                </a:solidFill>
              </a:rPr>
              <a:t>: 0.59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표준 편차 </a:t>
            </a:r>
            <a:r>
              <a:rPr lang="en-US" altLang="ko-KR" dirty="0">
                <a:solidFill>
                  <a:schemeClr val="bg1"/>
                </a:solidFill>
              </a:rPr>
              <a:t>: 0.65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B614E-F602-479C-9E59-A05835B8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267962"/>
            <a:ext cx="4723832" cy="23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873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능형 회귀 최적 파라미터 탐색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583925" y="1582340"/>
            <a:ext cx="48892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Grid Search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Alpha, solver, </a:t>
            </a:r>
            <a:r>
              <a:rPr lang="en-US" altLang="ko-KR" dirty="0" err="1">
                <a:solidFill>
                  <a:schemeClr val="bg1"/>
                </a:solidFill>
              </a:rPr>
              <a:t>max_iter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파라미터 배열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param_grid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변수에 </a:t>
            </a:r>
            <a:r>
              <a:rPr lang="en-US" altLang="ko-KR" dirty="0" err="1">
                <a:solidFill>
                  <a:schemeClr val="bg1"/>
                </a:solidFill>
              </a:rPr>
              <a:t>dict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자료형으로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Grid Search </a:t>
            </a:r>
            <a:r>
              <a:rPr lang="ko-KR" altLang="en-US" dirty="0">
                <a:solidFill>
                  <a:schemeClr val="bg1"/>
                </a:solidFill>
              </a:rPr>
              <a:t>수행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최적 파라미터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최고 정확도 산정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모든 파라미터가 최적일때의 모델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학습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B3DEB-DA86-4AE9-8E87-8ED5EF6D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156951"/>
            <a:ext cx="5425198" cy="53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783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능형 회귀 모델 평가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7696409" y="1299364"/>
            <a:ext cx="26642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능형 모델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lr.coef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가중치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lr.intercept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사용 편향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MSE, RMSE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r2 </a:t>
            </a:r>
            <a:r>
              <a:rPr lang="ko-KR" altLang="en-US" dirty="0">
                <a:solidFill>
                  <a:schemeClr val="bg1"/>
                </a:solidFill>
              </a:rPr>
              <a:t>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훈련세트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테스트세트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점수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958D1-9012-4EF3-8B56-144C7530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5529538" cy="53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0425" y="1397674"/>
            <a:ext cx="12151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3</a:t>
            </a: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LASSO</a:t>
            </a: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회귀</a:t>
            </a: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(Least Absolute Shrinkage and Selection Operator)</a:t>
            </a: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회귀에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L1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규제를 적용한 방식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L1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규제는 예측 영향력이 작은 피처의 회귀 계수를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만들어 회귀 예측 시 피처 선택 회피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L1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(Regularization)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적용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 파라미터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[alpha(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 강도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), 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warm_start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재적합시 초기값 사용 여부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)]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존재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2585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LASSO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모델 선정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53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LASSO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553532" y="1997839"/>
            <a:ext cx="4950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LASSO Model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삽입 후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Step2 </a:t>
            </a:r>
            <a:r>
              <a:rPr lang="ko-KR" altLang="en-US" dirty="0">
                <a:solidFill>
                  <a:schemeClr val="bg1"/>
                </a:solidFill>
              </a:rPr>
              <a:t>에서 생성한 </a:t>
            </a:r>
            <a:r>
              <a:rPr lang="en-US" altLang="ko-KR" dirty="0" err="1">
                <a:solidFill>
                  <a:schemeClr val="bg1"/>
                </a:solidFill>
              </a:rPr>
              <a:t>get_cv_scores</a:t>
            </a:r>
            <a:r>
              <a:rPr lang="ko-KR" altLang="en-US" dirty="0">
                <a:solidFill>
                  <a:schemeClr val="bg1"/>
                </a:solidFill>
              </a:rPr>
              <a:t> 함수 동작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평균 </a:t>
            </a:r>
            <a:r>
              <a:rPr lang="en-US" altLang="ko-KR" dirty="0">
                <a:solidFill>
                  <a:schemeClr val="bg1"/>
                </a:solidFill>
              </a:rPr>
              <a:t>: 0.22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표준 편차 </a:t>
            </a:r>
            <a:r>
              <a:rPr lang="en-US" altLang="ko-KR" dirty="0">
                <a:solidFill>
                  <a:schemeClr val="bg1"/>
                </a:solidFill>
              </a:rPr>
              <a:t>: 0.02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FBBB9-CAF7-49A7-A6FB-1A3B74D4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153747"/>
            <a:ext cx="4482378" cy="25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759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LASSO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최적 파라미터 탐색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694436" y="1582340"/>
            <a:ext cx="46682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Grid Search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Alpha, </a:t>
            </a:r>
            <a:r>
              <a:rPr lang="en-US" altLang="ko-KR" dirty="0" err="1">
                <a:solidFill>
                  <a:schemeClr val="bg1"/>
                </a:solidFill>
              </a:rPr>
              <a:t>max_iter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파라미터 배열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param_grid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변수에 </a:t>
            </a:r>
            <a:r>
              <a:rPr lang="en-US" altLang="ko-KR" dirty="0" err="1">
                <a:solidFill>
                  <a:schemeClr val="bg1"/>
                </a:solidFill>
              </a:rPr>
              <a:t>dict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자료형으로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Grid Search </a:t>
            </a:r>
            <a:r>
              <a:rPr lang="ko-KR" altLang="en-US" dirty="0">
                <a:solidFill>
                  <a:schemeClr val="bg1"/>
                </a:solidFill>
              </a:rPr>
              <a:t>수행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최적 파라미터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최고 정확도 산정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모든 파라미터가 최적일때의 모델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학습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B1D13-22C8-4938-9707-EA255834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156951"/>
            <a:ext cx="5013457" cy="56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LASSO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모델 평가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7696409" y="1299364"/>
            <a:ext cx="26642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LASSO</a:t>
            </a:r>
            <a:r>
              <a:rPr lang="ko-KR" altLang="en-US" dirty="0">
                <a:solidFill>
                  <a:schemeClr val="bg1"/>
                </a:solidFill>
              </a:rPr>
              <a:t> 모델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lr.coef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가중치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lr.intercept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사용 편향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MSE, RMSE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r2 </a:t>
            </a:r>
            <a:r>
              <a:rPr lang="ko-KR" altLang="en-US" dirty="0">
                <a:solidFill>
                  <a:schemeClr val="bg1"/>
                </a:solidFill>
              </a:rPr>
              <a:t>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훈련세트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테스트세트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점수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E5B1B3-05E8-45C4-8E67-B005C93B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5501257" cy="47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4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0425" y="1397674"/>
            <a:ext cx="12151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4</a:t>
            </a: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엘라스틱넷</a:t>
            </a: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(Elastic Net)</a:t>
            </a: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회귀에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L1, L2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 추가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주로 피처가 많은 데이터 셋에서 적용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L1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규제로 피처의 개수를 줄임과 동시에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L2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규제로 계수 값의 크기 조정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 파라미터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[alpha(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 강도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), l1_ration(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엘라스틱넷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혼합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모수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)]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존재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회귀 모델 선정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70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Elastic Net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553532" y="1997839"/>
            <a:ext cx="4950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Elastic Net Model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삽입 후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Step2 </a:t>
            </a:r>
            <a:r>
              <a:rPr lang="ko-KR" altLang="en-US" dirty="0">
                <a:solidFill>
                  <a:schemeClr val="bg1"/>
                </a:solidFill>
              </a:rPr>
              <a:t>에서 생성한 </a:t>
            </a:r>
            <a:r>
              <a:rPr lang="en-US" altLang="ko-KR" dirty="0" err="1">
                <a:solidFill>
                  <a:schemeClr val="bg1"/>
                </a:solidFill>
              </a:rPr>
              <a:t>get_cv_scores</a:t>
            </a:r>
            <a:r>
              <a:rPr lang="ko-KR" altLang="en-US" dirty="0">
                <a:solidFill>
                  <a:schemeClr val="bg1"/>
                </a:solidFill>
              </a:rPr>
              <a:t> 함수 동작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평균 </a:t>
            </a:r>
            <a:r>
              <a:rPr lang="en-US" altLang="ko-KR" dirty="0">
                <a:solidFill>
                  <a:schemeClr val="bg1"/>
                </a:solidFill>
              </a:rPr>
              <a:t>: 0.08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교차 검증 표준 편차 </a:t>
            </a:r>
            <a:r>
              <a:rPr lang="en-US" altLang="ko-KR" dirty="0">
                <a:solidFill>
                  <a:schemeClr val="bg1"/>
                </a:solidFill>
              </a:rPr>
              <a:t>: 0.01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3B3064-487E-436B-95F8-8F649A87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735256"/>
            <a:ext cx="5277407" cy="13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5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4136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Elastic Net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최적 파라미터 탐색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694436" y="1635106"/>
            <a:ext cx="46682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Grid Search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Alpha, l1_ratio, </a:t>
            </a:r>
            <a:r>
              <a:rPr lang="ko-KR" altLang="en-US" dirty="0">
                <a:solidFill>
                  <a:schemeClr val="bg1"/>
                </a:solidFill>
              </a:rPr>
              <a:t>파라미터 배열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param_grid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변수에 </a:t>
            </a:r>
            <a:r>
              <a:rPr lang="en-US" altLang="ko-KR" dirty="0" err="1">
                <a:solidFill>
                  <a:schemeClr val="bg1"/>
                </a:solidFill>
              </a:rPr>
              <a:t>dict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자료형으로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max_iter</a:t>
            </a:r>
            <a:r>
              <a:rPr lang="en-US" altLang="ko-KR" dirty="0">
                <a:solidFill>
                  <a:schemeClr val="bg1"/>
                </a:solidFill>
              </a:rPr>
              <a:t> 100,000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Grid Search </a:t>
            </a:r>
            <a:r>
              <a:rPr lang="ko-KR" altLang="en-US" dirty="0">
                <a:solidFill>
                  <a:schemeClr val="bg1"/>
                </a:solidFill>
              </a:rPr>
              <a:t>수행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최적 파라미터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최고 정확도 산정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모든 파라미터가 최적일때의 모델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학습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0DD1D-732B-4DE5-81CA-9848C434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5"/>
            <a:ext cx="5522503" cy="49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32B398-CA1A-43BE-BC27-3B0369DA962A}"/>
              </a:ext>
            </a:extLst>
          </p:cNvPr>
          <p:cNvGrpSpPr/>
          <p:nvPr/>
        </p:nvGrpSpPr>
        <p:grpSpPr>
          <a:xfrm>
            <a:off x="1035569" y="1677894"/>
            <a:ext cx="3291544" cy="1431272"/>
            <a:chOff x="2062900" y="1739678"/>
            <a:chExt cx="3291544" cy="14312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084B-E153-491F-BD09-E0950A81051F}"/>
                </a:ext>
              </a:extLst>
            </p:cNvPr>
            <p:cNvSpPr txBox="1"/>
            <p:nvPr/>
          </p:nvSpPr>
          <p:spPr>
            <a:xfrm>
              <a:off x="2062900" y="1739678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latin typeface="+mj-lt"/>
                  <a:ea typeface="휴먼둥근헤드라인" panose="02030504000101010101" pitchFamily="18" charset="-127"/>
                </a:rPr>
                <a:t>01</a:t>
              </a:r>
              <a:endParaRPr lang="ko-KR" altLang="en-US" sz="4200">
                <a:latin typeface="+mj-lt"/>
                <a:ea typeface="휴먼둥근헤드라인" panose="020305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0DA79-DBC0-4DEA-9F65-439BD01AF11F}"/>
                </a:ext>
              </a:extLst>
            </p:cNvPr>
            <p:cNvSpPr txBox="1"/>
            <p:nvPr/>
          </p:nvSpPr>
          <p:spPr>
            <a:xfrm>
              <a:off x="2801566" y="2262898"/>
              <a:ext cx="2552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Linear Regression</a:t>
              </a:r>
              <a:endParaRPr lang="ko-KR" altLang="en-US" sz="22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4A326D-2F9F-4A9B-9CDA-00D15C7B8CB8}"/>
                </a:ext>
              </a:extLst>
            </p:cNvPr>
            <p:cNvSpPr txBox="1"/>
            <p:nvPr/>
          </p:nvSpPr>
          <p:spPr>
            <a:xfrm>
              <a:off x="2616785" y="2847785"/>
              <a:ext cx="27376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Body Measurements Dataset</a:t>
              </a:r>
              <a:endParaRPr lang="ko-KR" altLang="en-US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A78313-EC52-4768-85E8-AE86FA5F0C26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AB1593-7D48-4FDC-96A9-E1B806D71632}"/>
              </a:ext>
            </a:extLst>
          </p:cNvPr>
          <p:cNvGrpSpPr/>
          <p:nvPr/>
        </p:nvGrpSpPr>
        <p:grpSpPr>
          <a:xfrm>
            <a:off x="5827931" y="1677894"/>
            <a:ext cx="3631702" cy="1431272"/>
            <a:chOff x="2062900" y="1739678"/>
            <a:chExt cx="3631702" cy="14312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EA5CCE-05F1-4109-812A-2B95C71639CF}"/>
                </a:ext>
              </a:extLst>
            </p:cNvPr>
            <p:cNvSpPr txBox="1"/>
            <p:nvPr/>
          </p:nvSpPr>
          <p:spPr>
            <a:xfrm>
              <a:off x="2062900" y="1739678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latin typeface="+mj-lt"/>
                  <a:ea typeface="휴먼둥근헤드라인" panose="02030504000101010101" pitchFamily="18" charset="-127"/>
                </a:rPr>
                <a:t>02</a:t>
              </a:r>
              <a:endParaRPr lang="ko-KR" altLang="en-US" sz="4200">
                <a:latin typeface="+mj-lt"/>
                <a:ea typeface="휴먼둥근헤드라인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6A6CBC-F4D0-4319-B086-5279090C35CF}"/>
                </a:ext>
              </a:extLst>
            </p:cNvPr>
            <p:cNvSpPr txBox="1"/>
            <p:nvPr/>
          </p:nvSpPr>
          <p:spPr>
            <a:xfrm>
              <a:off x="2801566" y="2262898"/>
              <a:ext cx="28930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Binary Classification</a:t>
              </a:r>
              <a:endParaRPr lang="ko-KR" altLang="en-US" sz="2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BC6B88-1218-49CB-A3DD-E9B88212F979}"/>
                </a:ext>
              </a:extLst>
            </p:cNvPr>
            <p:cNvSpPr txBox="1"/>
            <p:nvPr/>
          </p:nvSpPr>
          <p:spPr>
            <a:xfrm>
              <a:off x="2801565" y="2847785"/>
              <a:ext cx="27376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Gender Classification Dataset</a:t>
              </a:r>
              <a:endParaRPr lang="ko-KR" altLang="en-US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CB127B4-5603-48F0-87CB-95389ABB2E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642862-7910-41B1-8071-56AB557A193E}"/>
              </a:ext>
            </a:extLst>
          </p:cNvPr>
          <p:cNvGrpSpPr/>
          <p:nvPr/>
        </p:nvGrpSpPr>
        <p:grpSpPr>
          <a:xfrm>
            <a:off x="2986906" y="3782661"/>
            <a:ext cx="4239946" cy="1431272"/>
            <a:chOff x="2062900" y="1739678"/>
            <a:chExt cx="4239946" cy="1431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FFA389-7217-4EC8-B377-26814021434D}"/>
                </a:ext>
              </a:extLst>
            </p:cNvPr>
            <p:cNvSpPr txBox="1"/>
            <p:nvPr/>
          </p:nvSpPr>
          <p:spPr>
            <a:xfrm>
              <a:off x="2062900" y="1739678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latin typeface="+mj-lt"/>
                  <a:ea typeface="휴먼둥근헤드라인" panose="02030504000101010101" pitchFamily="18" charset="-127"/>
                </a:rPr>
                <a:t>03</a:t>
              </a:r>
              <a:endParaRPr lang="ko-KR" altLang="en-US" sz="4200">
                <a:latin typeface="+mj-lt"/>
                <a:ea typeface="휴먼둥근헤드라인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64E69-F58B-4278-BF1D-ECD432AAB638}"/>
                </a:ext>
              </a:extLst>
            </p:cNvPr>
            <p:cNvSpPr txBox="1"/>
            <p:nvPr/>
          </p:nvSpPr>
          <p:spPr>
            <a:xfrm>
              <a:off x="2801566" y="2262898"/>
              <a:ext cx="35012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Multi-label Classification</a:t>
              </a:r>
              <a:endParaRPr lang="ko-KR" altLang="en-US" sz="2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8AE1F0-985C-4870-A48D-26AA2F6B96B0}"/>
                </a:ext>
              </a:extLst>
            </p:cNvPr>
            <p:cNvSpPr txBox="1"/>
            <p:nvPr/>
          </p:nvSpPr>
          <p:spPr>
            <a:xfrm>
              <a:off x="2801565" y="2847785"/>
              <a:ext cx="25432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Music Genre Classification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F89DD3A-11A1-4DC9-86E5-5F5A9790502F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1E6286-B9E7-4389-8F58-832D59FF989D}"/>
              </a:ext>
            </a:extLst>
          </p:cNvPr>
          <p:cNvGrpSpPr/>
          <p:nvPr/>
        </p:nvGrpSpPr>
        <p:grpSpPr>
          <a:xfrm>
            <a:off x="7779268" y="3782661"/>
            <a:ext cx="3164008" cy="1431272"/>
            <a:chOff x="2062900" y="1739678"/>
            <a:chExt cx="3164008" cy="1431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5DCC5B-B5EA-4E3C-B3E1-FD10D90593B2}"/>
                </a:ext>
              </a:extLst>
            </p:cNvPr>
            <p:cNvSpPr txBox="1"/>
            <p:nvPr/>
          </p:nvSpPr>
          <p:spPr>
            <a:xfrm>
              <a:off x="2062900" y="1739678"/>
              <a:ext cx="970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>
                  <a:latin typeface="+mj-lt"/>
                  <a:ea typeface="휴먼둥근헤드라인" panose="02030504000101010101" pitchFamily="18" charset="-127"/>
                </a:rPr>
                <a:t>04</a:t>
              </a:r>
              <a:endParaRPr lang="ko-KR" altLang="en-US" sz="4200">
                <a:latin typeface="+mj-lt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E5F608-7302-44B1-96F0-24A772B844FE}"/>
                </a:ext>
              </a:extLst>
            </p:cNvPr>
            <p:cNvSpPr txBox="1"/>
            <p:nvPr/>
          </p:nvSpPr>
          <p:spPr>
            <a:xfrm>
              <a:off x="2801566" y="2262898"/>
              <a:ext cx="16498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Conclusion</a:t>
              </a:r>
              <a:endParaRPr lang="ko-KR" altLang="en-US" sz="2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A08A26-9E0E-49C8-961F-16C369AC8252}"/>
                </a:ext>
              </a:extLst>
            </p:cNvPr>
            <p:cNvSpPr txBox="1"/>
            <p:nvPr/>
          </p:nvSpPr>
          <p:spPr>
            <a:xfrm>
              <a:off x="2801566" y="2847785"/>
              <a:ext cx="24253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각 모델 분석 결과</a:t>
              </a:r>
              <a:r>
                <a: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및 결론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369BCFF-B1B7-444B-92ED-3F47464ECEA8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2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Elastic Net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모델 평가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7696409" y="1299364"/>
            <a:ext cx="26642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Elastic Net</a:t>
            </a:r>
            <a:r>
              <a:rPr lang="ko-KR" altLang="en-US" dirty="0">
                <a:solidFill>
                  <a:schemeClr val="bg1"/>
                </a:solidFill>
              </a:rPr>
              <a:t> 모델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lr.coef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가중치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lr.intercept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사용 편향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MSE, RMSE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r2 </a:t>
            </a:r>
            <a:r>
              <a:rPr lang="ko-KR" altLang="en-US" dirty="0">
                <a:solidFill>
                  <a:schemeClr val="bg1"/>
                </a:solidFill>
              </a:rPr>
              <a:t>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훈련세트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테스트세트 점수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점수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A9F026-C79E-4D8E-960C-B1C27CF8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5530845" cy="47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533846" y="2028616"/>
            <a:ext cx="7124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3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분류와 달리 선형 모델에 적합한 모델의 수가 상대적으로 적음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모델에서 정확도의 기준은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accuracy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아님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선형에 맞는 적합도는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MSE, RMSE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 분류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다항 분류 모델보다 정확도가 낮음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96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969CDB-1BC3-584C-8042-3915E88C6C3A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ED3844-8B68-0A48-A7B6-3C0576961A1E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65551-03C9-424F-9204-964FDFAF3FD0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C8DCF2-CB75-3A4C-8DC5-537CD488410C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3CAB3-5EEA-4F17-ACB2-916710075B93}"/>
              </a:ext>
            </a:extLst>
          </p:cNvPr>
          <p:cNvSpPr txBox="1"/>
          <p:nvPr/>
        </p:nvSpPr>
        <p:spPr>
          <a:xfrm>
            <a:off x="6096000" y="2693531"/>
            <a:ext cx="4971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모델별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결과 시각화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최종 모델 선정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결론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22DFF5-C72A-497C-9F22-E01B3AC51EBA}"/>
              </a:ext>
            </a:extLst>
          </p:cNvPr>
          <p:cNvSpPr/>
          <p:nvPr/>
        </p:nvSpPr>
        <p:spPr>
          <a:xfrm>
            <a:off x="6128834" y="1892300"/>
            <a:ext cx="1910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Result</a:t>
            </a:r>
            <a:r>
              <a:rPr lang="ko-KR" altLang="en-US" sz="2000" b="1" dirty="0">
                <a:latin typeface="Bell MT" panose="02020503060305020303" pitchFamily="18" charset="0"/>
              </a:rPr>
              <a:t> </a:t>
            </a:r>
            <a:r>
              <a:rPr lang="en-US" altLang="ko-KR" sz="2000" b="1" dirty="0">
                <a:latin typeface="Bell MT" panose="02020503060305020303" pitchFamily="18" charset="0"/>
              </a:rPr>
              <a:t>Analysis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269F0-2C9C-47A6-A56C-DC3EB0F0437F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5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702463" y="1549356"/>
            <a:ext cx="678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별 평가 기준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결과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23D8C1-84DC-4646-8A23-D9B78D1F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43104"/>
            <a:ext cx="1073617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0" y="1162020"/>
            <a:ext cx="1215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lt"/>
                <a:ea typeface="+mj-ea"/>
                <a:cs typeface="함초롬돋움" panose="020B0604000101010101" pitchFamily="50" charset="-127"/>
              </a:rPr>
              <a:t>모델 별 </a:t>
            </a:r>
            <a:r>
              <a:rPr lang="en-US" altLang="ko-KR" sz="2800" b="1" dirty="0">
                <a:latin typeface="+mj-lt"/>
                <a:ea typeface="+mj-ea"/>
                <a:cs typeface="함초롬돋움" panose="020B0604000101010101" pitchFamily="50" charset="-127"/>
              </a:rPr>
              <a:t>MSE, MAE </a:t>
            </a:r>
            <a:r>
              <a:rPr lang="ko-KR" altLang="en-US" sz="2800" b="1" dirty="0">
                <a:latin typeface="+mj-lt"/>
                <a:ea typeface="+mj-ea"/>
                <a:cs typeface="함초롬돋움" panose="020B0604000101010101" pitchFamily="50" charset="-127"/>
              </a:rPr>
              <a:t>비교</a:t>
            </a:r>
            <a:endParaRPr lang="en-US" altLang="ko-KR" sz="2800" b="1" dirty="0">
              <a:latin typeface="+mj-lt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결과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47230C7-2095-4034-B87E-521FA45AE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55111"/>
              </p:ext>
            </p:extLst>
          </p:nvPr>
        </p:nvGraphicFramePr>
        <p:xfrm>
          <a:off x="118683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BF7A647-BE30-4D42-AC5A-9CEA564C7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755205"/>
              </p:ext>
            </p:extLst>
          </p:nvPr>
        </p:nvGraphicFramePr>
        <p:xfrm>
          <a:off x="652999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604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0" y="1162020"/>
            <a:ext cx="1215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lt"/>
                <a:ea typeface="+mj-ea"/>
                <a:cs typeface="함초롬돋움" panose="020B0604000101010101" pitchFamily="50" charset="-127"/>
              </a:rPr>
              <a:t>모델 별 점수비교</a:t>
            </a:r>
            <a:endParaRPr lang="en-US" altLang="ko-KR" sz="2800" b="1" dirty="0">
              <a:latin typeface="+mj-lt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9865-E290-4EE6-9AAE-AC4800A294A8}"/>
              </a:ext>
            </a:extLst>
          </p:cNvPr>
          <p:cNvSpPr/>
          <p:nvPr/>
        </p:nvSpPr>
        <p:spPr>
          <a:xfrm>
            <a:off x="256127" y="756841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결과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F2D6C8B-BCAB-433C-81B6-396BE8DB1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763187"/>
              </p:ext>
            </p:extLst>
          </p:nvPr>
        </p:nvGraphicFramePr>
        <p:xfrm>
          <a:off x="1608841" y="1675814"/>
          <a:ext cx="8974318" cy="478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7953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1900090" y="2028616"/>
            <a:ext cx="8391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 1(Linear)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별로 점수 차이가 크지는 않음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일반적으로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L1, L2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규제를 동시에 사용하는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Elastic Net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결과가 가장 좋음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선정보다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전처리가 모델 정확도에 더 큰 영향을 미침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편차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편향에는 모델 선택이 지대한 영향을 끼침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06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57A74-8FD3-FD4E-9423-155554981442}"/>
              </a:ext>
            </a:extLst>
          </p:cNvPr>
          <p:cNvGrpSpPr/>
          <p:nvPr/>
        </p:nvGrpSpPr>
        <p:grpSpPr>
          <a:xfrm>
            <a:off x="-16620" y="-15741"/>
            <a:ext cx="4778828" cy="6873741"/>
            <a:chOff x="0" y="0"/>
            <a:chExt cx="4778828" cy="68737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A1C2CD-E2E5-7242-AB1B-0BF0DB30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7882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CEB844-4A45-5F49-9912-7F17C34D5C39}"/>
                </a:ext>
              </a:extLst>
            </p:cNvPr>
            <p:cNvSpPr/>
            <p:nvPr/>
          </p:nvSpPr>
          <p:spPr>
            <a:xfrm>
              <a:off x="0" y="15741"/>
              <a:ext cx="4778828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66D51D-B712-CC49-B9FE-19D635636CFD}"/>
              </a:ext>
            </a:extLst>
          </p:cNvPr>
          <p:cNvSpPr txBox="1"/>
          <p:nvPr/>
        </p:nvSpPr>
        <p:spPr>
          <a:xfrm>
            <a:off x="1015690" y="2155580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PHASE</a:t>
            </a:r>
            <a:r>
              <a:rPr kumimoji="1" lang="ko-KR" alt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endParaRPr kumimoji="1" lang="ko-KR" altLang="en-US" sz="4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327CD-9D34-A448-A554-675BB91242DD}"/>
              </a:ext>
            </a:extLst>
          </p:cNvPr>
          <p:cNvSpPr/>
          <p:nvPr/>
        </p:nvSpPr>
        <p:spPr>
          <a:xfrm>
            <a:off x="497228" y="3409759"/>
            <a:ext cx="3751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Bell MT" panose="02020503060305020303" pitchFamily="18" charset="0"/>
              </a:rPr>
              <a:t>Binary</a:t>
            </a:r>
            <a:r>
              <a:rPr kumimoji="1" lang="ko-KR" alt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ell MT" panose="02020503060305020303" pitchFamily="18" charset="0"/>
              </a:rPr>
              <a:t>Classification Model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36BF7-40D7-4C3A-92F6-E479D2895C30}"/>
              </a:ext>
            </a:extLst>
          </p:cNvPr>
          <p:cNvSpPr txBox="1"/>
          <p:nvPr/>
        </p:nvSpPr>
        <p:spPr>
          <a:xfrm>
            <a:off x="1074420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Binary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BFB38-C3E1-458B-AACD-B9F1C0A3DCD7}"/>
              </a:ext>
            </a:extLst>
          </p:cNvPr>
          <p:cNvSpPr txBox="1"/>
          <p:nvPr/>
        </p:nvSpPr>
        <p:spPr>
          <a:xfrm>
            <a:off x="7190097" y="112141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이진 분류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5743C-D318-4571-9C11-D3FC40A1439B}"/>
              </a:ext>
            </a:extLst>
          </p:cNvPr>
          <p:cNvSpPr txBox="1"/>
          <p:nvPr/>
        </p:nvSpPr>
        <p:spPr>
          <a:xfrm>
            <a:off x="6508820" y="2155580"/>
            <a:ext cx="39549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◎ </a:t>
            </a:r>
            <a:r>
              <a:rPr lang="en-US" altLang="ko-KR" dirty="0"/>
              <a:t>Gender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얼굴 생김새 바탕 </a:t>
            </a:r>
            <a:r>
              <a:rPr lang="en-US" altLang="ko-KR" dirty="0"/>
              <a:t>Gender(</a:t>
            </a:r>
            <a:r>
              <a:rPr lang="ko-KR" altLang="en-US" dirty="0"/>
              <a:t>성별</a:t>
            </a:r>
            <a:r>
              <a:rPr lang="en-US" altLang="ko-KR" dirty="0"/>
              <a:t>) 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/>
              <a:t>cm</a:t>
            </a:r>
            <a:r>
              <a:rPr lang="ko-KR" altLang="en-US" dirty="0"/>
              <a:t> 단위 사용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/>
              <a:t>5002 x 8 Metrics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ko-KR" altLang="en-US" dirty="0"/>
              <a:t>종속변수</a:t>
            </a:r>
            <a:r>
              <a:rPr lang="en-US" altLang="ko-KR" dirty="0"/>
              <a:t> 8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결과 타입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A1C14-84FB-42D1-B9F7-E861E44931FB}"/>
              </a:ext>
            </a:extLst>
          </p:cNvPr>
          <p:cNvSpPr txBox="1"/>
          <p:nvPr/>
        </p:nvSpPr>
        <p:spPr>
          <a:xfrm>
            <a:off x="5749563" y="6305127"/>
            <a:ext cx="579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https://www.kaggle.com/elakiricoder/gender-classification-dataset</a:t>
            </a:r>
          </a:p>
        </p:txBody>
      </p:sp>
    </p:spTree>
    <p:extLst>
      <p:ext uri="{BB962C8B-B14F-4D97-AF65-F5344CB8AC3E}">
        <p14:creationId xmlns:p14="http://schemas.microsoft.com/office/powerpoint/2010/main" val="255632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D01A0D-4747-3848-A41D-C7BF582C37F4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B6B08-E54E-034E-8658-ECEB8ACA4FD0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5311D-E438-8040-8CF1-6C094DF26275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228BD-7022-F145-A48A-348217AE623D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6096000" y="2693531"/>
            <a:ext cx="473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CSV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 분석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Anomaly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FD9D0-4E27-CB4A-AC79-62625475C35D}"/>
              </a:ext>
            </a:extLst>
          </p:cNvPr>
          <p:cNvSpPr/>
          <p:nvPr/>
        </p:nvSpPr>
        <p:spPr>
          <a:xfrm>
            <a:off x="6128834" y="1892300"/>
            <a:ext cx="4452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Prepare input Data &amp; 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Crunching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0" y="356426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</a:t>
            </a:r>
            <a:r>
              <a:rPr kumimoji="1" lang="en-US" altLang="ko-KR" sz="2000" dirty="0">
                <a:latin typeface="Bell MT" panose="02020503060305020303" pitchFamily="18" charset="0"/>
              </a:rPr>
              <a:t>(12)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  <a:p>
            <a:r>
              <a:rPr kumimoji="1" lang="en-US" altLang="ko-KR" sz="2000" dirty="0">
                <a:latin typeface="Bell MT" panose="02020503060305020303" pitchFamily="18" charset="0"/>
              </a:rPr>
              <a:t>	</a:t>
            </a:r>
            <a:r>
              <a:rPr kumimoji="1" lang="en-US" altLang="ko-KR" sz="2000" dirty="0" err="1">
                <a:latin typeface="Bell MT" panose="02020503060305020303" pitchFamily="18" charset="0"/>
              </a:rPr>
              <a:t>L</a:t>
            </a:r>
            <a:r>
              <a:rPr kumimoji="1" lang="en-US" altLang="ko-KR" dirty="0" err="1">
                <a:latin typeface="Bell MT" panose="02020503060305020303" pitchFamily="18" charset="0"/>
              </a:rPr>
              <a:t>ong_hair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긴 머리 여부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  <a:r>
              <a:rPr kumimoji="1" lang="en-US" altLang="ko-KR" dirty="0" err="1">
                <a:latin typeface="Bell MT" panose="02020503060305020303" pitchFamily="18" charset="0"/>
              </a:rPr>
              <a:t>Forehead_width_cm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이마 너비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  <a:r>
              <a:rPr kumimoji="1" lang="en-US" altLang="ko-KR" dirty="0" err="1">
                <a:latin typeface="Bell MT" panose="02020503060305020303" pitchFamily="18" charset="0"/>
              </a:rPr>
              <a:t>Forehead_height_cm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이마 높이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</a:t>
            </a:r>
            <a:r>
              <a:rPr kumimoji="1" lang="en-US" altLang="ko-KR" dirty="0" err="1">
                <a:latin typeface="Bell MT" panose="02020503060305020303" pitchFamily="18" charset="0"/>
              </a:rPr>
              <a:t>Nose_wide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큰 코 여부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  <a:r>
              <a:rPr kumimoji="1" lang="en-US" altLang="ko-KR" dirty="0" err="1">
                <a:latin typeface="Bell MT" panose="02020503060305020303" pitchFamily="18" charset="0"/>
              </a:rPr>
              <a:t>Nose_long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긴 코 여부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  <a:r>
              <a:rPr kumimoji="1" lang="en-US" altLang="ko-KR" dirty="0" err="1">
                <a:latin typeface="Bell MT" panose="02020503060305020303" pitchFamily="18" charset="0"/>
              </a:rPr>
              <a:t>Lips_thin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얇은 입술 여부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</a:t>
            </a:r>
            <a:r>
              <a:rPr kumimoji="1" lang="en-US" altLang="ko-KR" dirty="0" err="1">
                <a:latin typeface="Bell MT" panose="02020503060305020303" pitchFamily="18" charset="0"/>
              </a:rPr>
              <a:t>Distance_nose_to_lip_long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긴 인중 여부</a:t>
            </a:r>
            <a:r>
              <a:rPr kumimoji="1" lang="en-US" altLang="ko-KR" dirty="0">
                <a:latin typeface="Bell MT" panose="02020503060305020303" pitchFamily="18" charset="0"/>
              </a:rPr>
              <a:t>)</a:t>
            </a:r>
          </a:p>
          <a:p>
            <a:endParaRPr kumimoji="1" lang="en-US" altLang="ko-KR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kumimoji="1" lang="en-US" altLang="ko-KR" sz="2000" dirty="0">
                <a:latin typeface="Bell MT" panose="02020503060305020303" pitchFamily="18" charset="0"/>
              </a:rPr>
              <a:t>	Gender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성별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C27A69-18AC-4DC0-A798-378470103423}"/>
              </a:ext>
            </a:extLst>
          </p:cNvPr>
          <p:cNvSpPr/>
          <p:nvPr/>
        </p:nvSpPr>
        <p:spPr>
          <a:xfrm>
            <a:off x="0" y="800496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Bell MT" panose="02020503060305020303" pitchFamily="18" charset="0"/>
              </a:rPr>
              <a:t>▷ </a:t>
            </a:r>
            <a:r>
              <a:rPr kumimoji="1" lang="en-US" altLang="ko-KR" sz="2000" b="1" dirty="0" err="1">
                <a:latin typeface="Bell MT" panose="02020503060305020303" pitchFamily="18" charset="0"/>
              </a:rPr>
              <a:t>df.head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7D3584-AC22-419E-890B-9A5F260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51061"/>
            <a:ext cx="90214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57A74-8FD3-FD4E-9423-155554981442}"/>
              </a:ext>
            </a:extLst>
          </p:cNvPr>
          <p:cNvGrpSpPr/>
          <p:nvPr/>
        </p:nvGrpSpPr>
        <p:grpSpPr>
          <a:xfrm>
            <a:off x="-16620" y="-15741"/>
            <a:ext cx="4778828" cy="6873741"/>
            <a:chOff x="0" y="0"/>
            <a:chExt cx="4778828" cy="68737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A1C2CD-E2E5-7242-AB1B-0BF0DB30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7882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CEB844-4A45-5F49-9912-7F17C34D5C39}"/>
                </a:ext>
              </a:extLst>
            </p:cNvPr>
            <p:cNvSpPr/>
            <p:nvPr/>
          </p:nvSpPr>
          <p:spPr>
            <a:xfrm>
              <a:off x="0" y="15741"/>
              <a:ext cx="4778828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66D51D-B712-CC49-B9FE-19D635636CFD}"/>
              </a:ext>
            </a:extLst>
          </p:cNvPr>
          <p:cNvSpPr txBox="1"/>
          <p:nvPr/>
        </p:nvSpPr>
        <p:spPr>
          <a:xfrm>
            <a:off x="1015690" y="2155580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PHASE</a:t>
            </a:r>
            <a:r>
              <a:rPr kumimoji="1" lang="ko-KR" alt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1</a:t>
            </a:r>
            <a:endParaRPr kumimoji="1" lang="ko-KR" altLang="en-US" sz="4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327CD-9D34-A448-A554-675BB91242DD}"/>
              </a:ext>
            </a:extLst>
          </p:cNvPr>
          <p:cNvSpPr/>
          <p:nvPr/>
        </p:nvSpPr>
        <p:spPr>
          <a:xfrm>
            <a:off x="679470" y="3301862"/>
            <a:ext cx="3386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Bell MT" panose="02020503060305020303" pitchFamily="18" charset="0"/>
              </a:rPr>
              <a:t>Linear Regression Model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36BF7-40D7-4C3A-92F6-E479D2895C30}"/>
              </a:ext>
            </a:extLst>
          </p:cNvPr>
          <p:cNvSpPr txBox="1"/>
          <p:nvPr/>
        </p:nvSpPr>
        <p:spPr>
          <a:xfrm>
            <a:off x="1074420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Linear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BFB38-C3E1-458B-AACD-B9F1C0A3DCD7}"/>
              </a:ext>
            </a:extLst>
          </p:cNvPr>
          <p:cNvSpPr txBox="1"/>
          <p:nvPr/>
        </p:nvSpPr>
        <p:spPr>
          <a:xfrm>
            <a:off x="7190097" y="112141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선형 회귀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5743C-D318-4571-9C11-D3FC40A1439B}"/>
              </a:ext>
            </a:extLst>
          </p:cNvPr>
          <p:cNvSpPr txBox="1"/>
          <p:nvPr/>
        </p:nvSpPr>
        <p:spPr>
          <a:xfrm>
            <a:off x="6656296" y="2155580"/>
            <a:ext cx="36599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◎ </a:t>
            </a:r>
            <a:r>
              <a:rPr lang="en-US" altLang="ko-KR" dirty="0"/>
              <a:t>Body Measurements Dataset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신체 정보를 바탕 </a:t>
            </a:r>
            <a:r>
              <a:rPr lang="en-US" altLang="ko-KR" dirty="0"/>
              <a:t>Height(</a:t>
            </a:r>
            <a:r>
              <a:rPr lang="ko-KR" altLang="en-US" dirty="0"/>
              <a:t>키</a:t>
            </a:r>
            <a:r>
              <a:rPr lang="en-US" altLang="ko-KR" dirty="0"/>
              <a:t>) 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/>
              <a:t>Inch</a:t>
            </a:r>
            <a:r>
              <a:rPr lang="ko-KR" altLang="en-US" dirty="0"/>
              <a:t> 단위 사용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/>
              <a:t>717 x 13 Metrics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ko-KR" altLang="en-US" dirty="0"/>
              <a:t>종속변수</a:t>
            </a:r>
            <a:r>
              <a:rPr lang="en-US" altLang="ko-KR" dirty="0"/>
              <a:t> 12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A1C14-84FB-42D1-B9F7-E861E44931FB}"/>
              </a:ext>
            </a:extLst>
          </p:cNvPr>
          <p:cNvSpPr txBox="1"/>
          <p:nvPr/>
        </p:nvSpPr>
        <p:spPr>
          <a:xfrm>
            <a:off x="5749563" y="6125898"/>
            <a:ext cx="547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https://www.kaggle.com/saurabhshahane/body-measurements-dataset?select=Body+Measurements+_+original_CSV.csv</a:t>
            </a:r>
          </a:p>
        </p:txBody>
      </p:sp>
    </p:spTree>
    <p:extLst>
      <p:ext uri="{BB962C8B-B14F-4D97-AF65-F5344CB8AC3E}">
        <p14:creationId xmlns:p14="http://schemas.microsoft.com/office/powerpoint/2010/main" val="295142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3602610" y="1782395"/>
            <a:ext cx="49867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1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방법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CSV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(5002x8)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직접 확인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 이상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이산 수치가 아닌 주관 수치가 많음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52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CA690-B345-024B-A3E3-521987CAB2E8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FBCC7C-1BCD-C24A-9F76-0AAE71D3EA25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2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952B1-1C88-0C4F-BE32-6EF1A19B1FBB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60BCB-FD42-8C4B-84E5-D2C2EE88DB5A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D2E32-B98E-496E-A0C5-E8831C04335E}"/>
              </a:ext>
            </a:extLst>
          </p:cNvPr>
          <p:cNvSpPr txBox="1"/>
          <p:nvPr/>
        </p:nvSpPr>
        <p:spPr>
          <a:xfrm>
            <a:off x="6096000" y="1892300"/>
            <a:ext cx="5084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 라이브러리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Matplotlib,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Seaborn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라이브러리 이용 인사이트 찾기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Heatmap, </a:t>
            </a:r>
            <a:r>
              <a:rPr kumimoji="1"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catplot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 상관 관계 분석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가공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정규화 및 스케일링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D5BEEA-890E-46F7-9668-E91FD6AEB999}"/>
              </a:ext>
            </a:extLst>
          </p:cNvPr>
          <p:cNvSpPr/>
          <p:nvPr/>
        </p:nvSpPr>
        <p:spPr>
          <a:xfrm>
            <a:off x="6096000" y="1029590"/>
            <a:ext cx="23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Preprocessing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63D-624E-4910-9DD9-F124F74ABD5C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2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라이브러리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4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300289" y="1166842"/>
            <a:ext cx="54564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 기본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pandas,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en-US" altLang="ko-KR" dirty="0">
                <a:solidFill>
                  <a:schemeClr val="bg1"/>
                </a:solidFill>
              </a:rPr>
              <a:t>, seaborn, matplotlib,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및 성능 측정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학습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테스트 셋 분리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train_test_split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라벨링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LabelEncoder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en-US" altLang="ko-KR" dirty="0">
                <a:solidFill>
                  <a:schemeClr val="bg1"/>
                </a:solidFill>
              </a:rPr>
              <a:t>Scaling : </a:t>
            </a: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조기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종료 </a:t>
            </a:r>
            <a:r>
              <a:rPr lang="ko-KR" altLang="en-US" dirty="0" err="1">
                <a:solidFill>
                  <a:schemeClr val="bg1"/>
                </a:solidFill>
              </a:rPr>
              <a:t>콜백</a:t>
            </a:r>
            <a:r>
              <a:rPr lang="ko-KR" altLang="en-US" dirty="0">
                <a:solidFill>
                  <a:schemeClr val="bg1"/>
                </a:solidFill>
              </a:rPr>
              <a:t> 함수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EarlyStopping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 모델 및 </a:t>
            </a:r>
            <a:r>
              <a:rPr lang="ko-KR" altLang="en-US" dirty="0" err="1">
                <a:solidFill>
                  <a:schemeClr val="bg1"/>
                </a:solidFill>
              </a:rPr>
              <a:t>딥러닝을</a:t>
            </a:r>
            <a:r>
              <a:rPr lang="ko-KR" altLang="en-US" dirty="0">
                <a:solidFill>
                  <a:schemeClr val="bg1"/>
                </a:solidFill>
              </a:rPr>
              <a:t> 위한 </a:t>
            </a:r>
            <a:r>
              <a:rPr lang="ko-KR" altLang="en-US" dirty="0" err="1">
                <a:solidFill>
                  <a:schemeClr val="bg1"/>
                </a:solidFill>
              </a:rPr>
              <a:t>은닉층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Sequential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Dense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83857-BF78-4ADA-9C34-33583F86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683691"/>
            <a:ext cx="457263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5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4684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CSV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삽입 및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string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seed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부여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708543" y="889843"/>
            <a:ext cx="45949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 </a:t>
            </a:r>
            <a:r>
              <a:rPr lang="ko-KR" altLang="en-US" dirty="0">
                <a:solidFill>
                  <a:schemeClr val="bg1"/>
                </a:solidFill>
              </a:rPr>
              <a:t>삽입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동일 파일 경로 내의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‘gender_classification_v7.csv’ </a:t>
            </a:r>
            <a:r>
              <a:rPr lang="ko-KR" altLang="en-US" dirty="0">
                <a:solidFill>
                  <a:schemeClr val="bg1"/>
                </a:solidFill>
              </a:rPr>
              <a:t>불러오기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Dataframe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String </a:t>
            </a:r>
            <a:r>
              <a:rPr lang="ko-KR" altLang="en-US" dirty="0">
                <a:solidFill>
                  <a:schemeClr val="bg1"/>
                </a:solidFill>
              </a:rPr>
              <a:t>타입 결과 매핑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‘Male’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으로 변환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‘Female’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로 변환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Random Seed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모델에 사용될 </a:t>
            </a:r>
            <a:r>
              <a:rPr lang="en-US" altLang="ko-KR" dirty="0">
                <a:solidFill>
                  <a:schemeClr val="bg1"/>
                </a:solidFill>
              </a:rPr>
              <a:t>Seed </a:t>
            </a:r>
            <a:r>
              <a:rPr lang="ko-KR" altLang="en-US" dirty="0">
                <a:solidFill>
                  <a:schemeClr val="bg1"/>
                </a:solidFill>
              </a:rPr>
              <a:t>값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임의의 값 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할당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FC9AA-1E87-402C-BAC4-EDE51752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325791"/>
            <a:ext cx="4582164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8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948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Heatmap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 인사이트 탐색 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43056-22F2-4255-9699-F6CEE5F72986}"/>
              </a:ext>
            </a:extLst>
          </p:cNvPr>
          <p:cNvSpPr txBox="1"/>
          <p:nvPr/>
        </p:nvSpPr>
        <p:spPr>
          <a:xfrm>
            <a:off x="6095998" y="2007730"/>
            <a:ext cx="43428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matplotlib heatmap </a:t>
            </a:r>
            <a:r>
              <a:rPr lang="ko-KR" altLang="en-US" dirty="0"/>
              <a:t>사용 상관관계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 관계가 큰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dirty="0" err="1"/>
              <a:t>forehead_width_cm</a:t>
            </a:r>
            <a:endParaRPr lang="en-US" altLang="ko-KR" dirty="0"/>
          </a:p>
          <a:p>
            <a:pPr lvl="1"/>
            <a:r>
              <a:rPr lang="en-US" altLang="ko-KR" dirty="0" err="1"/>
              <a:t>forehead_height_cm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 관계가 없는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ko-KR" altLang="en-US" dirty="0"/>
              <a:t>연속 값이 아닌 변수들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 관계 분석 시</a:t>
            </a:r>
            <a:r>
              <a:rPr lang="en-US" altLang="ko-KR" dirty="0"/>
              <a:t>, </a:t>
            </a:r>
            <a:r>
              <a:rPr lang="ko-KR" altLang="en-US" dirty="0" err="1"/>
              <a:t>라벨링</a:t>
            </a:r>
            <a:r>
              <a:rPr lang="ko-KR" altLang="en-US" dirty="0"/>
              <a:t> 된 값이</a:t>
            </a:r>
            <a:endParaRPr lang="en-US" altLang="ko-KR" dirty="0"/>
          </a:p>
          <a:p>
            <a:pPr lvl="1"/>
            <a:r>
              <a:rPr lang="ko-KR" altLang="en-US" dirty="0"/>
              <a:t>들어가면 </a:t>
            </a:r>
            <a:r>
              <a:rPr lang="ko-KR" altLang="en-US" dirty="0" err="1"/>
              <a:t>히트맵을</a:t>
            </a:r>
            <a:r>
              <a:rPr lang="ko-KR" altLang="en-US" dirty="0"/>
              <a:t> 이용한 상관관계</a:t>
            </a:r>
            <a:endParaRPr lang="en-US" altLang="ko-KR" dirty="0"/>
          </a:p>
          <a:p>
            <a:pPr lvl="1"/>
            <a:r>
              <a:rPr lang="ko-KR" altLang="en-US" dirty="0"/>
              <a:t>분석이 어려움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5F4BD-8FBF-4FA3-877F-6FA0BD73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12" y="1156951"/>
            <a:ext cx="9222023" cy="83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F2C0C3-1800-4488-92D5-D2DC5B38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12" y="1984951"/>
            <a:ext cx="4777786" cy="48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503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데이터 </a:t>
            </a:r>
            <a:r>
              <a:rPr kumimoji="1"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라벨링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kumimoji="1"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학습셋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분리 및 스케일링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7358849" y="1475702"/>
            <a:ext cx="33393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데이터셋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결과셋</a:t>
            </a:r>
            <a:r>
              <a:rPr lang="ko-KR" altLang="en-US" dirty="0">
                <a:solidFill>
                  <a:schemeClr val="bg1"/>
                </a:solidFill>
              </a:rPr>
              <a:t> 타입 변경 및 </a:t>
            </a:r>
            <a:r>
              <a:rPr lang="ko-KR" altLang="en-US" dirty="0" err="1">
                <a:solidFill>
                  <a:schemeClr val="bg1"/>
                </a:solidFill>
              </a:rPr>
              <a:t>라벨링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LabelEncoder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학습셋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테스트셋 분리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대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으로 분리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스케일링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80EF9-F8FD-406D-9B1C-F8B7514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501309"/>
            <a:ext cx="5535983" cy="39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04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269895" y="1751617"/>
            <a:ext cx="76522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2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상관관계 분석 결과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라벨링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된 값으로 인해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히트맵으로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분석이 어려움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String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타입의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Gender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칼럼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라벨링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라벨링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이후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astpye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적용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학습 셋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테스트 셋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분리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스케일링 성공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8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45008-8C25-E04A-8A86-D4E1F9988061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A16A23-3328-6346-ACA7-F0619AA6A6EB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296A5-2A5A-5149-8503-2E89223286C9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3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A9EA1D-CBB8-654A-8C0A-8E515C11DFC0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48821-FAEB-4A22-913F-B9ACA57A9880}"/>
              </a:ext>
            </a:extLst>
          </p:cNvPr>
          <p:cNvSpPr txBox="1"/>
          <p:nvPr/>
        </p:nvSpPr>
        <p:spPr>
          <a:xfrm>
            <a:off x="6096000" y="2693531"/>
            <a:ext cx="4971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 모델 선정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점수 함수 작성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MSE, RMSE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측정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39AE0-D68C-4689-8AFB-72920E12249D}"/>
              </a:ext>
            </a:extLst>
          </p:cNvPr>
          <p:cNvSpPr/>
          <p:nvPr/>
        </p:nvSpPr>
        <p:spPr>
          <a:xfrm>
            <a:off x="6128834" y="1892300"/>
            <a:ext cx="3330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Model Selection &amp; Training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7B531-4B34-42C7-BC58-1F304A1F7255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9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설정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405799" y="58845"/>
            <a:ext cx="52454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모델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Sequential() </a:t>
            </a:r>
            <a:r>
              <a:rPr lang="ko-KR" altLang="en-US" dirty="0">
                <a:solidFill>
                  <a:schemeClr val="bg1"/>
                </a:solidFill>
              </a:rPr>
              <a:t>모델 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16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은닉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은닉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sigmod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</a:t>
            </a:r>
            <a:r>
              <a:rPr lang="ko-KR" altLang="en-US" dirty="0" err="1">
                <a:solidFill>
                  <a:schemeClr val="bg1"/>
                </a:solidFill>
              </a:rPr>
              <a:t>출력층</a:t>
            </a:r>
            <a:r>
              <a:rPr lang="ko-KR" altLang="en-US" dirty="0">
                <a:solidFill>
                  <a:schemeClr val="bg1"/>
                </a:solidFill>
              </a:rPr>
              <a:t>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 컴파일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loss = ‘</a:t>
            </a:r>
            <a:r>
              <a:rPr lang="en-US" altLang="ko-KR" dirty="0" err="1">
                <a:solidFill>
                  <a:schemeClr val="bg1"/>
                </a:solidFill>
              </a:rPr>
              <a:t>mean_squared_error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Optimizer = ‘</a:t>
            </a:r>
            <a:r>
              <a:rPr lang="en-US" altLang="ko-KR" dirty="0" err="1">
                <a:solidFill>
                  <a:schemeClr val="bg1"/>
                </a:solidFill>
              </a:rPr>
              <a:t>adam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Metrics = ‘accuracy’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콜백함수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100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epochs patience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 테스트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12E5B-25F2-44DD-9269-269A7BFB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815902"/>
            <a:ext cx="5466038" cy="32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결과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78786-5C79-43BC-8F4E-9E3F157E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61" y="1604602"/>
            <a:ext cx="10172078" cy="3648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D9B991-1C96-49C9-A110-6E1AD75BD619}"/>
              </a:ext>
            </a:extLst>
          </p:cNvPr>
          <p:cNvSpPr txBox="1"/>
          <p:nvPr/>
        </p:nvSpPr>
        <p:spPr>
          <a:xfrm>
            <a:off x="4915067" y="5371066"/>
            <a:ext cx="2361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= 0.0167</a:t>
            </a:r>
          </a:p>
          <a:p>
            <a:r>
              <a:rPr lang="en-US" altLang="ko-KR" dirty="0"/>
              <a:t>accuracy: 0.9771</a:t>
            </a:r>
          </a:p>
          <a:p>
            <a:r>
              <a:rPr lang="en-US" altLang="ko-KR" dirty="0" err="1"/>
              <a:t>val_loss</a:t>
            </a:r>
            <a:r>
              <a:rPr lang="en-US" altLang="ko-KR" dirty="0"/>
              <a:t> = 0.0213</a:t>
            </a:r>
          </a:p>
          <a:p>
            <a:r>
              <a:rPr lang="en-US" altLang="ko-KR" dirty="0" err="1"/>
              <a:t>val_accuracy</a:t>
            </a:r>
            <a:r>
              <a:rPr lang="en-US" altLang="ko-KR" dirty="0"/>
              <a:t> : 0.9714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94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D01A0D-4747-3848-A41D-C7BF582C37F4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B6B08-E54E-034E-8658-ECEB8ACA4FD0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5311D-E438-8040-8CF1-6C094DF26275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228BD-7022-F145-A48A-348217AE623D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6096000" y="2693531"/>
            <a:ext cx="473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CSV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 분석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Anomaly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FD9D0-4E27-CB4A-AC79-62625475C35D}"/>
              </a:ext>
            </a:extLst>
          </p:cNvPr>
          <p:cNvSpPr/>
          <p:nvPr/>
        </p:nvSpPr>
        <p:spPr>
          <a:xfrm>
            <a:off x="6128834" y="1892300"/>
            <a:ext cx="4452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Prepare input Data &amp; 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Crunching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64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F4282-1F4D-4327-B5F6-2E85D936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5096586" cy="4324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969334-8900-487F-9C78-32D5BA6F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0838"/>
            <a:ext cx="559195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8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043AF-1628-4E0D-8935-3630507C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851891"/>
            <a:ext cx="5468113" cy="3219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17F74-19AC-4B41-B6E7-B197CBD6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04" y="1442760"/>
            <a:ext cx="594443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설정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405799" y="58845"/>
            <a:ext cx="52454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모델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Sequential() </a:t>
            </a:r>
            <a:r>
              <a:rPr lang="ko-KR" altLang="en-US" dirty="0">
                <a:solidFill>
                  <a:schemeClr val="bg1"/>
                </a:solidFill>
              </a:rPr>
              <a:t>모델 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16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은닉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은닉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 노드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en-US" altLang="ko-KR" dirty="0" err="1">
                <a:solidFill>
                  <a:schemeClr val="bg1"/>
                </a:solidFill>
              </a:rPr>
              <a:t>sigmod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활성함수 사용 </a:t>
            </a:r>
            <a:r>
              <a:rPr lang="ko-KR" altLang="en-US" dirty="0" err="1">
                <a:solidFill>
                  <a:schemeClr val="bg1"/>
                </a:solidFill>
              </a:rPr>
              <a:t>출력층</a:t>
            </a:r>
            <a:r>
              <a:rPr lang="ko-KR" altLang="en-US" dirty="0">
                <a:solidFill>
                  <a:schemeClr val="bg1"/>
                </a:solidFill>
              </a:rPr>
              <a:t>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 컴파일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loss = ‘</a:t>
            </a:r>
            <a:r>
              <a:rPr lang="en-US" altLang="ko-KR" dirty="0" err="1">
                <a:solidFill>
                  <a:schemeClr val="bg1"/>
                </a:solidFill>
              </a:rPr>
              <a:t>binary_crossentropy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Optimizer = ‘</a:t>
            </a:r>
            <a:r>
              <a:rPr lang="en-US" altLang="ko-KR" dirty="0" err="1">
                <a:solidFill>
                  <a:schemeClr val="bg1"/>
                </a:solidFill>
              </a:rPr>
              <a:t>rmsprop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Metrics = ‘accuracy’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콜백함수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100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epochs patience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 테스트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A4CC77-D199-4849-B827-5AAE717D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039463"/>
            <a:ext cx="5569623" cy="2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79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결과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9B991-1C96-49C9-A110-6E1AD75BD619}"/>
              </a:ext>
            </a:extLst>
          </p:cNvPr>
          <p:cNvSpPr txBox="1"/>
          <p:nvPr/>
        </p:nvSpPr>
        <p:spPr>
          <a:xfrm>
            <a:off x="4915067" y="5371066"/>
            <a:ext cx="2361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= 0.0691</a:t>
            </a:r>
          </a:p>
          <a:p>
            <a:r>
              <a:rPr lang="en-US" altLang="ko-KR" dirty="0"/>
              <a:t>accuracy: 0.9691</a:t>
            </a:r>
          </a:p>
          <a:p>
            <a:r>
              <a:rPr lang="en-US" altLang="ko-KR" dirty="0" err="1"/>
              <a:t>val_loss</a:t>
            </a:r>
            <a:r>
              <a:rPr lang="en-US" altLang="ko-KR" dirty="0"/>
              <a:t> = 0.0837</a:t>
            </a:r>
          </a:p>
          <a:p>
            <a:r>
              <a:rPr lang="en-US" altLang="ko-KR" dirty="0" err="1"/>
              <a:t>val_accuracy</a:t>
            </a:r>
            <a:r>
              <a:rPr lang="en-US" altLang="ko-KR" dirty="0"/>
              <a:t> : 0.9714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52E81-2066-49F6-9907-6B629CDE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542787"/>
            <a:ext cx="1044085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9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모델 시각화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575047-3836-4366-B419-52736C97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693117"/>
            <a:ext cx="5334744" cy="3867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1939AB-EB4E-436A-A68E-E2FAABE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89" y="1688223"/>
            <a:ext cx="5456384" cy="38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13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2533846" y="2028616"/>
            <a:ext cx="7124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3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사용중인 데이터가 머신 러닝에 매우 적합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레이블링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스케일링이 정확도에 큰 영향을 끼침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모델의 학습 데이터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테스트 데이터 정확도가 매우 높음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Epochs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정확도와 정비례 하지는 않음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로그함수를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띄고있음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727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969CDB-1BC3-584C-8042-3915E88C6C3A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ED3844-8B68-0A48-A7B6-3C0576961A1E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65551-03C9-424F-9204-964FDFAF3FD0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C8DCF2-CB75-3A4C-8DC5-537CD488410C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3CAB3-5EEA-4F17-ACB2-916710075B93}"/>
              </a:ext>
            </a:extLst>
          </p:cNvPr>
          <p:cNvSpPr txBox="1"/>
          <p:nvPr/>
        </p:nvSpPr>
        <p:spPr>
          <a:xfrm>
            <a:off x="6096000" y="2693531"/>
            <a:ext cx="4971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파라미터별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결과 시각화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선정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결론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22DFF5-C72A-497C-9F22-E01B3AC51EBA}"/>
              </a:ext>
            </a:extLst>
          </p:cNvPr>
          <p:cNvSpPr/>
          <p:nvPr/>
        </p:nvSpPr>
        <p:spPr>
          <a:xfrm>
            <a:off x="6128834" y="1892300"/>
            <a:ext cx="1910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Result</a:t>
            </a:r>
            <a:r>
              <a:rPr lang="ko-KR" altLang="en-US" sz="2000" b="1" dirty="0">
                <a:latin typeface="Bell MT" panose="02020503060305020303" pitchFamily="18" charset="0"/>
              </a:rPr>
              <a:t> </a:t>
            </a:r>
            <a:r>
              <a:rPr lang="en-US" altLang="ko-KR" sz="2000" b="1" dirty="0">
                <a:latin typeface="Bell MT" panose="02020503060305020303" pitchFamily="18" charset="0"/>
              </a:rPr>
              <a:t>Analysis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269F0-2C9C-47A6-A56C-DC3EB0F0437F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4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1900090" y="1751617"/>
            <a:ext cx="83918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 2(Binary)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Optimizer,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함수가 큰 영향을 미치지 못함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Optimizer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adam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사용하는 것이 정확도가 높음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회귀 모델에 비해 정확도가 매우 높음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전처리가 가장 중요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분류 문제를 해결할 때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Keras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매우 편리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504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57A74-8FD3-FD4E-9423-155554981442}"/>
              </a:ext>
            </a:extLst>
          </p:cNvPr>
          <p:cNvGrpSpPr/>
          <p:nvPr/>
        </p:nvGrpSpPr>
        <p:grpSpPr>
          <a:xfrm>
            <a:off x="-16620" y="-15741"/>
            <a:ext cx="4778828" cy="6873741"/>
            <a:chOff x="0" y="0"/>
            <a:chExt cx="4778828" cy="68737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A1C2CD-E2E5-7242-AB1B-0BF0DB30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7882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CEB844-4A45-5F49-9912-7F17C34D5C39}"/>
                </a:ext>
              </a:extLst>
            </p:cNvPr>
            <p:cNvSpPr/>
            <p:nvPr/>
          </p:nvSpPr>
          <p:spPr>
            <a:xfrm>
              <a:off x="0" y="15741"/>
              <a:ext cx="4778828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66D51D-B712-CC49-B9FE-19D635636CFD}"/>
              </a:ext>
            </a:extLst>
          </p:cNvPr>
          <p:cNvSpPr txBox="1"/>
          <p:nvPr/>
        </p:nvSpPr>
        <p:spPr>
          <a:xfrm>
            <a:off x="1015690" y="2155580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PHASE</a:t>
            </a:r>
            <a:r>
              <a:rPr kumimoji="1" lang="ko-KR" alt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kumimoji="1" lang="ko-KR" altLang="en-US" sz="4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327CD-9D34-A448-A554-675BB91242DD}"/>
              </a:ext>
            </a:extLst>
          </p:cNvPr>
          <p:cNvSpPr/>
          <p:nvPr/>
        </p:nvSpPr>
        <p:spPr>
          <a:xfrm>
            <a:off x="276445" y="3301862"/>
            <a:ext cx="4192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Bell MT" panose="02020503060305020303" pitchFamily="18" charset="0"/>
              </a:rPr>
              <a:t>Multi-label Classification Model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36BF7-40D7-4C3A-92F6-E479D2895C30}"/>
              </a:ext>
            </a:extLst>
          </p:cNvPr>
          <p:cNvSpPr txBox="1"/>
          <p:nvPr/>
        </p:nvSpPr>
        <p:spPr>
          <a:xfrm>
            <a:off x="1074420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Multi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BFB38-C3E1-458B-AACD-B9F1C0A3DCD7}"/>
              </a:ext>
            </a:extLst>
          </p:cNvPr>
          <p:cNvSpPr txBox="1"/>
          <p:nvPr/>
        </p:nvSpPr>
        <p:spPr>
          <a:xfrm>
            <a:off x="7190097" y="112141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다중 분류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5743C-D318-4571-9C11-D3FC40A1439B}"/>
              </a:ext>
            </a:extLst>
          </p:cNvPr>
          <p:cNvSpPr txBox="1"/>
          <p:nvPr/>
        </p:nvSpPr>
        <p:spPr>
          <a:xfrm>
            <a:off x="6614619" y="2155580"/>
            <a:ext cx="3743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◎ </a:t>
            </a:r>
            <a:r>
              <a:rPr lang="en-US" altLang="ko-KR" dirty="0"/>
              <a:t>Music Genre Classification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주파수를 바탕으로 음악 장르 예측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음역대</a:t>
            </a:r>
            <a:r>
              <a:rPr lang="ko-KR" altLang="en-US" dirty="0"/>
              <a:t> 단위 사용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1001 x 28 Metrics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ko-KR" altLang="en-US" dirty="0"/>
              <a:t>종속변수</a:t>
            </a:r>
            <a:r>
              <a:rPr lang="en-US" altLang="ko-KR" dirty="0"/>
              <a:t> 27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ko-KR" altLang="en-US" dirty="0"/>
              <a:t>결과 종류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A1C14-84FB-42D1-B9F7-E861E44931FB}"/>
              </a:ext>
            </a:extLst>
          </p:cNvPr>
          <p:cNvSpPr txBox="1"/>
          <p:nvPr/>
        </p:nvSpPr>
        <p:spPr>
          <a:xfrm>
            <a:off x="5749563" y="6305127"/>
            <a:ext cx="547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https://www.kaggle.com/harish24/music-genre-classification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03591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D01A0D-4747-3848-A41D-C7BF582C37F4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B6B08-E54E-034E-8658-ECEB8ACA4FD0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5311D-E438-8040-8CF1-6C094DF26275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228BD-7022-F145-A48A-348217AE623D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6096000" y="2693531"/>
            <a:ext cx="473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CSV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 분석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Anomaly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 확인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FD9D0-4E27-CB4A-AC79-62625475C35D}"/>
              </a:ext>
            </a:extLst>
          </p:cNvPr>
          <p:cNvSpPr/>
          <p:nvPr/>
        </p:nvSpPr>
        <p:spPr>
          <a:xfrm>
            <a:off x="6128834" y="1892300"/>
            <a:ext cx="4452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Prepare input Data &amp; 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Crunching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0" y="3564264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</a:t>
            </a:r>
            <a:r>
              <a:rPr kumimoji="1" lang="en-US" altLang="ko-KR" sz="2000" dirty="0">
                <a:latin typeface="Bell MT" panose="02020503060305020303" pitchFamily="18" charset="0"/>
              </a:rPr>
              <a:t>(12)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  <a:p>
            <a:r>
              <a:rPr kumimoji="1" lang="en-US" altLang="ko-KR" sz="2000" dirty="0">
                <a:latin typeface="Bell MT" panose="02020503060305020303" pitchFamily="18" charset="0"/>
              </a:rPr>
              <a:t>	</a:t>
            </a:r>
            <a:r>
              <a:rPr kumimoji="1" lang="en-US" altLang="ko-KR" dirty="0">
                <a:latin typeface="Bell MT" panose="02020503060305020303" pitchFamily="18" charset="0"/>
              </a:rPr>
              <a:t>Gender(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성별</a:t>
            </a:r>
            <a:r>
              <a:rPr kumimoji="1" lang="en-US" altLang="ko-KR" dirty="0">
                <a:latin typeface="Bell MT" panose="02020503060305020303" pitchFamily="18" charset="0"/>
              </a:rPr>
              <a:t>), Age(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나이</a:t>
            </a:r>
            <a:r>
              <a:rPr kumimoji="1" lang="en-US" altLang="ko-KR" dirty="0">
                <a:latin typeface="Bell MT" panose="02020503060305020303" pitchFamily="18" charset="0"/>
              </a:rPr>
              <a:t>), Head Circumferences(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머리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둘레</a:t>
            </a:r>
            <a:r>
              <a:rPr kumimoji="1" lang="en-US" altLang="ko-KR" dirty="0">
                <a:latin typeface="Bell MT" panose="02020503060305020303" pitchFamily="18" charset="0"/>
              </a:rPr>
              <a:t>), Shoulder Width(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어깨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너비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Chest Width(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가슴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둘레</a:t>
            </a:r>
            <a:r>
              <a:rPr kumimoji="1" lang="en-US" altLang="ko-KR" dirty="0">
                <a:latin typeface="Bell MT" panose="02020503060305020303" pitchFamily="18" charset="0"/>
              </a:rPr>
              <a:t>), Belly(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복부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둘레</a:t>
            </a:r>
            <a:r>
              <a:rPr kumimoji="1" lang="en-US" altLang="ko-KR" dirty="0">
                <a:latin typeface="Bell MT" panose="02020503060305020303" pitchFamily="18" charset="0"/>
              </a:rPr>
              <a:t>), Waist(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허리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둘레</a:t>
            </a:r>
            <a:r>
              <a:rPr kumimoji="1" lang="en-US" altLang="ko-KR" dirty="0">
                <a:latin typeface="Bell MT" panose="02020503060305020303" pitchFamily="18" charset="0"/>
              </a:rPr>
              <a:t>), Hips(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엉덩이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둘레</a:t>
            </a:r>
            <a:r>
              <a:rPr kumimoji="1" lang="en-US" altLang="ko-KR" dirty="0">
                <a:latin typeface="Bell MT" panose="02020503060305020303" pitchFamily="18" charset="0"/>
              </a:rPr>
              <a:t>),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Arm Length(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팔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길이</a:t>
            </a:r>
            <a:r>
              <a:rPr kumimoji="1" lang="en-US" altLang="ko-KR" dirty="0">
                <a:latin typeface="Bell MT" panose="02020503060305020303" pitchFamily="18" charset="0"/>
              </a:rPr>
              <a:t>), Shoulder To Waist(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어깨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허리 거리</a:t>
            </a:r>
            <a:r>
              <a:rPr kumimoji="1" lang="en-US" altLang="ko-KR" dirty="0">
                <a:latin typeface="Bell MT" panose="02020503060305020303" pitchFamily="18" charset="0"/>
              </a:rPr>
              <a:t>), 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Waist To Knee(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허리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무릎</a:t>
            </a:r>
            <a:r>
              <a:rPr kumimoji="1" lang="ko-KR" altLang="en-US" dirty="0">
                <a:latin typeface="Bell MT" panose="02020503060305020303" pitchFamily="18" charset="0"/>
              </a:rPr>
              <a:t> 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거리</a:t>
            </a:r>
            <a:r>
              <a:rPr kumimoji="1" lang="en-US" altLang="ko-KR" dirty="0">
                <a:latin typeface="Bell MT" panose="02020503060305020303" pitchFamily="18" charset="0"/>
              </a:rPr>
              <a:t>), Leg Length(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다리 길이</a:t>
            </a:r>
            <a:r>
              <a:rPr kumimoji="1" lang="en-US" altLang="ko-KR" dirty="0">
                <a:latin typeface="Bell MT" panose="02020503060305020303" pitchFamily="18" charset="0"/>
              </a:rPr>
              <a:t>)</a:t>
            </a:r>
          </a:p>
          <a:p>
            <a:endParaRPr kumimoji="1" lang="en-US" altLang="ko-KR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kumimoji="1" lang="en-US" altLang="ko-KR" sz="2000" dirty="0">
                <a:latin typeface="Bell MT" panose="02020503060305020303" pitchFamily="18" charset="0"/>
              </a:rPr>
              <a:t>	</a:t>
            </a:r>
            <a:r>
              <a:rPr kumimoji="1" lang="en-US" altLang="ko-KR" dirty="0">
                <a:latin typeface="Bell MT" panose="02020503060305020303" pitchFamily="18" charset="0"/>
              </a:rPr>
              <a:t>Total Height(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키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E2F017-57B8-4B08-B50F-3DA4A0C2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4" y="1362781"/>
            <a:ext cx="11821212" cy="19309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C27A69-18AC-4DC0-A798-378470103423}"/>
              </a:ext>
            </a:extLst>
          </p:cNvPr>
          <p:cNvSpPr/>
          <p:nvPr/>
        </p:nvSpPr>
        <p:spPr>
          <a:xfrm>
            <a:off x="0" y="800496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Bell MT" panose="02020503060305020303" pitchFamily="18" charset="0"/>
              </a:rPr>
              <a:t>▷ </a:t>
            </a:r>
            <a:r>
              <a:rPr kumimoji="1" lang="en-US" altLang="ko-KR" sz="2000" b="1" dirty="0" err="1">
                <a:latin typeface="Bell MT" panose="02020503060305020303" pitchFamily="18" charset="0"/>
              </a:rPr>
              <a:t>df.head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3878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986BA2-D580-574B-B8A1-BF2150B469E4}"/>
              </a:ext>
            </a:extLst>
          </p:cNvPr>
          <p:cNvSpPr txBox="1"/>
          <p:nvPr/>
        </p:nvSpPr>
        <p:spPr>
          <a:xfrm>
            <a:off x="0" y="356426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</a:t>
            </a:r>
            <a:r>
              <a:rPr kumimoji="1" lang="en-US" altLang="ko-KR" sz="2000" dirty="0">
                <a:latin typeface="Bell MT" panose="02020503060305020303" pitchFamily="18" charset="0"/>
              </a:rPr>
              <a:t>(26)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  <a:p>
            <a:r>
              <a:rPr kumimoji="1" lang="en-US" altLang="ko-KR" sz="2000" dirty="0">
                <a:latin typeface="Bell MT" panose="02020503060305020303" pitchFamily="18" charset="0"/>
              </a:rPr>
              <a:t>	</a:t>
            </a:r>
            <a:r>
              <a:rPr kumimoji="1" lang="en-US" altLang="ko-KR" sz="2000" dirty="0" err="1">
                <a:latin typeface="Bell MT" panose="02020503060305020303" pitchFamily="18" charset="0"/>
              </a:rPr>
              <a:t>chroma</a:t>
            </a:r>
            <a:r>
              <a:rPr kumimoji="1" lang="en-US" altLang="ko-KR" dirty="0" err="1">
                <a:latin typeface="Bell MT" panose="02020503060305020303" pitchFamily="18" charset="0"/>
              </a:rPr>
              <a:t>_stft</a:t>
            </a:r>
            <a:r>
              <a:rPr kumimoji="1" lang="en-US" altLang="ko-KR" dirty="0">
                <a:latin typeface="Bell MT" panose="02020503060305020303" pitchFamily="18" charset="0"/>
              </a:rPr>
              <a:t>, </a:t>
            </a:r>
            <a:r>
              <a:rPr kumimoji="1" lang="en-US" altLang="ko-KR" dirty="0" err="1">
                <a:latin typeface="Bell MT" panose="02020503060305020303" pitchFamily="18" charset="0"/>
              </a:rPr>
              <a:t>rmse</a:t>
            </a:r>
            <a:r>
              <a:rPr kumimoji="1" lang="en-US" altLang="ko-KR" dirty="0">
                <a:latin typeface="Bell MT" panose="02020503060305020303" pitchFamily="18" charset="0"/>
              </a:rPr>
              <a:t>, </a:t>
            </a:r>
            <a:r>
              <a:rPr kumimoji="1" lang="en-US" altLang="ko-KR" dirty="0" err="1">
                <a:latin typeface="Bell MT" panose="02020503060305020303" pitchFamily="18" charset="0"/>
              </a:rPr>
              <a:t>spectral_centroid</a:t>
            </a:r>
            <a:r>
              <a:rPr kumimoji="1" lang="en-US" altLang="ko-KR" dirty="0">
                <a:latin typeface="Bell MT" panose="02020503060305020303" pitchFamily="18" charset="0"/>
              </a:rPr>
              <a:t>, </a:t>
            </a:r>
            <a:r>
              <a:rPr kumimoji="1" lang="en-US" altLang="ko-KR" dirty="0" err="1">
                <a:latin typeface="Bell MT" panose="02020503060305020303" pitchFamily="18" charset="0"/>
              </a:rPr>
              <a:t>spectral_bandwidth</a:t>
            </a:r>
            <a:r>
              <a:rPr kumimoji="1" lang="en-US" altLang="ko-KR" dirty="0">
                <a:latin typeface="Bell MT" panose="02020503060305020303" pitchFamily="18" charset="0"/>
              </a:rPr>
              <a:t>, </a:t>
            </a:r>
            <a:r>
              <a:rPr kumimoji="1" lang="en-US" altLang="ko-KR" dirty="0" err="1">
                <a:latin typeface="Bell MT" panose="02020503060305020303" pitchFamily="18" charset="0"/>
              </a:rPr>
              <a:t>rolloff</a:t>
            </a:r>
            <a:r>
              <a:rPr kumimoji="1" lang="en-US" altLang="ko-KR" dirty="0">
                <a:latin typeface="Bell MT" panose="02020503060305020303" pitchFamily="18" charset="0"/>
              </a:rPr>
              <a:t>, </a:t>
            </a:r>
            <a:r>
              <a:rPr kumimoji="1" lang="en-US" altLang="ko-KR" dirty="0" err="1">
                <a:latin typeface="Bell MT" panose="02020503060305020303" pitchFamily="18" charset="0"/>
              </a:rPr>
              <a:t>zero_crossing_rate</a:t>
            </a:r>
            <a:r>
              <a:rPr kumimoji="1" lang="en-US" altLang="ko-KR" dirty="0">
                <a:latin typeface="Bell MT" panose="02020503060305020303" pitchFamily="18" charset="0"/>
              </a:rPr>
              <a:t>,</a:t>
            </a:r>
          </a:p>
          <a:p>
            <a:r>
              <a:rPr kumimoji="1" lang="en-US" altLang="ko-KR" dirty="0">
                <a:latin typeface="Bell MT" panose="02020503060305020303" pitchFamily="18" charset="0"/>
              </a:rPr>
              <a:t>	mfcc1 ~ mfcc20</a:t>
            </a:r>
          </a:p>
          <a:p>
            <a:endParaRPr kumimoji="1" lang="en-US" altLang="ko-KR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(10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kumimoji="1" lang="en-US" altLang="ko-KR" sz="2000" dirty="0">
                <a:latin typeface="Bell MT" panose="02020503060305020303" pitchFamily="18" charset="0"/>
              </a:rPr>
              <a:t>	label</a:t>
            </a:r>
            <a:r>
              <a:rPr kumimoji="1" lang="en-US" altLang="ko-KR" dirty="0">
                <a:latin typeface="Bell MT" panose="02020503060305020303" pitchFamily="18" charset="0"/>
              </a:rPr>
              <a:t>(</a:t>
            </a:r>
            <a:r>
              <a:rPr kumimoji="1"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lvl="1"/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	blues, pop, rock, classical, </a:t>
            </a:r>
            <a:r>
              <a:rPr kumimoji="1"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hiphop</a:t>
            </a:r>
            <a:r>
              <a:rPr kumimoji="1"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metal, jazz, country, reggae, disco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C27A69-18AC-4DC0-A798-378470103423}"/>
              </a:ext>
            </a:extLst>
          </p:cNvPr>
          <p:cNvSpPr/>
          <p:nvPr/>
        </p:nvSpPr>
        <p:spPr>
          <a:xfrm>
            <a:off x="0" y="800496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Bell MT" panose="02020503060305020303" pitchFamily="18" charset="0"/>
              </a:rPr>
              <a:t>▷ </a:t>
            </a:r>
            <a:r>
              <a:rPr kumimoji="1" lang="en-US" altLang="ko-KR" sz="2000" b="1" dirty="0" err="1">
                <a:latin typeface="Bell MT" panose="02020503060305020303" pitchFamily="18" charset="0"/>
              </a:rPr>
              <a:t>df.head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90451-42BE-4C48-B055-D612D70C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169365"/>
            <a:ext cx="1071712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3602610" y="859065"/>
            <a:ext cx="498677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1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방법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CSV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(1001x28)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직접 확인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 이상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분류 순서가 존재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과적합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우려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Garbage value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존재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855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CA690-B345-024B-A3E3-521987CAB2E8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FBCC7C-1BCD-C24A-9F76-0AAE71D3EA25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2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952B1-1C88-0C4F-BE32-6EF1A19B1FBB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60BCB-FD42-8C4B-84E5-D2C2EE88DB5A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D2E32-B98E-496E-A0C5-E8831C04335E}"/>
              </a:ext>
            </a:extLst>
          </p:cNvPr>
          <p:cNvSpPr txBox="1"/>
          <p:nvPr/>
        </p:nvSpPr>
        <p:spPr>
          <a:xfrm>
            <a:off x="6096000" y="1892300"/>
            <a:ext cx="5084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 라이브러리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Matplotlib,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Seaborn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라이브러리 이용 인사이트 찾기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가공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정규화 및 스케일링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엑셀 랜덤 함수를 이용한 데이터 </a:t>
            </a:r>
            <a:r>
              <a:rPr kumimoji="1"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셔플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쓰레기 값 제거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D5BEEA-890E-46F7-9668-E91FD6AEB999}"/>
              </a:ext>
            </a:extLst>
          </p:cNvPr>
          <p:cNvSpPr/>
          <p:nvPr/>
        </p:nvSpPr>
        <p:spPr>
          <a:xfrm>
            <a:off x="6096000" y="1029590"/>
            <a:ext cx="23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Preprocessing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63D-624E-4910-9DD9-F124F74ABD5C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81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47F48-80A7-4463-B7E4-8A64E89A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825687"/>
            <a:ext cx="5485775" cy="32066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6C95C-954E-4D23-AF6F-B450CA7A44BC}"/>
              </a:ext>
            </a:extLst>
          </p:cNvPr>
          <p:cNvSpPr/>
          <p:nvPr/>
        </p:nvSpPr>
        <p:spPr>
          <a:xfrm>
            <a:off x="256127" y="75684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라이브러리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33059-54C7-49DC-A95D-D4D305AE35EE}"/>
              </a:ext>
            </a:extLst>
          </p:cNvPr>
          <p:cNvSpPr txBox="1"/>
          <p:nvPr/>
        </p:nvSpPr>
        <p:spPr>
          <a:xfrm>
            <a:off x="6300289" y="1166842"/>
            <a:ext cx="54564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 기본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pandas,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en-US" altLang="ko-KR" dirty="0">
                <a:solidFill>
                  <a:schemeClr val="bg1"/>
                </a:solidFill>
              </a:rPr>
              <a:t>, seaborn, matplotlib,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및 성능 측정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학습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테스트 셋 분리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train_test_split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라벨링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LabelEncoder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en-US" altLang="ko-KR" dirty="0">
                <a:solidFill>
                  <a:schemeClr val="bg1"/>
                </a:solidFill>
              </a:rPr>
              <a:t>Scaling : </a:t>
            </a: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다항 분류 </a:t>
            </a:r>
            <a:r>
              <a:rPr lang="en-US" altLang="ko-KR" dirty="0" err="1">
                <a:solidFill>
                  <a:schemeClr val="bg1"/>
                </a:solidFill>
              </a:rPr>
              <a:t>kfold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en-US" altLang="ko-KR" dirty="0" err="1">
                <a:solidFill>
                  <a:schemeClr val="bg1"/>
                </a:solidFill>
              </a:rPr>
              <a:t>MultilabelStratifiedKFold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편향 검증 분류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StratifiedKFold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 모델 및 </a:t>
            </a:r>
            <a:r>
              <a:rPr lang="ko-KR" altLang="en-US" dirty="0" err="1">
                <a:solidFill>
                  <a:schemeClr val="bg1"/>
                </a:solidFill>
              </a:rPr>
              <a:t>딥러닝을</a:t>
            </a:r>
            <a:r>
              <a:rPr lang="ko-KR" altLang="en-US" dirty="0">
                <a:solidFill>
                  <a:schemeClr val="bg1"/>
                </a:solidFill>
              </a:rPr>
              <a:t> 위한 </a:t>
            </a:r>
            <a:r>
              <a:rPr lang="ko-KR" altLang="en-US" dirty="0" err="1">
                <a:solidFill>
                  <a:schemeClr val="bg1"/>
                </a:solidFill>
              </a:rPr>
              <a:t>은닉층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Sequential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49431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463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CSV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삽입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</a:t>
            </a:r>
            <a:r>
              <a:rPr kumimoji="1"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라벨링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kumimoji="1"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시드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할당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E736E-9F7E-42DB-BD28-33850276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299364"/>
            <a:ext cx="4317008" cy="5402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75EBE-F157-4B75-9156-37BDF853AC77}"/>
              </a:ext>
            </a:extLst>
          </p:cNvPr>
          <p:cNvSpPr txBox="1"/>
          <p:nvPr/>
        </p:nvSpPr>
        <p:spPr>
          <a:xfrm>
            <a:off x="7149657" y="1028343"/>
            <a:ext cx="375776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 </a:t>
            </a:r>
            <a:r>
              <a:rPr lang="ko-KR" altLang="en-US" dirty="0">
                <a:solidFill>
                  <a:schemeClr val="bg1"/>
                </a:solidFill>
              </a:rPr>
              <a:t>삽입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동일 파일 경로 내의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‘dataset.csv’ </a:t>
            </a:r>
            <a:r>
              <a:rPr lang="ko-KR" altLang="en-US" dirty="0">
                <a:solidFill>
                  <a:schemeClr val="bg1"/>
                </a:solidFill>
              </a:rPr>
              <a:t>불러오기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Dataframe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String </a:t>
            </a:r>
            <a:r>
              <a:rPr lang="ko-KR" altLang="en-US" dirty="0">
                <a:solidFill>
                  <a:schemeClr val="bg1"/>
                </a:solidFill>
              </a:rPr>
              <a:t>타입 결과 매핑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LabelEncoder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label </a:t>
            </a:r>
            <a:r>
              <a:rPr lang="ko-KR" altLang="en-US" dirty="0">
                <a:solidFill>
                  <a:schemeClr val="bg1"/>
                </a:solidFill>
              </a:rPr>
              <a:t>자동 매핑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Random Seed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모델에 사용될 </a:t>
            </a:r>
            <a:r>
              <a:rPr lang="en-US" altLang="ko-KR" dirty="0">
                <a:solidFill>
                  <a:schemeClr val="bg1"/>
                </a:solidFill>
              </a:rPr>
              <a:t>Seed </a:t>
            </a:r>
            <a:r>
              <a:rPr lang="ko-KR" altLang="en-US" dirty="0">
                <a:solidFill>
                  <a:schemeClr val="bg1"/>
                </a:solidFill>
              </a:rPr>
              <a:t>값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임의의 값 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할당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55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4342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데이터 스케일링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</a:p>
          <a:p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kumimoji="1"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MultilabelStratifiedKFold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91CD-D157-46EE-8C0C-76313D80F1DE}"/>
              </a:ext>
            </a:extLst>
          </p:cNvPr>
          <p:cNvSpPr txBox="1"/>
          <p:nvPr/>
        </p:nvSpPr>
        <p:spPr>
          <a:xfrm>
            <a:off x="7182519" y="1166841"/>
            <a:ext cx="3692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학습셋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테스트셋 분리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Mskf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err="1">
                <a:solidFill>
                  <a:schemeClr val="bg1"/>
                </a:solidFill>
              </a:rPr>
              <a:t>이용향</a:t>
            </a:r>
            <a:r>
              <a:rPr lang="ko-KR" altLang="en-US" dirty="0">
                <a:solidFill>
                  <a:schemeClr val="bg1"/>
                </a:solidFill>
              </a:rPr>
              <a:t> 자동 편향 방지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n_fold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으로 할당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Multi label</a:t>
            </a:r>
            <a:r>
              <a:rPr lang="ko-KR" altLang="en-US" dirty="0">
                <a:solidFill>
                  <a:schemeClr val="bg1"/>
                </a:solidFill>
              </a:rPr>
              <a:t>에 적합한 </a:t>
            </a:r>
            <a:r>
              <a:rPr lang="en-US" altLang="ko-KR" dirty="0" err="1">
                <a:solidFill>
                  <a:schemeClr val="bg1"/>
                </a:solidFill>
              </a:rPr>
              <a:t>Kfold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스케일링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값 저장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Accuracy </a:t>
            </a:r>
            <a:r>
              <a:rPr lang="ko-KR" altLang="en-US" dirty="0">
                <a:solidFill>
                  <a:schemeClr val="bg1"/>
                </a:solidFill>
              </a:rPr>
              <a:t>배열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5D3EA-2BB4-478D-8100-39C3D547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613572"/>
            <a:ext cx="4981705" cy="3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1886539" y="2028616"/>
            <a:ext cx="8418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2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CSV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확인 결과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label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매우 편향되어 존재하였음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엑셀에서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Rand() Shuffle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구현하여 데이터를 무작위로 섞음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자동 편향을 방지하고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다항 분류에 적합한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MultilabelStratifiedKFold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종속 변수의 개수가 많아 데이터 시각화가 어려움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576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45008-8C25-E04A-8A86-D4E1F9988061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A16A23-3328-6346-ACA7-F0619AA6A6EB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296A5-2A5A-5149-8503-2E89223286C9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3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A9EA1D-CBB8-654A-8C0A-8E515C11DFC0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48821-FAEB-4A22-913F-B9ACA57A9880}"/>
              </a:ext>
            </a:extLst>
          </p:cNvPr>
          <p:cNvSpPr txBox="1"/>
          <p:nvPr/>
        </p:nvSpPr>
        <p:spPr>
          <a:xfrm>
            <a:off x="6096000" y="2693531"/>
            <a:ext cx="4971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Sequential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모델 선정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취합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Keras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라이브러리 사용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평균치 측정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39AE0-D68C-4689-8AFB-72920E12249D}"/>
              </a:ext>
            </a:extLst>
          </p:cNvPr>
          <p:cNvSpPr/>
          <p:nvPr/>
        </p:nvSpPr>
        <p:spPr>
          <a:xfrm>
            <a:off x="6128834" y="1892300"/>
            <a:ext cx="3330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Model Selection &amp; Training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7B531-4B34-42C7-BC58-1F304A1F7255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18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mskf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kumimoji="1"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반복문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사용 모델 학습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5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91CD-D157-46EE-8C0C-76313D80F1DE}"/>
              </a:ext>
            </a:extLst>
          </p:cNvPr>
          <p:cNvSpPr txBox="1"/>
          <p:nvPr/>
        </p:nvSpPr>
        <p:spPr>
          <a:xfrm>
            <a:off x="6586939" y="889840"/>
            <a:ext cx="48831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Mskf.split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 자동 모델 피팅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반복문을 사용한 모델 학습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다중 분류를 위한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en-US" altLang="ko-KR" dirty="0" err="1">
                <a:solidFill>
                  <a:schemeClr val="bg1"/>
                </a:solidFill>
              </a:rPr>
              <a:t>softmax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활성 함수 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Model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Loss : ‘</a:t>
            </a:r>
            <a:r>
              <a:rPr lang="en-US" altLang="ko-KR" dirty="0" err="1">
                <a:solidFill>
                  <a:schemeClr val="bg1"/>
                </a:solidFill>
              </a:rPr>
              <a:t>categorical_crossentropy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Optimizer = ‘</a:t>
            </a:r>
            <a:r>
              <a:rPr lang="en-US" altLang="ko-KR" dirty="0" err="1">
                <a:solidFill>
                  <a:schemeClr val="bg1"/>
                </a:solidFill>
              </a:rPr>
              <a:t>adam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Epochs = 500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값 저장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Accuracy </a:t>
            </a:r>
            <a:r>
              <a:rPr lang="ko-KR" altLang="en-US" dirty="0">
                <a:solidFill>
                  <a:schemeClr val="bg1"/>
                </a:solidFill>
              </a:rPr>
              <a:t>배열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78E13A-258F-4812-8382-E81D28FF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2083256"/>
            <a:ext cx="5520153" cy="26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659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set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정확도</a:t>
            </a:r>
            <a:endParaRPr kumimoji="1"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F5D44-E50C-44F7-ACD3-2D613901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5" y="1315159"/>
            <a:ext cx="8278382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8011C2-746E-4EEE-B424-A2A65F1F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9" y="1899041"/>
            <a:ext cx="8278376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41AB4E-F57A-44BE-AF2A-07F971E6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5" y="2498718"/>
            <a:ext cx="8278381" cy="476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77F4D1-4943-4A3A-8A33-A79CE2429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25" y="3107921"/>
            <a:ext cx="8278382" cy="504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74DF30-18E0-4F86-B138-74B735170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27" y="3745703"/>
            <a:ext cx="8278380" cy="4858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F8CD8A-EA9C-40BA-BBC9-9419BC822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25" y="4354906"/>
            <a:ext cx="8278382" cy="4858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ED8A6F-8CCA-4568-A0E2-35649EBD1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129" y="4964109"/>
            <a:ext cx="8278378" cy="495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7B1DF-D629-4720-BCE3-3355FFFF9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125" y="5577925"/>
            <a:ext cx="8278378" cy="4763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ABCE13-D935-4ED4-995C-309AF3D2C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125" y="6196654"/>
            <a:ext cx="8278378" cy="495369"/>
          </a:xfrm>
          <a:prstGeom prst="rect">
            <a:avLst/>
          </a:prstGeom>
        </p:spPr>
      </p:pic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58B0E96-C19C-4C9E-946F-CE9603003E35}"/>
              </a:ext>
            </a:extLst>
          </p:cNvPr>
          <p:cNvSpPr/>
          <p:nvPr/>
        </p:nvSpPr>
        <p:spPr>
          <a:xfrm>
            <a:off x="8672657" y="3654391"/>
            <a:ext cx="612746" cy="668466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CD882-2F4C-492C-8A6C-35BAA030B9D9}"/>
              </a:ext>
            </a:extLst>
          </p:cNvPr>
          <p:cNvSpPr txBox="1"/>
          <p:nvPr/>
        </p:nvSpPr>
        <p:spPr>
          <a:xfrm>
            <a:off x="9423552" y="3696236"/>
            <a:ext cx="276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과적합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Nfold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식은 자동 해결 가능</a:t>
            </a:r>
          </a:p>
        </p:txBody>
      </p:sp>
    </p:spTree>
    <p:extLst>
      <p:ext uri="{BB962C8B-B14F-4D97-AF65-F5344CB8AC3E}">
        <p14:creationId xmlns:p14="http://schemas.microsoft.com/office/powerpoint/2010/main" val="13902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1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3602610" y="1782395"/>
            <a:ext cx="49867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1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방법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CSV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파일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(717x13)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직접 확인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결손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값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 이상 없음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171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4232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테스트 정확도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정확도</a:t>
            </a:r>
            <a:endParaRPr kumimoji="1"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10F8F-D19A-415D-B289-BFDC4C75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04" y="1281490"/>
            <a:ext cx="9803191" cy="5331414"/>
          </a:xfrm>
          <a:prstGeom prst="rect">
            <a:avLst/>
          </a:prstGeom>
        </p:spPr>
      </p:pic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B8193A79-AFAF-46D8-8F41-A01E01B5468F}"/>
              </a:ext>
            </a:extLst>
          </p:cNvPr>
          <p:cNvSpPr/>
          <p:nvPr/>
        </p:nvSpPr>
        <p:spPr>
          <a:xfrm>
            <a:off x="2681693" y="6008977"/>
            <a:ext cx="575036" cy="5184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058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3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1207220" y="1751617"/>
            <a:ext cx="9777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3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전처리가 매우 성공적임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다항 분류임에도 불구하고 정확도가 높음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다항 분류에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MultilabelStratifiedClassification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사용하는 것이 좋음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선형 회귀보다 정확도가 높음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편향시에 엑셀 함수 또는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Stratified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라이브러리를 이용하여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셔플하는것이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바람직함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9075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969CDB-1BC3-584C-8042-3915E88C6C3A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ED3844-8B68-0A48-A7B6-3C0576961A1E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2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65551-03C9-424F-9204-964FDFAF3FD0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C8DCF2-CB75-3A4C-8DC5-537CD488410C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3CAB3-5EEA-4F17-ACB2-916710075B93}"/>
              </a:ext>
            </a:extLst>
          </p:cNvPr>
          <p:cNvSpPr txBox="1"/>
          <p:nvPr/>
        </p:nvSpPr>
        <p:spPr>
          <a:xfrm>
            <a:off x="6096000" y="2693531"/>
            <a:ext cx="4971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결과 시각화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결론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22DFF5-C72A-497C-9F22-E01B3AC51EBA}"/>
              </a:ext>
            </a:extLst>
          </p:cNvPr>
          <p:cNvSpPr/>
          <p:nvPr/>
        </p:nvSpPr>
        <p:spPr>
          <a:xfrm>
            <a:off x="6128834" y="1892300"/>
            <a:ext cx="1910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Bell MT" panose="02020503060305020303" pitchFamily="18" charset="0"/>
              </a:rPr>
              <a:t>Result</a:t>
            </a:r>
            <a:r>
              <a:rPr lang="ko-KR" altLang="en-US" sz="2000" b="1" dirty="0">
                <a:latin typeface="Bell MT" panose="02020503060305020303" pitchFamily="18" charset="0"/>
              </a:rPr>
              <a:t> </a:t>
            </a:r>
            <a:r>
              <a:rPr lang="en-US" altLang="ko-KR" sz="2000" b="1" dirty="0">
                <a:latin typeface="Bell MT" panose="02020503060305020303" pitchFamily="18" charset="0"/>
              </a:rPr>
              <a:t>Analysis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269F0-2C9C-47A6-A56C-DC3EB0F0437F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59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773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</a:t>
            </a:r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결과 시각화</a:t>
            </a:r>
            <a:endParaRPr kumimoji="1"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E83460F-8F86-48BC-9518-4A1744A67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657950"/>
              </p:ext>
            </p:extLst>
          </p:nvPr>
        </p:nvGraphicFramePr>
        <p:xfrm>
          <a:off x="2682841" y="1137278"/>
          <a:ext cx="6826318" cy="458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195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4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FA1DD-8B6D-4DD8-85F9-229E3BC4B5BC}"/>
              </a:ext>
            </a:extLst>
          </p:cNvPr>
          <p:cNvSpPr txBox="1"/>
          <p:nvPr/>
        </p:nvSpPr>
        <p:spPr>
          <a:xfrm>
            <a:off x="1900090" y="1751617"/>
            <a:ext cx="83918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Phase 3(Multi-label)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별로 점수 차이가 크지는 않음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선정보다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전처리가 정확도에 더 큰 영향을 미침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일반적으로 정확도가 좋음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스케일링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셔플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 데이터 전 처리 기술이 핵심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Fold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정확도 편차는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13%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나지 않음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0771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57A74-8FD3-FD4E-9423-155554981442}"/>
              </a:ext>
            </a:extLst>
          </p:cNvPr>
          <p:cNvGrpSpPr/>
          <p:nvPr/>
        </p:nvGrpSpPr>
        <p:grpSpPr>
          <a:xfrm>
            <a:off x="-16620" y="-15741"/>
            <a:ext cx="4778828" cy="6873741"/>
            <a:chOff x="0" y="0"/>
            <a:chExt cx="4778828" cy="68737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A1C2CD-E2E5-7242-AB1B-0BF0DB30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7882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CEB844-4A45-5F49-9912-7F17C34D5C39}"/>
                </a:ext>
              </a:extLst>
            </p:cNvPr>
            <p:cNvSpPr/>
            <p:nvPr/>
          </p:nvSpPr>
          <p:spPr>
            <a:xfrm>
              <a:off x="0" y="15741"/>
              <a:ext cx="4778828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66D51D-B712-CC49-B9FE-19D635636CFD}"/>
              </a:ext>
            </a:extLst>
          </p:cNvPr>
          <p:cNvSpPr txBox="1"/>
          <p:nvPr/>
        </p:nvSpPr>
        <p:spPr>
          <a:xfrm>
            <a:off x="1015690" y="2155580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PHASE</a:t>
            </a:r>
            <a:r>
              <a:rPr kumimoji="1" lang="ko-KR" alt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4</a:t>
            </a:r>
            <a:endParaRPr kumimoji="1" lang="ko-KR" altLang="en-US" sz="4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327CD-9D34-A448-A554-675BB91242DD}"/>
              </a:ext>
            </a:extLst>
          </p:cNvPr>
          <p:cNvSpPr/>
          <p:nvPr/>
        </p:nvSpPr>
        <p:spPr>
          <a:xfrm>
            <a:off x="276445" y="3301862"/>
            <a:ext cx="4192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Conclusion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36BF7-40D7-4C3A-92F6-E479D2895C30}"/>
              </a:ext>
            </a:extLst>
          </p:cNvPr>
          <p:cNvSpPr txBox="1"/>
          <p:nvPr/>
        </p:nvSpPr>
        <p:spPr>
          <a:xfrm>
            <a:off x="1074420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BFB38-C3E1-458B-AACD-B9F1C0A3DCD7}"/>
              </a:ext>
            </a:extLst>
          </p:cNvPr>
          <p:cNvSpPr txBox="1"/>
          <p:nvPr/>
        </p:nvSpPr>
        <p:spPr>
          <a:xfrm>
            <a:off x="8034878" y="11210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결론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5743C-D318-4571-9C11-D3FC40A1439B}"/>
              </a:ext>
            </a:extLst>
          </p:cNvPr>
          <p:cNvSpPr txBox="1"/>
          <p:nvPr/>
        </p:nvSpPr>
        <p:spPr>
          <a:xfrm>
            <a:off x="6708394" y="2240032"/>
            <a:ext cx="3555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Linear</a:t>
            </a:r>
          </a:p>
          <a:p>
            <a:pPr algn="ctr"/>
            <a:r>
              <a:rPr lang="ko-KR" altLang="en-US" dirty="0"/>
              <a:t>◎ </a:t>
            </a:r>
            <a:r>
              <a:rPr lang="en-US" altLang="ko-KR" dirty="0"/>
              <a:t>Body Measurements Dataset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Binary</a:t>
            </a:r>
          </a:p>
          <a:p>
            <a:pPr algn="ctr"/>
            <a:r>
              <a:rPr lang="ko-KR" altLang="en-US" dirty="0"/>
              <a:t>◎ </a:t>
            </a:r>
            <a:r>
              <a:rPr lang="en-US" altLang="ko-KR" dirty="0"/>
              <a:t>Gender Classification Dataset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Multi-label</a:t>
            </a:r>
          </a:p>
          <a:p>
            <a:pPr algn="ctr"/>
            <a:r>
              <a:rPr lang="ko-KR" altLang="en-US" dirty="0"/>
              <a:t>◎ </a:t>
            </a:r>
            <a:r>
              <a:rPr lang="en-US" altLang="ko-KR" dirty="0"/>
              <a:t>Music Genre Classification</a:t>
            </a:r>
          </a:p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A1C14-84FB-42D1-B9F7-E861E44931FB}"/>
              </a:ext>
            </a:extLst>
          </p:cNvPr>
          <p:cNvSpPr txBox="1"/>
          <p:nvPr/>
        </p:nvSpPr>
        <p:spPr>
          <a:xfrm>
            <a:off x="7585629" y="5997350"/>
            <a:ext cx="180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Thanks for Reading</a:t>
            </a:r>
          </a:p>
        </p:txBody>
      </p:sp>
    </p:spTree>
    <p:extLst>
      <p:ext uri="{BB962C8B-B14F-4D97-AF65-F5344CB8AC3E}">
        <p14:creationId xmlns:p14="http://schemas.microsoft.com/office/powerpoint/2010/main" val="2847433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6F41FD6-0935-FE47-AB38-5E08F9155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920165"/>
              </p:ext>
            </p:extLst>
          </p:nvPr>
        </p:nvGraphicFramePr>
        <p:xfrm>
          <a:off x="5502470" y="3053230"/>
          <a:ext cx="6283661" cy="342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BFD2CB3-AC30-414E-94B3-400C100EA691}"/>
              </a:ext>
            </a:extLst>
          </p:cNvPr>
          <p:cNvSpPr/>
          <p:nvPr/>
        </p:nvSpPr>
        <p:spPr>
          <a:xfrm>
            <a:off x="6434500" y="1622127"/>
            <a:ext cx="4703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세가지 머신 러닝 방식 모두 </a:t>
            </a:r>
            <a:endParaRPr kumimoji="1"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kumimoji="1"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수용 가능한 정도의</a:t>
            </a:r>
            <a:r>
              <a:rPr kumimoji="1"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kumimoji="1"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결과가 나왔음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57A74-8FD3-FD4E-9423-155554981442}"/>
              </a:ext>
            </a:extLst>
          </p:cNvPr>
          <p:cNvGrpSpPr/>
          <p:nvPr/>
        </p:nvGrpSpPr>
        <p:grpSpPr>
          <a:xfrm>
            <a:off x="-16620" y="-15741"/>
            <a:ext cx="4778828" cy="6873741"/>
            <a:chOff x="0" y="0"/>
            <a:chExt cx="4778828" cy="68737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A1C2CD-E2E5-7242-AB1B-0BF0DB30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7882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CEB844-4A45-5F49-9912-7F17C34D5C39}"/>
                </a:ext>
              </a:extLst>
            </p:cNvPr>
            <p:cNvSpPr/>
            <p:nvPr/>
          </p:nvSpPr>
          <p:spPr>
            <a:xfrm>
              <a:off x="0" y="15741"/>
              <a:ext cx="4778828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66D51D-B712-CC49-B9FE-19D635636CFD}"/>
              </a:ext>
            </a:extLst>
          </p:cNvPr>
          <p:cNvSpPr txBox="1"/>
          <p:nvPr/>
        </p:nvSpPr>
        <p:spPr>
          <a:xfrm>
            <a:off x="214036" y="1492086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bg1"/>
                </a:solidFill>
                <a:latin typeface="Bell MT" panose="02020503060305020303" pitchFamily="18" charset="0"/>
              </a:rPr>
              <a:t>0.561</a:t>
            </a:r>
            <a:endParaRPr kumimoji="1" lang="ko-KR" altLang="en-US" sz="3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22361-08EF-5E48-875F-4A8CCD944DCD}"/>
              </a:ext>
            </a:extLst>
          </p:cNvPr>
          <p:cNvSpPr txBox="1"/>
          <p:nvPr/>
        </p:nvSpPr>
        <p:spPr>
          <a:xfrm>
            <a:off x="307812" y="5149020"/>
            <a:ext cx="910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bg1"/>
                </a:solidFill>
                <a:latin typeface="Bell MT" panose="02020503060305020303" pitchFamily="18" charset="0"/>
              </a:rPr>
              <a:t>96%</a:t>
            </a:r>
            <a:endParaRPr kumimoji="1" lang="ko-KR" altLang="en-US" sz="3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F3988-26CD-D642-B4AF-B8AD770B3365}"/>
              </a:ext>
            </a:extLst>
          </p:cNvPr>
          <p:cNvSpPr txBox="1"/>
          <p:nvPr/>
        </p:nvSpPr>
        <p:spPr>
          <a:xfrm>
            <a:off x="293329" y="3320553"/>
            <a:ext cx="910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bg1"/>
                </a:solidFill>
                <a:latin typeface="Bell MT" panose="02020503060305020303" pitchFamily="18" charset="0"/>
              </a:rPr>
              <a:t>97%</a:t>
            </a:r>
            <a:endParaRPr kumimoji="1" lang="ko-KR" altLang="en-US" sz="3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327CD-9D34-A448-A554-675BB91242DD}"/>
              </a:ext>
            </a:extLst>
          </p:cNvPr>
          <p:cNvSpPr/>
          <p:nvPr/>
        </p:nvSpPr>
        <p:spPr>
          <a:xfrm>
            <a:off x="1274129" y="1492086"/>
            <a:ext cx="31564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가장 정확도가 높은 선형 회귀 </a:t>
            </a:r>
            <a:endParaRPr kumimoji="1" lang="en-US" altLang="ko-KR" sz="15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kumimoji="1"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Elastic Net</a:t>
            </a:r>
            <a:r>
              <a:rPr kumimoji="1"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kumimoji="1"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모델 점수</a:t>
            </a:r>
            <a:endParaRPr lang="ko-KR" altLang="en-US" sz="15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18075-B92F-BA4A-B597-B52C5B37756E}"/>
              </a:ext>
            </a:extLst>
          </p:cNvPr>
          <p:cNvSpPr/>
          <p:nvPr/>
        </p:nvSpPr>
        <p:spPr>
          <a:xfrm>
            <a:off x="1312414" y="3204395"/>
            <a:ext cx="322701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mean_squared_error</a:t>
            </a:r>
            <a:r>
              <a:rPr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adam</a:t>
            </a:r>
            <a:r>
              <a:rPr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accuracy metrics</a:t>
            </a:r>
            <a:r>
              <a:rPr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사용한       이진 분류 모델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94254-A3E0-9F4E-8C92-8655EBEDD086}"/>
              </a:ext>
            </a:extLst>
          </p:cNvPr>
          <p:cNvSpPr/>
          <p:nvPr/>
        </p:nvSpPr>
        <p:spPr>
          <a:xfrm>
            <a:off x="1274129" y="5149020"/>
            <a:ext cx="21002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5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Kfold</a:t>
            </a:r>
            <a:r>
              <a:rPr kumimoji="1"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split</a:t>
            </a:r>
            <a:r>
              <a:rPr kumimoji="1"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kumimoji="1"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kumimoji="1" lang="ko-KR" altLang="en-US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개인 </a:t>
            </a:r>
            <a:endParaRPr kumimoji="1" lang="en-US" altLang="ko-KR" sz="15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kumimoji="1" lang="en-US" altLang="ko-KR" sz="15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Stratified </a:t>
            </a:r>
            <a:r>
              <a:rPr kumimoji="1" lang="en-US" altLang="ko-KR" sz="15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Classfier</a:t>
            </a:r>
            <a:endParaRPr lang="ko-KR" altLang="en-US" sz="15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3CAFF-A100-45E5-9FC7-4106867E3497}"/>
              </a:ext>
            </a:extLst>
          </p:cNvPr>
          <p:cNvSpPr txBox="1"/>
          <p:nvPr/>
        </p:nvSpPr>
        <p:spPr>
          <a:xfrm>
            <a:off x="1074420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7B67108-6EBF-4E78-804C-60E856AC1455}"/>
              </a:ext>
            </a:extLst>
          </p:cNvPr>
          <p:cNvSpPr/>
          <p:nvPr/>
        </p:nvSpPr>
        <p:spPr>
          <a:xfrm rot="7049661">
            <a:off x="9066717" y="5433658"/>
            <a:ext cx="281851" cy="9074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5E051-EFF6-40B3-9D9B-5DBDFD216D61}"/>
              </a:ext>
            </a:extLst>
          </p:cNvPr>
          <p:cNvSpPr txBox="1"/>
          <p:nvPr/>
        </p:nvSpPr>
        <p:spPr>
          <a:xfrm>
            <a:off x="9771090" y="6221831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정확도가 아님을 주의</a:t>
            </a:r>
          </a:p>
        </p:txBody>
      </p:sp>
    </p:spTree>
    <p:extLst>
      <p:ext uri="{BB962C8B-B14F-4D97-AF65-F5344CB8AC3E}">
        <p14:creationId xmlns:p14="http://schemas.microsoft.com/office/powerpoint/2010/main" val="8788062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A9C9E-52BC-5A49-BEEA-E18D297779A2}"/>
              </a:ext>
            </a:extLst>
          </p:cNvPr>
          <p:cNvSpPr txBox="1"/>
          <p:nvPr/>
        </p:nvSpPr>
        <p:spPr>
          <a:xfrm>
            <a:off x="4849505" y="2736502"/>
            <a:ext cx="2492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+mj-lt"/>
              </a:rPr>
              <a:t>감사합니다</a:t>
            </a:r>
            <a:endParaRPr kumimoji="1" lang="en-US" altLang="ko-KR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kumimoji="1" lang="en-US" altLang="ko-KR" sz="48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</a:t>
            </a:r>
            <a:endParaRPr kumimoji="1"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45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CA690-B345-024B-A3E3-521987CAB2E8}"/>
              </a:ext>
            </a:extLst>
          </p:cNvPr>
          <p:cNvSpPr/>
          <p:nvPr/>
        </p:nvSpPr>
        <p:spPr>
          <a:xfrm>
            <a:off x="1447800" y="18923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1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FBCC7C-1BCD-C24A-9F76-0AAE71D3EA25}"/>
              </a:ext>
            </a:extLst>
          </p:cNvPr>
          <p:cNvSpPr/>
          <p:nvPr/>
        </p:nvSpPr>
        <p:spPr>
          <a:xfrm>
            <a:off x="1447800" y="2679700"/>
            <a:ext cx="269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ell MT" panose="02020503060305020303" pitchFamily="18" charset="0"/>
              </a:rPr>
              <a:t>STEP 2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952B1-1C88-0C4F-BE32-6EF1A19B1FBB}"/>
              </a:ext>
            </a:extLst>
          </p:cNvPr>
          <p:cNvSpPr/>
          <p:nvPr/>
        </p:nvSpPr>
        <p:spPr>
          <a:xfrm>
            <a:off x="1447800" y="34671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3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60BCB-FD42-8C4B-84E5-D2C2EE88DB5A}"/>
              </a:ext>
            </a:extLst>
          </p:cNvPr>
          <p:cNvSpPr/>
          <p:nvPr/>
        </p:nvSpPr>
        <p:spPr>
          <a:xfrm>
            <a:off x="1447800" y="4254500"/>
            <a:ext cx="26924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STEP 4</a:t>
            </a:r>
            <a:endParaRPr kumimoji="1"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D2E32-B98E-496E-A0C5-E8831C04335E}"/>
              </a:ext>
            </a:extLst>
          </p:cNvPr>
          <p:cNvSpPr txBox="1"/>
          <p:nvPr/>
        </p:nvSpPr>
        <p:spPr>
          <a:xfrm>
            <a:off x="6096000" y="1892300"/>
            <a:ext cx="5084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 라이브러리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Matplotlib,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Seaborn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라이브러리 이용 인사이트 찾기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Heatmap, </a:t>
            </a:r>
            <a:r>
              <a:rPr kumimoji="1"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catplot</a:t>
            </a:r>
            <a:r>
              <a:rPr kumimoji="1"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 상관 관계 분석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가공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정규화 및 스케일링</a:t>
            </a:r>
            <a:endParaRPr kumimoji="1"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D5BEEA-890E-46F7-9668-E91FD6AEB999}"/>
              </a:ext>
            </a:extLst>
          </p:cNvPr>
          <p:cNvSpPr/>
          <p:nvPr/>
        </p:nvSpPr>
        <p:spPr>
          <a:xfrm>
            <a:off x="6096000" y="1029590"/>
            <a:ext cx="23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latin typeface="Bell MT" panose="02020503060305020303" pitchFamily="18" charset="0"/>
              </a:rPr>
              <a:t>Data</a:t>
            </a:r>
            <a:r>
              <a:rPr kumimoji="1" lang="ko-KR" altLang="en-US" sz="2000" b="1" dirty="0">
                <a:latin typeface="Bell MT" panose="02020503060305020303" pitchFamily="18" charset="0"/>
              </a:rPr>
              <a:t> </a:t>
            </a:r>
            <a:r>
              <a:rPr kumimoji="1" lang="en-US" altLang="ko-KR" sz="2000" b="1" dirty="0">
                <a:latin typeface="Bell MT" panose="02020503060305020303" pitchFamily="18" charset="0"/>
              </a:rPr>
              <a:t>Preprocessing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63D-624E-4910-9DD9-F124F74ABD5C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052386-173A-4D52-A4D8-AA13F7B9CEF3}"/>
              </a:ext>
            </a:extLst>
          </p:cNvPr>
          <p:cNvSpPr txBox="1"/>
          <p:nvPr/>
        </p:nvSpPr>
        <p:spPr>
          <a:xfrm>
            <a:off x="0" y="2450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ell MT" panose="02020503060305020303" pitchFamily="18" charset="0"/>
              </a:rPr>
              <a:t>Step 2</a:t>
            </a:r>
            <a:endParaRPr lang="ko-KR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87BEE-F7C1-4AAC-B21B-7A5DB12FCB44}"/>
              </a:ext>
            </a:extLst>
          </p:cNvPr>
          <p:cNvSpPr/>
          <p:nvPr/>
        </p:nvSpPr>
        <p:spPr>
          <a:xfrm>
            <a:off x="256127" y="75684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▶ 라이브러리 </a:t>
            </a:r>
            <a:r>
              <a:rPr kumimoji="1"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Import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4653A-D457-4AE3-A9F8-BD95CFFEE091}"/>
              </a:ext>
            </a:extLst>
          </p:cNvPr>
          <p:cNvSpPr/>
          <p:nvPr/>
        </p:nvSpPr>
        <p:spPr>
          <a:xfrm>
            <a:off x="5865074" y="0"/>
            <a:ext cx="6326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AF45-3D50-4F54-961D-D483E84BC126}"/>
              </a:ext>
            </a:extLst>
          </p:cNvPr>
          <p:cNvSpPr txBox="1"/>
          <p:nvPr/>
        </p:nvSpPr>
        <p:spPr>
          <a:xfrm>
            <a:off x="6651989" y="756841"/>
            <a:ext cx="47530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 기본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pandas,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en-US" altLang="ko-KR" dirty="0">
                <a:solidFill>
                  <a:schemeClr val="bg1"/>
                </a:solidFill>
              </a:rPr>
              <a:t>, seaborn, matplotlib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및 성능 측정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선형 회귀 오차 측정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mean_square_error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모델 정확도 측정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accuracy_score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en-US" altLang="ko-KR" dirty="0">
                <a:solidFill>
                  <a:schemeClr val="bg1"/>
                </a:solidFill>
              </a:rPr>
              <a:t>Scaling : </a:t>
            </a:r>
            <a:r>
              <a:rPr lang="en-US" altLang="ko-KR" dirty="0" err="1">
                <a:solidFill>
                  <a:schemeClr val="bg1"/>
                </a:solidFill>
              </a:rPr>
              <a:t>MinMaxScaler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r2 </a:t>
            </a:r>
            <a:r>
              <a:rPr lang="ko-KR" altLang="en-US" dirty="0">
                <a:solidFill>
                  <a:schemeClr val="bg1"/>
                </a:solidFill>
              </a:rPr>
              <a:t>점수 측정 </a:t>
            </a:r>
            <a:r>
              <a:rPr lang="en-US" altLang="ko-KR" dirty="0">
                <a:solidFill>
                  <a:schemeClr val="bg1"/>
                </a:solidFill>
              </a:rPr>
              <a:t>: r2_score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선형 회귀 모델 및 교차검증 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LinearRegression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Ridge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Lasso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ElasticNet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GridSearchCV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A2FE09-885A-4B3E-9C93-EA1B48FA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7" y="1516180"/>
            <a:ext cx="4796640" cy="48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2836</Words>
  <Application>Microsoft Office PowerPoint</Application>
  <PresentationFormat>와이드스크린</PresentationFormat>
  <Paragraphs>954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4" baseType="lpstr">
      <vt:lpstr>HY신명조</vt:lpstr>
      <vt:lpstr>맑은 고딕</vt:lpstr>
      <vt:lpstr>한컴 고딕</vt:lpstr>
      <vt:lpstr>함초롬돋움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김 승현</cp:lastModifiedBy>
  <cp:revision>343</cp:revision>
  <dcterms:created xsi:type="dcterms:W3CDTF">2021-12-05T11:02:34Z</dcterms:created>
  <dcterms:modified xsi:type="dcterms:W3CDTF">2021-12-18T23:26:21Z</dcterms:modified>
</cp:coreProperties>
</file>