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304" r:id="rId4"/>
    <p:sldId id="313" r:id="rId5"/>
    <p:sldId id="319" r:id="rId6"/>
    <p:sldId id="317" r:id="rId7"/>
    <p:sldId id="318" r:id="rId8"/>
    <p:sldId id="314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8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9905677" y="6588607"/>
            <a:ext cx="2295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3236884" y="2521059"/>
            <a:ext cx="57182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dirty="0">
                <a:solidFill>
                  <a:srgbClr val="655D5B"/>
                </a:solidFill>
              </a:rPr>
              <a:t>교착 상태 탐지와</a:t>
            </a:r>
            <a:endParaRPr lang="en-US" altLang="ko-KR" sz="5600" dirty="0">
              <a:solidFill>
                <a:srgbClr val="655D5B"/>
              </a:solidFill>
            </a:endParaRPr>
          </a:p>
          <a:p>
            <a:pPr algn="ctr"/>
            <a:r>
              <a:rPr lang="ko-KR" altLang="en-US" sz="5600" dirty="0">
                <a:solidFill>
                  <a:srgbClr val="655D5B"/>
                </a:solidFill>
              </a:rPr>
              <a:t>복구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9429225" y="5244029"/>
            <a:ext cx="2533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54F4D"/>
                </a:solidFill>
              </a:rPr>
              <a:t>운영체제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ko-KR" altLang="en-US" sz="1600" dirty="0">
                <a:solidFill>
                  <a:srgbClr val="554F4D"/>
                </a:solidFill>
              </a:rPr>
              <a:t>최종 프로젝트 </a:t>
            </a:r>
            <a:r>
              <a:rPr lang="en-US" altLang="ko-KR" sz="1600" dirty="0">
                <a:solidFill>
                  <a:srgbClr val="554F4D"/>
                </a:solidFill>
              </a:rPr>
              <a:t>- 21.12.10</a:t>
            </a: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21660021 </a:t>
            </a:r>
            <a:r>
              <a:rPr lang="ko-KR" altLang="en-US" sz="1600" dirty="0">
                <a:solidFill>
                  <a:srgbClr val="554F4D"/>
                </a:solidFill>
              </a:rPr>
              <a:t>김승현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21960025 </a:t>
            </a:r>
            <a:r>
              <a:rPr lang="ko-KR" altLang="en-US" sz="1600" dirty="0">
                <a:solidFill>
                  <a:srgbClr val="554F4D"/>
                </a:solidFill>
              </a:rPr>
              <a:t>신가영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21660027 </a:t>
            </a:r>
            <a:r>
              <a:rPr lang="ko-KR" altLang="en-US" sz="1600" dirty="0">
                <a:solidFill>
                  <a:srgbClr val="554F4D"/>
                </a:solidFill>
              </a:rPr>
              <a:t>양혜교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89074"/>
            <a:ext cx="341995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algo </a:t>
            </a:r>
            <a:r>
              <a:rPr lang="ko-KR" altLang="en-US" dirty="0">
                <a:solidFill>
                  <a:srgbClr val="554F4D"/>
                </a:solidFill>
              </a:rPr>
              <a:t>메서드</a:t>
            </a:r>
            <a:r>
              <a:rPr lang="en-US" altLang="ko-KR" dirty="0">
                <a:solidFill>
                  <a:srgbClr val="554F4D"/>
                </a:solidFill>
              </a:rPr>
              <a:t>(Detection class)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A852A-9CF3-498D-832E-25C3E9B2BE13}"/>
              </a:ext>
            </a:extLst>
          </p:cNvPr>
          <p:cNvSpPr/>
          <p:nvPr/>
        </p:nvSpPr>
        <p:spPr>
          <a:xfrm>
            <a:off x="6096000" y="1143001"/>
            <a:ext cx="6095999" cy="5465428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값 변화 여부를 나타내기 위한 </a:t>
            </a:r>
            <a:r>
              <a:rPr lang="en-US" altLang="ko-KR" sz="1600" dirty="0">
                <a:solidFill>
                  <a:srgbClr val="554F4D"/>
                </a:solidFill>
              </a:rPr>
              <a:t>Bool</a:t>
            </a:r>
            <a:r>
              <a:rPr lang="ko-KR" altLang="en-US" sz="1600" dirty="0">
                <a:solidFill>
                  <a:srgbClr val="554F4D"/>
                </a:solidFill>
              </a:rPr>
              <a:t>형 변수 </a:t>
            </a:r>
            <a:r>
              <a:rPr lang="en-US" altLang="ko-KR" sz="1600" dirty="0" err="1">
                <a:solidFill>
                  <a:srgbClr val="554F4D"/>
                </a:solidFill>
              </a:rPr>
              <a:t>thereIsAChange</a:t>
            </a:r>
            <a:r>
              <a:rPr lang="en-US" altLang="ko-KR" sz="1600" dirty="0">
                <a:solidFill>
                  <a:srgbClr val="554F4D"/>
                </a:solidFill>
              </a:rPr>
              <a:t> </a:t>
            </a:r>
            <a:r>
              <a:rPr lang="ko-KR" altLang="en-US" sz="1600" dirty="0">
                <a:solidFill>
                  <a:srgbClr val="554F4D"/>
                </a:solidFill>
              </a:rPr>
              <a:t>생성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Do-while</a:t>
            </a:r>
            <a:r>
              <a:rPr lang="ko-KR" altLang="en-US" sz="1600" dirty="0">
                <a:solidFill>
                  <a:srgbClr val="554F4D"/>
                </a:solidFill>
              </a:rPr>
              <a:t>문으로 </a:t>
            </a:r>
            <a:r>
              <a:rPr lang="en-US" altLang="ko-KR" sz="1600" dirty="0" err="1">
                <a:solidFill>
                  <a:srgbClr val="554F4D"/>
                </a:solidFill>
              </a:rPr>
              <a:t>thereIsAChange</a:t>
            </a:r>
            <a:r>
              <a:rPr lang="ko-KR" altLang="en-US" sz="1600" dirty="0">
                <a:solidFill>
                  <a:srgbClr val="554F4D"/>
                </a:solidFill>
              </a:rPr>
              <a:t>가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가 될 때까지 반복 실행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Do</a:t>
            </a:r>
            <a:r>
              <a:rPr lang="ko-KR" altLang="en-US" sz="1600" dirty="0">
                <a:solidFill>
                  <a:srgbClr val="554F4D"/>
                </a:solidFill>
              </a:rPr>
              <a:t>문 안에서 자원의 개수만큼 실행문을 반복하게 되는데 이때 실행문은 </a:t>
            </a:r>
            <a:r>
              <a:rPr lang="en-US" altLang="ko-KR" sz="1600" dirty="0">
                <a:solidFill>
                  <a:srgbClr val="554F4D"/>
                </a:solidFill>
              </a:rPr>
              <a:t>finished</a:t>
            </a:r>
            <a:r>
              <a:rPr lang="ko-KR" altLang="en-US" sz="1600" dirty="0">
                <a:solidFill>
                  <a:srgbClr val="554F4D"/>
                </a:solidFill>
              </a:rPr>
              <a:t>가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이고 </a:t>
            </a:r>
            <a:r>
              <a:rPr lang="en-US" altLang="ko-KR" sz="1600" dirty="0" err="1">
                <a:solidFill>
                  <a:srgbClr val="554F4D"/>
                </a:solidFill>
              </a:rPr>
              <a:t>isSmaller</a:t>
            </a:r>
            <a:r>
              <a:rPr lang="en-US" altLang="ko-KR" sz="1600" dirty="0">
                <a:solidFill>
                  <a:srgbClr val="554F4D"/>
                </a:solidFill>
              </a:rPr>
              <a:t>(req[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en-US" altLang="ko-KR" sz="1600" dirty="0">
                <a:solidFill>
                  <a:srgbClr val="554F4D"/>
                </a:solidFill>
              </a:rPr>
              <a:t>], avail)</a:t>
            </a:r>
            <a:r>
              <a:rPr lang="ko-KR" altLang="en-US" sz="1600" dirty="0">
                <a:solidFill>
                  <a:srgbClr val="554F4D"/>
                </a:solidFill>
              </a:rPr>
              <a:t>이 </a:t>
            </a:r>
            <a:r>
              <a:rPr lang="en-US" altLang="ko-KR" sz="1600" dirty="0">
                <a:solidFill>
                  <a:srgbClr val="554F4D"/>
                </a:solidFill>
              </a:rPr>
              <a:t>true</a:t>
            </a:r>
            <a:r>
              <a:rPr lang="ko-KR" altLang="en-US" sz="1600" dirty="0">
                <a:solidFill>
                  <a:srgbClr val="554F4D"/>
                </a:solidFill>
              </a:rPr>
              <a:t>이면 프로세스 </a:t>
            </a:r>
            <a:r>
              <a:rPr lang="en-US" altLang="ko-KR" sz="1600" dirty="0">
                <a:solidFill>
                  <a:srgbClr val="554F4D"/>
                </a:solidFill>
              </a:rPr>
              <a:t>m</a:t>
            </a:r>
            <a:r>
              <a:rPr lang="ko-KR" altLang="en-US" sz="1600" dirty="0">
                <a:solidFill>
                  <a:srgbClr val="554F4D"/>
                </a:solidFill>
              </a:rPr>
              <a:t>만큼 반복문이 실행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프로세스를 이용하는 </a:t>
            </a:r>
            <a:r>
              <a:rPr lang="en-US" altLang="ko-KR" sz="1600" dirty="0">
                <a:solidFill>
                  <a:srgbClr val="554F4D"/>
                </a:solidFill>
              </a:rPr>
              <a:t>for</a:t>
            </a:r>
            <a:r>
              <a:rPr lang="ko-KR" altLang="en-US" sz="1600" dirty="0">
                <a:solidFill>
                  <a:srgbClr val="554F4D"/>
                </a:solidFill>
              </a:rPr>
              <a:t>문에서는 </a:t>
            </a:r>
            <a:r>
              <a:rPr lang="en-US" altLang="ko-KR" sz="1600" dirty="0" err="1">
                <a:solidFill>
                  <a:srgbClr val="554F4D"/>
                </a:solidFill>
              </a:rPr>
              <a:t>Thread.sleep</a:t>
            </a:r>
            <a:r>
              <a:rPr lang="ko-KR" altLang="en-US" sz="1600" dirty="0">
                <a:solidFill>
                  <a:srgbClr val="554F4D"/>
                </a:solidFill>
              </a:rPr>
              <a:t>을 통해 임의의 시간을 주어 조건 </a:t>
            </a:r>
            <a:r>
              <a:rPr lang="en-US" altLang="ko-KR" sz="1600" dirty="0">
                <a:solidFill>
                  <a:srgbClr val="554F4D"/>
                </a:solidFill>
              </a:rPr>
              <a:t>2</a:t>
            </a:r>
            <a:r>
              <a:rPr lang="ko-KR" altLang="en-US" sz="1600" dirty="0">
                <a:solidFill>
                  <a:srgbClr val="554F4D"/>
                </a:solidFill>
              </a:rPr>
              <a:t>를 만족한다</a:t>
            </a:r>
            <a:r>
              <a:rPr lang="en-US" altLang="ko-KR" sz="1600" dirty="0">
                <a:solidFill>
                  <a:srgbClr val="554F4D"/>
                </a:solidFill>
              </a:rPr>
              <a:t>. </a:t>
            </a:r>
            <a:r>
              <a:rPr lang="ko-KR" altLang="en-US" sz="1600" dirty="0">
                <a:solidFill>
                  <a:srgbClr val="554F4D"/>
                </a:solidFill>
              </a:rPr>
              <a:t>그 후 가용자원 배열의 현재 값에 </a:t>
            </a:r>
            <a:r>
              <a:rPr lang="en-US" altLang="ko-KR" sz="1600" dirty="0" err="1">
                <a:solidFill>
                  <a:srgbClr val="554F4D"/>
                </a:solidFill>
              </a:rPr>
              <a:t>alloc</a:t>
            </a:r>
            <a:r>
              <a:rPr lang="ko-KR" altLang="en-US" sz="1600" dirty="0">
                <a:solidFill>
                  <a:srgbClr val="554F4D"/>
                </a:solidFill>
              </a:rPr>
              <a:t>배열의 현재 값을 더하여 저장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For</a:t>
            </a:r>
            <a:r>
              <a:rPr lang="ko-KR" altLang="en-US" sz="1600" dirty="0">
                <a:solidFill>
                  <a:srgbClr val="554F4D"/>
                </a:solidFill>
              </a:rPr>
              <a:t>문이 모두 실행이 되면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en-US" altLang="ko-KR" sz="1600" dirty="0" err="1">
                <a:solidFill>
                  <a:srgbClr val="554F4D"/>
                </a:solidFill>
              </a:rPr>
              <a:t>finishe</a:t>
            </a:r>
            <a:r>
              <a:rPr lang="ko-KR" altLang="en-US" sz="1600" dirty="0">
                <a:solidFill>
                  <a:srgbClr val="554F4D"/>
                </a:solidFill>
              </a:rPr>
              <a:t>의 인덱스에 </a:t>
            </a:r>
            <a:r>
              <a:rPr lang="en-US" altLang="ko-KR" sz="1600" dirty="0">
                <a:solidFill>
                  <a:srgbClr val="554F4D"/>
                </a:solidFill>
              </a:rPr>
              <a:t>true</a:t>
            </a:r>
            <a:r>
              <a:rPr lang="ko-KR" altLang="en-US" sz="1600" dirty="0">
                <a:solidFill>
                  <a:srgbClr val="554F4D"/>
                </a:solidFill>
              </a:rPr>
              <a:t>를 저장해주고</a:t>
            </a:r>
            <a:r>
              <a:rPr lang="en-US" altLang="ko-KR" sz="1600" dirty="0">
                <a:solidFill>
                  <a:srgbClr val="554F4D"/>
                </a:solidFill>
              </a:rPr>
              <a:t>, seq </a:t>
            </a:r>
            <a:r>
              <a:rPr lang="ko-KR" altLang="en-US" sz="1600" dirty="0">
                <a:solidFill>
                  <a:srgbClr val="554F4D"/>
                </a:solidFill>
              </a:rPr>
              <a:t>문자열에 현재 인덱스 번호를 지정한 후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변화여부를 </a:t>
            </a:r>
            <a:r>
              <a:rPr lang="en-US" altLang="ko-KR" sz="1600" dirty="0">
                <a:solidFill>
                  <a:srgbClr val="554F4D"/>
                </a:solidFill>
              </a:rPr>
              <a:t>true</a:t>
            </a:r>
            <a:r>
              <a:rPr lang="ko-KR" altLang="en-US" sz="1600" dirty="0">
                <a:solidFill>
                  <a:srgbClr val="554F4D"/>
                </a:solidFill>
              </a:rPr>
              <a:t>로로 지정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즉 끝나지 않았거나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en-US" altLang="ko-KR" sz="1600" dirty="0" err="1">
                <a:solidFill>
                  <a:srgbClr val="554F4D"/>
                </a:solidFill>
              </a:rPr>
              <a:t>isSmaller</a:t>
            </a:r>
            <a:r>
              <a:rPr lang="ko-KR" altLang="en-US" sz="1600" dirty="0">
                <a:solidFill>
                  <a:srgbClr val="554F4D"/>
                </a:solidFill>
              </a:rPr>
              <a:t>의 </a:t>
            </a:r>
            <a:r>
              <a:rPr lang="ko-KR" altLang="en-US" sz="1600" dirty="0" err="1">
                <a:solidFill>
                  <a:srgbClr val="554F4D"/>
                </a:solidFill>
              </a:rPr>
              <a:t>리턴값이</a:t>
            </a:r>
            <a:r>
              <a:rPr lang="ko-KR" altLang="en-US" sz="1600" dirty="0">
                <a:solidFill>
                  <a:srgbClr val="554F4D"/>
                </a:solidFill>
              </a:rPr>
              <a:t>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일때까지 위 연산을 반복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조건 </a:t>
            </a:r>
            <a:r>
              <a:rPr lang="en-US" altLang="ko-KR" sz="1600" dirty="0">
                <a:solidFill>
                  <a:srgbClr val="554F4D"/>
                </a:solidFill>
              </a:rPr>
              <a:t>2, 3, 4 </a:t>
            </a:r>
            <a:r>
              <a:rPr lang="ko-KR" altLang="en-US" sz="1600" dirty="0">
                <a:solidFill>
                  <a:srgbClr val="554F4D"/>
                </a:solidFill>
              </a:rPr>
              <a:t>만족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55EA57-7F6F-4C89-A964-E792B9AF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727527"/>
            <a:ext cx="496321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71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89074"/>
            <a:ext cx="4788598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</a:t>
            </a:r>
            <a:r>
              <a:rPr lang="en-US" altLang="ko-KR" dirty="0" err="1">
                <a:solidFill>
                  <a:srgbClr val="554F4D"/>
                </a:solidFill>
              </a:rPr>
              <a:t>deadLockRecovery</a:t>
            </a:r>
            <a:r>
              <a:rPr lang="en-US" altLang="ko-KR" dirty="0">
                <a:solidFill>
                  <a:srgbClr val="554F4D"/>
                </a:solidFill>
              </a:rPr>
              <a:t> </a:t>
            </a:r>
            <a:r>
              <a:rPr lang="ko-KR" altLang="en-US" dirty="0">
                <a:solidFill>
                  <a:srgbClr val="554F4D"/>
                </a:solidFill>
              </a:rPr>
              <a:t>메서드</a:t>
            </a:r>
            <a:r>
              <a:rPr lang="en-US" altLang="ko-KR" dirty="0">
                <a:solidFill>
                  <a:srgbClr val="554F4D"/>
                </a:solidFill>
              </a:rPr>
              <a:t>(Detection class)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A852A-9CF3-498D-832E-25C3E9B2BE13}"/>
              </a:ext>
            </a:extLst>
          </p:cNvPr>
          <p:cNvSpPr/>
          <p:nvPr/>
        </p:nvSpPr>
        <p:spPr>
          <a:xfrm>
            <a:off x="6096000" y="1143001"/>
            <a:ext cx="6095999" cy="5465428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rgbClr val="554F4D"/>
                </a:solidFill>
              </a:rPr>
              <a:t>isFinished</a:t>
            </a:r>
            <a:r>
              <a:rPr lang="en-US" altLang="ko-KR" sz="1600" dirty="0">
                <a:solidFill>
                  <a:srgbClr val="554F4D"/>
                </a:solidFill>
              </a:rPr>
              <a:t>()</a:t>
            </a:r>
            <a:r>
              <a:rPr lang="ko-KR" altLang="en-US" sz="1600" dirty="0">
                <a:solidFill>
                  <a:srgbClr val="554F4D"/>
                </a:solidFill>
              </a:rPr>
              <a:t>의 </a:t>
            </a:r>
            <a:r>
              <a:rPr lang="ko-KR" altLang="en-US" sz="1600" dirty="0" err="1">
                <a:solidFill>
                  <a:srgbClr val="554F4D"/>
                </a:solidFill>
              </a:rPr>
              <a:t>리턴값이</a:t>
            </a:r>
            <a:r>
              <a:rPr lang="ko-KR" altLang="en-US" sz="1600" dirty="0">
                <a:solidFill>
                  <a:srgbClr val="554F4D"/>
                </a:solidFill>
              </a:rPr>
              <a:t> </a:t>
            </a:r>
            <a:r>
              <a:rPr lang="en-US" altLang="ko-KR" sz="1600" dirty="0">
                <a:solidFill>
                  <a:srgbClr val="554F4D"/>
                </a:solidFill>
              </a:rPr>
              <a:t>true</a:t>
            </a:r>
            <a:r>
              <a:rPr lang="ko-KR" altLang="en-US" sz="1600" dirty="0">
                <a:solidFill>
                  <a:srgbClr val="554F4D"/>
                </a:solidFill>
              </a:rPr>
              <a:t>이면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데드락이</a:t>
            </a:r>
            <a:r>
              <a:rPr lang="ko-KR" altLang="en-US" sz="1600" dirty="0">
                <a:solidFill>
                  <a:srgbClr val="554F4D"/>
                </a:solidFill>
              </a:rPr>
              <a:t> 발생하지 않은 것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rgbClr val="554F4D"/>
                </a:solidFill>
              </a:rPr>
              <a:t>isFinished</a:t>
            </a:r>
            <a:r>
              <a:rPr lang="en-US" altLang="ko-KR" sz="1600" dirty="0">
                <a:solidFill>
                  <a:srgbClr val="554F4D"/>
                </a:solidFill>
              </a:rPr>
              <a:t>()</a:t>
            </a:r>
            <a:r>
              <a:rPr lang="ko-KR" altLang="en-US" sz="1600" dirty="0">
                <a:solidFill>
                  <a:srgbClr val="554F4D"/>
                </a:solidFill>
              </a:rPr>
              <a:t>의 </a:t>
            </a:r>
            <a:r>
              <a:rPr lang="ko-KR" altLang="en-US" sz="1600" dirty="0" err="1">
                <a:solidFill>
                  <a:srgbClr val="554F4D"/>
                </a:solidFill>
              </a:rPr>
              <a:t>리턴값이</a:t>
            </a:r>
            <a:r>
              <a:rPr lang="ko-KR" altLang="en-US" sz="1600" dirty="0">
                <a:solidFill>
                  <a:srgbClr val="554F4D"/>
                </a:solidFill>
              </a:rPr>
              <a:t>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이면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데드락이</a:t>
            </a:r>
            <a:r>
              <a:rPr lang="ko-KR" altLang="en-US" sz="1600" dirty="0">
                <a:solidFill>
                  <a:srgbClr val="554F4D"/>
                </a:solidFill>
              </a:rPr>
              <a:t> 발생한 것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solidFill>
                  <a:srgbClr val="554F4D"/>
                </a:solidFill>
              </a:rPr>
              <a:t>데드락</a:t>
            </a:r>
            <a:r>
              <a:rPr lang="ko-KR" altLang="en-US" sz="1600" dirty="0">
                <a:solidFill>
                  <a:srgbClr val="554F4D"/>
                </a:solidFill>
              </a:rPr>
              <a:t> 발생 상황 시 콘솔에 상황을 띄우고 </a:t>
            </a:r>
            <a:r>
              <a:rPr lang="en-US" altLang="ko-KR" sz="1600" dirty="0" err="1">
                <a:solidFill>
                  <a:srgbClr val="554F4D"/>
                </a:solidFill>
              </a:rPr>
              <a:t>isFinished</a:t>
            </a:r>
            <a:r>
              <a:rPr lang="ko-KR" altLang="en-US" sz="1600" dirty="0">
                <a:solidFill>
                  <a:srgbClr val="554F4D"/>
                </a:solidFill>
              </a:rPr>
              <a:t>가 </a:t>
            </a:r>
            <a:r>
              <a:rPr lang="en-US" altLang="ko-KR" sz="1600" dirty="0">
                <a:solidFill>
                  <a:srgbClr val="554F4D"/>
                </a:solidFill>
              </a:rPr>
              <a:t>true</a:t>
            </a:r>
            <a:r>
              <a:rPr lang="ko-KR" altLang="en-US" sz="1600" dirty="0">
                <a:solidFill>
                  <a:srgbClr val="554F4D"/>
                </a:solidFill>
              </a:rPr>
              <a:t>가 될 때까지 </a:t>
            </a:r>
            <a:r>
              <a:rPr lang="en-US" altLang="ko-KR" sz="1600" dirty="0">
                <a:solidFill>
                  <a:srgbClr val="554F4D"/>
                </a:solidFill>
              </a:rPr>
              <a:t>algo() </a:t>
            </a:r>
            <a:r>
              <a:rPr lang="ko-KR" altLang="en-US" sz="1600" dirty="0">
                <a:solidFill>
                  <a:srgbClr val="554F4D"/>
                </a:solidFill>
              </a:rPr>
              <a:t>메서드를 실행한다</a:t>
            </a:r>
            <a:r>
              <a:rPr lang="en-US" altLang="ko-KR" sz="1600" dirty="0">
                <a:solidFill>
                  <a:srgbClr val="554F4D"/>
                </a:solidFill>
              </a:rPr>
              <a:t>. </a:t>
            </a:r>
            <a:r>
              <a:rPr lang="ko-KR" altLang="en-US" sz="1600" dirty="0">
                <a:solidFill>
                  <a:srgbClr val="554F4D"/>
                </a:solidFill>
              </a:rPr>
              <a:t>만약 </a:t>
            </a:r>
            <a:r>
              <a:rPr lang="en-US" altLang="ko-KR" sz="1600" dirty="0">
                <a:solidFill>
                  <a:srgbClr val="554F4D"/>
                </a:solidFill>
              </a:rPr>
              <a:t>release</a:t>
            </a:r>
            <a:r>
              <a:rPr lang="ko-KR" altLang="en-US" sz="1600" dirty="0">
                <a:solidFill>
                  <a:srgbClr val="554F4D"/>
                </a:solidFill>
              </a:rPr>
              <a:t>의 </a:t>
            </a:r>
            <a:r>
              <a:rPr lang="ko-KR" altLang="en-US" sz="1600" dirty="0" err="1">
                <a:solidFill>
                  <a:srgbClr val="554F4D"/>
                </a:solidFill>
              </a:rPr>
              <a:t>리턴값이</a:t>
            </a:r>
            <a:r>
              <a:rPr lang="ko-KR" altLang="en-US" sz="1600" dirty="0">
                <a:solidFill>
                  <a:srgbClr val="554F4D"/>
                </a:solidFill>
              </a:rPr>
              <a:t> </a:t>
            </a:r>
            <a:r>
              <a:rPr lang="en-US" altLang="ko-KR" sz="1600" dirty="0">
                <a:solidFill>
                  <a:srgbClr val="554F4D"/>
                </a:solidFill>
              </a:rPr>
              <a:t>true</a:t>
            </a:r>
            <a:r>
              <a:rPr lang="ko-KR" altLang="en-US" sz="1600" dirty="0">
                <a:solidFill>
                  <a:srgbClr val="554F4D"/>
                </a:solidFill>
              </a:rPr>
              <a:t>이면 </a:t>
            </a:r>
            <a:r>
              <a:rPr lang="en-US" altLang="ko-KR" sz="1600" dirty="0">
                <a:solidFill>
                  <a:srgbClr val="554F4D"/>
                </a:solidFill>
              </a:rPr>
              <a:t>while</a:t>
            </a:r>
            <a:r>
              <a:rPr lang="ko-KR" altLang="en-US" sz="1600" dirty="0">
                <a:solidFill>
                  <a:srgbClr val="554F4D"/>
                </a:solidFill>
              </a:rPr>
              <a:t>문에서 탈출함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이 과정을 진행하는 동안에도 </a:t>
            </a:r>
            <a:r>
              <a:rPr lang="en-US" altLang="ko-KR" sz="1600" dirty="0" err="1">
                <a:solidFill>
                  <a:srgbClr val="554F4D"/>
                </a:solidFill>
              </a:rPr>
              <a:t>isFinished</a:t>
            </a:r>
            <a:r>
              <a:rPr lang="ko-KR" altLang="en-US" sz="1600" dirty="0">
                <a:solidFill>
                  <a:srgbClr val="554F4D"/>
                </a:solidFill>
              </a:rPr>
              <a:t>의 </a:t>
            </a:r>
            <a:r>
              <a:rPr lang="ko-KR" altLang="en-US" sz="1600" dirty="0" err="1">
                <a:solidFill>
                  <a:srgbClr val="554F4D"/>
                </a:solidFill>
              </a:rPr>
              <a:t>리턴값이</a:t>
            </a:r>
            <a:r>
              <a:rPr lang="ko-KR" altLang="en-US" sz="1600" dirty="0">
                <a:solidFill>
                  <a:srgbClr val="554F4D"/>
                </a:solidFill>
              </a:rPr>
              <a:t>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이면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</a:t>
            </a:r>
            <a:r>
              <a:rPr lang="ko-KR" altLang="en-US" sz="1600" dirty="0">
                <a:solidFill>
                  <a:srgbClr val="554F4D"/>
                </a:solidFill>
              </a:rPr>
              <a:t> 상태에서 회복하지 못한 것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아니라면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</a:t>
            </a:r>
            <a:r>
              <a:rPr lang="ko-KR" altLang="en-US" sz="1600" dirty="0">
                <a:solidFill>
                  <a:srgbClr val="554F4D"/>
                </a:solidFill>
              </a:rPr>
              <a:t> 상태 회복된 것이고</a:t>
            </a:r>
            <a:r>
              <a:rPr lang="en-US" altLang="ko-KR" sz="1600" dirty="0">
                <a:solidFill>
                  <a:srgbClr val="554F4D"/>
                </a:solidFill>
              </a:rPr>
              <a:t>, seq </a:t>
            </a:r>
            <a:r>
              <a:rPr lang="ko-KR" altLang="en-US" sz="1600" dirty="0">
                <a:solidFill>
                  <a:srgbClr val="554F4D"/>
                </a:solidFill>
              </a:rPr>
              <a:t>문자열에 저장하고 있었던 쓰레드 이름을 출력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조건 </a:t>
            </a:r>
            <a:r>
              <a:rPr lang="en-US" altLang="ko-KR" sz="1600" dirty="0">
                <a:solidFill>
                  <a:srgbClr val="554F4D"/>
                </a:solidFill>
              </a:rPr>
              <a:t>6 </a:t>
            </a:r>
            <a:r>
              <a:rPr lang="ko-KR" altLang="en-US" sz="1600" dirty="0">
                <a:solidFill>
                  <a:srgbClr val="554F4D"/>
                </a:solidFill>
              </a:rPr>
              <a:t>만족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912DB-7F01-4BA5-B8FF-325A8AF6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646842"/>
            <a:ext cx="5325493" cy="35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40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0" y="1289074"/>
            <a:ext cx="3983255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release </a:t>
            </a:r>
            <a:r>
              <a:rPr lang="ko-KR" altLang="en-US" dirty="0">
                <a:solidFill>
                  <a:srgbClr val="554F4D"/>
                </a:solidFill>
              </a:rPr>
              <a:t>메서드 </a:t>
            </a:r>
            <a:r>
              <a:rPr lang="en-US" altLang="ko-KR" dirty="0">
                <a:solidFill>
                  <a:srgbClr val="554F4D"/>
                </a:solidFill>
              </a:rPr>
              <a:t>(Detection class)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A852A-9CF3-498D-832E-25C3E9B2BE13}"/>
              </a:ext>
            </a:extLst>
          </p:cNvPr>
          <p:cNvSpPr/>
          <p:nvPr/>
        </p:nvSpPr>
        <p:spPr>
          <a:xfrm>
            <a:off x="6096000" y="1143001"/>
            <a:ext cx="6095999" cy="5465428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rgbClr val="554F4D"/>
                </a:solidFill>
              </a:rPr>
              <a:t>deadLockRecovery</a:t>
            </a:r>
            <a:r>
              <a:rPr lang="en-US" altLang="ko-KR" sz="1600" dirty="0">
                <a:solidFill>
                  <a:srgbClr val="554F4D"/>
                </a:solidFill>
              </a:rPr>
              <a:t> </a:t>
            </a:r>
            <a:r>
              <a:rPr lang="ko-KR" altLang="en-US" sz="1600" dirty="0">
                <a:solidFill>
                  <a:srgbClr val="554F4D"/>
                </a:solidFill>
              </a:rPr>
              <a:t>메서드에서 종료할 스레드를 선정할 때 사용하는 메서드</a:t>
            </a:r>
            <a:r>
              <a:rPr lang="en-US" altLang="ko-KR" sz="1600" dirty="0">
                <a:solidFill>
                  <a:srgbClr val="554F4D"/>
                </a:solidFill>
              </a:rPr>
              <a:t>(</a:t>
            </a:r>
            <a:r>
              <a:rPr lang="en-US" altLang="ko-KR" sz="1600" dirty="0" err="1">
                <a:solidFill>
                  <a:srgbClr val="554F4D"/>
                </a:solidFill>
              </a:rPr>
              <a:t>getMin</a:t>
            </a:r>
            <a:r>
              <a:rPr lang="en-US" altLang="ko-KR" sz="1600" dirty="0">
                <a:solidFill>
                  <a:srgbClr val="554F4D"/>
                </a:solidFill>
              </a:rPr>
              <a:t>()</a:t>
            </a:r>
            <a:r>
              <a:rPr lang="ko-KR" altLang="en-US" sz="1600" dirty="0">
                <a:solidFill>
                  <a:srgbClr val="554F4D"/>
                </a:solidFill>
              </a:rPr>
              <a:t>과 연계하여 사용</a:t>
            </a:r>
            <a:r>
              <a:rPr lang="en-US" altLang="ko-KR" sz="1600" dirty="0">
                <a:solidFill>
                  <a:srgbClr val="554F4D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Min</a:t>
            </a:r>
            <a:r>
              <a:rPr lang="ko-KR" altLang="en-US" sz="1600" dirty="0">
                <a:solidFill>
                  <a:srgbClr val="554F4D"/>
                </a:solidFill>
              </a:rPr>
              <a:t>을 구할 수가 </a:t>
            </a:r>
            <a:r>
              <a:rPr lang="ko-KR" altLang="en-US" sz="1600" dirty="0" err="1">
                <a:solidFill>
                  <a:srgbClr val="554F4D"/>
                </a:solidFill>
              </a:rPr>
              <a:t>없을때</a:t>
            </a:r>
            <a:r>
              <a:rPr lang="en-US" altLang="ko-KR" sz="1600" dirty="0">
                <a:solidFill>
                  <a:srgbClr val="554F4D"/>
                </a:solidFill>
              </a:rPr>
              <a:t>(</a:t>
            </a:r>
            <a:r>
              <a:rPr lang="ko-KR" altLang="en-US" sz="1600" dirty="0">
                <a:solidFill>
                  <a:srgbClr val="554F4D"/>
                </a:solidFill>
              </a:rPr>
              <a:t>모든 프로세스가 이미 제거되었으면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를 리턴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Min</a:t>
            </a:r>
            <a:r>
              <a:rPr lang="ko-KR" altLang="en-US" sz="1600" dirty="0">
                <a:solidFill>
                  <a:srgbClr val="554F4D"/>
                </a:solidFill>
              </a:rPr>
              <a:t>을 구하게 되면 콘솔 창에 제거된 프로세스를 출력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출력 이후 </a:t>
            </a:r>
            <a:r>
              <a:rPr lang="en-US" altLang="ko-KR" sz="1600" dirty="0">
                <a:solidFill>
                  <a:srgbClr val="554F4D"/>
                </a:solidFill>
              </a:rPr>
              <a:t>avail, req </a:t>
            </a:r>
            <a:r>
              <a:rPr lang="ko-KR" altLang="en-US" sz="1600" dirty="0">
                <a:solidFill>
                  <a:srgbClr val="554F4D"/>
                </a:solidFill>
              </a:rPr>
              <a:t>배열에 제거된 프로세스가 가지고 있는     </a:t>
            </a:r>
            <a:r>
              <a:rPr lang="en-US" altLang="ko-KR" sz="1600" dirty="0" err="1">
                <a:solidFill>
                  <a:srgbClr val="554F4D"/>
                </a:solidFill>
              </a:rPr>
              <a:t>alloc</a:t>
            </a:r>
            <a:r>
              <a:rPr lang="en-US" altLang="ko-KR" sz="1600" dirty="0">
                <a:solidFill>
                  <a:srgbClr val="554F4D"/>
                </a:solidFill>
              </a:rPr>
              <a:t> </a:t>
            </a:r>
            <a:r>
              <a:rPr lang="ko-KR" altLang="en-US" sz="1600" dirty="0">
                <a:solidFill>
                  <a:srgbClr val="554F4D"/>
                </a:solidFill>
              </a:rPr>
              <a:t>배열의 값을 더하여 저장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저장 이후 </a:t>
            </a:r>
            <a:r>
              <a:rPr lang="en-US" altLang="ko-KR" sz="1600" dirty="0" err="1">
                <a:solidFill>
                  <a:srgbClr val="554F4D"/>
                </a:solidFill>
              </a:rPr>
              <a:t>alloc</a:t>
            </a:r>
            <a:r>
              <a:rPr lang="en-US" altLang="ko-KR" sz="1600" dirty="0">
                <a:solidFill>
                  <a:srgbClr val="554F4D"/>
                </a:solidFill>
              </a:rPr>
              <a:t> </a:t>
            </a:r>
            <a:r>
              <a:rPr lang="ko-KR" altLang="en-US" sz="1600" dirty="0">
                <a:solidFill>
                  <a:srgbClr val="554F4D"/>
                </a:solidFill>
              </a:rPr>
              <a:t>배열에는 </a:t>
            </a:r>
            <a:r>
              <a:rPr lang="en-US" altLang="ko-KR" sz="1600" dirty="0">
                <a:solidFill>
                  <a:srgbClr val="554F4D"/>
                </a:solidFill>
              </a:rPr>
              <a:t>0</a:t>
            </a:r>
            <a:r>
              <a:rPr lang="ko-KR" altLang="en-US" sz="1600" dirty="0">
                <a:solidFill>
                  <a:srgbClr val="554F4D"/>
                </a:solidFill>
              </a:rPr>
              <a:t> 할당</a:t>
            </a:r>
            <a:r>
              <a:rPr lang="en-US" altLang="ko-KR" sz="1600" dirty="0">
                <a:solidFill>
                  <a:srgbClr val="554F4D"/>
                </a:solidFill>
              </a:rPr>
              <a:t>, terminated </a:t>
            </a:r>
            <a:r>
              <a:rPr lang="ko-KR" altLang="en-US" sz="1600" dirty="0">
                <a:solidFill>
                  <a:srgbClr val="554F4D"/>
                </a:solidFill>
              </a:rPr>
              <a:t>배열에는 </a:t>
            </a:r>
            <a:r>
              <a:rPr lang="en-US" altLang="ko-KR" sz="1600" dirty="0">
                <a:solidFill>
                  <a:srgbClr val="554F4D"/>
                </a:solidFill>
              </a:rPr>
              <a:t>true </a:t>
            </a:r>
            <a:r>
              <a:rPr lang="ko-KR" altLang="en-US" sz="1600" dirty="0">
                <a:solidFill>
                  <a:srgbClr val="554F4D"/>
                </a:solidFill>
              </a:rPr>
              <a:t>할당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조건 </a:t>
            </a:r>
            <a:r>
              <a:rPr lang="en-US" altLang="ko-KR" sz="1600" dirty="0">
                <a:solidFill>
                  <a:srgbClr val="554F4D"/>
                </a:solidFill>
              </a:rPr>
              <a:t>6 </a:t>
            </a:r>
            <a:r>
              <a:rPr lang="ko-KR" altLang="en-US" sz="1600" dirty="0">
                <a:solidFill>
                  <a:srgbClr val="554F4D"/>
                </a:solidFill>
              </a:rPr>
              <a:t>만족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686376-FE03-460F-89A3-64E5A575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9" y="2075734"/>
            <a:ext cx="533474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34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89074"/>
            <a:ext cx="341995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</a:t>
            </a:r>
            <a:r>
              <a:rPr lang="en-US" altLang="ko-KR" dirty="0" err="1">
                <a:solidFill>
                  <a:srgbClr val="554F4D"/>
                </a:solidFill>
              </a:rPr>
              <a:t>getMin</a:t>
            </a:r>
            <a:r>
              <a:rPr lang="en-US" altLang="ko-KR" dirty="0">
                <a:solidFill>
                  <a:srgbClr val="554F4D"/>
                </a:solidFill>
              </a:rPr>
              <a:t> </a:t>
            </a:r>
            <a:r>
              <a:rPr lang="ko-KR" altLang="en-US" dirty="0">
                <a:solidFill>
                  <a:srgbClr val="554F4D"/>
                </a:solidFill>
              </a:rPr>
              <a:t>메서드 </a:t>
            </a:r>
            <a:r>
              <a:rPr lang="en-US" altLang="ko-KR" dirty="0">
                <a:solidFill>
                  <a:srgbClr val="554F4D"/>
                </a:solidFill>
              </a:rPr>
              <a:t>(Detection class)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A852A-9CF3-498D-832E-25C3E9B2BE13}"/>
              </a:ext>
            </a:extLst>
          </p:cNvPr>
          <p:cNvSpPr/>
          <p:nvPr/>
        </p:nvSpPr>
        <p:spPr>
          <a:xfrm>
            <a:off x="6096000" y="1143001"/>
            <a:ext cx="6095999" cy="5465428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Release </a:t>
            </a:r>
            <a:r>
              <a:rPr lang="ko-KR" altLang="en-US" sz="1600" dirty="0">
                <a:solidFill>
                  <a:srgbClr val="554F4D"/>
                </a:solidFill>
              </a:rPr>
              <a:t>메서드에서 최적의 프로세스 종료를 위해 사용하는 메서드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Min </a:t>
            </a:r>
            <a:r>
              <a:rPr lang="ko-KR" altLang="en-US" sz="1600" dirty="0">
                <a:solidFill>
                  <a:srgbClr val="554F4D"/>
                </a:solidFill>
              </a:rPr>
              <a:t>값에 임의의 높은 수를 할당</a:t>
            </a:r>
            <a:r>
              <a:rPr lang="en-US" altLang="ko-KR" sz="1600" dirty="0">
                <a:solidFill>
                  <a:srgbClr val="554F4D"/>
                </a:solidFill>
              </a:rPr>
              <a:t>(10^9)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자원 </a:t>
            </a:r>
            <a:r>
              <a:rPr lang="en-US" altLang="ko-KR" sz="1600" dirty="0">
                <a:solidFill>
                  <a:srgbClr val="554F4D"/>
                </a:solidFill>
              </a:rPr>
              <a:t>n</a:t>
            </a:r>
            <a:r>
              <a:rPr lang="ko-KR" altLang="en-US" sz="1600" dirty="0">
                <a:solidFill>
                  <a:srgbClr val="554F4D"/>
                </a:solidFill>
              </a:rPr>
              <a:t>만큼 반복하는 동안</a:t>
            </a:r>
            <a:r>
              <a:rPr lang="en-US" altLang="ko-KR" sz="1600" dirty="0">
                <a:solidFill>
                  <a:srgbClr val="554F4D"/>
                </a:solidFill>
              </a:rPr>
              <a:t>, temp</a:t>
            </a:r>
            <a:r>
              <a:rPr lang="ko-KR" altLang="en-US" sz="1600" dirty="0">
                <a:solidFill>
                  <a:srgbClr val="554F4D"/>
                </a:solidFill>
              </a:rPr>
              <a:t>에는 </a:t>
            </a:r>
            <a:r>
              <a:rPr lang="en-US" altLang="ko-KR" sz="1600" dirty="0" err="1">
                <a:solidFill>
                  <a:srgbClr val="554F4D"/>
                </a:solidFill>
              </a:rPr>
              <a:t>alloc</a:t>
            </a:r>
            <a:r>
              <a:rPr lang="en-US" altLang="ko-KR" sz="1600" dirty="0">
                <a:solidFill>
                  <a:srgbClr val="554F4D"/>
                </a:solidFill>
              </a:rPr>
              <a:t>[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en-US" altLang="ko-KR" sz="1600" dirty="0">
                <a:solidFill>
                  <a:srgbClr val="554F4D"/>
                </a:solidFill>
              </a:rPr>
              <a:t>] </a:t>
            </a:r>
            <a:r>
              <a:rPr lang="ko-KR" altLang="en-US" sz="1600" dirty="0">
                <a:solidFill>
                  <a:srgbClr val="554F4D"/>
                </a:solidFill>
              </a:rPr>
              <a:t>까지의 모든 합을 </a:t>
            </a:r>
            <a:r>
              <a:rPr lang="en-US" altLang="ko-KR" sz="1600" dirty="0">
                <a:solidFill>
                  <a:srgbClr val="554F4D"/>
                </a:solidFill>
              </a:rPr>
              <a:t>temp </a:t>
            </a:r>
            <a:r>
              <a:rPr lang="ko-KR" altLang="en-US" sz="1600" dirty="0">
                <a:solidFill>
                  <a:srgbClr val="554F4D"/>
                </a:solidFill>
              </a:rPr>
              <a:t>변수에 할당하고</a:t>
            </a:r>
            <a:r>
              <a:rPr lang="en-US" altLang="ko-KR" sz="1600" dirty="0">
                <a:solidFill>
                  <a:srgbClr val="554F4D"/>
                </a:solidFill>
              </a:rPr>
              <a:t>, min</a:t>
            </a:r>
            <a:r>
              <a:rPr lang="ko-KR" altLang="en-US" sz="1600" dirty="0">
                <a:solidFill>
                  <a:srgbClr val="554F4D"/>
                </a:solidFill>
              </a:rPr>
              <a:t>에 </a:t>
            </a:r>
            <a:r>
              <a:rPr lang="en-US" altLang="ko-KR" sz="1600" dirty="0">
                <a:solidFill>
                  <a:srgbClr val="554F4D"/>
                </a:solidFill>
              </a:rPr>
              <a:t>temp</a:t>
            </a:r>
            <a:r>
              <a:rPr lang="ko-KR" altLang="en-US" sz="1600" dirty="0">
                <a:solidFill>
                  <a:srgbClr val="554F4D"/>
                </a:solidFill>
              </a:rPr>
              <a:t>를 할당한 후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이때 인덱스를 반환하는 메서드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이를 통해 종료 그리고 제거되지 </a:t>
            </a:r>
            <a:r>
              <a:rPr lang="ko-KR" altLang="en-US" sz="1600" dirty="0" err="1">
                <a:solidFill>
                  <a:srgbClr val="554F4D"/>
                </a:solidFill>
              </a:rPr>
              <a:t>않았을때의</a:t>
            </a:r>
            <a:r>
              <a:rPr lang="ko-KR" altLang="en-US" sz="1600" dirty="0">
                <a:solidFill>
                  <a:srgbClr val="554F4D"/>
                </a:solidFill>
              </a:rPr>
              <a:t> 인덱스를 반환하고</a:t>
            </a:r>
            <a:r>
              <a:rPr lang="en-US" altLang="ko-KR" sz="1600" dirty="0">
                <a:solidFill>
                  <a:srgbClr val="554F4D"/>
                </a:solidFill>
              </a:rPr>
              <a:t>, min</a:t>
            </a:r>
            <a:r>
              <a:rPr lang="ko-KR" altLang="en-US" sz="1600" dirty="0">
                <a:solidFill>
                  <a:srgbClr val="554F4D"/>
                </a:solidFill>
              </a:rPr>
              <a:t>에 현재 </a:t>
            </a:r>
            <a:r>
              <a:rPr lang="en-US" altLang="ko-KR" sz="1600" dirty="0" err="1">
                <a:solidFill>
                  <a:srgbClr val="554F4D"/>
                </a:solidFill>
              </a:rPr>
              <a:t>alloc</a:t>
            </a:r>
            <a:r>
              <a:rPr lang="ko-KR" altLang="en-US" sz="1600" dirty="0">
                <a:solidFill>
                  <a:srgbClr val="554F4D"/>
                </a:solidFill>
              </a:rPr>
              <a:t>배열 인덱스까지의 합을 할당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F8C791-A9AF-4AE7-946E-3E9C237C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970944"/>
            <a:ext cx="379147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32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89074"/>
            <a:ext cx="502990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</a:t>
            </a:r>
            <a:r>
              <a:rPr lang="en-US" altLang="ko-KR" dirty="0" err="1">
                <a:solidFill>
                  <a:srgbClr val="554F4D"/>
                </a:solidFill>
              </a:rPr>
              <a:t>isFinished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en-US" altLang="ko-KR" dirty="0" err="1">
                <a:solidFill>
                  <a:srgbClr val="554F4D"/>
                </a:solidFill>
              </a:rPr>
              <a:t>isSmaller</a:t>
            </a:r>
            <a:r>
              <a:rPr lang="en-US" altLang="ko-KR" dirty="0">
                <a:solidFill>
                  <a:srgbClr val="554F4D"/>
                </a:solidFill>
              </a:rPr>
              <a:t>, sum </a:t>
            </a:r>
            <a:r>
              <a:rPr lang="ko-KR" altLang="en-US" dirty="0">
                <a:solidFill>
                  <a:srgbClr val="554F4D"/>
                </a:solidFill>
              </a:rPr>
              <a:t>메서드 </a:t>
            </a:r>
            <a:r>
              <a:rPr lang="en-US" altLang="ko-KR" dirty="0">
                <a:solidFill>
                  <a:srgbClr val="554F4D"/>
                </a:solidFill>
              </a:rPr>
              <a:t>(Detection class)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A852A-9CF3-498D-832E-25C3E9B2BE13}"/>
              </a:ext>
            </a:extLst>
          </p:cNvPr>
          <p:cNvSpPr/>
          <p:nvPr/>
        </p:nvSpPr>
        <p:spPr>
          <a:xfrm>
            <a:off x="6096000" y="1143001"/>
            <a:ext cx="6095999" cy="5465428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554F4D"/>
                </a:solidFill>
              </a:rPr>
              <a:t>isFinished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rgbClr val="554F4D"/>
                </a:solidFill>
              </a:rPr>
              <a:t>deadLockRecovery</a:t>
            </a:r>
            <a:r>
              <a:rPr lang="en-US" altLang="ko-KR" sz="1600" dirty="0">
                <a:solidFill>
                  <a:srgbClr val="554F4D"/>
                </a:solidFill>
              </a:rPr>
              <a:t>() </a:t>
            </a:r>
            <a:r>
              <a:rPr lang="ko-KR" altLang="en-US" sz="1600" dirty="0">
                <a:solidFill>
                  <a:srgbClr val="554F4D"/>
                </a:solidFill>
              </a:rPr>
              <a:t>메서드에서 종료 여부를 확인하기 위해 호출하는 메서드로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모든 배열의 요소가 </a:t>
            </a:r>
            <a:r>
              <a:rPr lang="en-US" altLang="ko-KR" sz="1600" dirty="0">
                <a:solidFill>
                  <a:srgbClr val="554F4D"/>
                </a:solidFill>
              </a:rPr>
              <a:t>true</a:t>
            </a:r>
            <a:r>
              <a:rPr lang="ko-KR" altLang="en-US" sz="1600" dirty="0">
                <a:solidFill>
                  <a:srgbClr val="554F4D"/>
                </a:solidFill>
              </a:rPr>
              <a:t>일 때 </a:t>
            </a:r>
            <a:r>
              <a:rPr lang="en-US" altLang="ko-KR" sz="1600" dirty="0">
                <a:solidFill>
                  <a:srgbClr val="554F4D"/>
                </a:solidFill>
              </a:rPr>
              <a:t>true</a:t>
            </a:r>
            <a:r>
              <a:rPr lang="ko-KR" altLang="en-US" sz="1600" dirty="0">
                <a:solidFill>
                  <a:srgbClr val="554F4D"/>
                </a:solidFill>
              </a:rPr>
              <a:t>를 반환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 err="1">
                <a:solidFill>
                  <a:srgbClr val="554F4D"/>
                </a:solidFill>
              </a:rPr>
              <a:t>isSmaller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algo() </a:t>
            </a:r>
            <a:r>
              <a:rPr lang="ko-KR" altLang="en-US" sz="1600" dirty="0">
                <a:solidFill>
                  <a:srgbClr val="554F4D"/>
                </a:solidFill>
              </a:rPr>
              <a:t>메서드에서 프로세스 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ko-KR" altLang="en-US" sz="1600" dirty="0">
                <a:solidFill>
                  <a:srgbClr val="554F4D"/>
                </a:solidFill>
              </a:rPr>
              <a:t>의 요청이 가용자원보다 큰지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작은지를 비교하는 메서드로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두 배열을 파라미터로 받음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두번째 인자가 클 경우 </a:t>
            </a:r>
            <a:r>
              <a:rPr lang="en-US" altLang="ko-KR" sz="1600" dirty="0">
                <a:solidFill>
                  <a:srgbClr val="554F4D"/>
                </a:solidFill>
              </a:rPr>
              <a:t>true</a:t>
            </a:r>
            <a:r>
              <a:rPr lang="ko-KR" altLang="en-US" sz="1600" dirty="0">
                <a:solidFill>
                  <a:srgbClr val="554F4D"/>
                </a:solidFill>
              </a:rPr>
              <a:t>를 리턴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반대의 경우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를 리턴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조건 </a:t>
            </a:r>
            <a:r>
              <a:rPr lang="en-US" altLang="ko-KR" sz="1600" dirty="0">
                <a:solidFill>
                  <a:srgbClr val="554F4D"/>
                </a:solidFill>
              </a:rPr>
              <a:t>5 </a:t>
            </a:r>
            <a:r>
              <a:rPr lang="ko-KR" altLang="en-US" sz="1600" dirty="0">
                <a:solidFill>
                  <a:srgbClr val="554F4D"/>
                </a:solidFill>
              </a:rPr>
              <a:t>만족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9C9AC-AF0E-4F63-AD88-CD9FB0DA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766551"/>
            <a:ext cx="502990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661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89074"/>
            <a:ext cx="341995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Main </a:t>
            </a:r>
            <a:r>
              <a:rPr lang="ko-KR" altLang="en-US" dirty="0">
                <a:solidFill>
                  <a:srgbClr val="554F4D"/>
                </a:solidFill>
              </a:rPr>
              <a:t>문</a:t>
            </a:r>
            <a:r>
              <a:rPr lang="en-US" altLang="ko-KR" dirty="0">
                <a:solidFill>
                  <a:srgbClr val="554F4D"/>
                </a:solidFill>
              </a:rPr>
              <a:t>(Detection class)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A852A-9CF3-498D-832E-25C3E9B2BE13}"/>
              </a:ext>
            </a:extLst>
          </p:cNvPr>
          <p:cNvSpPr/>
          <p:nvPr/>
        </p:nvSpPr>
        <p:spPr>
          <a:xfrm>
            <a:off x="6096000" y="1143001"/>
            <a:ext cx="6095999" cy="5465428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554F4D"/>
                </a:solidFill>
              </a:rPr>
              <a:t>fill() </a:t>
            </a:r>
            <a:r>
              <a:rPr lang="ko-KR" altLang="en-US" sz="1600" dirty="0">
                <a:solidFill>
                  <a:srgbClr val="554F4D"/>
                </a:solidFill>
              </a:rPr>
              <a:t>메서드 호출 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lvl="1"/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자원 집합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리소스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프로세스 초기화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554F4D"/>
                </a:solidFill>
              </a:rPr>
              <a:t>시간 측정 시작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554F4D"/>
                </a:solidFill>
              </a:rPr>
              <a:t>algo() </a:t>
            </a:r>
            <a:r>
              <a:rPr lang="ko-KR" altLang="en-US" sz="1600" dirty="0">
                <a:solidFill>
                  <a:srgbClr val="554F4D"/>
                </a:solidFill>
              </a:rPr>
              <a:t>메서드 호출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lvl="1"/>
            <a:r>
              <a:rPr lang="ko-KR" altLang="en-US" sz="1600" dirty="0">
                <a:solidFill>
                  <a:srgbClr val="554F4D"/>
                </a:solidFill>
              </a:rPr>
              <a:t> </a:t>
            </a:r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교착상태 탐지 시작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rgbClr val="554F4D"/>
                </a:solidFill>
              </a:rPr>
              <a:t>deadLockRecovery</a:t>
            </a:r>
            <a:r>
              <a:rPr lang="en-US" altLang="ko-KR" sz="1600" dirty="0">
                <a:solidFill>
                  <a:srgbClr val="554F4D"/>
                </a:solidFill>
              </a:rPr>
              <a:t>() </a:t>
            </a:r>
            <a:r>
              <a:rPr lang="ko-KR" altLang="en-US" sz="1600" dirty="0">
                <a:solidFill>
                  <a:srgbClr val="554F4D"/>
                </a:solidFill>
              </a:rPr>
              <a:t>메서드 호출 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lvl="1"/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교착상태 발생 시 회복 시도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554F4D"/>
                </a:solidFill>
              </a:rPr>
              <a:t>시간 측정 종료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554F4D"/>
                </a:solidFill>
              </a:rPr>
              <a:t>시간 차이 출력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554F4D"/>
                </a:solidFill>
              </a:rPr>
              <a:t>최단 시간을 출력하는 경우 분석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- </a:t>
            </a:r>
            <a:r>
              <a:rPr lang="ko-KR" altLang="en-US" sz="1600" dirty="0">
                <a:solidFill>
                  <a:srgbClr val="554F4D"/>
                </a:solidFill>
              </a:rPr>
              <a:t>조건 </a:t>
            </a:r>
            <a:r>
              <a:rPr lang="en-US" altLang="ko-KR" sz="1600" dirty="0">
                <a:solidFill>
                  <a:srgbClr val="554F4D"/>
                </a:solidFill>
              </a:rPr>
              <a:t>7 </a:t>
            </a:r>
            <a:r>
              <a:rPr lang="ko-KR" altLang="en-US" sz="1600" dirty="0">
                <a:solidFill>
                  <a:srgbClr val="554F4D"/>
                </a:solidFill>
              </a:rPr>
              <a:t>만족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9D0C0C-3F6B-403E-A5D9-9FC0FF10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2447260"/>
            <a:ext cx="498227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91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89074"/>
            <a:ext cx="341995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</a:t>
            </a:r>
            <a:r>
              <a:rPr lang="ko-KR" altLang="en-US" dirty="0">
                <a:solidFill>
                  <a:srgbClr val="554F4D"/>
                </a:solidFill>
              </a:rPr>
              <a:t> 실행 결과</a:t>
            </a:r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A31943-4712-4405-9D7E-AFE8AB9EEE27}"/>
              </a:ext>
            </a:extLst>
          </p:cNvPr>
          <p:cNvSpPr/>
          <p:nvPr/>
        </p:nvSpPr>
        <p:spPr>
          <a:xfrm>
            <a:off x="448997" y="2081949"/>
            <a:ext cx="3419952" cy="567429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rgbClr val="554F4D"/>
                </a:solidFill>
              </a:rPr>
              <a:t>getMin</a:t>
            </a:r>
            <a:r>
              <a:rPr lang="ko-KR" altLang="en-US" sz="1600" dirty="0">
                <a:solidFill>
                  <a:srgbClr val="554F4D"/>
                </a:solidFill>
              </a:rPr>
              <a:t>을 그대로 사용했을 때</a:t>
            </a: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      (</a:t>
            </a:r>
            <a:r>
              <a:rPr lang="ko-KR" altLang="en-US" sz="1600" dirty="0">
                <a:solidFill>
                  <a:srgbClr val="554F4D"/>
                </a:solidFill>
              </a:rPr>
              <a:t>회복 가능한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</a:t>
            </a:r>
            <a:r>
              <a:rPr lang="ko-KR" altLang="en-US" sz="1600" dirty="0">
                <a:solidFill>
                  <a:srgbClr val="554F4D"/>
                </a:solidFill>
              </a:rPr>
              <a:t> 발생 시</a:t>
            </a:r>
            <a:r>
              <a:rPr lang="en-US" altLang="ko-KR" sz="1600" dirty="0">
                <a:solidFill>
                  <a:srgbClr val="554F4D"/>
                </a:solidFill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C51EB-F72C-4669-A91E-608F116E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2897763"/>
            <a:ext cx="2686050" cy="13811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2944B-1EAF-48A0-A325-F8B5ED9DBFA6}"/>
              </a:ext>
            </a:extLst>
          </p:cNvPr>
          <p:cNvSpPr/>
          <p:nvPr/>
        </p:nvSpPr>
        <p:spPr>
          <a:xfrm>
            <a:off x="3864997" y="2081949"/>
            <a:ext cx="4799921" cy="567429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rgbClr val="554F4D"/>
                </a:solidFill>
              </a:rPr>
              <a:t>getMin</a:t>
            </a:r>
            <a:r>
              <a:rPr lang="ko-KR" altLang="en-US" sz="1600" dirty="0">
                <a:solidFill>
                  <a:srgbClr val="554F4D"/>
                </a:solidFill>
              </a:rPr>
              <a:t>에서 </a:t>
            </a:r>
            <a:r>
              <a:rPr lang="en-US" altLang="ko-KR" sz="1600" dirty="0">
                <a:solidFill>
                  <a:srgbClr val="554F4D"/>
                </a:solidFill>
              </a:rPr>
              <a:t>min</a:t>
            </a:r>
            <a:r>
              <a:rPr lang="ko-KR" altLang="en-US" sz="1600" dirty="0">
                <a:solidFill>
                  <a:srgbClr val="554F4D"/>
                </a:solidFill>
              </a:rPr>
              <a:t>값을 할당 불가하게 조절했을 때</a:t>
            </a: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      (</a:t>
            </a:r>
            <a:r>
              <a:rPr lang="ko-KR" altLang="en-US" sz="1600" dirty="0">
                <a:solidFill>
                  <a:srgbClr val="554F4D"/>
                </a:solidFill>
              </a:rPr>
              <a:t>회복 불가능한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</a:t>
            </a:r>
            <a:r>
              <a:rPr lang="ko-KR" altLang="en-US" sz="1600" dirty="0">
                <a:solidFill>
                  <a:srgbClr val="554F4D"/>
                </a:solidFill>
              </a:rPr>
              <a:t> 발생 시</a:t>
            </a:r>
            <a:r>
              <a:rPr lang="en-US" altLang="ko-KR" sz="1600" dirty="0">
                <a:solidFill>
                  <a:srgbClr val="554F4D"/>
                </a:solidFill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CF3B74-4624-4783-A5BD-858B1BC7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22" y="2655670"/>
            <a:ext cx="2629294" cy="20979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C9B8AF-D1DF-4A9A-B533-9E5DA487E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122" y="4753656"/>
            <a:ext cx="3295650" cy="1019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9EE350-B6D8-41E5-BE7E-340FB3BD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392" y="3137969"/>
            <a:ext cx="2705100" cy="11715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BAA3D-19EA-4245-B717-BF0871B528BB}"/>
              </a:ext>
            </a:extLst>
          </p:cNvPr>
          <p:cNvSpPr/>
          <p:nvPr/>
        </p:nvSpPr>
        <p:spPr>
          <a:xfrm>
            <a:off x="8660966" y="2075657"/>
            <a:ext cx="3419952" cy="567429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rgbClr val="554F4D"/>
                </a:solidFill>
              </a:rPr>
              <a:t>getMin</a:t>
            </a:r>
            <a:r>
              <a:rPr lang="ko-KR" altLang="en-US" sz="1600" dirty="0">
                <a:solidFill>
                  <a:srgbClr val="554F4D"/>
                </a:solidFill>
              </a:rPr>
              <a:t>에서 </a:t>
            </a:r>
            <a:r>
              <a:rPr lang="en-US" altLang="ko-KR" sz="1600" dirty="0">
                <a:solidFill>
                  <a:srgbClr val="554F4D"/>
                </a:solidFill>
              </a:rPr>
              <a:t>for</a:t>
            </a:r>
            <a:r>
              <a:rPr lang="ko-KR" altLang="en-US" sz="1600" dirty="0">
                <a:solidFill>
                  <a:srgbClr val="554F4D"/>
                </a:solidFill>
              </a:rPr>
              <a:t>문의 조건식 조절</a:t>
            </a: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      (</a:t>
            </a:r>
            <a:r>
              <a:rPr lang="ko-KR" altLang="en-US" sz="1600" dirty="0">
                <a:solidFill>
                  <a:srgbClr val="554F4D"/>
                </a:solidFill>
              </a:rPr>
              <a:t>회복 가능한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</a:t>
            </a:r>
            <a:r>
              <a:rPr lang="ko-KR" altLang="en-US" sz="1600" dirty="0">
                <a:solidFill>
                  <a:srgbClr val="554F4D"/>
                </a:solidFill>
              </a:rPr>
              <a:t> 발생 시</a:t>
            </a:r>
            <a:r>
              <a:rPr lang="en-US" altLang="ko-KR" sz="1600" dirty="0">
                <a:solidFill>
                  <a:srgbClr val="554F4D"/>
                </a:solidFill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2A2714-8640-45E1-95C4-3DD220A7CBD0}"/>
              </a:ext>
            </a:extLst>
          </p:cNvPr>
          <p:cNvSpPr/>
          <p:nvPr/>
        </p:nvSpPr>
        <p:spPr>
          <a:xfrm>
            <a:off x="445045" y="4527273"/>
            <a:ext cx="3597208" cy="567429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Avail </a:t>
            </a:r>
            <a:r>
              <a:rPr lang="ko-KR" altLang="en-US" sz="1600" dirty="0">
                <a:solidFill>
                  <a:srgbClr val="554F4D"/>
                </a:solidFill>
              </a:rPr>
              <a:t>배열을 넉넉하게 수정했을 때</a:t>
            </a: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      (</a:t>
            </a:r>
            <a:r>
              <a:rPr lang="ko-KR" altLang="en-US" sz="1600" dirty="0" err="1">
                <a:solidFill>
                  <a:srgbClr val="554F4D"/>
                </a:solidFill>
              </a:rPr>
              <a:t>데드락</a:t>
            </a:r>
            <a:r>
              <a:rPr lang="ko-KR" altLang="en-US" sz="1600" dirty="0">
                <a:solidFill>
                  <a:srgbClr val="554F4D"/>
                </a:solidFill>
              </a:rPr>
              <a:t> </a:t>
            </a:r>
            <a:r>
              <a:rPr lang="ko-KR" altLang="en-US" sz="1600" dirty="0" err="1">
                <a:solidFill>
                  <a:srgbClr val="554F4D"/>
                </a:solidFill>
              </a:rPr>
              <a:t>미발생</a:t>
            </a:r>
            <a:r>
              <a:rPr lang="ko-KR" altLang="en-US" sz="1600" dirty="0">
                <a:solidFill>
                  <a:srgbClr val="554F4D"/>
                </a:solidFill>
              </a:rPr>
              <a:t> 시</a:t>
            </a:r>
            <a:r>
              <a:rPr lang="en-US" altLang="ko-KR" sz="1600" dirty="0">
                <a:solidFill>
                  <a:srgbClr val="554F4D"/>
                </a:solidFill>
              </a:rPr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19DC46-45DD-4B2C-8806-7289C7C68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79" y="5263243"/>
            <a:ext cx="175284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51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89074"/>
            <a:ext cx="341995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</a:t>
            </a:r>
            <a:r>
              <a:rPr lang="ko-KR" altLang="en-US" dirty="0">
                <a:solidFill>
                  <a:srgbClr val="554F4D"/>
                </a:solidFill>
              </a:rPr>
              <a:t>구현 영상</a:t>
            </a:r>
            <a:endParaRPr lang="en-US" altLang="ko-KR" dirty="0">
              <a:solidFill>
                <a:srgbClr val="554F4D"/>
              </a:solidFill>
            </a:endParaRPr>
          </a:p>
        </p:txBody>
      </p:sp>
      <p:pic>
        <p:nvPicPr>
          <p:cNvPr id="3" name="bandicam 2021-12-10 01-33-30-569">
            <a:hlinkClick r:id="" action="ppaction://media"/>
            <a:extLst>
              <a:ext uri="{FF2B5EF4-FFF2-40B4-BE49-F238E27FC236}">
                <a16:creationId xmlns:a16="http://schemas.microsoft.com/office/drawing/2014/main" id="{5B4D9516-EEDF-4A3E-ADBE-9CD0BEC9208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7488" y="1289074"/>
            <a:ext cx="4557024" cy="53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992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7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5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89074"/>
            <a:ext cx="341995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A852A-9CF3-498D-832E-25C3E9B2BE13}"/>
              </a:ext>
            </a:extLst>
          </p:cNvPr>
          <p:cNvSpPr/>
          <p:nvPr/>
        </p:nvSpPr>
        <p:spPr>
          <a:xfrm>
            <a:off x="622300" y="1143001"/>
            <a:ext cx="11569699" cy="5465428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교착상태가 발생하지 않게 하는 쉬운 방법은 가용 자원을 넉넉하게 하는 것이다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rgbClr val="554F4D"/>
                </a:solidFill>
              </a:rPr>
              <a:t>getMin</a:t>
            </a:r>
            <a:r>
              <a:rPr lang="en-US" altLang="ko-KR" sz="1600" dirty="0">
                <a:solidFill>
                  <a:srgbClr val="554F4D"/>
                </a:solidFill>
              </a:rPr>
              <a:t> </a:t>
            </a:r>
            <a:r>
              <a:rPr lang="ko-KR" altLang="en-US" sz="1600" dirty="0">
                <a:solidFill>
                  <a:srgbClr val="554F4D"/>
                </a:solidFill>
              </a:rPr>
              <a:t>메서드의 </a:t>
            </a:r>
            <a:r>
              <a:rPr lang="en-US" altLang="ko-KR" sz="1600" dirty="0">
                <a:solidFill>
                  <a:srgbClr val="554F4D"/>
                </a:solidFill>
              </a:rPr>
              <a:t>min</a:t>
            </a:r>
            <a:r>
              <a:rPr lang="ko-KR" altLang="en-US" sz="1600" dirty="0">
                <a:solidFill>
                  <a:srgbClr val="554F4D"/>
                </a:solidFill>
              </a:rPr>
              <a:t>을 구하는 방식을 다르게 하면 시간 측정 결과가 다르게 나온다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Temp &lt; min </a:t>
            </a:r>
            <a:r>
              <a:rPr lang="ko-KR" altLang="en-US" sz="1600" dirty="0">
                <a:solidFill>
                  <a:srgbClr val="554F4D"/>
                </a:solidFill>
              </a:rPr>
              <a:t>일 때가 시간 차이가 가장 적었다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교착상태에서 회복할 때 프로세스를 종료 시키는 방법이 가장 나은 방법은 아니다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평균적으로 프로세스와 자원의 수가 적고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가용 자원이 많을 때 좋은 성능이 나온다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58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105954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1A52F7-0434-4BA2-9BFD-2DA5090324B6}"/>
              </a:ext>
            </a:extLst>
          </p:cNvPr>
          <p:cNvSpPr txBox="1"/>
          <p:nvPr/>
        </p:nvSpPr>
        <p:spPr>
          <a:xfrm>
            <a:off x="3024299" y="2367333"/>
            <a:ext cx="614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THANK YOU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86803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990720" y="259726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26130" y="2612652"/>
            <a:ext cx="2076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교착 상태 회복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990720" y="329929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1826130" y="3320249"/>
            <a:ext cx="197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프로젝트 소개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2" y="477594"/>
            <a:ext cx="3162021" cy="523220"/>
            <a:chOff x="2640851" y="477594"/>
            <a:chExt cx="3162022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323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993220" y="189523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1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26130" y="1905055"/>
            <a:ext cx="2076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교착 상태 탐지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4848A-1C65-4E1A-A45B-624CA2BEDDC2}"/>
              </a:ext>
            </a:extLst>
          </p:cNvPr>
          <p:cNvSpPr txBox="1"/>
          <p:nvPr/>
        </p:nvSpPr>
        <p:spPr>
          <a:xfrm>
            <a:off x="990720" y="40013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4F84D-9DD4-4DD0-AC61-D4CD6E5BD3DD}"/>
              </a:ext>
            </a:extLst>
          </p:cNvPr>
          <p:cNvSpPr txBox="1"/>
          <p:nvPr/>
        </p:nvSpPr>
        <p:spPr>
          <a:xfrm>
            <a:off x="1826130" y="4027846"/>
            <a:ext cx="27743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코드 세부 설명</a:t>
            </a:r>
            <a:r>
              <a:rPr lang="en-US" altLang="ko-KR" sz="2200" dirty="0">
                <a:solidFill>
                  <a:srgbClr val="554F4D"/>
                </a:solidFill>
              </a:rPr>
              <a:t>(Java)</a:t>
            </a:r>
            <a:endParaRPr lang="ko-KR" altLang="en-US" sz="2200" dirty="0">
              <a:solidFill>
                <a:srgbClr val="554F4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95AAD3-14B0-4D51-AF3A-6162459FCD00}"/>
              </a:ext>
            </a:extLst>
          </p:cNvPr>
          <p:cNvSpPr txBox="1"/>
          <p:nvPr/>
        </p:nvSpPr>
        <p:spPr>
          <a:xfrm>
            <a:off x="997132" y="470335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5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1EB8A-5BDF-4335-9EE0-23DF5C4EBA7F}"/>
              </a:ext>
            </a:extLst>
          </p:cNvPr>
          <p:cNvSpPr txBox="1"/>
          <p:nvPr/>
        </p:nvSpPr>
        <p:spPr>
          <a:xfrm>
            <a:off x="1826130" y="473544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교착 상태 탐지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A404B-211C-4EEF-A6E6-F81D3787BDFC}"/>
              </a:ext>
            </a:extLst>
          </p:cNvPr>
          <p:cNvSpPr/>
          <p:nvPr/>
        </p:nvSpPr>
        <p:spPr>
          <a:xfrm>
            <a:off x="6096000" y="1208015"/>
            <a:ext cx="6096000" cy="5649983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554F4D"/>
                </a:solidFill>
              </a:rPr>
              <a:t>교착 상태 탐지</a:t>
            </a:r>
            <a:endParaRPr lang="en-US" altLang="ko-KR" sz="1600" dirty="0">
              <a:solidFill>
                <a:srgbClr val="554F4D"/>
              </a:solidFill>
            </a:endParaRPr>
          </a:p>
          <a:p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교착 상태 허용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교착 상태 발생 시 판단 및 결정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교착 상태 탐지 알고리즘 이용</a:t>
            </a:r>
            <a:r>
              <a:rPr lang="en-US" altLang="ko-KR" sz="1600" dirty="0">
                <a:solidFill>
                  <a:srgbClr val="554F4D"/>
                </a:solidFill>
              </a:rPr>
              <a:t> : </a:t>
            </a:r>
            <a:r>
              <a:rPr lang="ko-KR" altLang="en-US" sz="1600" dirty="0" err="1">
                <a:solidFill>
                  <a:srgbClr val="554F4D"/>
                </a:solidFill>
              </a:rPr>
              <a:t>쇼사니와</a:t>
            </a:r>
            <a:r>
              <a:rPr lang="ko-KR" altLang="en-US" sz="1600" dirty="0">
                <a:solidFill>
                  <a:srgbClr val="554F4D"/>
                </a:solidFill>
              </a:rPr>
              <a:t> 포크만 제안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호출 여부는 발생 빈도 수</a:t>
            </a:r>
            <a:r>
              <a:rPr lang="en-US" altLang="ko-KR" sz="1600" dirty="0">
                <a:solidFill>
                  <a:srgbClr val="554F4D"/>
                </a:solidFill>
              </a:rPr>
              <a:t>/</a:t>
            </a:r>
            <a:r>
              <a:rPr lang="ko-KR" altLang="en-US" sz="1600" dirty="0">
                <a:solidFill>
                  <a:srgbClr val="554F4D"/>
                </a:solidFill>
              </a:rPr>
              <a:t>영향 프로세스에 따라 결정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연산 부담 및 정확성이 문제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800100" lvl="1" indent="-342900">
              <a:buAutoNum type="arabicParenR"/>
            </a:pPr>
            <a:r>
              <a:rPr lang="ko-KR" altLang="en-US" sz="1600" dirty="0">
                <a:solidFill>
                  <a:srgbClr val="554F4D"/>
                </a:solidFill>
              </a:rPr>
              <a:t>자원 할당 그래프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방향 그래프 작성</a:t>
            </a:r>
            <a:r>
              <a:rPr lang="en-US" altLang="ko-KR" sz="1600" dirty="0">
                <a:solidFill>
                  <a:srgbClr val="554F4D"/>
                </a:solidFill>
              </a:rPr>
              <a:t> -&gt; </a:t>
            </a:r>
            <a:r>
              <a:rPr lang="ko-KR" altLang="en-US" sz="1600" dirty="0">
                <a:solidFill>
                  <a:srgbClr val="554F4D"/>
                </a:solidFill>
              </a:rPr>
              <a:t>자원 할당 그래프 소거</a:t>
            </a:r>
            <a:r>
              <a:rPr lang="en-US" altLang="ko-KR" sz="1600" dirty="0">
                <a:solidFill>
                  <a:srgbClr val="554F4D"/>
                </a:solidFill>
              </a:rPr>
              <a:t>    -&gt; </a:t>
            </a:r>
            <a:r>
              <a:rPr lang="ko-KR" altLang="en-US" sz="1600" dirty="0">
                <a:solidFill>
                  <a:srgbClr val="554F4D"/>
                </a:solidFill>
              </a:rPr>
              <a:t>사이클 존재 시 교착상태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800100" lvl="1" indent="-342900">
              <a:buAutoNum type="arabicParenR"/>
            </a:pPr>
            <a:r>
              <a:rPr lang="en-US" altLang="ko-KR" sz="1600" dirty="0">
                <a:solidFill>
                  <a:srgbClr val="554F4D"/>
                </a:solidFill>
              </a:rPr>
              <a:t>Wait-For </a:t>
            </a:r>
            <a:r>
              <a:rPr lang="ko-KR" altLang="en-US" sz="1600" dirty="0">
                <a:solidFill>
                  <a:srgbClr val="554F4D"/>
                </a:solidFill>
              </a:rPr>
              <a:t>그래프  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자원할당 그래프에서 자원이 </a:t>
            </a:r>
            <a:r>
              <a:rPr lang="en-US" altLang="ko-KR" sz="1600" dirty="0">
                <a:solidFill>
                  <a:srgbClr val="554F4D"/>
                </a:solidFill>
              </a:rPr>
              <a:t>1</a:t>
            </a:r>
            <a:r>
              <a:rPr lang="ko-KR" altLang="en-US" sz="1600" dirty="0">
                <a:solidFill>
                  <a:srgbClr val="554F4D"/>
                </a:solidFill>
              </a:rPr>
              <a:t>개일 때 자원 노드를 제거한 그래프</a:t>
            </a:r>
            <a:r>
              <a:rPr lang="en-US" altLang="ko-KR" sz="1600" dirty="0">
                <a:solidFill>
                  <a:srgbClr val="554F4D"/>
                </a:solidFill>
              </a:rPr>
              <a:t>, N^2 </a:t>
            </a:r>
            <a:r>
              <a:rPr lang="ko-KR" altLang="en-US" sz="1600" dirty="0">
                <a:solidFill>
                  <a:srgbClr val="554F4D"/>
                </a:solidFill>
              </a:rPr>
              <a:t>연산 필요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1200150" lvl="2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ko-KR" altLang="en-US" sz="1600" dirty="0">
                <a:solidFill>
                  <a:srgbClr val="554F4D"/>
                </a:solidFill>
              </a:rPr>
              <a:t>자원 할당 그래프</a:t>
            </a:r>
            <a:endParaRPr lang="en-US" altLang="ko-KR" sz="1600" dirty="0">
              <a:solidFill>
                <a:srgbClr val="554F4D"/>
              </a:solidFill>
            </a:endParaRPr>
          </a:p>
          <a:p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원 </a:t>
            </a:r>
            <a:r>
              <a:rPr lang="en-US" altLang="ko-KR" sz="1600" dirty="0">
                <a:solidFill>
                  <a:srgbClr val="554F4D"/>
                </a:solidFill>
              </a:rPr>
              <a:t>:</a:t>
            </a:r>
            <a:r>
              <a:rPr lang="ko-KR" altLang="en-US" sz="1600" dirty="0">
                <a:solidFill>
                  <a:srgbClr val="554F4D"/>
                </a:solidFill>
              </a:rPr>
              <a:t> 프로세스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상자 </a:t>
            </a:r>
            <a:r>
              <a:rPr lang="en-US" altLang="ko-KR" sz="1600" dirty="0">
                <a:solidFill>
                  <a:srgbClr val="554F4D"/>
                </a:solidFill>
              </a:rPr>
              <a:t>:</a:t>
            </a:r>
            <a:r>
              <a:rPr lang="ko-KR" altLang="en-US" sz="1600" dirty="0">
                <a:solidFill>
                  <a:srgbClr val="554F4D"/>
                </a:solidFill>
              </a:rPr>
              <a:t> 자원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점 </a:t>
            </a:r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가용 자원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프로세스에서 상자로 화살표가 향하면 요구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점에서 프로세스로 화살표가 향하면 점유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사이클이 발생하면 교착상태가 </a:t>
            </a:r>
            <a:r>
              <a:rPr lang="ko-KR" altLang="en-US" sz="1600" dirty="0" err="1">
                <a:solidFill>
                  <a:srgbClr val="554F4D"/>
                </a:solidFill>
              </a:rPr>
              <a:t>일어남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가용 자원을 늘리는 것이 가장 쉬운 해결책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0F740-83FD-49C8-943F-2BD3B45F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7" y="1376566"/>
            <a:ext cx="5428988" cy="28390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181937-2144-4271-999C-AAC4B4C2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76" y="4370665"/>
            <a:ext cx="2115533" cy="23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50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교착 상태 탐지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4F6347-D0F1-4D13-9FF8-D7DC21AC5840}"/>
              </a:ext>
            </a:extLst>
          </p:cNvPr>
          <p:cNvSpPr/>
          <p:nvPr/>
        </p:nvSpPr>
        <p:spPr>
          <a:xfrm>
            <a:off x="811412" y="1185010"/>
            <a:ext cx="11135749" cy="573297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554F4D"/>
                </a:solidFill>
              </a:rPr>
              <a:t>교착 상태 탐지 알고리즘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 err="1">
                <a:solidFill>
                  <a:srgbClr val="554F4D"/>
                </a:solidFill>
              </a:rPr>
              <a:t>쇼사니</a:t>
            </a:r>
            <a:r>
              <a:rPr lang="en-US" altLang="ko-KR" sz="1600" dirty="0">
                <a:solidFill>
                  <a:srgbClr val="554F4D"/>
                </a:solidFill>
              </a:rPr>
              <a:t>(</a:t>
            </a:r>
            <a:r>
              <a:rPr lang="en-US" altLang="ko-KR" sz="1600" dirty="0" err="1">
                <a:solidFill>
                  <a:srgbClr val="554F4D"/>
                </a:solidFill>
              </a:rPr>
              <a:t>Shoshani</a:t>
            </a:r>
            <a:r>
              <a:rPr lang="en-US" altLang="ko-KR" sz="1600" dirty="0">
                <a:solidFill>
                  <a:srgbClr val="554F4D"/>
                </a:solidFill>
              </a:rPr>
              <a:t>)</a:t>
            </a:r>
            <a:r>
              <a:rPr lang="ko-KR" altLang="en-US" sz="1600" dirty="0">
                <a:solidFill>
                  <a:srgbClr val="554F4D"/>
                </a:solidFill>
              </a:rPr>
              <a:t>와 포크만</a:t>
            </a:r>
            <a:r>
              <a:rPr lang="en-US" altLang="ko-KR" sz="1600" dirty="0">
                <a:solidFill>
                  <a:srgbClr val="554F4D"/>
                </a:solidFill>
              </a:rPr>
              <a:t>(Coffman) </a:t>
            </a:r>
            <a:r>
              <a:rPr lang="ko-KR" altLang="en-US" sz="1600" dirty="0">
                <a:solidFill>
                  <a:srgbClr val="554F4D"/>
                </a:solidFill>
              </a:rPr>
              <a:t>알고리즘 채택</a:t>
            </a:r>
            <a:endParaRPr lang="en-US" altLang="ko-KR" sz="1600" dirty="0">
              <a:solidFill>
                <a:srgbClr val="554F4D"/>
              </a:solidFill>
            </a:endParaRPr>
          </a:p>
          <a:p>
            <a:endParaRPr lang="en-US" altLang="ko-KR" dirty="0">
              <a:solidFill>
                <a:srgbClr val="554F4D"/>
              </a:solidFill>
            </a:endParaRPr>
          </a:p>
          <a:p>
            <a:r>
              <a:rPr lang="ko-KR" altLang="en-US" dirty="0">
                <a:solidFill>
                  <a:srgbClr val="554F4D"/>
                </a:solidFill>
              </a:rPr>
              <a:t>자료구조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Available : </a:t>
            </a:r>
            <a:r>
              <a:rPr lang="ko-KR" altLang="en-US" sz="1600" dirty="0">
                <a:solidFill>
                  <a:srgbClr val="554F4D"/>
                </a:solidFill>
              </a:rPr>
              <a:t>자원 형태마다 사용 가능한 자원 수를 표시하는 길이가 </a:t>
            </a:r>
            <a:r>
              <a:rPr lang="en-US" altLang="ko-KR" sz="1600" dirty="0">
                <a:solidFill>
                  <a:srgbClr val="554F4D"/>
                </a:solidFill>
              </a:rPr>
              <a:t>m</a:t>
            </a:r>
            <a:r>
              <a:rPr lang="ko-KR" altLang="en-US" sz="1600" dirty="0">
                <a:solidFill>
                  <a:srgbClr val="554F4D"/>
                </a:solidFill>
              </a:rPr>
              <a:t>인 벡터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Allocation : </a:t>
            </a:r>
            <a:r>
              <a:rPr lang="ko-KR" altLang="en-US" sz="1600" dirty="0">
                <a:solidFill>
                  <a:srgbClr val="554F4D"/>
                </a:solidFill>
              </a:rPr>
              <a:t>각 프로세스에 현재 할당된 각 자원 수를 표시하는 </a:t>
            </a:r>
            <a:r>
              <a:rPr lang="en-US" altLang="ko-KR" sz="1600" dirty="0">
                <a:solidFill>
                  <a:srgbClr val="554F4D"/>
                </a:solidFill>
              </a:rPr>
              <a:t>n x m </a:t>
            </a:r>
            <a:r>
              <a:rPr lang="ko-KR" altLang="en-US" sz="1600" dirty="0">
                <a:solidFill>
                  <a:srgbClr val="554F4D"/>
                </a:solidFill>
              </a:rPr>
              <a:t>행렬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Request : </a:t>
            </a:r>
            <a:r>
              <a:rPr lang="ko-KR" altLang="en-US" sz="1600" dirty="0">
                <a:solidFill>
                  <a:srgbClr val="554F4D"/>
                </a:solidFill>
              </a:rPr>
              <a:t>각 프로세스의 현재 요청을 표시하는 </a:t>
            </a:r>
            <a:r>
              <a:rPr lang="en-US" altLang="ko-KR" sz="1600" dirty="0">
                <a:solidFill>
                  <a:srgbClr val="554F4D"/>
                </a:solidFill>
              </a:rPr>
              <a:t>n x m </a:t>
            </a:r>
            <a:r>
              <a:rPr lang="ko-KR" altLang="en-US" sz="1600" dirty="0">
                <a:solidFill>
                  <a:srgbClr val="554F4D"/>
                </a:solidFill>
              </a:rPr>
              <a:t>행렬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Request[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en-US" altLang="ko-KR" sz="1600" dirty="0">
                <a:solidFill>
                  <a:srgbClr val="554F4D"/>
                </a:solidFill>
              </a:rPr>
              <a:t>, j] :</a:t>
            </a:r>
            <a:r>
              <a:rPr lang="ko-KR" altLang="en-US" sz="1600" dirty="0">
                <a:solidFill>
                  <a:srgbClr val="554F4D"/>
                </a:solidFill>
              </a:rPr>
              <a:t>프로세스 </a:t>
            </a:r>
            <a:r>
              <a:rPr lang="en-US" altLang="ko-KR" sz="1600" dirty="0">
                <a:solidFill>
                  <a:srgbClr val="554F4D"/>
                </a:solidFill>
              </a:rPr>
              <a:t>Pi</a:t>
            </a:r>
            <a:r>
              <a:rPr lang="ko-KR" altLang="en-US" sz="1600" dirty="0">
                <a:solidFill>
                  <a:srgbClr val="554F4D"/>
                </a:solidFill>
              </a:rPr>
              <a:t>가 필요한 자원 수가 </a:t>
            </a:r>
            <a:r>
              <a:rPr lang="en-US" altLang="ko-KR" sz="1600" dirty="0">
                <a:solidFill>
                  <a:srgbClr val="554F4D"/>
                </a:solidFill>
              </a:rPr>
              <a:t>k </a:t>
            </a:r>
            <a:r>
              <a:rPr lang="ko-KR" altLang="en-US" sz="1600" dirty="0">
                <a:solidFill>
                  <a:srgbClr val="554F4D"/>
                </a:solidFill>
              </a:rPr>
              <a:t>개라면 프로세스 </a:t>
            </a:r>
            <a:r>
              <a:rPr lang="en-US" altLang="ko-KR" sz="1600" dirty="0">
                <a:solidFill>
                  <a:srgbClr val="554F4D"/>
                </a:solidFill>
              </a:rPr>
              <a:t>Pi</a:t>
            </a:r>
            <a:r>
              <a:rPr lang="ko-KR" altLang="en-US" sz="1600" dirty="0">
                <a:solidFill>
                  <a:srgbClr val="554F4D"/>
                </a:solidFill>
              </a:rPr>
              <a:t>는 자원형태 </a:t>
            </a:r>
            <a:r>
              <a:rPr lang="en-US" altLang="ko-KR" sz="1600" dirty="0" err="1">
                <a:solidFill>
                  <a:srgbClr val="554F4D"/>
                </a:solidFill>
              </a:rPr>
              <a:t>Rj</a:t>
            </a:r>
            <a:r>
              <a:rPr lang="ko-KR" altLang="en-US" sz="1600" dirty="0">
                <a:solidFill>
                  <a:srgbClr val="554F4D"/>
                </a:solidFill>
              </a:rPr>
              <a:t>의 자원을 </a:t>
            </a:r>
            <a:r>
              <a:rPr lang="en-US" altLang="ko-KR" sz="1600" dirty="0">
                <a:solidFill>
                  <a:srgbClr val="554F4D"/>
                </a:solidFill>
              </a:rPr>
              <a:t>k</a:t>
            </a:r>
            <a:r>
              <a:rPr lang="ko-KR" altLang="en-US" sz="1600" dirty="0">
                <a:solidFill>
                  <a:srgbClr val="554F4D"/>
                </a:solidFill>
              </a:rPr>
              <a:t>개 더 요청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  <a:p>
            <a:r>
              <a:rPr lang="ko-KR" altLang="en-US" dirty="0">
                <a:solidFill>
                  <a:srgbClr val="554F4D"/>
                </a:solidFill>
              </a:rPr>
              <a:t>알고리즘 동작 흐름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1</a:t>
            </a:r>
            <a:r>
              <a:rPr lang="ko-KR" altLang="en-US" sz="1600" dirty="0">
                <a:solidFill>
                  <a:srgbClr val="554F4D"/>
                </a:solidFill>
              </a:rPr>
              <a:t>단계</a:t>
            </a:r>
            <a:r>
              <a:rPr lang="en-US" altLang="ko-KR" sz="1600" dirty="0">
                <a:solidFill>
                  <a:srgbClr val="554F4D"/>
                </a:solidFill>
              </a:rPr>
              <a:t> : Work</a:t>
            </a:r>
            <a:r>
              <a:rPr lang="ko-KR" altLang="en-US" sz="1600" dirty="0">
                <a:solidFill>
                  <a:srgbClr val="554F4D"/>
                </a:solidFill>
              </a:rPr>
              <a:t>와 </a:t>
            </a:r>
            <a:r>
              <a:rPr lang="en-US" altLang="ko-KR" sz="1600" dirty="0">
                <a:solidFill>
                  <a:srgbClr val="554F4D"/>
                </a:solidFill>
              </a:rPr>
              <a:t>Finish</a:t>
            </a:r>
            <a:r>
              <a:rPr lang="ko-KR" altLang="en-US" sz="1600" dirty="0">
                <a:solidFill>
                  <a:srgbClr val="554F4D"/>
                </a:solidFill>
              </a:rPr>
              <a:t>는 각각 길이가 </a:t>
            </a:r>
            <a:r>
              <a:rPr lang="en-US" altLang="ko-KR" sz="1600" dirty="0">
                <a:solidFill>
                  <a:srgbClr val="554F4D"/>
                </a:solidFill>
              </a:rPr>
              <a:t>m</a:t>
            </a:r>
            <a:r>
              <a:rPr lang="ko-KR" altLang="en-US" sz="1600" dirty="0">
                <a:solidFill>
                  <a:srgbClr val="554F4D"/>
                </a:solidFill>
              </a:rPr>
              <a:t>과 </a:t>
            </a:r>
            <a:r>
              <a:rPr lang="en-US" altLang="ko-KR" sz="1600" dirty="0">
                <a:solidFill>
                  <a:srgbClr val="554F4D"/>
                </a:solidFill>
              </a:rPr>
              <a:t>n</a:t>
            </a:r>
            <a:r>
              <a:rPr lang="ko-KR" altLang="en-US" sz="1600" dirty="0">
                <a:solidFill>
                  <a:srgbClr val="554F4D"/>
                </a:solidFill>
              </a:rPr>
              <a:t>인 벡터로</a:t>
            </a:r>
            <a:r>
              <a:rPr lang="en-US" altLang="ko-KR" sz="1600" dirty="0">
                <a:solidFill>
                  <a:srgbClr val="554F4D"/>
                </a:solidFill>
              </a:rPr>
              <a:t>, ‘Work := Available’</a:t>
            </a:r>
            <a:r>
              <a:rPr lang="ko-KR" altLang="en-US" sz="1600" dirty="0">
                <a:solidFill>
                  <a:srgbClr val="554F4D"/>
                </a:solidFill>
              </a:rPr>
              <a:t>로 초기화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(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en-US" altLang="ko-KR" sz="1600" dirty="0">
                <a:solidFill>
                  <a:srgbClr val="554F4D"/>
                </a:solidFill>
              </a:rPr>
              <a:t> = 1,2,…,n)</a:t>
            </a:r>
            <a:r>
              <a:rPr lang="ko-KR" altLang="en-US" sz="1600" dirty="0">
                <a:solidFill>
                  <a:srgbClr val="554F4D"/>
                </a:solidFill>
              </a:rPr>
              <a:t>일 때 </a:t>
            </a:r>
            <a:r>
              <a:rPr lang="en-US" altLang="ko-KR" sz="1600" dirty="0">
                <a:solidFill>
                  <a:srgbClr val="554F4D"/>
                </a:solidFill>
              </a:rPr>
              <a:t>‘Allocationᵢ != 0’</a:t>
            </a:r>
            <a:r>
              <a:rPr lang="ko-KR" altLang="en-US" sz="1600" dirty="0">
                <a:solidFill>
                  <a:srgbClr val="554F4D"/>
                </a:solidFill>
              </a:rPr>
              <a:t>이면 </a:t>
            </a:r>
            <a:r>
              <a:rPr lang="en-US" altLang="ko-KR" sz="1600" dirty="0">
                <a:solidFill>
                  <a:srgbClr val="554F4D"/>
                </a:solidFill>
              </a:rPr>
              <a:t>‘Finish[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en-US" altLang="ko-KR" sz="1600" dirty="0">
                <a:solidFill>
                  <a:srgbClr val="554F4D"/>
                </a:solidFill>
              </a:rPr>
              <a:t>] :=false’</a:t>
            </a:r>
            <a:r>
              <a:rPr lang="ko-KR" altLang="en-US" sz="1600" dirty="0">
                <a:solidFill>
                  <a:srgbClr val="554F4D"/>
                </a:solidFill>
              </a:rPr>
              <a:t>이고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아니면 </a:t>
            </a:r>
            <a:r>
              <a:rPr lang="en-US" altLang="ko-KR" sz="1600" dirty="0">
                <a:solidFill>
                  <a:srgbClr val="554F4D"/>
                </a:solidFill>
              </a:rPr>
              <a:t>‘Finish[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en-US" altLang="ko-KR" sz="1600" dirty="0">
                <a:solidFill>
                  <a:srgbClr val="554F4D"/>
                </a:solidFill>
              </a:rPr>
              <a:t>] := true’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2</a:t>
            </a:r>
            <a:r>
              <a:rPr lang="ko-KR" altLang="en-US" sz="1600" dirty="0">
                <a:solidFill>
                  <a:srgbClr val="554F4D"/>
                </a:solidFill>
              </a:rPr>
              <a:t>단계 </a:t>
            </a:r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다음과 같은 조건을 만족하는 색인 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ko-KR" altLang="en-US" sz="1600" dirty="0" err="1">
                <a:solidFill>
                  <a:srgbClr val="554F4D"/>
                </a:solidFill>
              </a:rPr>
              <a:t>를</a:t>
            </a:r>
            <a:r>
              <a:rPr lang="ko-KR" altLang="en-US" sz="1600" dirty="0">
                <a:solidFill>
                  <a:srgbClr val="554F4D"/>
                </a:solidFill>
              </a:rPr>
              <a:t> 찾으며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조건에 맞는 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ko-KR" altLang="en-US" sz="1600" dirty="0">
                <a:solidFill>
                  <a:srgbClr val="554F4D"/>
                </a:solidFill>
              </a:rPr>
              <a:t>가 없으면 </a:t>
            </a:r>
            <a:r>
              <a:rPr lang="en-US" altLang="ko-KR" sz="1600" dirty="0">
                <a:solidFill>
                  <a:srgbClr val="554F4D"/>
                </a:solidFill>
              </a:rPr>
              <a:t>4</a:t>
            </a:r>
            <a:r>
              <a:rPr lang="ko-KR" altLang="en-US" sz="1600" dirty="0">
                <a:solidFill>
                  <a:srgbClr val="554F4D"/>
                </a:solidFill>
              </a:rPr>
              <a:t>단계로 이동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Finish[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en-US" altLang="ko-KR" sz="1600" dirty="0">
                <a:solidFill>
                  <a:srgbClr val="554F4D"/>
                </a:solidFill>
              </a:rPr>
              <a:t>] = false, Requestᵢ &lt;= Work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3</a:t>
            </a:r>
            <a:r>
              <a:rPr lang="ko-KR" altLang="en-US" sz="1600" dirty="0">
                <a:solidFill>
                  <a:srgbClr val="554F4D"/>
                </a:solidFill>
              </a:rPr>
              <a:t>단계 </a:t>
            </a:r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다음이 일치하는지 여부를 판단하여 </a:t>
            </a:r>
            <a:r>
              <a:rPr lang="en-US" altLang="ko-KR" sz="1600" dirty="0">
                <a:solidFill>
                  <a:srgbClr val="554F4D"/>
                </a:solidFill>
              </a:rPr>
              <a:t>2</a:t>
            </a:r>
            <a:r>
              <a:rPr lang="ko-KR" altLang="en-US" sz="1600" dirty="0">
                <a:solidFill>
                  <a:srgbClr val="554F4D"/>
                </a:solidFill>
              </a:rPr>
              <a:t>단계로 이동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Work := Work + Allocationᵢ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Finish[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en-US" altLang="ko-KR" sz="1600" dirty="0">
                <a:solidFill>
                  <a:srgbClr val="554F4D"/>
                </a:solidFill>
              </a:rPr>
              <a:t>] := true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4</a:t>
            </a:r>
            <a:r>
              <a:rPr lang="ko-KR" altLang="en-US" sz="1600" dirty="0">
                <a:solidFill>
                  <a:srgbClr val="554F4D"/>
                </a:solidFill>
              </a:rPr>
              <a:t>단계 </a:t>
            </a:r>
            <a:r>
              <a:rPr lang="en-US" altLang="ko-KR" sz="1600" dirty="0">
                <a:solidFill>
                  <a:srgbClr val="554F4D"/>
                </a:solidFill>
              </a:rPr>
              <a:t>: Finish[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en-US" altLang="ko-KR" sz="1600" dirty="0">
                <a:solidFill>
                  <a:srgbClr val="554F4D"/>
                </a:solidFill>
              </a:rPr>
              <a:t>] = false</a:t>
            </a:r>
            <a:r>
              <a:rPr lang="ko-KR" altLang="en-US" sz="1600" dirty="0">
                <a:solidFill>
                  <a:srgbClr val="554F4D"/>
                </a:solidFill>
              </a:rPr>
              <a:t>라면 </a:t>
            </a:r>
            <a:r>
              <a:rPr lang="en-US" altLang="ko-KR" sz="1600" dirty="0">
                <a:solidFill>
                  <a:srgbClr val="554F4D"/>
                </a:solidFill>
              </a:rPr>
              <a:t>, 1 &lt;= </a:t>
            </a:r>
            <a:r>
              <a:rPr lang="en-US" altLang="ko-KR" sz="1600" dirty="0" err="1">
                <a:solidFill>
                  <a:srgbClr val="554F4D"/>
                </a:solidFill>
              </a:rPr>
              <a:t>i</a:t>
            </a:r>
            <a:r>
              <a:rPr lang="en-US" altLang="ko-KR" sz="1600" dirty="0">
                <a:solidFill>
                  <a:srgbClr val="554F4D"/>
                </a:solidFill>
              </a:rPr>
              <a:t> &lt;= n</a:t>
            </a:r>
            <a:r>
              <a:rPr lang="ko-KR" altLang="en-US" sz="1600" dirty="0">
                <a:solidFill>
                  <a:srgbClr val="554F4D"/>
                </a:solidFill>
              </a:rPr>
              <a:t>인 범위에서 시스템과 프로세스 </a:t>
            </a:r>
            <a:r>
              <a:rPr lang="en-US" altLang="ko-KR" sz="1600" dirty="0">
                <a:solidFill>
                  <a:srgbClr val="554F4D"/>
                </a:solidFill>
              </a:rPr>
              <a:t>Pᵢ</a:t>
            </a:r>
            <a:r>
              <a:rPr lang="ko-KR" altLang="en-US" sz="1600" dirty="0">
                <a:solidFill>
                  <a:srgbClr val="554F4D"/>
                </a:solidFill>
              </a:rPr>
              <a:t>는 교착상태</a:t>
            </a: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O</a:t>
            </a:r>
            <a:r>
              <a:rPr lang="ko-KR" altLang="en-US" sz="1600" dirty="0">
                <a:solidFill>
                  <a:srgbClr val="554F4D"/>
                </a:solidFill>
              </a:rPr>
              <a:t> 결국 프로세스의 요구량만큼 가용자원을 할당하다가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가용자원의 양으로 요구량을 충족시키지 못하면 교착상태</a:t>
            </a:r>
            <a:endParaRPr lang="en-US" altLang="ko-KR" sz="1600" dirty="0">
              <a:solidFill>
                <a:srgbClr val="554F4D"/>
              </a:solidFill>
            </a:endParaRPr>
          </a:p>
          <a:p>
            <a:endParaRPr lang="en-US" altLang="ko-KR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308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교착 상태 회복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4F6347-D0F1-4D13-9FF8-D7DC21AC5840}"/>
              </a:ext>
            </a:extLst>
          </p:cNvPr>
          <p:cNvSpPr/>
          <p:nvPr/>
        </p:nvSpPr>
        <p:spPr>
          <a:xfrm>
            <a:off x="811412" y="1143000"/>
            <a:ext cx="11135749" cy="5715000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554F4D"/>
                </a:solidFill>
              </a:rPr>
              <a:t>교착 상태 회복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탐지 알고리즘으로 교착 상태를 확인 후 처리 방안</a:t>
            </a:r>
            <a:endParaRPr lang="en-US" altLang="ko-KR" sz="1600" dirty="0">
              <a:solidFill>
                <a:srgbClr val="554F4D"/>
              </a:solidFill>
            </a:endParaRPr>
          </a:p>
          <a:p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ko-KR" altLang="en-US" dirty="0">
                <a:solidFill>
                  <a:srgbClr val="554F4D"/>
                </a:solidFill>
              </a:rPr>
              <a:t>회복 방안</a:t>
            </a:r>
            <a:endParaRPr lang="en-US" altLang="ko-KR" dirty="0">
              <a:solidFill>
                <a:srgbClr val="554F4D"/>
              </a:solidFill>
            </a:endParaRPr>
          </a:p>
          <a:p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Type1. </a:t>
            </a:r>
            <a:r>
              <a:rPr lang="ko-KR" altLang="en-US" dirty="0">
                <a:solidFill>
                  <a:srgbClr val="554F4D"/>
                </a:solidFill>
              </a:rPr>
              <a:t>프로세스와 스레드 종료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프로세스나 스레드를 중지하여 할당된 자원을 회수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교착 상태 사이클을 확실히 끊어낼 수 있지만 비용이 큼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프로세스가 중지될 때마다 교착 상태 알고리즘을 호출하여 교착 상태를 확인해야 하므로 상당한 오버헤드 발생</a:t>
            </a:r>
            <a:endParaRPr lang="en-US" altLang="ko-KR" sz="1600" dirty="0">
              <a:solidFill>
                <a:srgbClr val="554F4D"/>
              </a:solidFill>
            </a:endParaRPr>
          </a:p>
          <a:p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Type2. </a:t>
            </a:r>
            <a:r>
              <a:rPr lang="ko-KR" altLang="en-US" dirty="0">
                <a:solidFill>
                  <a:srgbClr val="554F4D"/>
                </a:solidFill>
              </a:rPr>
              <a:t>자원 선점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교착 상태가 제거될 때까지 계속해서 프로세스로부터 자원을 선점하여 다른 프로세스 에게 자원을 점유하도록 함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자원을 선점할 때 아래와 같은 요인을 선택해야 함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1257300" lvl="2" indent="-342900">
              <a:buAutoNum type="arabicParenR"/>
            </a:pPr>
            <a:r>
              <a:rPr lang="ko-KR" altLang="en-US" sz="1600" dirty="0">
                <a:solidFill>
                  <a:srgbClr val="554F4D"/>
                </a:solidFill>
              </a:rPr>
              <a:t>희생자 선택</a:t>
            </a:r>
            <a:r>
              <a:rPr lang="en-US" altLang="ko-KR" sz="1600" dirty="0">
                <a:solidFill>
                  <a:srgbClr val="554F4D"/>
                </a:solidFill>
              </a:rPr>
              <a:t>(selection of a victim)</a:t>
            </a:r>
          </a:p>
          <a:p>
            <a:pPr marL="1257300" lvl="2" indent="-342900">
              <a:buAutoNum type="arabicParenR"/>
            </a:pPr>
            <a:r>
              <a:rPr lang="ko-KR" altLang="en-US" sz="1600" dirty="0">
                <a:solidFill>
                  <a:srgbClr val="554F4D"/>
                </a:solidFill>
              </a:rPr>
              <a:t>후퇴</a:t>
            </a:r>
            <a:r>
              <a:rPr lang="en-US" altLang="ko-KR" sz="1600" dirty="0">
                <a:solidFill>
                  <a:srgbClr val="554F4D"/>
                </a:solidFill>
              </a:rPr>
              <a:t>(rollback)</a:t>
            </a:r>
          </a:p>
          <a:p>
            <a:pPr marL="1257300" lvl="2" indent="-342900">
              <a:buAutoNum type="arabicParenR"/>
            </a:pPr>
            <a:r>
              <a:rPr lang="ko-KR" altLang="en-US" sz="1600" dirty="0">
                <a:solidFill>
                  <a:srgbClr val="554F4D"/>
                </a:solidFill>
              </a:rPr>
              <a:t>기아상태</a:t>
            </a:r>
            <a:r>
              <a:rPr lang="en-US" altLang="ko-KR" sz="1600" dirty="0">
                <a:solidFill>
                  <a:srgbClr val="554F4D"/>
                </a:solidFill>
              </a:rPr>
              <a:t>(starvation)</a:t>
            </a:r>
          </a:p>
        </p:txBody>
      </p:sp>
      <p:sp>
        <p:nvSpPr>
          <p:cNvPr id="3" name="화살표: 톱니 모양의 오른쪽 2">
            <a:extLst>
              <a:ext uri="{FF2B5EF4-FFF2-40B4-BE49-F238E27FC236}">
                <a16:creationId xmlns:a16="http://schemas.microsoft.com/office/drawing/2014/main" id="{78DA4C17-5991-41D4-BF83-D7BB598FA614}"/>
              </a:ext>
            </a:extLst>
          </p:cNvPr>
          <p:cNvSpPr/>
          <p:nvPr/>
        </p:nvSpPr>
        <p:spPr>
          <a:xfrm rot="9727884">
            <a:off x="6582611" y="2863406"/>
            <a:ext cx="979973" cy="304821"/>
          </a:xfrm>
          <a:prstGeom prst="notchedRightArrow">
            <a:avLst>
              <a:gd name="adj1" fmla="val 50000"/>
              <a:gd name="adj2" fmla="val 978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515A3-D459-4225-8D4F-4D5765A6318B}"/>
              </a:ext>
            </a:extLst>
          </p:cNvPr>
          <p:cNvSpPr txBox="1"/>
          <p:nvPr/>
        </p:nvSpPr>
        <p:spPr>
          <a:xfrm rot="20612829">
            <a:off x="7477307" y="26103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0085407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프로젝트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4F6347-D0F1-4D13-9FF8-D7DC21AC5840}"/>
              </a:ext>
            </a:extLst>
          </p:cNvPr>
          <p:cNvSpPr/>
          <p:nvPr/>
        </p:nvSpPr>
        <p:spPr>
          <a:xfrm>
            <a:off x="811412" y="1338818"/>
            <a:ext cx="11135749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554F4D"/>
                </a:solidFill>
              </a:rPr>
              <a:t>교착 상태 탐지와 복구 프로젝트</a:t>
            </a:r>
            <a:r>
              <a:rPr lang="en-US" altLang="ko-KR" dirty="0">
                <a:solidFill>
                  <a:srgbClr val="554F4D"/>
                </a:solidFill>
              </a:rPr>
              <a:t>(</a:t>
            </a:r>
            <a:r>
              <a:rPr lang="ko-KR" altLang="en-US" dirty="0">
                <a:solidFill>
                  <a:srgbClr val="554F4D"/>
                </a:solidFill>
              </a:rPr>
              <a:t>교재 </a:t>
            </a:r>
            <a:r>
              <a:rPr lang="en-US" altLang="ko-KR" dirty="0">
                <a:solidFill>
                  <a:srgbClr val="554F4D"/>
                </a:solidFill>
              </a:rPr>
              <a:t>379p 41</a:t>
            </a:r>
            <a:r>
              <a:rPr lang="ko-KR" altLang="en-US" dirty="0">
                <a:solidFill>
                  <a:srgbClr val="554F4D"/>
                </a:solidFill>
              </a:rPr>
              <a:t>번</a:t>
            </a:r>
            <a:r>
              <a:rPr lang="en-US" altLang="ko-KR" dirty="0">
                <a:solidFill>
                  <a:srgbClr val="554F4D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554F4D"/>
                </a:solidFill>
              </a:rPr>
              <a:t>: </a:t>
            </a:r>
            <a:r>
              <a:rPr lang="ko-KR" altLang="en-US" sz="1600" dirty="0">
                <a:solidFill>
                  <a:srgbClr val="554F4D"/>
                </a:solidFill>
              </a:rPr>
              <a:t>동종의 자원 </a:t>
            </a:r>
            <a:r>
              <a:rPr lang="en-US" altLang="ko-KR" sz="1600" dirty="0">
                <a:solidFill>
                  <a:srgbClr val="554F4D"/>
                </a:solidFill>
              </a:rPr>
              <a:t>n</a:t>
            </a:r>
            <a:r>
              <a:rPr lang="ko-KR" altLang="en-US" sz="1600" dirty="0">
                <a:solidFill>
                  <a:srgbClr val="554F4D"/>
                </a:solidFill>
              </a:rPr>
              <a:t>과 프로세스 </a:t>
            </a:r>
            <a:r>
              <a:rPr lang="en-US" altLang="ko-KR" sz="1600" dirty="0">
                <a:solidFill>
                  <a:srgbClr val="554F4D"/>
                </a:solidFill>
              </a:rPr>
              <a:t>m</a:t>
            </a:r>
            <a:r>
              <a:rPr lang="ko-KR" altLang="en-US" sz="1600" dirty="0">
                <a:solidFill>
                  <a:srgbClr val="554F4D"/>
                </a:solidFill>
              </a:rPr>
              <a:t>개를 포함하는 시스템에서 교착 상태 발생 여부를 결정하는 프로그램을 작성하라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endParaRPr lang="en-US" altLang="ko-KR" dirty="0">
              <a:solidFill>
                <a:srgbClr val="554F4D"/>
              </a:solidFill>
            </a:endParaRPr>
          </a:p>
          <a:p>
            <a:r>
              <a:rPr lang="ko-KR" altLang="en-US" dirty="0">
                <a:solidFill>
                  <a:srgbClr val="554F4D"/>
                </a:solidFill>
              </a:rPr>
              <a:t>조건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1. </a:t>
            </a:r>
            <a:r>
              <a:rPr lang="ko-KR" altLang="en-US" sz="1600" dirty="0">
                <a:solidFill>
                  <a:srgbClr val="554F4D"/>
                </a:solidFill>
              </a:rPr>
              <a:t>각 프로세스가 자신에 필요한 자원 집합을 생성하게 하라</a:t>
            </a:r>
            <a:r>
              <a:rPr lang="en-US" altLang="ko-KR" sz="1600" dirty="0">
                <a:solidFill>
                  <a:srgbClr val="554F4D"/>
                </a:solidFill>
              </a:rPr>
              <a:t>(ex. </a:t>
            </a:r>
            <a:r>
              <a:rPr lang="ko-KR" altLang="en-US" sz="1600" dirty="0">
                <a:solidFill>
                  <a:srgbClr val="554F4D"/>
                </a:solidFill>
              </a:rPr>
              <a:t>자원 </a:t>
            </a:r>
            <a:r>
              <a:rPr lang="en-US" altLang="ko-KR" sz="1600" dirty="0">
                <a:solidFill>
                  <a:srgbClr val="554F4D"/>
                </a:solidFill>
              </a:rPr>
              <a:t>A </a:t>
            </a:r>
            <a:r>
              <a:rPr lang="ko-KR" altLang="en-US" sz="1600" dirty="0">
                <a:solidFill>
                  <a:srgbClr val="554F4D"/>
                </a:solidFill>
              </a:rPr>
              <a:t>셋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자원 </a:t>
            </a:r>
            <a:r>
              <a:rPr lang="en-US" altLang="ko-KR" sz="1600" dirty="0">
                <a:solidFill>
                  <a:srgbClr val="554F4D"/>
                </a:solidFill>
              </a:rPr>
              <a:t>B </a:t>
            </a:r>
            <a:r>
              <a:rPr lang="ko-KR" altLang="en-US" sz="1600" dirty="0">
                <a:solidFill>
                  <a:srgbClr val="554F4D"/>
                </a:solidFill>
              </a:rPr>
              <a:t>하나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자원 </a:t>
            </a:r>
            <a:r>
              <a:rPr lang="en-US" altLang="ko-KR" sz="1600" dirty="0">
                <a:solidFill>
                  <a:srgbClr val="554F4D"/>
                </a:solidFill>
              </a:rPr>
              <a:t>C </a:t>
            </a:r>
            <a:r>
              <a:rPr lang="ko-KR" altLang="en-US" sz="1600" dirty="0">
                <a:solidFill>
                  <a:srgbClr val="554F4D"/>
                </a:solidFill>
              </a:rPr>
              <a:t>다섯 등</a:t>
            </a:r>
            <a:r>
              <a:rPr lang="en-US" altLang="ko-KR" sz="1600" dirty="0">
                <a:solidFill>
                  <a:srgbClr val="554F4D"/>
                </a:solidFill>
              </a:rPr>
              <a:t>)</a:t>
            </a:r>
          </a:p>
          <a:p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2. </a:t>
            </a:r>
            <a:r>
              <a:rPr lang="ko-KR" altLang="en-US" sz="1600" dirty="0">
                <a:solidFill>
                  <a:srgbClr val="554F4D"/>
                </a:solidFill>
              </a:rPr>
              <a:t>각 집합에서 임의의 순서로 한 번에 한 가지 유형의 자원을 요청하고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각 유형 사이에 임의의 정지 시간을 둬라</a:t>
            </a:r>
          </a:p>
          <a:p>
            <a:endParaRPr lang="ko-KR" altLang="en-US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3. </a:t>
            </a:r>
            <a:r>
              <a:rPr lang="ko-KR" altLang="en-US" sz="1600" dirty="0">
                <a:solidFill>
                  <a:srgbClr val="554F4D"/>
                </a:solidFill>
              </a:rPr>
              <a:t>각 프로세스들이 원하는 것을 모두 얻을 때까지 얻은 자원들을 보유하게 하라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4. </a:t>
            </a:r>
            <a:r>
              <a:rPr lang="ko-KR" altLang="en-US" sz="1600" dirty="0">
                <a:solidFill>
                  <a:srgbClr val="554F4D"/>
                </a:solidFill>
              </a:rPr>
              <a:t>교착 상태가 발생하기 시작해야 한다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5. </a:t>
            </a:r>
            <a:r>
              <a:rPr lang="ko-KR" altLang="en-US" sz="1600" dirty="0">
                <a:solidFill>
                  <a:srgbClr val="554F4D"/>
                </a:solidFill>
              </a:rPr>
              <a:t>다른 스레드가 교착 상태를 확인하게 하라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6. </a:t>
            </a:r>
            <a:r>
              <a:rPr lang="ko-KR" altLang="en-US" sz="1600" dirty="0">
                <a:solidFill>
                  <a:srgbClr val="554F4D"/>
                </a:solidFill>
              </a:rPr>
              <a:t>교착 상태가 발생하면 보고한 뒤 교착 상태에 연관된 스레드를 종료해야 한다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7. </a:t>
            </a:r>
            <a:r>
              <a:rPr lang="ko-KR" altLang="en-US" sz="1600" dirty="0">
                <a:solidFill>
                  <a:srgbClr val="554F4D"/>
                </a:solidFill>
              </a:rPr>
              <a:t>종료할 스레드를 선정할 때 여러 가지 경험적 방법을 사용해보고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</a:p>
          <a:p>
            <a:r>
              <a:rPr lang="en-US" altLang="ko-KR" sz="1600" dirty="0">
                <a:solidFill>
                  <a:srgbClr val="554F4D"/>
                </a:solidFill>
              </a:rPr>
              <a:t>   </a:t>
            </a:r>
            <a:r>
              <a:rPr lang="ko-KR" altLang="en-US" sz="1600" dirty="0">
                <a:solidFill>
                  <a:srgbClr val="554F4D"/>
                </a:solidFill>
              </a:rPr>
              <a:t>어떤 방법이 평균적으로 최적의 결과를 내는지 살펴보라</a:t>
            </a:r>
          </a:p>
        </p:txBody>
      </p:sp>
    </p:spTree>
    <p:extLst>
      <p:ext uri="{BB962C8B-B14F-4D97-AF65-F5344CB8AC3E}">
        <p14:creationId xmlns:p14="http://schemas.microsoft.com/office/powerpoint/2010/main" val="18521932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프로젝트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4F6347-D0F1-4D13-9FF8-D7DC21AC5840}"/>
              </a:ext>
            </a:extLst>
          </p:cNvPr>
          <p:cNvSpPr/>
          <p:nvPr/>
        </p:nvSpPr>
        <p:spPr>
          <a:xfrm>
            <a:off x="811412" y="1338818"/>
            <a:ext cx="11135749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554F4D"/>
                </a:solidFill>
              </a:rPr>
              <a:t>시뮬레이션 흐름</a:t>
            </a:r>
            <a:r>
              <a:rPr lang="en-US" altLang="ko-KR" sz="1600" dirty="0">
                <a:solidFill>
                  <a:srgbClr val="554F4D"/>
                </a:solidFill>
              </a:rPr>
              <a:t>(Detection class)</a:t>
            </a:r>
          </a:p>
          <a:p>
            <a:endParaRPr lang="en-US" altLang="ko-KR" sz="1600" dirty="0">
              <a:solidFill>
                <a:srgbClr val="554F4D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554F4D"/>
                </a:solidFill>
              </a:rPr>
              <a:t>Main </a:t>
            </a:r>
            <a:r>
              <a:rPr lang="ko-KR" altLang="en-US" sz="1600" dirty="0">
                <a:solidFill>
                  <a:srgbClr val="554F4D"/>
                </a:solidFill>
              </a:rPr>
              <a:t>문에서 </a:t>
            </a:r>
            <a:r>
              <a:rPr lang="en-US" altLang="ko-KR" sz="1600" dirty="0">
                <a:solidFill>
                  <a:srgbClr val="554F4D"/>
                </a:solidFill>
              </a:rPr>
              <a:t>fill() </a:t>
            </a:r>
            <a:r>
              <a:rPr lang="ko-KR" altLang="en-US" sz="1600" dirty="0">
                <a:solidFill>
                  <a:srgbClr val="554F4D"/>
                </a:solidFill>
              </a:rPr>
              <a:t>메소드 호출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fill() </a:t>
            </a:r>
            <a:r>
              <a:rPr lang="ko-KR" altLang="en-US" sz="1600" dirty="0">
                <a:solidFill>
                  <a:srgbClr val="554F4D"/>
                </a:solidFill>
              </a:rPr>
              <a:t>메소드에서 가용 자원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프로세스 요청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</a:rPr>
              <a:t>프로세스에 현재 할당된 배열 </a:t>
            </a:r>
            <a:r>
              <a:rPr lang="ko-KR" altLang="en-US" sz="1600" dirty="0" err="1">
                <a:solidFill>
                  <a:srgbClr val="554F4D"/>
                </a:solidFill>
              </a:rPr>
              <a:t>임의값으로</a:t>
            </a:r>
            <a:r>
              <a:rPr lang="ko-KR" altLang="en-US" sz="1600" dirty="0">
                <a:solidFill>
                  <a:srgbClr val="554F4D"/>
                </a:solidFill>
              </a:rPr>
              <a:t> 초기화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finish, terminated </a:t>
            </a:r>
            <a:r>
              <a:rPr lang="ko-KR" altLang="en-US" sz="1600" dirty="0">
                <a:solidFill>
                  <a:srgbClr val="554F4D"/>
                </a:solidFill>
              </a:rPr>
              <a:t>배열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로 초기화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lvl="1"/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2. Main </a:t>
            </a:r>
            <a:r>
              <a:rPr lang="ko-KR" altLang="en-US" sz="1600" dirty="0">
                <a:solidFill>
                  <a:srgbClr val="554F4D"/>
                </a:solidFill>
              </a:rPr>
              <a:t>문에서 </a:t>
            </a:r>
            <a:r>
              <a:rPr lang="en-US" altLang="ko-KR" sz="1600" dirty="0">
                <a:solidFill>
                  <a:srgbClr val="554F4D"/>
                </a:solidFill>
              </a:rPr>
              <a:t>algo() </a:t>
            </a:r>
            <a:r>
              <a:rPr lang="ko-KR" altLang="en-US" sz="1600" dirty="0">
                <a:solidFill>
                  <a:srgbClr val="554F4D"/>
                </a:solidFill>
              </a:rPr>
              <a:t>메소드 호출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algo() </a:t>
            </a:r>
            <a:r>
              <a:rPr lang="ko-KR" altLang="en-US" sz="1600" dirty="0">
                <a:solidFill>
                  <a:srgbClr val="554F4D"/>
                </a:solidFill>
              </a:rPr>
              <a:t>메소드는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데드락의</a:t>
            </a:r>
            <a:r>
              <a:rPr lang="ko-KR" altLang="en-US" sz="1600" dirty="0">
                <a:solidFill>
                  <a:srgbClr val="554F4D"/>
                </a:solidFill>
              </a:rPr>
              <a:t> 발생 여부를 확인하는 메서드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할당된 </a:t>
            </a:r>
            <a:r>
              <a:rPr lang="en-US" altLang="ko-KR" sz="1600" dirty="0">
                <a:solidFill>
                  <a:srgbClr val="554F4D"/>
                </a:solidFill>
              </a:rPr>
              <a:t>n</a:t>
            </a:r>
            <a:r>
              <a:rPr lang="ko-KR" altLang="en-US" sz="1600" dirty="0">
                <a:solidFill>
                  <a:srgbClr val="554F4D"/>
                </a:solidFill>
              </a:rPr>
              <a:t>만큼 반복하는 </a:t>
            </a:r>
            <a:r>
              <a:rPr lang="en-US" altLang="ko-KR" sz="1600" dirty="0">
                <a:solidFill>
                  <a:srgbClr val="554F4D"/>
                </a:solidFill>
              </a:rPr>
              <a:t>for</a:t>
            </a:r>
            <a:r>
              <a:rPr lang="ko-KR" altLang="en-US" sz="1600" dirty="0">
                <a:solidFill>
                  <a:srgbClr val="554F4D"/>
                </a:solidFill>
              </a:rPr>
              <a:t>문에서 </a:t>
            </a:r>
            <a:r>
              <a:rPr lang="en-US" altLang="ko-KR" sz="1600" dirty="0">
                <a:solidFill>
                  <a:srgbClr val="554F4D"/>
                </a:solidFill>
              </a:rPr>
              <a:t>finish</a:t>
            </a:r>
            <a:r>
              <a:rPr lang="ko-KR" altLang="en-US" sz="1600" dirty="0">
                <a:solidFill>
                  <a:srgbClr val="554F4D"/>
                </a:solidFill>
              </a:rPr>
              <a:t>배열의 인덱스가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이고 </a:t>
            </a:r>
            <a:r>
              <a:rPr lang="en-US" altLang="ko-KR" sz="1600" dirty="0">
                <a:solidFill>
                  <a:srgbClr val="554F4D"/>
                </a:solidFill>
              </a:rPr>
              <a:t>req</a:t>
            </a:r>
            <a:r>
              <a:rPr lang="ko-KR" altLang="en-US" sz="1600" dirty="0">
                <a:solidFill>
                  <a:srgbClr val="554F4D"/>
                </a:solidFill>
              </a:rPr>
              <a:t>배열이 가용자원보다 작을 때                              </a:t>
            </a:r>
            <a:r>
              <a:rPr lang="en-US" altLang="ko-KR" sz="1600" dirty="0">
                <a:solidFill>
                  <a:srgbClr val="554F4D"/>
                </a:solidFill>
              </a:rPr>
              <a:t>avail </a:t>
            </a:r>
            <a:r>
              <a:rPr lang="ko-KR" altLang="en-US" sz="1600" dirty="0">
                <a:solidFill>
                  <a:srgbClr val="554F4D"/>
                </a:solidFill>
              </a:rPr>
              <a:t>가용자원 배열에 </a:t>
            </a:r>
            <a:r>
              <a:rPr lang="en-US" altLang="ko-KR" sz="1600" dirty="0" err="1">
                <a:solidFill>
                  <a:srgbClr val="554F4D"/>
                </a:solidFill>
              </a:rPr>
              <a:t>alloc</a:t>
            </a:r>
            <a:r>
              <a:rPr lang="en-US" altLang="ko-KR" sz="1600" dirty="0">
                <a:solidFill>
                  <a:srgbClr val="554F4D"/>
                </a:solidFill>
              </a:rPr>
              <a:t> </a:t>
            </a:r>
            <a:r>
              <a:rPr lang="ko-KR" altLang="en-US" sz="1600" dirty="0">
                <a:solidFill>
                  <a:srgbClr val="554F4D"/>
                </a:solidFill>
              </a:rPr>
              <a:t>배열의 값을 할당하고</a:t>
            </a:r>
            <a:r>
              <a:rPr lang="en-US" altLang="ko-KR" sz="1600" dirty="0">
                <a:solidFill>
                  <a:srgbClr val="554F4D"/>
                </a:solidFill>
              </a:rPr>
              <a:t>, finish</a:t>
            </a:r>
            <a:r>
              <a:rPr lang="ko-KR" altLang="en-US" sz="1600" dirty="0">
                <a:solidFill>
                  <a:srgbClr val="554F4D"/>
                </a:solidFill>
              </a:rPr>
              <a:t>를 </a:t>
            </a:r>
            <a:r>
              <a:rPr lang="en-US" altLang="ko-KR" sz="1600" dirty="0">
                <a:solidFill>
                  <a:srgbClr val="554F4D"/>
                </a:solidFill>
              </a:rPr>
              <a:t>true</a:t>
            </a:r>
            <a:r>
              <a:rPr lang="ko-KR" altLang="en-US" sz="1600" dirty="0">
                <a:solidFill>
                  <a:srgbClr val="554F4D"/>
                </a:solidFill>
              </a:rPr>
              <a:t>로 설정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3. Main </a:t>
            </a:r>
            <a:r>
              <a:rPr lang="ko-KR" altLang="en-US" sz="1600" dirty="0">
                <a:solidFill>
                  <a:srgbClr val="554F4D"/>
                </a:solidFill>
              </a:rPr>
              <a:t>문에서 </a:t>
            </a:r>
            <a:r>
              <a:rPr lang="en-US" altLang="ko-KR" sz="1600" dirty="0" err="1">
                <a:solidFill>
                  <a:srgbClr val="554F4D"/>
                </a:solidFill>
              </a:rPr>
              <a:t>deadLockRecovery</a:t>
            </a:r>
            <a:r>
              <a:rPr lang="en-US" altLang="ko-KR" sz="1600" dirty="0">
                <a:solidFill>
                  <a:srgbClr val="554F4D"/>
                </a:solidFill>
              </a:rPr>
              <a:t>() </a:t>
            </a:r>
            <a:r>
              <a:rPr lang="ko-KR" altLang="en-US" sz="1600" dirty="0">
                <a:solidFill>
                  <a:srgbClr val="554F4D"/>
                </a:solidFill>
              </a:rPr>
              <a:t>메소드 호출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 err="1">
                <a:solidFill>
                  <a:srgbClr val="554F4D"/>
                </a:solidFill>
              </a:rPr>
              <a:t>deadLockRecovery</a:t>
            </a:r>
            <a:r>
              <a:rPr lang="en-US" altLang="ko-KR" sz="1600" dirty="0">
                <a:solidFill>
                  <a:srgbClr val="554F4D"/>
                </a:solidFill>
              </a:rPr>
              <a:t>()</a:t>
            </a:r>
            <a:r>
              <a:rPr lang="ko-KR" altLang="en-US" sz="1600" dirty="0">
                <a:solidFill>
                  <a:srgbClr val="554F4D"/>
                </a:solidFill>
              </a:rPr>
              <a:t>는 </a:t>
            </a:r>
            <a:r>
              <a:rPr lang="en-US" altLang="ko-KR" sz="1600" dirty="0">
                <a:solidFill>
                  <a:srgbClr val="554F4D"/>
                </a:solidFill>
              </a:rPr>
              <a:t>algo()</a:t>
            </a:r>
            <a:r>
              <a:rPr lang="ko-KR" altLang="en-US" sz="1600" dirty="0">
                <a:solidFill>
                  <a:srgbClr val="554F4D"/>
                </a:solidFill>
              </a:rPr>
              <a:t>에서 발생한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데드락을</a:t>
            </a:r>
            <a:r>
              <a:rPr lang="ko-KR" altLang="en-US" sz="1600" dirty="0">
                <a:solidFill>
                  <a:srgbClr val="554F4D"/>
                </a:solidFill>
              </a:rPr>
              <a:t> 해결하는 메소드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안전한 경우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</a:t>
            </a:r>
            <a:r>
              <a:rPr lang="ko-KR" altLang="en-US" sz="1600" dirty="0">
                <a:solidFill>
                  <a:srgbClr val="554F4D"/>
                </a:solidFill>
              </a:rPr>
              <a:t> 발생 후 회복한 경우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ko-KR" altLang="en-US" sz="1600" dirty="0" err="1">
                <a:solidFill>
                  <a:srgbClr val="554F4D"/>
                </a:solidFill>
              </a:rPr>
              <a:t>데드락을</a:t>
            </a:r>
            <a:r>
              <a:rPr lang="ko-KR" altLang="en-US" sz="1600" dirty="0">
                <a:solidFill>
                  <a:srgbClr val="554F4D"/>
                </a:solidFill>
              </a:rPr>
              <a:t> 해결하지 못했을 경우 </a:t>
            </a:r>
            <a:r>
              <a:rPr lang="en-US" altLang="ko-KR" sz="1600" dirty="0">
                <a:solidFill>
                  <a:srgbClr val="554F4D"/>
                </a:solidFill>
              </a:rPr>
              <a:t>3</a:t>
            </a:r>
            <a:r>
              <a:rPr lang="ko-KR" altLang="en-US" sz="1600" dirty="0">
                <a:solidFill>
                  <a:srgbClr val="554F4D"/>
                </a:solidFill>
              </a:rPr>
              <a:t>가지로 분류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종료될 프로세스를 확인하기 위한 </a:t>
            </a:r>
            <a:r>
              <a:rPr lang="en-US" altLang="ko-KR" sz="1600" dirty="0">
                <a:solidFill>
                  <a:srgbClr val="554F4D"/>
                </a:solidFill>
              </a:rPr>
              <a:t>release </a:t>
            </a:r>
            <a:r>
              <a:rPr lang="ko-KR" altLang="en-US" sz="1600" dirty="0">
                <a:solidFill>
                  <a:srgbClr val="554F4D"/>
                </a:solidFill>
              </a:rPr>
              <a:t>메소드와 </a:t>
            </a:r>
            <a:r>
              <a:rPr lang="en-US" altLang="ko-KR" sz="1600" dirty="0" err="1">
                <a:solidFill>
                  <a:srgbClr val="554F4D"/>
                </a:solidFill>
              </a:rPr>
              <a:t>getMin</a:t>
            </a:r>
            <a:r>
              <a:rPr lang="en-US" altLang="ko-KR" sz="1600" dirty="0">
                <a:solidFill>
                  <a:srgbClr val="554F4D"/>
                </a:solidFill>
              </a:rPr>
              <a:t>() </a:t>
            </a:r>
            <a:r>
              <a:rPr lang="ko-KR" altLang="en-US" sz="1600" dirty="0">
                <a:solidFill>
                  <a:srgbClr val="554F4D"/>
                </a:solidFill>
              </a:rPr>
              <a:t>메소드를 사용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lvl="1"/>
            <a:endParaRPr lang="en-US" altLang="ko-KR" sz="1600" dirty="0">
              <a:solidFill>
                <a:srgbClr val="554F4D"/>
              </a:solidFill>
            </a:endParaRPr>
          </a:p>
          <a:p>
            <a:r>
              <a:rPr lang="en-US" altLang="ko-KR" sz="1600" dirty="0">
                <a:solidFill>
                  <a:srgbClr val="554F4D"/>
                </a:solidFill>
              </a:rPr>
              <a:t>4. </a:t>
            </a:r>
            <a:r>
              <a:rPr lang="ko-KR" altLang="en-US" sz="1600" dirty="0">
                <a:solidFill>
                  <a:srgbClr val="554F4D"/>
                </a:solidFill>
              </a:rPr>
              <a:t>종료할 스레드를 선정하여 최적의 결과를 내는 방법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Main</a:t>
            </a:r>
            <a:r>
              <a:rPr lang="ko-KR" altLang="en-US" sz="1600" dirty="0">
                <a:solidFill>
                  <a:srgbClr val="554F4D"/>
                </a:solidFill>
              </a:rPr>
              <a:t>문의 </a:t>
            </a:r>
            <a:r>
              <a:rPr lang="en-US" altLang="ko-KR" sz="1600" dirty="0">
                <a:solidFill>
                  <a:srgbClr val="554F4D"/>
                </a:solidFill>
              </a:rPr>
              <a:t>algo()</a:t>
            </a:r>
            <a:r>
              <a:rPr lang="ko-KR" altLang="en-US" sz="1600" dirty="0">
                <a:solidFill>
                  <a:srgbClr val="554F4D"/>
                </a:solidFill>
              </a:rPr>
              <a:t>와 </a:t>
            </a:r>
            <a:r>
              <a:rPr lang="en-US" altLang="ko-KR" sz="1600" dirty="0" err="1">
                <a:solidFill>
                  <a:srgbClr val="554F4D"/>
                </a:solidFill>
              </a:rPr>
              <a:t>deadLockRecovery</a:t>
            </a:r>
            <a:r>
              <a:rPr lang="en-US" altLang="ko-KR" sz="1600" dirty="0">
                <a:solidFill>
                  <a:srgbClr val="554F4D"/>
                </a:solidFill>
              </a:rPr>
              <a:t>() </a:t>
            </a:r>
            <a:r>
              <a:rPr lang="ko-KR" altLang="en-US" sz="1600" dirty="0">
                <a:solidFill>
                  <a:srgbClr val="554F4D"/>
                </a:solidFill>
              </a:rPr>
              <a:t>메소드 사이에 시간 측정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종료될 프로세스를 선정하는 </a:t>
            </a:r>
            <a:r>
              <a:rPr lang="en-US" altLang="ko-KR" sz="1600" dirty="0">
                <a:solidFill>
                  <a:srgbClr val="554F4D"/>
                </a:solidFill>
              </a:rPr>
              <a:t>release()</a:t>
            </a:r>
            <a:r>
              <a:rPr lang="ko-KR" altLang="en-US" sz="1600" dirty="0">
                <a:solidFill>
                  <a:srgbClr val="554F4D"/>
                </a:solidFill>
              </a:rPr>
              <a:t>와 </a:t>
            </a:r>
            <a:r>
              <a:rPr lang="en-US" altLang="ko-KR" sz="1600" dirty="0" err="1">
                <a:solidFill>
                  <a:srgbClr val="554F4D"/>
                </a:solidFill>
              </a:rPr>
              <a:t>getMin</a:t>
            </a:r>
            <a:r>
              <a:rPr lang="en-US" altLang="ko-KR" sz="1600" dirty="0">
                <a:solidFill>
                  <a:srgbClr val="554F4D"/>
                </a:solidFill>
              </a:rPr>
              <a:t>() </a:t>
            </a:r>
            <a:r>
              <a:rPr lang="ko-KR" altLang="en-US" sz="1600" dirty="0">
                <a:solidFill>
                  <a:srgbClr val="554F4D"/>
                </a:solidFill>
              </a:rPr>
              <a:t>메소드를 조금씩 변경하여 최적의 시간 탐색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26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89074"/>
            <a:ext cx="341995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</a:t>
            </a:r>
            <a:r>
              <a:rPr lang="ko-KR" altLang="en-US" dirty="0">
                <a:solidFill>
                  <a:srgbClr val="554F4D"/>
                </a:solidFill>
              </a:rPr>
              <a:t>필드 선언</a:t>
            </a:r>
            <a:r>
              <a:rPr lang="en-US" altLang="ko-KR" dirty="0">
                <a:solidFill>
                  <a:srgbClr val="554F4D"/>
                </a:solidFill>
              </a:rPr>
              <a:t>(Detection class)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A852A-9CF3-498D-832E-25C3E9B2BE13}"/>
              </a:ext>
            </a:extLst>
          </p:cNvPr>
          <p:cNvSpPr/>
          <p:nvPr/>
        </p:nvSpPr>
        <p:spPr>
          <a:xfrm>
            <a:off x="6096000" y="1143001"/>
            <a:ext cx="6095999" cy="5465428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자원 </a:t>
            </a:r>
            <a:r>
              <a:rPr lang="en-US" altLang="ko-KR" dirty="0">
                <a:solidFill>
                  <a:srgbClr val="554F4D"/>
                </a:solidFill>
              </a:rPr>
              <a:t>N</a:t>
            </a:r>
            <a:r>
              <a:rPr lang="ko-KR" altLang="en-US" dirty="0">
                <a:solidFill>
                  <a:srgbClr val="554F4D"/>
                </a:solidFill>
              </a:rPr>
              <a:t>과 프로세스 </a:t>
            </a:r>
            <a:r>
              <a:rPr lang="en-US" altLang="ko-KR" dirty="0">
                <a:solidFill>
                  <a:srgbClr val="554F4D"/>
                </a:solidFill>
              </a:rPr>
              <a:t>M </a:t>
            </a:r>
            <a:r>
              <a:rPr lang="ko-KR" altLang="en-US" dirty="0">
                <a:solidFill>
                  <a:srgbClr val="554F4D"/>
                </a:solidFill>
              </a:rPr>
              <a:t>의 개수 임의 생성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M </a:t>
            </a:r>
            <a:r>
              <a:rPr lang="ko-KR" altLang="en-US" dirty="0">
                <a:solidFill>
                  <a:srgbClr val="554F4D"/>
                </a:solidFill>
              </a:rPr>
              <a:t>크기의 가용 자원 배열 </a:t>
            </a:r>
            <a:r>
              <a:rPr lang="en-US" altLang="ko-KR" dirty="0">
                <a:solidFill>
                  <a:srgbClr val="554F4D"/>
                </a:solidFill>
              </a:rPr>
              <a:t>avail </a:t>
            </a:r>
            <a:r>
              <a:rPr lang="ko-KR" altLang="en-US" dirty="0">
                <a:solidFill>
                  <a:srgbClr val="554F4D"/>
                </a:solidFill>
              </a:rPr>
              <a:t>생성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N x M </a:t>
            </a:r>
            <a:r>
              <a:rPr lang="ko-KR" altLang="en-US" dirty="0">
                <a:solidFill>
                  <a:srgbClr val="554F4D"/>
                </a:solidFill>
              </a:rPr>
              <a:t>크기의 현재 프로세스에 할당된 자원 배열          </a:t>
            </a:r>
            <a:r>
              <a:rPr lang="en-US" altLang="ko-KR" dirty="0" err="1">
                <a:solidFill>
                  <a:srgbClr val="554F4D"/>
                </a:solidFill>
              </a:rPr>
              <a:t>alloc</a:t>
            </a:r>
            <a:r>
              <a:rPr lang="en-US" altLang="ko-KR" dirty="0">
                <a:solidFill>
                  <a:srgbClr val="554F4D"/>
                </a:solidFill>
              </a:rPr>
              <a:t> </a:t>
            </a:r>
            <a:r>
              <a:rPr lang="ko-KR" altLang="en-US" dirty="0">
                <a:solidFill>
                  <a:srgbClr val="554F4D"/>
                </a:solidFill>
              </a:rPr>
              <a:t>생성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N x M </a:t>
            </a:r>
            <a:r>
              <a:rPr lang="ko-KR" altLang="en-US" dirty="0">
                <a:solidFill>
                  <a:srgbClr val="554F4D"/>
                </a:solidFill>
              </a:rPr>
              <a:t>크기의 각 프로세스의 현재 요청을 표시하는 행렬 </a:t>
            </a:r>
            <a:r>
              <a:rPr lang="en-US" altLang="ko-KR" dirty="0">
                <a:solidFill>
                  <a:srgbClr val="554F4D"/>
                </a:solidFill>
              </a:rPr>
              <a:t>req </a:t>
            </a:r>
            <a:r>
              <a:rPr lang="ko-KR" altLang="en-US" dirty="0">
                <a:solidFill>
                  <a:srgbClr val="554F4D"/>
                </a:solidFill>
              </a:rPr>
              <a:t>생성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N </a:t>
            </a:r>
            <a:r>
              <a:rPr lang="ko-KR" altLang="en-US" dirty="0">
                <a:solidFill>
                  <a:srgbClr val="554F4D"/>
                </a:solidFill>
              </a:rPr>
              <a:t>크기의 종료 여부 배열 생성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N </a:t>
            </a:r>
            <a:r>
              <a:rPr lang="ko-KR" altLang="en-US" dirty="0">
                <a:solidFill>
                  <a:srgbClr val="554F4D"/>
                </a:solidFill>
              </a:rPr>
              <a:t>크기의 제거 여부 배열 생성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제거된 프로세스 이름 저장을 위한 문자열 </a:t>
            </a:r>
            <a:r>
              <a:rPr lang="en-US" altLang="ko-KR" dirty="0">
                <a:solidFill>
                  <a:srgbClr val="554F4D"/>
                </a:solidFill>
              </a:rPr>
              <a:t>seq </a:t>
            </a:r>
            <a:r>
              <a:rPr lang="ko-KR" altLang="en-US" dirty="0">
                <a:solidFill>
                  <a:srgbClr val="554F4D"/>
                </a:solidFill>
              </a:rPr>
              <a:t>생성</a:t>
            </a:r>
            <a:endParaRPr lang="en-US" altLang="ko-KR" dirty="0">
              <a:solidFill>
                <a:srgbClr val="554F4D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9C4B9-A08D-495B-8BA9-749EB99D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3173811"/>
            <a:ext cx="4920347" cy="14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13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289074"/>
            <a:ext cx="341995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- fill </a:t>
            </a:r>
            <a:r>
              <a:rPr lang="ko-KR" altLang="en-US" dirty="0">
                <a:solidFill>
                  <a:srgbClr val="554F4D"/>
                </a:solidFill>
              </a:rPr>
              <a:t>메소드</a:t>
            </a:r>
            <a:r>
              <a:rPr lang="en-US" altLang="ko-KR" dirty="0">
                <a:solidFill>
                  <a:srgbClr val="554F4D"/>
                </a:solidFill>
              </a:rPr>
              <a:t>(Detection class)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A852A-9CF3-498D-832E-25C3E9B2BE13}"/>
              </a:ext>
            </a:extLst>
          </p:cNvPr>
          <p:cNvSpPr/>
          <p:nvPr/>
        </p:nvSpPr>
        <p:spPr>
          <a:xfrm>
            <a:off x="6096000" y="1143001"/>
            <a:ext cx="6095999" cy="5465428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fill() </a:t>
            </a:r>
            <a:r>
              <a:rPr lang="ko-KR" altLang="en-US" sz="1600" dirty="0">
                <a:solidFill>
                  <a:srgbClr val="554F4D"/>
                </a:solidFill>
              </a:rPr>
              <a:t>메소드에서 </a:t>
            </a:r>
            <a:r>
              <a:rPr lang="en-US" altLang="ko-KR" sz="1600" dirty="0" err="1">
                <a:solidFill>
                  <a:srgbClr val="554F4D"/>
                </a:solidFill>
              </a:rPr>
              <a:t>alloc</a:t>
            </a:r>
            <a:r>
              <a:rPr lang="en-US" altLang="ko-KR" sz="1600" dirty="0">
                <a:solidFill>
                  <a:srgbClr val="554F4D"/>
                </a:solidFill>
              </a:rPr>
              <a:t>, req, avail </a:t>
            </a:r>
            <a:r>
              <a:rPr lang="ko-KR" altLang="en-US" sz="1600" dirty="0">
                <a:solidFill>
                  <a:srgbClr val="554F4D"/>
                </a:solidFill>
              </a:rPr>
              <a:t>배열의 각 인덱스에 해당하는 값들을 임의로 지정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Finished </a:t>
            </a:r>
            <a:r>
              <a:rPr lang="ko-KR" altLang="en-US" sz="1600" dirty="0">
                <a:solidFill>
                  <a:srgbClr val="554F4D"/>
                </a:solidFill>
              </a:rPr>
              <a:t>배열의 요소를 모두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로 초기화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554F4D"/>
                </a:solidFill>
              </a:rPr>
              <a:t>Terminated </a:t>
            </a:r>
            <a:r>
              <a:rPr lang="ko-KR" altLang="en-US" sz="1600" dirty="0">
                <a:solidFill>
                  <a:srgbClr val="554F4D"/>
                </a:solidFill>
              </a:rPr>
              <a:t>배열의 요소를 모두 </a:t>
            </a:r>
            <a:r>
              <a:rPr lang="en-US" altLang="ko-KR" sz="1600" dirty="0">
                <a:solidFill>
                  <a:srgbClr val="554F4D"/>
                </a:solidFill>
              </a:rPr>
              <a:t>false</a:t>
            </a:r>
            <a:r>
              <a:rPr lang="ko-KR" altLang="en-US" sz="1600" dirty="0">
                <a:solidFill>
                  <a:srgbClr val="554F4D"/>
                </a:solidFill>
              </a:rPr>
              <a:t>로 초기화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554F4D"/>
                </a:solidFill>
              </a:rPr>
              <a:t>조건 </a:t>
            </a:r>
            <a:r>
              <a:rPr lang="en-US" altLang="ko-KR" sz="1600" dirty="0">
                <a:solidFill>
                  <a:srgbClr val="554F4D"/>
                </a:solidFill>
              </a:rPr>
              <a:t>1 </a:t>
            </a:r>
            <a:r>
              <a:rPr lang="ko-KR" altLang="en-US" sz="1600" dirty="0">
                <a:solidFill>
                  <a:srgbClr val="554F4D"/>
                </a:solidFill>
              </a:rPr>
              <a:t>만족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43804-A068-421E-A501-A68247C0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666518"/>
            <a:ext cx="1970698" cy="48408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E8967C-B106-40AF-ACEE-C7CC4FBEA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77" y="2829934"/>
            <a:ext cx="2257376" cy="36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356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1575</Words>
  <Application>Microsoft Office PowerPoint</Application>
  <PresentationFormat>와이드스크린</PresentationFormat>
  <Paragraphs>256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승현</cp:lastModifiedBy>
  <cp:revision>493</cp:revision>
  <dcterms:created xsi:type="dcterms:W3CDTF">2020-05-03T01:37:17Z</dcterms:created>
  <dcterms:modified xsi:type="dcterms:W3CDTF">2021-12-10T00:44:21Z</dcterms:modified>
</cp:coreProperties>
</file>