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1" r:id="rId4"/>
    <p:sldId id="288" r:id="rId5"/>
    <p:sldId id="292" r:id="rId6"/>
    <p:sldId id="289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9905677" y="6588607"/>
            <a:ext cx="2295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451946" y="2709904"/>
            <a:ext cx="9288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상호배제 알고리즘 속도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8732521" y="5436976"/>
            <a:ext cx="313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21660021 </a:t>
            </a:r>
            <a:r>
              <a:rPr lang="ko-KR" altLang="en-US" sz="1600" dirty="0">
                <a:solidFill>
                  <a:srgbClr val="554F4D"/>
                </a:solidFill>
              </a:rPr>
              <a:t>김승현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21960025 </a:t>
            </a:r>
            <a:r>
              <a:rPr lang="ko-KR" altLang="en-US" sz="1600" dirty="0">
                <a:solidFill>
                  <a:srgbClr val="554F4D"/>
                </a:solidFill>
              </a:rPr>
              <a:t>신가영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21660027 </a:t>
            </a:r>
            <a:r>
              <a:rPr lang="ko-KR" altLang="en-US" sz="1600" dirty="0">
                <a:solidFill>
                  <a:srgbClr val="554F4D"/>
                </a:solidFill>
              </a:rPr>
              <a:t>양혜교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155610" y="217754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991021" y="2177544"/>
            <a:ext cx="2254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554F4D"/>
                </a:solidFill>
              </a:rPr>
              <a:t>모니터 알고리즘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155610" y="301380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991020" y="3013801"/>
            <a:ext cx="3759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dirty="0" err="1">
                <a:solidFill>
                  <a:srgbClr val="554F4D"/>
                </a:solidFill>
              </a:rPr>
              <a:t>램포트의</a:t>
            </a:r>
            <a:r>
              <a:rPr lang="ko-KR" altLang="en-US" sz="2200" dirty="0">
                <a:solidFill>
                  <a:srgbClr val="554F4D"/>
                </a:solidFill>
              </a:rPr>
              <a:t> </a:t>
            </a:r>
            <a:r>
              <a:rPr lang="ko-KR" altLang="en-US" sz="2200" dirty="0" err="1">
                <a:solidFill>
                  <a:srgbClr val="554F4D"/>
                </a:solidFill>
              </a:rPr>
              <a:t>베이커리</a:t>
            </a:r>
            <a:r>
              <a:rPr lang="ko-KR" altLang="en-US" sz="2200" dirty="0">
                <a:solidFill>
                  <a:srgbClr val="554F4D"/>
                </a:solidFill>
              </a:rPr>
              <a:t> 알고리즘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155610" y="397769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1991020" y="3977694"/>
            <a:ext cx="2536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dirty="0" err="1">
                <a:solidFill>
                  <a:srgbClr val="554F4D"/>
                </a:solidFill>
              </a:rPr>
              <a:t>세마포어</a:t>
            </a:r>
            <a:r>
              <a:rPr lang="ko-KR" altLang="en-US" sz="2200" dirty="0">
                <a:solidFill>
                  <a:srgbClr val="554F4D"/>
                </a:solidFill>
              </a:rPr>
              <a:t> 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2" y="477594"/>
            <a:ext cx="3162021" cy="523220"/>
            <a:chOff x="2640851" y="477594"/>
            <a:chExt cx="3162022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323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8D8969-CFB2-48DB-9808-BFDC98F88A23}"/>
              </a:ext>
            </a:extLst>
          </p:cNvPr>
          <p:cNvSpPr txBox="1"/>
          <p:nvPr/>
        </p:nvSpPr>
        <p:spPr>
          <a:xfrm>
            <a:off x="1155610" y="476960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62058-ABA2-41CF-A08F-8E653AEE617F}"/>
              </a:ext>
            </a:extLst>
          </p:cNvPr>
          <p:cNvSpPr txBox="1"/>
          <p:nvPr/>
        </p:nvSpPr>
        <p:spPr>
          <a:xfrm>
            <a:off x="1991020" y="4769600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22222"/>
                </a:solidFill>
                <a:latin typeface="Ubuntu Condensed"/>
              </a:rPr>
              <a:t>성능 비교</a:t>
            </a:r>
            <a:endParaRPr lang="en-US" altLang="ko-KR" sz="2200" b="0" i="0" dirty="0">
              <a:solidFill>
                <a:srgbClr val="222222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6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모니터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0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8" y="1041594"/>
            <a:ext cx="6554590" cy="572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13D4AA-0079-4DE1-8F4D-D3BB3A85A269}"/>
              </a:ext>
            </a:extLst>
          </p:cNvPr>
          <p:cNvSpPr txBox="1"/>
          <p:nvPr/>
        </p:nvSpPr>
        <p:spPr>
          <a:xfrm>
            <a:off x="7498976" y="2429435"/>
            <a:ext cx="518608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554F4D"/>
                </a:solidFill>
              </a:rPr>
              <a:t>	</a:t>
            </a:r>
            <a:r>
              <a:rPr lang="ko-KR" altLang="en-US" sz="2000" b="1" dirty="0">
                <a:solidFill>
                  <a:srgbClr val="554F4D"/>
                </a:solidFill>
              </a:rPr>
              <a:t>모니터의 특징</a:t>
            </a:r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>
                <a:solidFill>
                  <a:srgbClr val="554F4D"/>
                </a:solidFill>
              </a:rPr>
              <a:t>f(n) = O(n)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>
                <a:solidFill>
                  <a:srgbClr val="554F4D"/>
                </a:solidFill>
              </a:rPr>
              <a:t>세마포어보다</a:t>
            </a:r>
            <a:r>
              <a:rPr lang="ko-KR" altLang="en-US" dirty="0">
                <a:solidFill>
                  <a:srgbClr val="554F4D"/>
                </a:solidFill>
              </a:rPr>
              <a:t> 제어가 쉬운 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      </a:t>
            </a:r>
            <a:r>
              <a:rPr lang="ko-KR" altLang="en-US" dirty="0">
                <a:solidFill>
                  <a:srgbClr val="554F4D"/>
                </a:solidFill>
              </a:rPr>
              <a:t>고수준의 동기화 구문</a:t>
            </a:r>
            <a:r>
              <a:rPr lang="en-US" altLang="ko-KR" dirty="0">
                <a:solidFill>
                  <a:srgbClr val="554F4D"/>
                </a:solidFill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>
                <a:solidFill>
                  <a:srgbClr val="554F4D"/>
                </a:solidFill>
              </a:rPr>
              <a:t>wait, signal </a:t>
            </a:r>
            <a:r>
              <a:rPr lang="ko-KR" altLang="en-US" dirty="0">
                <a:solidFill>
                  <a:srgbClr val="554F4D"/>
                </a:solidFill>
              </a:rPr>
              <a:t>설정 없이 함수 앞에</a:t>
            </a:r>
            <a:r>
              <a:rPr lang="en-US" altLang="ko-KR" dirty="0">
                <a:solidFill>
                  <a:srgbClr val="554F4D"/>
                </a:solidFill>
              </a:rPr>
              <a:t>synchronized</a:t>
            </a:r>
            <a:r>
              <a:rPr lang="ko-KR" altLang="en-US" dirty="0">
                <a:solidFill>
                  <a:srgbClr val="554F4D"/>
                </a:solidFill>
              </a:rPr>
              <a:t>를 붙여주기만 하면 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      </a:t>
            </a:r>
            <a:r>
              <a:rPr lang="ko-KR" altLang="en-US" dirty="0">
                <a:solidFill>
                  <a:srgbClr val="554F4D"/>
                </a:solidFill>
              </a:rPr>
              <a:t>상호배제 하여 함수 작업 수행</a:t>
            </a:r>
            <a:endParaRPr lang="en-US" altLang="ko-KR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A43EE77-75E6-4EEE-9E23-4FBEEEE1D36C}"/>
              </a:ext>
            </a:extLst>
          </p:cNvPr>
          <p:cNvSpPr/>
          <p:nvPr/>
        </p:nvSpPr>
        <p:spPr>
          <a:xfrm>
            <a:off x="1371598" y="2008093"/>
            <a:ext cx="1192306" cy="251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554F4D"/>
                </a:solidFill>
              </a:rPr>
              <a:t>램포트의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ko-KR" altLang="en-US" sz="3600" dirty="0" err="1">
                <a:solidFill>
                  <a:srgbClr val="554F4D"/>
                </a:solidFill>
              </a:rPr>
              <a:t>베이커리</a:t>
            </a:r>
            <a:r>
              <a:rPr lang="ko-KR" altLang="en-US" sz="3600" dirty="0">
                <a:solidFill>
                  <a:srgbClr val="554F4D"/>
                </a:solidFill>
              </a:rPr>
              <a:t>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0" y="1167257"/>
            <a:ext cx="6662419" cy="56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59" y="1351877"/>
            <a:ext cx="4584064" cy="523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947802" y="0"/>
                <a:ext cx="4633628" cy="1118744"/>
              </a:xfrm>
              <a:prstGeom prst="rect">
                <a:avLst/>
              </a:prstGeom>
              <a:noFill/>
              <a:ln w="2857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400" b="1" dirty="0">
                  <a:solidFill>
                    <a:srgbClr val="554F4D"/>
                  </a:solidFill>
                </a:endParaRP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altLang="ko-KR" sz="1400" dirty="0">
                    <a:solidFill>
                      <a:srgbClr val="554F4D"/>
                    </a:solidFill>
                  </a:rPr>
                  <a:t>f(n)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solidFill>
                              <a:srgbClr val="554F4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rgbClr val="554F4D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rgbClr val="554F4D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>
                    <a:solidFill>
                      <a:srgbClr val="554F4D"/>
                    </a:solidFill>
                  </a:rPr>
                  <a:t>) 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ko-KR" altLang="en-US" sz="1400" dirty="0">
                    <a:solidFill>
                      <a:srgbClr val="554F4D"/>
                    </a:solidFill>
                  </a:rPr>
                  <a:t>각 스레드에 티켓 번호를 부여하여 충돌없이       임계 영역에 진입하고</a:t>
                </a:r>
                <a:r>
                  <a:rPr lang="en-US" altLang="ko-KR" sz="1400" dirty="0">
                    <a:solidFill>
                      <a:srgbClr val="554F4D"/>
                    </a:solidFill>
                  </a:rPr>
                  <a:t> </a:t>
                </a:r>
                <a:r>
                  <a:rPr lang="ko-KR" altLang="en-US" sz="1400" dirty="0">
                    <a:solidFill>
                      <a:srgbClr val="554F4D"/>
                    </a:solidFill>
                  </a:rPr>
                  <a:t> 빠져나오는 원리로 구현</a:t>
                </a:r>
                <a:endParaRPr lang="en-US" altLang="ko-KR" sz="1400" dirty="0">
                  <a:solidFill>
                    <a:srgbClr val="554F4D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802" y="0"/>
                <a:ext cx="4633628" cy="1118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4189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554F4D"/>
                </a:solidFill>
              </a:rPr>
              <a:t>세마포어</a:t>
            </a:r>
            <a:r>
              <a:rPr lang="ko-KR" altLang="en-US" sz="3600" dirty="0">
                <a:solidFill>
                  <a:srgbClr val="554F4D"/>
                </a:solidFill>
              </a:rPr>
              <a:t>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F0CA2A-5060-41F4-8DB2-764E25596988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1" y="1239520"/>
            <a:ext cx="4124391" cy="51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75" y="1894043"/>
            <a:ext cx="7800975" cy="42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13D4AA-0079-4DE1-8F4D-D3BB3A85A269}"/>
              </a:ext>
            </a:extLst>
          </p:cNvPr>
          <p:cNvSpPr txBox="1"/>
          <p:nvPr/>
        </p:nvSpPr>
        <p:spPr>
          <a:xfrm>
            <a:off x="7674964" y="1808879"/>
            <a:ext cx="45170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554F4D"/>
                </a:solidFill>
              </a:rPr>
              <a:t>	</a:t>
            </a:r>
            <a:r>
              <a:rPr lang="ko-KR" altLang="en-US" sz="2000" b="1" dirty="0" err="1">
                <a:solidFill>
                  <a:srgbClr val="554F4D"/>
                </a:solidFill>
              </a:rPr>
              <a:t>세마포어</a:t>
            </a:r>
            <a:r>
              <a:rPr lang="ko-KR" altLang="en-US" sz="2000" b="1" dirty="0">
                <a:solidFill>
                  <a:srgbClr val="554F4D"/>
                </a:solidFill>
              </a:rPr>
              <a:t> 알고리즘의 특징</a:t>
            </a:r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>
                <a:solidFill>
                  <a:srgbClr val="554F4D"/>
                </a:solidFill>
              </a:rPr>
              <a:t>f(n) = O(n)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>
                <a:solidFill>
                  <a:srgbClr val="554F4D"/>
                </a:solidFill>
              </a:rPr>
              <a:t>현재 공유자원에 접근할 수 있는   스레드의 개수를 두어 상호배제를 달성하는 알고리즘</a:t>
            </a:r>
            <a:endParaRPr lang="en-US" altLang="ko-KR" dirty="0">
              <a:solidFill>
                <a:srgbClr val="554F4D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>
                <a:solidFill>
                  <a:srgbClr val="554F4D"/>
                </a:solidFill>
              </a:rPr>
              <a:t>P</a:t>
            </a:r>
            <a:r>
              <a:rPr lang="ko-KR" altLang="en-US" dirty="0">
                <a:solidFill>
                  <a:srgbClr val="554F4D"/>
                </a:solidFill>
              </a:rPr>
              <a:t>연산</a:t>
            </a:r>
            <a:r>
              <a:rPr lang="en-US" altLang="ko-KR" dirty="0">
                <a:solidFill>
                  <a:srgbClr val="554F4D"/>
                </a:solidFill>
              </a:rPr>
              <a:t>(</a:t>
            </a:r>
            <a:r>
              <a:rPr lang="ko-KR" altLang="en-US" dirty="0">
                <a:solidFill>
                  <a:srgbClr val="554F4D"/>
                </a:solidFill>
              </a:rPr>
              <a:t>임계 영역에 들어갈 때</a:t>
            </a:r>
            <a:r>
              <a:rPr lang="en-US" altLang="ko-KR" dirty="0">
                <a:solidFill>
                  <a:srgbClr val="554F4D"/>
                </a:solidFill>
              </a:rPr>
              <a:t>),        V</a:t>
            </a:r>
            <a:r>
              <a:rPr lang="ko-KR" altLang="en-US" dirty="0">
                <a:solidFill>
                  <a:srgbClr val="554F4D"/>
                </a:solidFill>
              </a:rPr>
              <a:t>연산</a:t>
            </a:r>
            <a:r>
              <a:rPr lang="en-US" altLang="ko-KR" dirty="0">
                <a:solidFill>
                  <a:srgbClr val="554F4D"/>
                </a:solidFill>
              </a:rPr>
              <a:t>(</a:t>
            </a:r>
            <a:r>
              <a:rPr lang="ko-KR" altLang="en-US" dirty="0">
                <a:solidFill>
                  <a:srgbClr val="554F4D"/>
                </a:solidFill>
              </a:rPr>
              <a:t>임계 영역에서 나올 때</a:t>
            </a:r>
            <a:r>
              <a:rPr lang="en-US" altLang="ko-KR" dirty="0">
                <a:solidFill>
                  <a:srgbClr val="554F4D"/>
                </a:solidFill>
              </a:rPr>
              <a:t>) </a:t>
            </a:r>
            <a:r>
              <a:rPr lang="ko-KR" altLang="en-US" dirty="0">
                <a:solidFill>
                  <a:srgbClr val="554F4D"/>
                </a:solidFill>
              </a:rPr>
              <a:t>활용</a:t>
            </a:r>
            <a:endParaRPr lang="en-US" altLang="ko-KR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0273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222222"/>
                </a:solidFill>
                <a:latin typeface="Ubuntu Condensed"/>
              </a:rPr>
              <a:t>성능 비교</a:t>
            </a:r>
            <a:endParaRPr lang="en-US" altLang="ko-KR" sz="3600" dirty="0">
              <a:solidFill>
                <a:srgbClr val="222222"/>
              </a:solidFill>
              <a:latin typeface="Ubuntu Condense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D8DC1D-856D-41AA-95FE-0F0D4AFE2D0F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3D4AA-0079-4DE1-8F4D-D3BB3A85A269}"/>
              </a:ext>
            </a:extLst>
          </p:cNvPr>
          <p:cNvSpPr txBox="1"/>
          <p:nvPr/>
        </p:nvSpPr>
        <p:spPr>
          <a:xfrm>
            <a:off x="622300" y="5574302"/>
            <a:ext cx="870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∴ </a:t>
            </a:r>
            <a:r>
              <a:rPr lang="ko-KR" altLang="en-US" sz="2400" dirty="0"/>
              <a:t>처리속도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베이커리</a:t>
            </a:r>
            <a:r>
              <a:rPr lang="ko-KR" altLang="en-US" sz="2400" dirty="0"/>
              <a:t> </a:t>
            </a:r>
            <a:r>
              <a:rPr lang="en-US" altLang="ko-KR" sz="2400" dirty="0"/>
              <a:t>&lt;&lt; </a:t>
            </a:r>
            <a:r>
              <a:rPr lang="ko-KR" altLang="en-US" sz="2400" dirty="0" err="1"/>
              <a:t>세마포어</a:t>
            </a:r>
            <a:r>
              <a:rPr lang="ko-KR" altLang="en-US" sz="2400" dirty="0"/>
              <a:t> ≒ 모니터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3D4AA-0079-4DE1-8F4D-D3BB3A85A269}"/>
              </a:ext>
            </a:extLst>
          </p:cNvPr>
          <p:cNvSpPr txBox="1"/>
          <p:nvPr/>
        </p:nvSpPr>
        <p:spPr>
          <a:xfrm>
            <a:off x="403585" y="1301191"/>
            <a:ext cx="12453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554F4D"/>
                </a:solidFill>
              </a:rPr>
              <a:t>모니터</a:t>
            </a:r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r>
              <a:rPr lang="ko-KR" altLang="en-US" sz="2000" b="1" dirty="0" err="1">
                <a:solidFill>
                  <a:srgbClr val="554F4D"/>
                </a:solidFill>
              </a:rPr>
              <a:t>베이커리</a:t>
            </a:r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endParaRPr lang="en-US" altLang="ko-KR" sz="2000" b="1" dirty="0">
              <a:solidFill>
                <a:srgbClr val="554F4D"/>
              </a:solidFill>
            </a:endParaRPr>
          </a:p>
          <a:p>
            <a:pPr algn="l"/>
            <a:r>
              <a:rPr lang="ko-KR" altLang="en-US" sz="2000" b="1" dirty="0" err="1">
                <a:solidFill>
                  <a:srgbClr val="554F4D"/>
                </a:solidFill>
              </a:rPr>
              <a:t>세마포어</a:t>
            </a:r>
            <a:endParaRPr lang="en-US" altLang="ko-KR" sz="2000" b="1" dirty="0">
              <a:solidFill>
                <a:srgbClr val="554F4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18" y="1205791"/>
            <a:ext cx="1935991" cy="58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09" y="1205791"/>
            <a:ext cx="2203388" cy="58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84" y="1205791"/>
            <a:ext cx="2242174" cy="62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58" y="1205791"/>
            <a:ext cx="2147739" cy="62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597" y="1205791"/>
            <a:ext cx="2049505" cy="55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20" y="2811527"/>
            <a:ext cx="1853032" cy="62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56" y="2811527"/>
            <a:ext cx="2068641" cy="59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77" y="2811527"/>
            <a:ext cx="1972781" cy="62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58" y="2811527"/>
            <a:ext cx="2147739" cy="59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596" y="2811527"/>
            <a:ext cx="2049505" cy="61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69" y="4017666"/>
            <a:ext cx="1593487" cy="88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52" y="4017666"/>
            <a:ext cx="1625193" cy="92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4" y="4017666"/>
            <a:ext cx="1635353" cy="91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30" y="4017666"/>
            <a:ext cx="1710730" cy="92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27" y="4017666"/>
            <a:ext cx="1969132" cy="94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21418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105954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1A52F7-0434-4BA2-9BFD-2DA5090324B6}"/>
              </a:ext>
            </a:extLst>
          </p:cNvPr>
          <p:cNvSpPr txBox="1"/>
          <p:nvPr/>
        </p:nvSpPr>
        <p:spPr>
          <a:xfrm>
            <a:off x="3024299" y="2367333"/>
            <a:ext cx="614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THANK YOU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165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Ubuntu Condensed</vt:lpstr>
      <vt:lpstr>이롭게 바탕체 Medium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신 가영</cp:lastModifiedBy>
  <cp:revision>125</cp:revision>
  <dcterms:created xsi:type="dcterms:W3CDTF">2020-05-03T01:37:17Z</dcterms:created>
  <dcterms:modified xsi:type="dcterms:W3CDTF">2021-11-15T04:31:13Z</dcterms:modified>
</cp:coreProperties>
</file>