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3" r:id="rId4"/>
    <p:sldId id="299" r:id="rId5"/>
    <p:sldId id="294" r:id="rId6"/>
    <p:sldId id="303" r:id="rId7"/>
    <p:sldId id="300" r:id="rId8"/>
    <p:sldId id="30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9905677" y="6588607"/>
            <a:ext cx="2295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2383289" y="1997752"/>
            <a:ext cx="7425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모니터 사용 </a:t>
            </a:r>
            <a:endParaRPr lang="en-US" altLang="ko-KR" sz="5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리더</a:t>
            </a:r>
            <a:r>
              <a:rPr lang="en-US" altLang="ko-KR" sz="5600" dirty="0">
                <a:solidFill>
                  <a:srgbClr val="655D5B"/>
                </a:solidFill>
              </a:rPr>
              <a:t>/</a:t>
            </a:r>
            <a:r>
              <a:rPr lang="ko-KR" altLang="en-US" sz="5600" dirty="0">
                <a:solidFill>
                  <a:srgbClr val="655D5B"/>
                </a:solidFill>
              </a:rPr>
              <a:t>라이터 문제 해결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8732521" y="5436976"/>
            <a:ext cx="313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21660021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21960025 </a:t>
            </a:r>
            <a:r>
              <a:rPr lang="ko-KR" altLang="en-US" sz="1600" dirty="0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21660027 </a:t>
            </a:r>
            <a:r>
              <a:rPr lang="ko-KR" altLang="en-US" sz="1600" dirty="0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0720" y="259726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2612652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동기화 관련 문제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990720" y="32992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826130" y="3311549"/>
            <a:ext cx="3784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554F4D"/>
                </a:solidFill>
              </a:rPr>
              <a:t>Java</a:t>
            </a:r>
            <a:r>
              <a:rPr lang="ko-KR" altLang="en-US" sz="2200" dirty="0">
                <a:solidFill>
                  <a:srgbClr val="554F4D"/>
                </a:solidFill>
              </a:rPr>
              <a:t> 모니터 사용 리더</a:t>
            </a:r>
            <a:r>
              <a:rPr lang="en-US" altLang="ko-KR" sz="2200" dirty="0">
                <a:solidFill>
                  <a:srgbClr val="554F4D"/>
                </a:solidFill>
              </a:rPr>
              <a:t>/</a:t>
            </a:r>
            <a:r>
              <a:rPr lang="ko-KR" altLang="en-US" sz="2200" dirty="0">
                <a:solidFill>
                  <a:srgbClr val="554F4D"/>
                </a:solidFill>
              </a:rPr>
              <a:t>라이터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2" y="477594"/>
            <a:ext cx="3162021" cy="523220"/>
            <a:chOff x="2640851" y="477594"/>
            <a:chExt cx="316202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2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3220" y="189523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1910622"/>
            <a:ext cx="3499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모니터 </a:t>
            </a:r>
            <a:r>
              <a:rPr lang="en-US" altLang="ko-KR" sz="2200" dirty="0">
                <a:solidFill>
                  <a:srgbClr val="554F4D"/>
                </a:solidFill>
              </a:rPr>
              <a:t>&amp; </a:t>
            </a:r>
            <a:r>
              <a:rPr lang="ko-KR" altLang="en-US" sz="2200" dirty="0">
                <a:solidFill>
                  <a:srgbClr val="554F4D"/>
                </a:solidFill>
              </a:rPr>
              <a:t>리더</a:t>
            </a:r>
            <a:r>
              <a:rPr lang="en-US" altLang="ko-KR" sz="2200" dirty="0">
                <a:solidFill>
                  <a:srgbClr val="554F4D"/>
                </a:solidFill>
              </a:rPr>
              <a:t>/</a:t>
            </a:r>
            <a:r>
              <a:rPr lang="ko-KR" altLang="en-US" sz="2200" dirty="0">
                <a:solidFill>
                  <a:srgbClr val="554F4D"/>
                </a:solidFill>
              </a:rPr>
              <a:t>라이터 특징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5606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모니터 </a:t>
            </a:r>
            <a:r>
              <a:rPr lang="en-US" altLang="ko-KR" sz="3600" dirty="0">
                <a:solidFill>
                  <a:srgbClr val="554F4D"/>
                </a:solidFill>
              </a:rPr>
              <a:t>&amp; </a:t>
            </a:r>
            <a:r>
              <a:rPr lang="ko-KR" altLang="en-US" sz="3600" dirty="0">
                <a:solidFill>
                  <a:srgbClr val="554F4D"/>
                </a:solidFill>
              </a:rPr>
              <a:t>리더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라이터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4898901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2000" dirty="0">
                <a:solidFill>
                  <a:srgbClr val="554F4D"/>
                </a:solidFill>
              </a:rPr>
              <a:t>모니터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데이터와 프로시저를 모두 포함하는 객체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데이터와 프로시저들은 특정 공유 자원을 할당하는데 필요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모니터 안에서만 접근이 가능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endParaRPr lang="en-US" altLang="ko-KR" sz="1400" dirty="0">
              <a:solidFill>
                <a:srgbClr val="554F4D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>
                <a:solidFill>
                  <a:srgbClr val="554F4D"/>
                </a:solidFill>
              </a:rPr>
              <a:t>Reader &amp;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Writer</a:t>
            </a:r>
          </a:p>
          <a:p>
            <a:pPr marL="742950" lvl="1" indent="-285750">
              <a:buFont typeface="Wide Latin" pitchFamily="18" charset="0"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Reader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ko-KR" altLang="en-US" dirty="0">
                <a:solidFill>
                  <a:srgbClr val="554F4D"/>
                </a:solidFill>
              </a:rPr>
              <a:t>데이터를 읽는 소비자 쓰레드</a:t>
            </a:r>
            <a:endParaRPr lang="en-US" altLang="ko-KR" dirty="0">
              <a:solidFill>
                <a:srgbClr val="554F4D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dirty="0">
                <a:solidFill>
                  <a:srgbClr val="554F4D"/>
                </a:solidFill>
              </a:rPr>
              <a:t>DB</a:t>
            </a:r>
            <a:r>
              <a:rPr lang="ko-KR" altLang="en-US" dirty="0">
                <a:solidFill>
                  <a:srgbClr val="554F4D"/>
                </a:solidFill>
              </a:rPr>
              <a:t>의 내용을 고치지 않음</a:t>
            </a:r>
            <a:endParaRPr lang="en-US" altLang="ko-KR" dirty="0">
              <a:solidFill>
                <a:srgbClr val="554F4D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ko-KR" altLang="en-US" dirty="0">
                <a:solidFill>
                  <a:srgbClr val="554F4D"/>
                </a:solidFill>
              </a:rPr>
              <a:t>많은 리더가 </a:t>
            </a:r>
            <a:r>
              <a:rPr lang="en-US" altLang="ko-KR" dirty="0">
                <a:solidFill>
                  <a:srgbClr val="554F4D"/>
                </a:solidFill>
              </a:rPr>
              <a:t>DB</a:t>
            </a:r>
            <a:r>
              <a:rPr lang="ko-KR" altLang="en-US" dirty="0">
                <a:solidFill>
                  <a:srgbClr val="554F4D"/>
                </a:solidFill>
              </a:rPr>
              <a:t>에 접근이 가능</a:t>
            </a:r>
            <a:endParaRPr lang="en-US" altLang="ko-KR" dirty="0">
              <a:solidFill>
                <a:srgbClr val="554F4D"/>
              </a:solidFill>
            </a:endParaRPr>
          </a:p>
          <a:p>
            <a:pPr marL="742950" lvl="1" indent="-285750">
              <a:buFont typeface="Wide Latin" pitchFamily="18" charset="0"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Writer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ko-KR" altLang="en-US" dirty="0">
                <a:solidFill>
                  <a:srgbClr val="554F4D"/>
                </a:solidFill>
              </a:rPr>
              <a:t>데이터를 쓰는 생산자 쓰레드</a:t>
            </a:r>
            <a:endParaRPr lang="en-US" altLang="ko-KR" dirty="0">
              <a:solidFill>
                <a:srgbClr val="554F4D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ko-KR" altLang="en-US" dirty="0">
                <a:solidFill>
                  <a:srgbClr val="554F4D"/>
                </a:solidFill>
              </a:rPr>
              <a:t>데이터 수정 가능</a:t>
            </a:r>
            <a:endParaRPr lang="en-US" altLang="ko-KR" dirty="0">
              <a:solidFill>
                <a:srgbClr val="554F4D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ko-KR" altLang="en-US" dirty="0">
                <a:solidFill>
                  <a:srgbClr val="554F4D"/>
                </a:solidFill>
              </a:rPr>
              <a:t>배타적으로 접근해야 함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64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동기화 관련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4898901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>
                <a:solidFill>
                  <a:srgbClr val="554F4D"/>
                </a:solidFill>
              </a:rPr>
              <a:t>Producer-Consumer Problem(</a:t>
            </a:r>
            <a:r>
              <a:rPr lang="ko-KR" altLang="en-US" sz="2000" dirty="0">
                <a:solidFill>
                  <a:srgbClr val="554F4D"/>
                </a:solidFill>
              </a:rPr>
              <a:t>생산자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>
                <a:solidFill>
                  <a:srgbClr val="554F4D"/>
                </a:solidFill>
              </a:rPr>
              <a:t>소비자 문제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marL="800100" lvl="1" indent="-342900">
              <a:buFont typeface="Wide Latin" pitchFamily="18" charset="0"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Bounded Buffer Problem </a:t>
            </a:r>
            <a:r>
              <a:rPr lang="ko-KR" altLang="en-US" dirty="0">
                <a:solidFill>
                  <a:srgbClr val="554F4D"/>
                </a:solidFill>
              </a:rPr>
              <a:t>이라고도 함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생산자는 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공유</a:t>
            </a:r>
            <a:r>
              <a:rPr lang="en-US" altLang="ko-KR" dirty="0">
                <a:solidFill>
                  <a:srgbClr val="554F4D"/>
                </a:solidFill>
              </a:rPr>
              <a:t>) </a:t>
            </a:r>
            <a:r>
              <a:rPr lang="ko-KR" altLang="en-US" dirty="0">
                <a:solidFill>
                  <a:srgbClr val="554F4D"/>
                </a:solidFill>
              </a:rPr>
              <a:t>데이터를 생산하고 소비자는</a:t>
            </a:r>
            <a:r>
              <a:rPr lang="en-US" altLang="ko-KR" dirty="0">
                <a:solidFill>
                  <a:srgbClr val="554F4D"/>
                </a:solidFill>
              </a:rPr>
              <a:t> (</a:t>
            </a:r>
            <a:r>
              <a:rPr lang="ko-KR" altLang="en-US" dirty="0">
                <a:solidFill>
                  <a:srgbClr val="554F4D"/>
                </a:solidFill>
              </a:rPr>
              <a:t>공유</a:t>
            </a:r>
            <a:r>
              <a:rPr lang="en-US" altLang="ko-KR" dirty="0">
                <a:solidFill>
                  <a:srgbClr val="554F4D"/>
                </a:solidFill>
              </a:rPr>
              <a:t>) </a:t>
            </a:r>
            <a:r>
              <a:rPr lang="ko-KR" altLang="en-US" dirty="0">
                <a:solidFill>
                  <a:srgbClr val="554F4D"/>
                </a:solidFill>
              </a:rPr>
              <a:t>데이터를 소비하는 구조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Producer</a:t>
            </a:r>
            <a:r>
              <a:rPr lang="ko-KR" altLang="en-US" dirty="0">
                <a:solidFill>
                  <a:srgbClr val="554F4D"/>
                </a:solidFill>
              </a:rPr>
              <a:t>와 </a:t>
            </a:r>
            <a:r>
              <a:rPr lang="en-US" altLang="ko-KR" dirty="0">
                <a:solidFill>
                  <a:srgbClr val="554F4D"/>
                </a:solidFill>
              </a:rPr>
              <a:t>Consumer Thread </a:t>
            </a:r>
            <a:r>
              <a:rPr lang="ko-KR" altLang="en-US" dirty="0">
                <a:solidFill>
                  <a:srgbClr val="554F4D"/>
                </a:solidFill>
              </a:rPr>
              <a:t>사이에는 배타적인 </a:t>
            </a:r>
            <a:r>
              <a:rPr lang="ko-KR" altLang="en-US" dirty="0" err="1">
                <a:solidFill>
                  <a:srgbClr val="554F4D"/>
                </a:solidFill>
              </a:rPr>
              <a:t>락</a:t>
            </a:r>
            <a:r>
              <a:rPr lang="en-US" altLang="ko-KR" dirty="0">
                <a:solidFill>
                  <a:srgbClr val="554F4D"/>
                </a:solidFill>
              </a:rPr>
              <a:t>(Exclusive Lock)</a:t>
            </a:r>
            <a:r>
              <a:rPr lang="ko-KR" altLang="en-US" dirty="0">
                <a:solidFill>
                  <a:srgbClr val="554F4D"/>
                </a:solidFill>
              </a:rPr>
              <a:t>이 필요</a:t>
            </a:r>
            <a:endParaRPr lang="en-US" altLang="ko-KR" dirty="0">
              <a:solidFill>
                <a:srgbClr val="554F4D"/>
              </a:solidFill>
            </a:endParaRPr>
          </a:p>
          <a:p>
            <a:pPr marL="800100" lvl="1" indent="-34290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두 스레드 사이에 실행 흐름을 컨트롤 해야 함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endParaRPr lang="en-US" altLang="ko-KR" sz="1400" dirty="0">
              <a:solidFill>
                <a:srgbClr val="554F4D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>
                <a:solidFill>
                  <a:srgbClr val="554F4D"/>
                </a:solidFill>
              </a:rPr>
              <a:t>Reader-Writer Problem(</a:t>
            </a:r>
            <a:r>
              <a:rPr lang="ko-KR" altLang="en-US" sz="2000" dirty="0" err="1">
                <a:solidFill>
                  <a:srgbClr val="554F4D"/>
                </a:solidFill>
              </a:rPr>
              <a:t>판독자</a:t>
            </a:r>
            <a:r>
              <a:rPr lang="en-US" altLang="ko-KR" sz="2000" dirty="0">
                <a:solidFill>
                  <a:srgbClr val="554F4D"/>
                </a:solidFill>
              </a:rPr>
              <a:t>-</a:t>
            </a:r>
            <a:r>
              <a:rPr lang="ko-KR" altLang="en-US" sz="2000" dirty="0">
                <a:solidFill>
                  <a:srgbClr val="554F4D"/>
                </a:solidFill>
              </a:rPr>
              <a:t>기록자 문제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marL="742950" lvl="1" indent="-285750">
              <a:buFont typeface="Wide Latin" pitchFamily="18" charset="0"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Reader</a:t>
            </a:r>
            <a:r>
              <a:rPr lang="ko-KR" altLang="en-US" dirty="0">
                <a:solidFill>
                  <a:srgbClr val="554F4D"/>
                </a:solidFill>
              </a:rPr>
              <a:t>는 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공유</a:t>
            </a:r>
            <a:r>
              <a:rPr lang="en-US" altLang="ko-KR" dirty="0">
                <a:solidFill>
                  <a:srgbClr val="554F4D"/>
                </a:solidFill>
              </a:rPr>
              <a:t>)</a:t>
            </a:r>
            <a:r>
              <a:rPr lang="ko-KR" altLang="en-US" dirty="0">
                <a:solidFill>
                  <a:srgbClr val="554F4D"/>
                </a:solidFill>
              </a:rPr>
              <a:t>데이터를 </a:t>
            </a:r>
            <a:r>
              <a:rPr lang="ko-KR" altLang="en-US" dirty="0" err="1">
                <a:solidFill>
                  <a:srgbClr val="554F4D"/>
                </a:solidFill>
              </a:rPr>
              <a:t>읽어들이고</a:t>
            </a:r>
            <a:r>
              <a:rPr lang="ko-KR" altLang="en-US" dirty="0">
                <a:solidFill>
                  <a:srgbClr val="554F4D"/>
                </a:solidFill>
              </a:rPr>
              <a:t> </a:t>
            </a:r>
            <a:r>
              <a:rPr lang="en-US" altLang="ko-KR" dirty="0">
                <a:solidFill>
                  <a:srgbClr val="554F4D"/>
                </a:solidFill>
              </a:rPr>
              <a:t>Writer</a:t>
            </a:r>
            <a:r>
              <a:rPr lang="ko-KR" altLang="en-US" dirty="0">
                <a:solidFill>
                  <a:srgbClr val="554F4D"/>
                </a:solidFill>
              </a:rPr>
              <a:t>는 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공유</a:t>
            </a:r>
            <a:r>
              <a:rPr lang="en-US" altLang="ko-KR" dirty="0">
                <a:solidFill>
                  <a:srgbClr val="554F4D"/>
                </a:solidFill>
              </a:rPr>
              <a:t>)</a:t>
            </a:r>
            <a:r>
              <a:rPr lang="ko-KR" altLang="en-US" dirty="0">
                <a:solidFill>
                  <a:srgbClr val="554F4D"/>
                </a:solidFill>
              </a:rPr>
              <a:t>데이터를 쓰는 구조</a:t>
            </a:r>
            <a:endParaRPr lang="en-US" altLang="ko-KR" dirty="0">
              <a:solidFill>
                <a:srgbClr val="554F4D"/>
              </a:solidFill>
            </a:endParaRPr>
          </a:p>
          <a:p>
            <a:pPr marL="742950" lvl="1" indent="-285750">
              <a:buFont typeface="Wide Latin" pitchFamily="18" charset="0"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생산자</a:t>
            </a:r>
            <a:r>
              <a:rPr lang="en-US" altLang="ko-KR" dirty="0">
                <a:solidFill>
                  <a:srgbClr val="554F4D"/>
                </a:solidFill>
              </a:rPr>
              <a:t>/</a:t>
            </a:r>
            <a:r>
              <a:rPr lang="ko-KR" altLang="en-US" dirty="0">
                <a:solidFill>
                  <a:srgbClr val="554F4D"/>
                </a:solidFill>
              </a:rPr>
              <a:t>소비자 문제와 </a:t>
            </a:r>
            <a:r>
              <a:rPr lang="ko-KR" altLang="en-US" dirty="0" err="1">
                <a:solidFill>
                  <a:srgbClr val="554F4D"/>
                </a:solidFill>
              </a:rPr>
              <a:t>판독자</a:t>
            </a:r>
            <a:r>
              <a:rPr lang="en-US" altLang="ko-KR" dirty="0">
                <a:solidFill>
                  <a:srgbClr val="554F4D"/>
                </a:solidFill>
              </a:rPr>
              <a:t>/</a:t>
            </a:r>
            <a:r>
              <a:rPr lang="ko-KR" altLang="en-US" dirty="0">
                <a:solidFill>
                  <a:srgbClr val="554F4D"/>
                </a:solidFill>
              </a:rPr>
              <a:t>기록자 문제에는 차이점이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dirty="0">
                <a:solidFill>
                  <a:srgbClr val="554F4D"/>
                </a:solidFill>
              </a:rPr>
              <a:t>Consumer</a:t>
            </a:r>
            <a:r>
              <a:rPr lang="ko-KR" altLang="en-US" dirty="0">
                <a:solidFill>
                  <a:srgbClr val="554F4D"/>
                </a:solidFill>
              </a:rPr>
              <a:t>는 해당 데이터를 가져가면 직접 내부처리 하고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데이터는 공유 영역에 존재하지 않는다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즉</a:t>
            </a:r>
            <a:r>
              <a:rPr lang="en-US" altLang="ko-KR" dirty="0">
                <a:solidFill>
                  <a:srgbClr val="554F4D"/>
                </a:solidFill>
              </a:rPr>
              <a:t>, A</a:t>
            </a:r>
            <a:r>
              <a:rPr lang="ko-KR" altLang="en-US" dirty="0">
                <a:solidFill>
                  <a:srgbClr val="554F4D"/>
                </a:solidFill>
              </a:rPr>
              <a:t> </a:t>
            </a:r>
            <a:r>
              <a:rPr lang="en-US" altLang="ko-KR" dirty="0">
                <a:solidFill>
                  <a:srgbClr val="554F4D"/>
                </a:solidFill>
              </a:rPr>
              <a:t>Consumer</a:t>
            </a:r>
            <a:r>
              <a:rPr lang="ko-KR" altLang="en-US" dirty="0">
                <a:solidFill>
                  <a:srgbClr val="554F4D"/>
                </a:solidFill>
              </a:rPr>
              <a:t>가 소비한 동일한 데이터를 </a:t>
            </a:r>
            <a:r>
              <a:rPr lang="en-US" altLang="ko-KR" dirty="0">
                <a:solidFill>
                  <a:srgbClr val="554F4D"/>
                </a:solidFill>
              </a:rPr>
              <a:t>B-Consumer</a:t>
            </a:r>
            <a:r>
              <a:rPr lang="ko-KR" altLang="en-US" dirty="0">
                <a:solidFill>
                  <a:srgbClr val="554F4D"/>
                </a:solidFill>
              </a:rPr>
              <a:t>가 동시에 소비해서는 안된다</a:t>
            </a:r>
            <a:r>
              <a:rPr lang="en-US" altLang="ko-KR" dirty="0">
                <a:solidFill>
                  <a:srgbClr val="554F4D"/>
                </a:solidFill>
              </a:rPr>
              <a:t>.                             </a:t>
            </a:r>
            <a:r>
              <a:rPr lang="ko-KR" altLang="en-US" dirty="0" err="1">
                <a:solidFill>
                  <a:srgbClr val="554F4D"/>
                </a:solidFill>
              </a:rPr>
              <a:t>소비자들끼리도</a:t>
            </a:r>
            <a:r>
              <a:rPr lang="ko-KR" altLang="en-US" dirty="0">
                <a:solidFill>
                  <a:srgbClr val="554F4D"/>
                </a:solidFill>
              </a:rPr>
              <a:t> 배타적인 </a:t>
            </a:r>
            <a:r>
              <a:rPr lang="ko-KR" altLang="en-US" dirty="0" err="1">
                <a:solidFill>
                  <a:srgbClr val="554F4D"/>
                </a:solidFill>
              </a:rPr>
              <a:t>락이</a:t>
            </a:r>
            <a:r>
              <a:rPr lang="ko-KR" altLang="en-US" dirty="0">
                <a:solidFill>
                  <a:srgbClr val="554F4D"/>
                </a:solidFill>
              </a:rPr>
              <a:t> 필요한 상황이다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altLang="ko-KR" dirty="0">
                <a:solidFill>
                  <a:srgbClr val="554F4D"/>
                </a:solidFill>
              </a:rPr>
              <a:t>Reader</a:t>
            </a:r>
            <a:r>
              <a:rPr lang="ko-KR" altLang="en-US" dirty="0">
                <a:solidFill>
                  <a:srgbClr val="554F4D"/>
                </a:solidFill>
              </a:rPr>
              <a:t>는 공유 영역에 데이터를 읽는 것이지 이를 가져가 버리는 것이 아니다</a:t>
            </a:r>
            <a:r>
              <a:rPr lang="en-US" altLang="ko-KR" dirty="0">
                <a:solidFill>
                  <a:srgbClr val="554F4D"/>
                </a:solidFill>
              </a:rPr>
              <a:t>.                                     </a:t>
            </a:r>
            <a:r>
              <a:rPr lang="ko-KR" altLang="en-US" dirty="0">
                <a:solidFill>
                  <a:srgbClr val="554F4D"/>
                </a:solidFill>
              </a:rPr>
              <a:t>즉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다수의 </a:t>
            </a:r>
            <a:r>
              <a:rPr lang="en-US" altLang="ko-KR" dirty="0">
                <a:solidFill>
                  <a:srgbClr val="554F4D"/>
                </a:solidFill>
              </a:rPr>
              <a:t>Reader</a:t>
            </a:r>
            <a:r>
              <a:rPr lang="ko-KR" altLang="en-US" dirty="0">
                <a:solidFill>
                  <a:srgbClr val="554F4D"/>
                </a:solidFill>
              </a:rPr>
              <a:t>는 공유영역의 데이터를 서로 읽어도 문제가 되지 않는다는 차이점이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161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Java</a:t>
            </a:r>
            <a:r>
              <a:rPr lang="ko-KR" altLang="en-US" sz="3600" dirty="0">
                <a:solidFill>
                  <a:srgbClr val="554F4D"/>
                </a:solidFill>
              </a:rPr>
              <a:t> 모니터 사용 리더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라이터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Condition.java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17093E-04B7-431C-AA6C-6F7974B6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6" y="2027744"/>
            <a:ext cx="5666817" cy="28205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27417A-DA95-4E8B-B630-639E61C5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4044"/>
            <a:ext cx="6010948" cy="35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79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Java</a:t>
            </a:r>
            <a:r>
              <a:rPr lang="ko-KR" altLang="en-US" sz="3600" dirty="0">
                <a:solidFill>
                  <a:srgbClr val="554F4D"/>
                </a:solidFill>
              </a:rPr>
              <a:t> 모니터 사용 리더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라이터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Monitor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  <a:r>
              <a:rPr lang="en-US" altLang="ko-KR" dirty="0">
                <a:solidFill>
                  <a:srgbClr val="554F4D"/>
                </a:solidFill>
              </a:rPr>
              <a:t>java</a:t>
            </a:r>
            <a:endParaRPr lang="en-US" altLang="ko-KR" sz="1400" dirty="0">
              <a:solidFill>
                <a:srgbClr val="554F4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FE93B-271D-431A-BE5E-C790F708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9" y="1441938"/>
            <a:ext cx="4581412" cy="5421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DA5502-EF31-4A29-92A2-5398FF50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11" y="92891"/>
            <a:ext cx="4826452" cy="44943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48604E-7ED3-4349-BDE8-3AB46540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114" y="4626087"/>
            <a:ext cx="3880787" cy="21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4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Java</a:t>
            </a:r>
            <a:r>
              <a:rPr lang="ko-KR" altLang="en-US" sz="3600" dirty="0">
                <a:solidFill>
                  <a:srgbClr val="554F4D"/>
                </a:solidFill>
              </a:rPr>
              <a:t> 모니터 사용 리더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라이터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Writer.java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AA8810-7BA7-4EA8-AE27-DED5EC2E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1" y="1444868"/>
            <a:ext cx="5507673" cy="29608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9AC01F-2E36-49E7-A239-508C8A37FF72}"/>
              </a:ext>
            </a:extLst>
          </p:cNvPr>
          <p:cNvSpPr/>
          <p:nvPr/>
        </p:nvSpPr>
        <p:spPr>
          <a:xfrm>
            <a:off x="6096000" y="1140070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Reader.java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8D6B78-C1CC-4201-B955-339EECBE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4868"/>
            <a:ext cx="5686204" cy="29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12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6075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Java</a:t>
            </a:r>
            <a:r>
              <a:rPr lang="ko-KR" altLang="en-US" sz="3600" dirty="0">
                <a:solidFill>
                  <a:srgbClr val="554F4D"/>
                </a:solidFill>
              </a:rPr>
              <a:t> 모니터 사용 리더</a:t>
            </a:r>
            <a:r>
              <a:rPr lang="en-US" altLang="ko-KR" sz="3600" dirty="0">
                <a:solidFill>
                  <a:srgbClr val="554F4D"/>
                </a:solidFill>
              </a:rPr>
              <a:t>/</a:t>
            </a:r>
            <a:r>
              <a:rPr lang="ko-KR" altLang="en-US" sz="3600" dirty="0">
                <a:solidFill>
                  <a:srgbClr val="554F4D"/>
                </a:solidFill>
              </a:rPr>
              <a:t>라이터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Demo.java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1B37B-A73A-4920-9680-861A0448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611297"/>
            <a:ext cx="4048125" cy="228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8D7D34-3B95-4893-9E8C-3144C25CC178}"/>
              </a:ext>
            </a:extLst>
          </p:cNvPr>
          <p:cNvSpPr/>
          <p:nvPr/>
        </p:nvSpPr>
        <p:spPr>
          <a:xfrm>
            <a:off x="5947508" y="1143000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9ACEEF-07B7-4C03-A59A-60E4AA70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08" y="1611297"/>
            <a:ext cx="2195848" cy="48454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B213CE-A2E2-42EB-93D1-BECE187E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14" y="1611297"/>
            <a:ext cx="2195848" cy="3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0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105954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3024299" y="2367333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THANK 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299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이롭게 바탕체 Medium</vt:lpstr>
      <vt:lpstr>Arial</vt:lpstr>
      <vt:lpstr>Wide Latin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211</cp:revision>
  <dcterms:created xsi:type="dcterms:W3CDTF">2020-05-03T01:37:17Z</dcterms:created>
  <dcterms:modified xsi:type="dcterms:W3CDTF">2021-11-22T05:24:21Z</dcterms:modified>
</cp:coreProperties>
</file>