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4" r:id="rId4"/>
    <p:sldId id="306" r:id="rId5"/>
    <p:sldId id="307" r:id="rId6"/>
    <p:sldId id="308" r:id="rId7"/>
    <p:sldId id="309" r:id="rId8"/>
    <p:sldId id="310" r:id="rId9"/>
    <p:sldId id="312" r:id="rId10"/>
    <p:sldId id="301" r:id="rId11"/>
    <p:sldId id="311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9905677" y="6588607"/>
            <a:ext cx="2295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3409214" y="1997752"/>
            <a:ext cx="53735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교착상태 회피</a:t>
            </a:r>
            <a:endParaRPr lang="en-US" altLang="ko-KR" sz="5600" dirty="0">
              <a:solidFill>
                <a:srgbClr val="655D5B"/>
              </a:solidFill>
            </a:endParaRPr>
          </a:p>
          <a:p>
            <a:pPr algn="ctr"/>
            <a:r>
              <a:rPr lang="ko-KR" altLang="en-US" sz="5600" dirty="0">
                <a:solidFill>
                  <a:srgbClr val="655D5B"/>
                </a:solidFill>
              </a:rPr>
              <a:t>은행원</a:t>
            </a:r>
            <a:r>
              <a:rPr lang="en-US" altLang="ko-KR" sz="5600" dirty="0">
                <a:solidFill>
                  <a:srgbClr val="655D5B"/>
                </a:solidFill>
              </a:rPr>
              <a:t> </a:t>
            </a:r>
            <a:r>
              <a:rPr lang="ko-KR" altLang="en-US" sz="5600" dirty="0">
                <a:solidFill>
                  <a:srgbClr val="655D5B"/>
                </a:solidFill>
              </a:rPr>
              <a:t>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8732521" y="5436976"/>
            <a:ext cx="313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21660021 </a:t>
            </a:r>
            <a:r>
              <a:rPr lang="ko-KR" altLang="en-US" sz="1600" dirty="0">
                <a:solidFill>
                  <a:srgbClr val="554F4D"/>
                </a:solidFill>
              </a:rPr>
              <a:t>김승현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21960025 </a:t>
            </a:r>
            <a:r>
              <a:rPr lang="ko-KR" altLang="en-US" sz="1600" dirty="0">
                <a:solidFill>
                  <a:srgbClr val="554F4D"/>
                </a:solidFill>
              </a:rPr>
              <a:t>신가영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r"/>
            <a:r>
              <a:rPr lang="en-US" altLang="ko-KR" sz="1600" dirty="0">
                <a:solidFill>
                  <a:srgbClr val="554F4D"/>
                </a:solidFill>
              </a:rPr>
              <a:t>SW 3B 21660027 </a:t>
            </a:r>
            <a:r>
              <a:rPr lang="ko-KR" altLang="en-US" sz="1600" dirty="0">
                <a:solidFill>
                  <a:srgbClr val="554F4D"/>
                </a:solidFill>
              </a:rPr>
              <a:t>양혜교</a:t>
            </a:r>
            <a:endParaRPr lang="en-US" altLang="ko-KR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GfGBankers.java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1B024F-4DAB-4BF4-AF17-8AC17E72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1611297"/>
            <a:ext cx="2876417" cy="4738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5C37F7-1001-4906-8BDA-1682CD7F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16" y="1611297"/>
            <a:ext cx="3533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0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구현</a:t>
            </a:r>
            <a:r>
              <a:rPr lang="en-US" altLang="ko-KR" sz="3600" dirty="0">
                <a:solidFill>
                  <a:srgbClr val="554F4D"/>
                </a:solidFill>
              </a:rPr>
              <a:t>(Java)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301" y="1145931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GfGBankers.java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D7D34-3B95-4893-9E8C-3144C25CC178}"/>
              </a:ext>
            </a:extLst>
          </p:cNvPr>
          <p:cNvSpPr/>
          <p:nvPr/>
        </p:nvSpPr>
        <p:spPr>
          <a:xfrm>
            <a:off x="8531317" y="1165994"/>
            <a:ext cx="1067204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554F4D"/>
                </a:solidFill>
              </a:rPr>
              <a:t>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703896-4CE4-4F10-9C2A-C2D27533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90" y="3557905"/>
            <a:ext cx="3352800" cy="2562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FD529B-7276-4064-BD45-BBA98702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541" y="1620260"/>
            <a:ext cx="2705100" cy="695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9C2DAF-59BC-4325-AB3D-9BDA938F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7" y="1558152"/>
            <a:ext cx="3161385" cy="48041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DA449F-CE03-41D7-9086-9722A1B77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90" y="1620260"/>
            <a:ext cx="3510451" cy="18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0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105954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1A52F7-0434-4BA2-9BFD-2DA5090324B6}"/>
              </a:ext>
            </a:extLst>
          </p:cNvPr>
          <p:cNvSpPr txBox="1"/>
          <p:nvPr/>
        </p:nvSpPr>
        <p:spPr>
          <a:xfrm>
            <a:off x="3024299" y="2367333"/>
            <a:ext cx="6143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THANK 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0720" y="259726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2612652"/>
            <a:ext cx="222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은행원 알고리즘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990720" y="329929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1826130" y="3311549"/>
            <a:ext cx="2569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알고리즘 동작 과정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2" y="477594"/>
            <a:ext cx="3162021" cy="523220"/>
            <a:chOff x="2640851" y="477594"/>
            <a:chExt cx="3162022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32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993220" y="189523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26130" y="1905055"/>
            <a:ext cx="3520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solidFill>
                  <a:srgbClr val="554F4D"/>
                </a:solidFill>
              </a:rPr>
              <a:t>데드락</a:t>
            </a:r>
            <a:r>
              <a:rPr lang="en-US" altLang="ko-KR" sz="2200" dirty="0">
                <a:solidFill>
                  <a:srgbClr val="554F4D"/>
                </a:solidFill>
              </a:rPr>
              <a:t>(Deadlock, </a:t>
            </a:r>
            <a:r>
              <a:rPr lang="ko-KR" altLang="en-US" sz="2200" dirty="0">
                <a:solidFill>
                  <a:srgbClr val="554F4D"/>
                </a:solidFill>
              </a:rPr>
              <a:t>교착상태</a:t>
            </a:r>
            <a:r>
              <a:rPr lang="en-US" altLang="ko-KR" sz="2200" dirty="0">
                <a:solidFill>
                  <a:srgbClr val="554F4D"/>
                </a:solidFill>
              </a:rPr>
              <a:t>)</a:t>
            </a:r>
            <a:endParaRPr lang="ko-KR" altLang="en-US" sz="2200" dirty="0">
              <a:solidFill>
                <a:srgbClr val="554F4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B4535-7054-4C2E-A30D-4B754A25D7BF}"/>
              </a:ext>
            </a:extLst>
          </p:cNvPr>
          <p:cNvSpPr txBox="1"/>
          <p:nvPr/>
        </p:nvSpPr>
        <p:spPr>
          <a:xfrm>
            <a:off x="990720" y="3997023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B9C42-6BB5-4B9B-A95E-633F7BAFBFEA}"/>
              </a:ext>
            </a:extLst>
          </p:cNvPr>
          <p:cNvSpPr txBox="1"/>
          <p:nvPr/>
        </p:nvSpPr>
        <p:spPr>
          <a:xfrm>
            <a:off x="1826130" y="4010446"/>
            <a:ext cx="2588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rgbClr val="554F4D"/>
                </a:solidFill>
              </a:rPr>
              <a:t>알고리즘 구현</a:t>
            </a:r>
            <a:r>
              <a:rPr lang="en-US" altLang="ko-KR" sz="2200" dirty="0">
                <a:solidFill>
                  <a:srgbClr val="554F4D"/>
                </a:solidFill>
              </a:rPr>
              <a:t>(Java)</a:t>
            </a:r>
            <a:endParaRPr lang="ko-KR" altLang="en-US" sz="2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554F4D"/>
                </a:solidFill>
              </a:rPr>
              <a:t>데드락</a:t>
            </a:r>
            <a:r>
              <a:rPr lang="en-US" altLang="ko-KR" sz="3600" dirty="0">
                <a:solidFill>
                  <a:srgbClr val="554F4D"/>
                </a:solidFill>
              </a:rPr>
              <a:t>(Deadlock, </a:t>
            </a:r>
            <a:r>
              <a:rPr lang="ko-KR" altLang="en-US" sz="3600" dirty="0">
                <a:solidFill>
                  <a:srgbClr val="554F4D"/>
                </a:solidFill>
              </a:rPr>
              <a:t>교착상태</a:t>
            </a:r>
            <a:r>
              <a:rPr lang="en-US" altLang="ko-KR" sz="3600" dirty="0">
                <a:solidFill>
                  <a:srgbClr val="554F4D"/>
                </a:solidFill>
              </a:rPr>
              <a:t>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554F4D"/>
                </a:solidFill>
              </a:rPr>
              <a:t>데드락</a:t>
            </a:r>
            <a:r>
              <a:rPr lang="en-US" altLang="ko-KR" dirty="0">
                <a:solidFill>
                  <a:srgbClr val="554F4D"/>
                </a:solidFill>
              </a:rPr>
              <a:t>(Deadlock)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운영체제에서 </a:t>
            </a:r>
            <a:r>
              <a:rPr lang="ko-KR" altLang="en-US" dirty="0" err="1">
                <a:solidFill>
                  <a:srgbClr val="554F4D"/>
                </a:solidFill>
              </a:rPr>
              <a:t>데드락</a:t>
            </a:r>
            <a:r>
              <a:rPr lang="en-US" altLang="ko-KR" dirty="0">
                <a:solidFill>
                  <a:srgbClr val="554F4D"/>
                </a:solidFill>
              </a:rPr>
              <a:t>(</a:t>
            </a:r>
            <a:r>
              <a:rPr lang="ko-KR" altLang="en-US" dirty="0">
                <a:solidFill>
                  <a:srgbClr val="554F4D"/>
                </a:solidFill>
              </a:rPr>
              <a:t>교착상태</a:t>
            </a:r>
            <a:r>
              <a:rPr lang="en-US" altLang="ko-KR" dirty="0">
                <a:solidFill>
                  <a:srgbClr val="554F4D"/>
                </a:solidFill>
              </a:rPr>
              <a:t>)</a:t>
            </a:r>
            <a:r>
              <a:rPr lang="ko-KR" altLang="en-US" dirty="0">
                <a:solidFill>
                  <a:srgbClr val="554F4D"/>
                </a:solidFill>
              </a:rPr>
              <a:t>이란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시스템 자원에 대한 요구가 뒤엉킨 상태를 말함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즉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둘 이상의 프로세스가 다른 프로세스가 점유하고 있는 자원을 서로 기다릴 때 무한 대기에 빠지는 상황</a:t>
            </a:r>
            <a:endParaRPr lang="en-US" altLang="ko-KR" dirty="0">
              <a:solidFill>
                <a:srgbClr val="554F4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r>
              <a:rPr lang="ko-KR" altLang="en-US" dirty="0" err="1">
                <a:solidFill>
                  <a:srgbClr val="554F4D"/>
                </a:solidFill>
              </a:rPr>
              <a:t>데드락</a:t>
            </a:r>
            <a:r>
              <a:rPr lang="en-US" altLang="ko-KR" dirty="0">
                <a:solidFill>
                  <a:srgbClr val="554F4D"/>
                </a:solidFill>
              </a:rPr>
              <a:t>(Deadlock)</a:t>
            </a:r>
            <a:r>
              <a:rPr lang="ko-KR" altLang="en-US" dirty="0">
                <a:solidFill>
                  <a:srgbClr val="554F4D"/>
                </a:solidFill>
              </a:rPr>
              <a:t>의 발생조건</a:t>
            </a: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: </a:t>
            </a:r>
            <a:r>
              <a:rPr lang="ko-KR" altLang="en-US" dirty="0">
                <a:solidFill>
                  <a:srgbClr val="554F4D"/>
                </a:solidFill>
              </a:rPr>
              <a:t>교착 상태는 한 시스템 내에서 다음 네 가지 조건이 동시에 성립할 때 발생한다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554F4D"/>
                </a:solidFill>
              </a:rPr>
              <a:t>1) </a:t>
            </a:r>
            <a:r>
              <a:rPr lang="ko-KR" altLang="en-US" dirty="0">
                <a:solidFill>
                  <a:srgbClr val="554F4D"/>
                </a:solidFill>
              </a:rPr>
              <a:t>상호 배제</a:t>
            </a:r>
            <a:r>
              <a:rPr lang="en-US" altLang="ko-KR" dirty="0">
                <a:solidFill>
                  <a:srgbClr val="554F4D"/>
                </a:solidFill>
              </a:rPr>
              <a:t>(Mutual Exclusion)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자원은 한 번에 한 프로세스만이 사용할 수 있어야 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2) </a:t>
            </a:r>
            <a:r>
              <a:rPr lang="ko-KR" altLang="en-US" dirty="0">
                <a:solidFill>
                  <a:srgbClr val="554F4D"/>
                </a:solidFill>
              </a:rPr>
              <a:t>점유 대기</a:t>
            </a:r>
            <a:r>
              <a:rPr lang="en-US" altLang="ko-KR" dirty="0">
                <a:solidFill>
                  <a:srgbClr val="554F4D"/>
                </a:solidFill>
              </a:rPr>
              <a:t>(Hold and wait)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자원은 한 번에 한 프로세스만이 사용할 수 있어야 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3) </a:t>
            </a:r>
            <a:r>
              <a:rPr lang="ko-KR" altLang="en-US" dirty="0" err="1">
                <a:solidFill>
                  <a:srgbClr val="554F4D"/>
                </a:solidFill>
              </a:rPr>
              <a:t>비선점</a:t>
            </a:r>
            <a:r>
              <a:rPr lang="en-US" altLang="ko-KR" dirty="0">
                <a:solidFill>
                  <a:srgbClr val="554F4D"/>
                </a:solidFill>
              </a:rPr>
              <a:t>(No preemption)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다른 프로세스에 할당된 자원은 사용이 끝날 때까지 강제로 빼앗을 수 없어야 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4) </a:t>
            </a:r>
            <a:r>
              <a:rPr lang="ko-KR" altLang="en-US" dirty="0">
                <a:solidFill>
                  <a:srgbClr val="554F4D"/>
                </a:solidFill>
              </a:rPr>
              <a:t>순환 대기</a:t>
            </a:r>
            <a:r>
              <a:rPr lang="en-US" altLang="ko-KR" dirty="0">
                <a:solidFill>
                  <a:srgbClr val="554F4D"/>
                </a:solidFill>
              </a:rPr>
              <a:t>(Circular wait)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프로세스의 집합</a:t>
            </a:r>
            <a:r>
              <a:rPr lang="en-US" altLang="ko-KR" dirty="0">
                <a:solidFill>
                  <a:srgbClr val="554F4D"/>
                </a:solidFill>
              </a:rPr>
              <a:t>{P0,P1, …, </a:t>
            </a:r>
            <a:r>
              <a:rPr lang="en-US" altLang="ko-KR" dirty="0" err="1">
                <a:solidFill>
                  <a:srgbClr val="554F4D"/>
                </a:solidFill>
              </a:rPr>
              <a:t>Pn</a:t>
            </a:r>
            <a:r>
              <a:rPr lang="en-US" altLang="ko-KR" dirty="0">
                <a:solidFill>
                  <a:srgbClr val="554F4D"/>
                </a:solidFill>
              </a:rPr>
              <a:t>)</a:t>
            </a:r>
            <a:r>
              <a:rPr lang="ko-KR" altLang="en-US" dirty="0">
                <a:solidFill>
                  <a:srgbClr val="554F4D"/>
                </a:solidFill>
              </a:rPr>
              <a:t>에서 </a:t>
            </a:r>
            <a:r>
              <a:rPr lang="en-US" altLang="ko-KR" dirty="0">
                <a:solidFill>
                  <a:srgbClr val="554F4D"/>
                </a:solidFill>
              </a:rPr>
              <a:t>P0</a:t>
            </a:r>
            <a:r>
              <a:rPr lang="ko-KR" altLang="en-US" dirty="0">
                <a:solidFill>
                  <a:srgbClr val="554F4D"/>
                </a:solidFill>
              </a:rPr>
              <a:t>은 </a:t>
            </a:r>
            <a:r>
              <a:rPr lang="en-US" altLang="ko-KR" dirty="0">
                <a:solidFill>
                  <a:srgbClr val="554F4D"/>
                </a:solidFill>
              </a:rPr>
              <a:t>P1</a:t>
            </a:r>
            <a:r>
              <a:rPr lang="ko-KR" altLang="en-US" dirty="0">
                <a:solidFill>
                  <a:srgbClr val="554F4D"/>
                </a:solidFill>
              </a:rPr>
              <a:t>이 점유한 자원을 대기하고 </a:t>
            </a:r>
            <a:r>
              <a:rPr lang="en-US" altLang="ko-KR" dirty="0">
                <a:solidFill>
                  <a:srgbClr val="554F4D"/>
                </a:solidFill>
              </a:rPr>
              <a:t>P1</a:t>
            </a:r>
            <a:r>
              <a:rPr lang="ko-KR" altLang="en-US" dirty="0">
                <a:solidFill>
                  <a:srgbClr val="554F4D"/>
                </a:solidFill>
              </a:rPr>
              <a:t>은 </a:t>
            </a:r>
            <a:r>
              <a:rPr lang="en-US" altLang="ko-KR" dirty="0">
                <a:solidFill>
                  <a:srgbClr val="554F4D"/>
                </a:solidFill>
              </a:rPr>
              <a:t>P2</a:t>
            </a:r>
            <a:r>
              <a:rPr lang="ko-KR" altLang="en-US" dirty="0">
                <a:solidFill>
                  <a:srgbClr val="554F4D"/>
                </a:solidFill>
              </a:rPr>
              <a:t>가 점유한 자원을 대기하고 </a:t>
            </a:r>
            <a:r>
              <a:rPr lang="en-US" altLang="ko-KR" dirty="0">
                <a:solidFill>
                  <a:srgbClr val="554F4D"/>
                </a:solidFill>
              </a:rPr>
              <a:t>….. Pn-1</a:t>
            </a:r>
            <a:r>
              <a:rPr lang="ko-KR" altLang="en-US" dirty="0">
                <a:solidFill>
                  <a:srgbClr val="554F4D"/>
                </a:solidFill>
              </a:rPr>
              <a:t>은 </a:t>
            </a:r>
            <a:r>
              <a:rPr lang="en-US" altLang="ko-KR" dirty="0" err="1">
                <a:solidFill>
                  <a:srgbClr val="554F4D"/>
                </a:solidFill>
              </a:rPr>
              <a:t>Pn</a:t>
            </a:r>
            <a:r>
              <a:rPr lang="ko-KR" altLang="en-US" dirty="0">
                <a:solidFill>
                  <a:srgbClr val="554F4D"/>
                </a:solidFill>
              </a:rPr>
              <a:t>이 점유한 자원을 대기하며 </a:t>
            </a:r>
            <a:r>
              <a:rPr lang="en-US" altLang="ko-KR" dirty="0" err="1">
                <a:solidFill>
                  <a:srgbClr val="554F4D"/>
                </a:solidFill>
              </a:rPr>
              <a:t>Pn</a:t>
            </a:r>
            <a:r>
              <a:rPr lang="ko-KR" altLang="en-US" dirty="0">
                <a:solidFill>
                  <a:srgbClr val="554F4D"/>
                </a:solidFill>
              </a:rPr>
              <a:t>은 </a:t>
            </a:r>
            <a:r>
              <a:rPr lang="en-US" altLang="ko-KR" dirty="0">
                <a:solidFill>
                  <a:srgbClr val="554F4D"/>
                </a:solidFill>
              </a:rPr>
              <a:t>P0</a:t>
            </a:r>
            <a:r>
              <a:rPr lang="ko-KR" altLang="en-US" dirty="0">
                <a:solidFill>
                  <a:srgbClr val="554F4D"/>
                </a:solidFill>
              </a:rPr>
              <a:t>가 점유한 자원을 요구해야 한다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15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554F4D"/>
                </a:solidFill>
              </a:rPr>
              <a:t>데드락</a:t>
            </a:r>
            <a:r>
              <a:rPr lang="en-US" altLang="ko-KR" sz="3600" dirty="0">
                <a:solidFill>
                  <a:srgbClr val="554F4D"/>
                </a:solidFill>
              </a:rPr>
              <a:t>(Deadlock, </a:t>
            </a:r>
            <a:r>
              <a:rPr lang="ko-KR" altLang="en-US" sz="3600" dirty="0">
                <a:solidFill>
                  <a:srgbClr val="554F4D"/>
                </a:solidFill>
              </a:rPr>
              <a:t>교착상태</a:t>
            </a:r>
            <a:r>
              <a:rPr lang="en-US" altLang="ko-KR" sz="3600" dirty="0">
                <a:solidFill>
                  <a:srgbClr val="554F4D"/>
                </a:solidFill>
              </a:rPr>
              <a:t>)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rgbClr val="554F4D"/>
                </a:solidFill>
              </a:rPr>
              <a:t>데드락</a:t>
            </a:r>
            <a:r>
              <a:rPr lang="en-US" altLang="ko-KR" dirty="0">
                <a:solidFill>
                  <a:srgbClr val="554F4D"/>
                </a:solidFill>
              </a:rPr>
              <a:t>(Deadlock) </a:t>
            </a:r>
            <a:r>
              <a:rPr lang="ko-KR" altLang="en-US" dirty="0">
                <a:solidFill>
                  <a:srgbClr val="554F4D"/>
                </a:solidFill>
              </a:rPr>
              <a:t>처리의 종류</a:t>
            </a:r>
            <a:endParaRPr lang="en-US" altLang="ko-KR" dirty="0">
              <a:solidFill>
                <a:srgbClr val="554F4D"/>
              </a:solidFill>
            </a:endParaRPr>
          </a:p>
          <a:p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(1) </a:t>
            </a:r>
            <a:r>
              <a:rPr lang="ko-KR" altLang="en-US" dirty="0">
                <a:solidFill>
                  <a:srgbClr val="554F4D"/>
                </a:solidFill>
              </a:rPr>
              <a:t>교착 상태 예방</a:t>
            </a:r>
            <a:r>
              <a:rPr lang="en-US" altLang="ko-KR" dirty="0">
                <a:solidFill>
                  <a:srgbClr val="554F4D"/>
                </a:solidFill>
              </a:rPr>
              <a:t>(Prevention) </a:t>
            </a:r>
            <a:r>
              <a:rPr lang="ko-KR" altLang="en-US" dirty="0">
                <a:solidFill>
                  <a:srgbClr val="554F4D"/>
                </a:solidFill>
              </a:rPr>
              <a:t>및 회피</a:t>
            </a:r>
            <a:r>
              <a:rPr lang="en-US" altLang="ko-KR" dirty="0">
                <a:solidFill>
                  <a:srgbClr val="554F4D"/>
                </a:solidFill>
              </a:rPr>
              <a:t>(Avoidance)</a:t>
            </a: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&lt;</a:t>
            </a:r>
            <a:r>
              <a:rPr lang="ko-KR" altLang="en-US" dirty="0">
                <a:solidFill>
                  <a:srgbClr val="554F4D"/>
                </a:solidFill>
              </a:rPr>
              <a:t>예방</a:t>
            </a:r>
            <a:r>
              <a:rPr lang="en-US" altLang="ko-KR" dirty="0">
                <a:solidFill>
                  <a:srgbClr val="554F4D"/>
                </a:solidFill>
              </a:rPr>
              <a:t>(Prevention)</a:t>
            </a:r>
            <a:r>
              <a:rPr lang="ko-KR" altLang="en-US" dirty="0">
                <a:solidFill>
                  <a:srgbClr val="554F4D"/>
                </a:solidFill>
              </a:rPr>
              <a:t>법</a:t>
            </a:r>
            <a:r>
              <a:rPr lang="en-US" altLang="ko-KR" dirty="0">
                <a:solidFill>
                  <a:srgbClr val="554F4D"/>
                </a:solidFill>
              </a:rPr>
              <a:t>&gt; : </a:t>
            </a:r>
            <a:r>
              <a:rPr lang="ko-KR" altLang="en-US" dirty="0">
                <a:solidFill>
                  <a:srgbClr val="554F4D"/>
                </a:solidFill>
              </a:rPr>
              <a:t>교착 상태 발생 조건 중 하나를 제거함으로써 해결하는 방법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1) </a:t>
            </a:r>
            <a:r>
              <a:rPr lang="ko-KR" altLang="en-US" dirty="0">
                <a:solidFill>
                  <a:srgbClr val="554F4D"/>
                </a:solidFill>
              </a:rPr>
              <a:t>상호 배제 부정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2) </a:t>
            </a:r>
            <a:r>
              <a:rPr lang="ko-KR" altLang="en-US" dirty="0">
                <a:solidFill>
                  <a:srgbClr val="554F4D"/>
                </a:solidFill>
              </a:rPr>
              <a:t>점유 대기 부정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3) </a:t>
            </a:r>
            <a:r>
              <a:rPr lang="ko-KR" altLang="en-US" dirty="0" err="1">
                <a:solidFill>
                  <a:srgbClr val="554F4D"/>
                </a:solidFill>
              </a:rPr>
              <a:t>비선점</a:t>
            </a:r>
            <a:r>
              <a:rPr lang="ko-KR" altLang="en-US" dirty="0">
                <a:solidFill>
                  <a:srgbClr val="554F4D"/>
                </a:solidFill>
              </a:rPr>
              <a:t> 부정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4) </a:t>
            </a:r>
            <a:r>
              <a:rPr lang="ko-KR" altLang="en-US" dirty="0">
                <a:solidFill>
                  <a:srgbClr val="554F4D"/>
                </a:solidFill>
              </a:rPr>
              <a:t>순환 대기 부정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&lt;</a:t>
            </a:r>
            <a:r>
              <a:rPr lang="ko-KR" altLang="en-US" dirty="0">
                <a:solidFill>
                  <a:srgbClr val="554F4D"/>
                </a:solidFill>
              </a:rPr>
              <a:t>회피</a:t>
            </a:r>
            <a:r>
              <a:rPr lang="en-US" altLang="ko-KR" dirty="0">
                <a:solidFill>
                  <a:srgbClr val="554F4D"/>
                </a:solidFill>
              </a:rPr>
              <a:t>(Avoidance)</a:t>
            </a:r>
            <a:r>
              <a:rPr lang="ko-KR" altLang="en-US" dirty="0">
                <a:solidFill>
                  <a:srgbClr val="554F4D"/>
                </a:solidFill>
              </a:rPr>
              <a:t>법</a:t>
            </a:r>
            <a:r>
              <a:rPr lang="en-US" altLang="ko-KR" dirty="0">
                <a:solidFill>
                  <a:srgbClr val="554F4D"/>
                </a:solidFill>
              </a:rPr>
              <a:t>&gt; : </a:t>
            </a:r>
            <a:r>
              <a:rPr lang="ko-KR" altLang="en-US" dirty="0">
                <a:solidFill>
                  <a:srgbClr val="554F4D"/>
                </a:solidFill>
              </a:rPr>
              <a:t>교착 상태가 발생하면 피하는 방법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- </a:t>
            </a:r>
            <a:r>
              <a:rPr lang="ko-KR" altLang="en-US" dirty="0">
                <a:solidFill>
                  <a:srgbClr val="554F4D"/>
                </a:solidFill>
              </a:rPr>
              <a:t>은행원 알고리즘 </a:t>
            </a:r>
            <a:r>
              <a:rPr lang="en-US" altLang="ko-KR" dirty="0">
                <a:solidFill>
                  <a:srgbClr val="554F4D"/>
                </a:solidFill>
              </a:rPr>
              <a:t>: </a:t>
            </a:r>
            <a:r>
              <a:rPr lang="ko-KR" altLang="en-US" dirty="0" err="1">
                <a:solidFill>
                  <a:srgbClr val="554F4D"/>
                </a:solidFill>
              </a:rPr>
              <a:t>다익스트라가</a:t>
            </a:r>
            <a:r>
              <a:rPr lang="ko-KR" altLang="en-US" dirty="0">
                <a:solidFill>
                  <a:srgbClr val="554F4D"/>
                </a:solidFill>
              </a:rPr>
              <a:t> 제안한 방법으로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은행에서 모든 고객의 요구가 충족되도록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	</a:t>
            </a:r>
            <a:r>
              <a:rPr lang="ko-KR" altLang="en-US" dirty="0">
                <a:solidFill>
                  <a:srgbClr val="554F4D"/>
                </a:solidFill>
              </a:rPr>
              <a:t>현금을 할당하는 데서 유래한 방법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프로세스가 자원을 요구할 때 시스템은 자원을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	</a:t>
            </a:r>
            <a:r>
              <a:rPr lang="ko-KR" altLang="en-US" dirty="0">
                <a:solidFill>
                  <a:srgbClr val="554F4D"/>
                </a:solidFill>
              </a:rPr>
              <a:t>할당한 후에도 안정 상태로 남아있는지 사전에 검사하여 교착 상태를 회피하는 방법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rgbClr val="554F4D"/>
              </a:solidFill>
            </a:endParaRPr>
          </a:p>
          <a:p>
            <a:r>
              <a:rPr lang="en-US" altLang="ko-KR" dirty="0">
                <a:solidFill>
                  <a:srgbClr val="554F4D"/>
                </a:solidFill>
              </a:rPr>
              <a:t>(2) </a:t>
            </a:r>
            <a:r>
              <a:rPr lang="ko-KR" altLang="en-US" dirty="0">
                <a:solidFill>
                  <a:srgbClr val="554F4D"/>
                </a:solidFill>
              </a:rPr>
              <a:t>교착 상태 탐지 및 회복 </a:t>
            </a:r>
            <a:r>
              <a:rPr lang="en-US" altLang="ko-KR" dirty="0">
                <a:solidFill>
                  <a:srgbClr val="554F4D"/>
                </a:solidFill>
              </a:rPr>
              <a:t>: </a:t>
            </a:r>
            <a:r>
              <a:rPr lang="ko-KR" altLang="en-US" dirty="0">
                <a:solidFill>
                  <a:srgbClr val="554F4D"/>
                </a:solidFill>
              </a:rPr>
              <a:t>교착 상태가 되도록 허용한 다음에 회복시키는 방법</a:t>
            </a:r>
            <a:endParaRPr lang="en-US" altLang="ko-KR" dirty="0">
              <a:solidFill>
                <a:srgbClr val="554F4D"/>
              </a:solidFill>
            </a:endParaRP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&lt;</a:t>
            </a:r>
            <a:r>
              <a:rPr lang="ko-KR" altLang="en-US" dirty="0">
                <a:solidFill>
                  <a:srgbClr val="554F4D"/>
                </a:solidFill>
              </a:rPr>
              <a:t>교착 상태 탐지</a:t>
            </a:r>
            <a:r>
              <a:rPr lang="en-US" altLang="ko-KR" dirty="0">
                <a:solidFill>
                  <a:srgbClr val="554F4D"/>
                </a:solidFill>
              </a:rPr>
              <a:t>(Detection)&gt; </a:t>
            </a: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- </a:t>
            </a:r>
            <a:r>
              <a:rPr lang="ko-KR" altLang="en-US" dirty="0">
                <a:solidFill>
                  <a:srgbClr val="554F4D"/>
                </a:solidFill>
              </a:rPr>
              <a:t>자원 할당 그래프를 통해 교착 상태를 탐지할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&lt;</a:t>
            </a:r>
            <a:r>
              <a:rPr lang="ko-KR" altLang="en-US" dirty="0">
                <a:solidFill>
                  <a:srgbClr val="554F4D"/>
                </a:solidFill>
              </a:rPr>
              <a:t>교착 상태로부터 회복</a:t>
            </a:r>
            <a:r>
              <a:rPr lang="en-US" altLang="ko-KR" dirty="0">
                <a:solidFill>
                  <a:srgbClr val="554F4D"/>
                </a:solidFill>
              </a:rPr>
              <a:t>(Recovery)&gt;</a:t>
            </a:r>
          </a:p>
          <a:p>
            <a:pPr lvl="1"/>
            <a:r>
              <a:rPr lang="en-US" altLang="ko-KR" dirty="0">
                <a:solidFill>
                  <a:srgbClr val="554F4D"/>
                </a:solidFill>
              </a:rPr>
              <a:t>	- </a:t>
            </a:r>
            <a:r>
              <a:rPr lang="ko-KR" altLang="en-US" dirty="0">
                <a:solidFill>
                  <a:srgbClr val="554F4D"/>
                </a:solidFill>
              </a:rPr>
              <a:t>교착 상태를 일으킨 프로세스를 종료하거나</a:t>
            </a:r>
            <a:r>
              <a:rPr lang="en-US" altLang="ko-KR" dirty="0">
                <a:solidFill>
                  <a:srgbClr val="554F4D"/>
                </a:solidFill>
              </a:rPr>
              <a:t>, </a:t>
            </a:r>
            <a:r>
              <a:rPr lang="ko-KR" altLang="en-US" dirty="0">
                <a:solidFill>
                  <a:srgbClr val="554F4D"/>
                </a:solidFill>
              </a:rPr>
              <a:t>할당된 자원을 해제함으로써 회복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68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은행원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교착상태 회피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프로세스의 자원 사용에 대한 사전 정보를 활용하여 교착상태가 발생하지 않는 상태에 머물도록 하는 방법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사전 정보는 현재 할당된 자원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가용상태의 자원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프로세스들의 최대 요구량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프로세스의 상태 영역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안전 상태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교착 상태를 회피하면서 각 프로세스에게 그들의 최대 요구량까지 빠짐없이 자원을 할당할 수 있는 상태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안전 순서열이 존재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657350" lvl="3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순서 있는 프로세스의 집합</a:t>
            </a:r>
            <a:r>
              <a:rPr lang="en-US" altLang="ko-KR" sz="1600" dirty="0">
                <a:solidFill>
                  <a:schemeClr val="tx1"/>
                </a:solidFill>
              </a:rPr>
              <a:t>&lt;p1, p2, ..., </a:t>
            </a:r>
            <a:r>
              <a:rPr lang="en-US" altLang="ko-KR" sz="1600" dirty="0" err="1">
                <a:solidFill>
                  <a:schemeClr val="tx1"/>
                </a:solidFill>
              </a:rPr>
              <a:t>pn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pPr marL="1657350" lvl="3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각 </a:t>
            </a:r>
            <a:r>
              <a:rPr lang="en-US" altLang="ko-KR" sz="1600" dirty="0">
                <a:solidFill>
                  <a:schemeClr val="tx1"/>
                </a:solidFill>
              </a:rPr>
              <a:t>pi</a:t>
            </a:r>
            <a:r>
              <a:rPr lang="ko-KR" altLang="en-US" sz="1600" dirty="0">
                <a:solidFill>
                  <a:schemeClr val="tx1"/>
                </a:solidFill>
              </a:rPr>
              <a:t>에 대해 </a:t>
            </a:r>
            <a:r>
              <a:rPr lang="en-US" altLang="ko-KR" sz="1600" dirty="0">
                <a:solidFill>
                  <a:schemeClr val="tx1"/>
                </a:solidFill>
              </a:rPr>
              <a:t>pi</a:t>
            </a:r>
            <a:r>
              <a:rPr lang="ko-KR" altLang="en-US" sz="1600" dirty="0">
                <a:solidFill>
                  <a:schemeClr val="tx1"/>
                </a:solidFill>
              </a:rPr>
              <a:t>가 추가로 요구할 수 있는 자원 소요량이 현재 가용 상태이거나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4"/>
            <a:r>
              <a:rPr lang="ko-KR" altLang="en-US" sz="1600" dirty="0">
                <a:solidFill>
                  <a:schemeClr val="tx1"/>
                </a:solidFill>
              </a:rPr>
              <a:t>현재 가용인 자원에 대해 </a:t>
            </a:r>
            <a:r>
              <a:rPr lang="en-US" altLang="ko-KR" sz="1600" dirty="0">
                <a:solidFill>
                  <a:schemeClr val="tx1"/>
                </a:solidFill>
              </a:rPr>
              <a:t>pi(</a:t>
            </a:r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j&lt;</a:t>
            </a:r>
            <a:r>
              <a:rPr lang="en-US" altLang="ko-KR" sz="1600" dirty="0" err="1">
                <a:solidFill>
                  <a:schemeClr val="tx1"/>
                </a:solidFill>
              </a:rPr>
              <a:t>i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 할당된 자원가지 포함하여 할당 가능한 경우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4"/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불안전 상태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교착 상태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안전 순서열이 존재하지 않음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교착상태는 불안전 상태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할당 과정에 따라 교착 상태가 될 수도 있는 상태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에서 발생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31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은행원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CE90F-47C0-46F6-834A-A11EA3D119F6}"/>
              </a:ext>
            </a:extLst>
          </p:cNvPr>
          <p:cNvSpPr/>
          <p:nvPr/>
        </p:nvSpPr>
        <p:spPr>
          <a:xfrm>
            <a:off x="811410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은행원 알고리즘 필요 조건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Available[n] : </a:t>
            </a:r>
            <a:r>
              <a:rPr lang="ko-KR" altLang="en-US" sz="1600" dirty="0">
                <a:solidFill>
                  <a:schemeClr val="tx1"/>
                </a:solidFill>
              </a:rPr>
              <a:t>자원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의 사용 가능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Max[</a:t>
            </a:r>
            <a:r>
              <a:rPr lang="en-US" altLang="ko-KR" sz="1600" dirty="0" err="1">
                <a:solidFill>
                  <a:schemeClr val="tx1"/>
                </a:solidFill>
              </a:rPr>
              <a:t>m,n</a:t>
            </a:r>
            <a:r>
              <a:rPr lang="en-US" altLang="ko-KR" sz="1600" dirty="0">
                <a:solidFill>
                  <a:schemeClr val="tx1"/>
                </a:solidFill>
              </a:rPr>
              <a:t>] : </a:t>
            </a:r>
            <a:r>
              <a:rPr lang="ko-KR" altLang="en-US" sz="1600" dirty="0">
                <a:solidFill>
                  <a:schemeClr val="tx1"/>
                </a:solidFill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</a:rPr>
              <a:t>m</a:t>
            </a:r>
            <a:r>
              <a:rPr lang="ko-KR" altLang="en-US" sz="1600" dirty="0">
                <a:solidFill>
                  <a:schemeClr val="tx1"/>
                </a:solidFill>
              </a:rPr>
              <a:t>의 자원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의 최대 요구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Allocation[</a:t>
            </a:r>
            <a:r>
              <a:rPr lang="en-US" altLang="ko-KR" sz="1600" dirty="0" err="1">
                <a:solidFill>
                  <a:schemeClr val="tx1"/>
                </a:solidFill>
              </a:rPr>
              <a:t>m,n</a:t>
            </a:r>
            <a:r>
              <a:rPr lang="en-US" altLang="ko-KR" sz="1600" dirty="0">
                <a:solidFill>
                  <a:schemeClr val="tx1"/>
                </a:solidFill>
              </a:rPr>
              <a:t>] : </a:t>
            </a:r>
            <a:r>
              <a:rPr lang="ko-KR" altLang="en-US" sz="1600" dirty="0">
                <a:solidFill>
                  <a:schemeClr val="tx1"/>
                </a:solidFill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</a:rPr>
              <a:t>m</a:t>
            </a:r>
            <a:r>
              <a:rPr lang="ko-KR" altLang="en-US" sz="1600" dirty="0">
                <a:solidFill>
                  <a:schemeClr val="tx1"/>
                </a:solidFill>
              </a:rPr>
              <a:t>에 할당된 자원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의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Need[</a:t>
            </a:r>
            <a:r>
              <a:rPr lang="en-US" altLang="ko-KR" sz="1600" dirty="0" err="1">
                <a:solidFill>
                  <a:schemeClr val="tx1"/>
                </a:solidFill>
              </a:rPr>
              <a:t>m,n</a:t>
            </a:r>
            <a:r>
              <a:rPr lang="en-US" altLang="ko-KR" sz="1600" dirty="0">
                <a:solidFill>
                  <a:schemeClr val="tx1"/>
                </a:solidFill>
              </a:rPr>
              <a:t>] : </a:t>
            </a:r>
            <a:r>
              <a:rPr lang="ko-KR" altLang="en-US" sz="1600" dirty="0">
                <a:solidFill>
                  <a:schemeClr val="tx1"/>
                </a:solidFill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</a:rPr>
              <a:t>m</a:t>
            </a:r>
            <a:r>
              <a:rPr lang="ko-KR" altLang="en-US" sz="1600" dirty="0">
                <a:solidFill>
                  <a:schemeClr val="tx1"/>
                </a:solidFill>
              </a:rPr>
              <a:t>이 추가적으로 필요로 하는 자원 </a:t>
            </a:r>
            <a:r>
              <a:rPr lang="en-US" altLang="ko-KR" sz="1600" dirty="0">
                <a:solidFill>
                  <a:schemeClr val="tx1"/>
                </a:solidFill>
              </a:rPr>
              <a:t>n</a:t>
            </a:r>
            <a:r>
              <a:rPr lang="ko-KR" altLang="en-US" sz="1600" dirty="0">
                <a:solidFill>
                  <a:schemeClr val="tx1"/>
                </a:solidFill>
              </a:rPr>
              <a:t>의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자원 할당 알고리즘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자원을 할당할지 </a:t>
            </a:r>
            <a:r>
              <a:rPr lang="ko-KR" altLang="en-US" sz="1600" dirty="0" err="1">
                <a:solidFill>
                  <a:schemeClr val="tx1"/>
                </a:solidFill>
              </a:rPr>
              <a:t>안할지</a:t>
            </a:r>
            <a:r>
              <a:rPr lang="ko-KR" altLang="en-US" sz="1600" dirty="0">
                <a:solidFill>
                  <a:schemeClr val="tx1"/>
                </a:solidFill>
              </a:rPr>
              <a:t> 여부를 결정하는 알고리즘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안전 알고리즘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위의 자료 구조를 이용해 안전 상태를 검사하는 알고리즘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1BB9A4-12CD-4E85-902A-5EDE0938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59" y="1678232"/>
            <a:ext cx="3481430" cy="44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0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동작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자원 할당 알고리즘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프로세스가 요구한 자원의 개수가 </a:t>
            </a:r>
            <a:r>
              <a:rPr lang="ko-KR" altLang="en-US" dirty="0" err="1">
                <a:solidFill>
                  <a:schemeClr val="tx1"/>
                </a:solidFill>
              </a:rPr>
              <a:t>필요로하는</a:t>
            </a:r>
            <a:r>
              <a:rPr lang="ko-KR" altLang="en-US" dirty="0">
                <a:solidFill>
                  <a:schemeClr val="tx1"/>
                </a:solidFill>
              </a:rPr>
              <a:t> 개수보다 </a:t>
            </a:r>
            <a:r>
              <a:rPr lang="ko-KR" altLang="en-US" dirty="0" err="1">
                <a:solidFill>
                  <a:schemeClr val="tx1"/>
                </a:solidFill>
              </a:rPr>
              <a:t>많은지</a:t>
            </a:r>
            <a:r>
              <a:rPr lang="ko-KR" altLang="en-US" dirty="0">
                <a:solidFill>
                  <a:schemeClr val="tx1"/>
                </a:solidFill>
              </a:rPr>
              <a:t> 아닌지를 검사한다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Request &gt;= Need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</a:t>
            </a:r>
            <a:r>
              <a:rPr lang="ko-KR" altLang="en-US" dirty="0">
                <a:solidFill>
                  <a:schemeClr val="tx1"/>
                </a:solidFill>
              </a:rPr>
              <a:t>만약 프로세스가 필요로 하는 개수보다 운영체제에 요구한 자원의 개수가 더 많으면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에러가 있다는 의미이므로 대기 시킨다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아니라면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번으로 넘어간다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요구한 자원의 개수가 사용 가능한 자원의 개수보다 </a:t>
            </a:r>
            <a:r>
              <a:rPr lang="ko-KR" altLang="en-US" dirty="0" err="1">
                <a:solidFill>
                  <a:schemeClr val="tx1"/>
                </a:solidFill>
              </a:rPr>
              <a:t>많은지</a:t>
            </a:r>
            <a:r>
              <a:rPr lang="ko-KR" altLang="en-US" dirty="0">
                <a:solidFill>
                  <a:schemeClr val="tx1"/>
                </a:solidFill>
              </a:rPr>
              <a:t> 검사한다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Request &lt;= Available    </a:t>
            </a:r>
            <a:r>
              <a:rPr lang="ko-KR" altLang="en-US" dirty="0">
                <a:solidFill>
                  <a:schemeClr val="tx1"/>
                </a:solidFill>
              </a:rPr>
              <a:t>이상이 없다면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번으로 넘어간다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프로세스에 요구한 자원을 할당했다고 가정하고 다음과 같이 자료 구조를 수정 후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안전 알고리즘을 통해 안전 여부를 판단한다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Available = Available - Request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Allocation = Allocation + Request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Need = Need - Request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번에서 불안전 상태로 판정이 날 경우 대기상태로 되돌린다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자원 할당 알고리즘에서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번까지 간다면 안전 알고리즘을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56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동작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1411" y="1441938"/>
            <a:ext cx="11135749" cy="5168586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안전 알고리즘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임시 배열 변수 </a:t>
            </a:r>
            <a:r>
              <a:rPr lang="en-US" altLang="ko-KR" dirty="0">
                <a:solidFill>
                  <a:schemeClr val="tx1"/>
                </a:solidFill>
              </a:rPr>
              <a:t>Finish , Work </a:t>
            </a:r>
            <a:r>
              <a:rPr lang="ko-KR" altLang="en-US" dirty="0">
                <a:solidFill>
                  <a:schemeClr val="tx1"/>
                </a:solidFill>
              </a:rPr>
              <a:t>에 초기화를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</a:t>
            </a:r>
            <a:r>
              <a:rPr lang="ko-KR" altLang="en-US" dirty="0">
                <a:solidFill>
                  <a:schemeClr val="tx1"/>
                </a:solidFill>
              </a:rPr>
              <a:t>모든 프로세스의 </a:t>
            </a:r>
            <a:r>
              <a:rPr lang="en-US" altLang="ko-KR" dirty="0">
                <a:solidFill>
                  <a:schemeClr val="tx1"/>
                </a:solidFill>
              </a:rPr>
              <a:t>Finish = False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Work = Available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조건을 검사해 </a:t>
            </a:r>
            <a:r>
              <a:rPr lang="en-US" altLang="ko-KR" dirty="0" err="1">
                <a:solidFill>
                  <a:schemeClr val="tx1"/>
                </a:solidFill>
              </a:rPr>
              <a:t>FInish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False</a:t>
            </a:r>
            <a:r>
              <a:rPr lang="ko-KR" altLang="en-US" dirty="0">
                <a:solidFill>
                  <a:schemeClr val="tx1"/>
                </a:solidFill>
              </a:rPr>
              <a:t>이고 프로세스가 필요한 자원수보다 </a:t>
            </a:r>
            <a:r>
              <a:rPr lang="en-US" altLang="ko-KR" dirty="0">
                <a:solidFill>
                  <a:schemeClr val="tx1"/>
                </a:solidFill>
              </a:rPr>
              <a:t>Work </a:t>
            </a:r>
            <a:r>
              <a:rPr lang="ko-KR" altLang="en-US" dirty="0">
                <a:solidFill>
                  <a:schemeClr val="tx1"/>
                </a:solidFill>
              </a:rPr>
              <a:t>가 크거나 같은 경우를 찾는다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(Finish == false) &amp;&amp; (Need &lt;= Work)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</a:t>
            </a:r>
            <a:r>
              <a:rPr lang="ko-KR" altLang="en-US" dirty="0">
                <a:solidFill>
                  <a:schemeClr val="tx1"/>
                </a:solidFill>
              </a:rPr>
              <a:t>조건을 만족한다면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번으로 이동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없다면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번으로 이동한다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해당 프로세스의 </a:t>
            </a:r>
            <a:r>
              <a:rPr lang="en-US" altLang="ko-KR" dirty="0" err="1">
                <a:solidFill>
                  <a:schemeClr val="tx1"/>
                </a:solidFill>
              </a:rPr>
              <a:t>FInish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로 변환하고 </a:t>
            </a:r>
            <a:r>
              <a:rPr lang="en-US" altLang="ko-KR" dirty="0">
                <a:solidFill>
                  <a:schemeClr val="tx1"/>
                </a:solidFill>
              </a:rPr>
              <a:t>Work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Allocation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사용중인 자원 수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더한다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Finish = Ture;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Work = Work + Allocation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</a:t>
            </a:r>
            <a:r>
              <a:rPr lang="ko-KR" altLang="en-US" dirty="0">
                <a:solidFill>
                  <a:schemeClr val="tx1"/>
                </a:solidFill>
              </a:rPr>
              <a:t>수행 후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번으로 돌아간다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모든 프로세스의 </a:t>
            </a:r>
            <a:r>
              <a:rPr lang="en-US" altLang="ko-KR" dirty="0">
                <a:solidFill>
                  <a:schemeClr val="tx1"/>
                </a:solidFill>
              </a:rPr>
              <a:t>Finish</a:t>
            </a:r>
            <a:r>
              <a:rPr lang="ko-KR" altLang="en-US" dirty="0">
                <a:solidFill>
                  <a:schemeClr val="tx1"/>
                </a:solidFill>
              </a:rPr>
              <a:t>를 검사한다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하나라도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가 있으면 불안전 상태이므로 할당하지 않고 대기한다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</a:t>
            </a:r>
            <a:r>
              <a:rPr lang="ko-KR" altLang="en-US" dirty="0">
                <a:solidFill>
                  <a:schemeClr val="tx1"/>
                </a:solidFill>
              </a:rPr>
              <a:t>전부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면 </a:t>
            </a:r>
            <a:r>
              <a:rPr lang="ko-KR" altLang="en-US" dirty="0" err="1">
                <a:solidFill>
                  <a:schemeClr val="tx1"/>
                </a:solidFill>
              </a:rPr>
              <a:t>안전상태이므로</a:t>
            </a:r>
            <a:r>
              <a:rPr lang="ko-KR" altLang="en-US" dirty="0">
                <a:solidFill>
                  <a:schemeClr val="tx1"/>
                </a:solidFill>
              </a:rPr>
              <a:t> 자원을 할당해준다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25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1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2" y="350596"/>
            <a:ext cx="408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알고리즘 동작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2" y="9289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4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272C3-97CD-4C53-97C0-7498BE69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5" y="2028420"/>
            <a:ext cx="5975430" cy="2944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FADB4C-66AE-4EC5-99F1-8875E93F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1" y="1764916"/>
            <a:ext cx="5346171" cy="33461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1D255A-E330-4816-A13F-98FBA9069077}"/>
              </a:ext>
            </a:extLst>
          </p:cNvPr>
          <p:cNvSpPr/>
          <p:nvPr/>
        </p:nvSpPr>
        <p:spPr>
          <a:xfrm>
            <a:off x="622301" y="1174203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O </a:t>
            </a:r>
            <a:r>
              <a:rPr lang="ko-KR" altLang="en-US" dirty="0">
                <a:solidFill>
                  <a:srgbClr val="554F4D"/>
                </a:solidFill>
              </a:rPr>
              <a:t>은행원 </a:t>
            </a:r>
            <a:r>
              <a:rPr lang="en-US" altLang="ko-KR" dirty="0">
                <a:solidFill>
                  <a:srgbClr val="554F4D"/>
                </a:solidFill>
              </a:rPr>
              <a:t>– </a:t>
            </a:r>
            <a:r>
              <a:rPr lang="ko-KR" altLang="en-US" dirty="0">
                <a:solidFill>
                  <a:srgbClr val="554F4D"/>
                </a:solidFill>
              </a:rPr>
              <a:t>안전 도식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9632A6-01D0-413C-9D9D-FBA1DDD3BF2A}"/>
              </a:ext>
            </a:extLst>
          </p:cNvPr>
          <p:cNvSpPr/>
          <p:nvPr/>
        </p:nvSpPr>
        <p:spPr>
          <a:xfrm>
            <a:off x="6286235" y="1175668"/>
            <a:ext cx="6244492" cy="296007"/>
          </a:xfrm>
          <a:prstGeom prst="rect">
            <a:avLst/>
          </a:prstGeom>
          <a:noFill/>
          <a:ln w="285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54F4D"/>
                </a:solidFill>
              </a:rPr>
              <a:t>O </a:t>
            </a:r>
            <a:r>
              <a:rPr lang="ko-KR" altLang="en-US" dirty="0">
                <a:solidFill>
                  <a:srgbClr val="554F4D"/>
                </a:solidFill>
              </a:rPr>
              <a:t>안정과 불안정 상태의 예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07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923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289</cp:revision>
  <dcterms:created xsi:type="dcterms:W3CDTF">2020-05-03T01:37:17Z</dcterms:created>
  <dcterms:modified xsi:type="dcterms:W3CDTF">2021-11-29T05:54:29Z</dcterms:modified>
</cp:coreProperties>
</file>