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4" r:id="rId4"/>
    <p:sldId id="313" r:id="rId5"/>
    <p:sldId id="309" r:id="rId6"/>
    <p:sldId id="314" r:id="rId7"/>
    <p:sldId id="301" r:id="rId8"/>
    <p:sldId id="31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9905677" y="6588607"/>
            <a:ext cx="2295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633461" y="1997752"/>
            <a:ext cx="69251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600" dirty="0">
                <a:solidFill>
                  <a:srgbClr val="655D5B"/>
                </a:solidFill>
              </a:rPr>
              <a:t>JAVA </a:t>
            </a:r>
            <a:r>
              <a:rPr lang="ko-KR" altLang="en-US" sz="5600" dirty="0">
                <a:solidFill>
                  <a:srgbClr val="655D5B"/>
                </a:solidFill>
              </a:rPr>
              <a:t>모니터를 사용한</a:t>
            </a:r>
            <a:endParaRPr lang="en-US" altLang="ko-KR" sz="5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철학자들의 만찬</a:t>
            </a:r>
            <a:endParaRPr lang="en-US" altLang="ko-KR" sz="5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해결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8732521" y="5436976"/>
            <a:ext cx="313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21660021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21960025 </a:t>
            </a:r>
            <a:r>
              <a:rPr lang="ko-KR" altLang="en-US" sz="1600" dirty="0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21660027 </a:t>
            </a:r>
            <a:r>
              <a:rPr lang="ko-KR" altLang="en-US" sz="1600" dirty="0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0720" y="259726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2612652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모니터를 이용한 해결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990720" y="32992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826130" y="3311549"/>
            <a:ext cx="2588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알고리즘 구현</a:t>
            </a:r>
            <a:r>
              <a:rPr lang="en-US" altLang="ko-KR" sz="2200" dirty="0">
                <a:solidFill>
                  <a:srgbClr val="554F4D"/>
                </a:solidFill>
              </a:rPr>
              <a:t>(Java)</a:t>
            </a:r>
            <a:endParaRPr lang="ko-KR" altLang="en-US" sz="2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2" y="477594"/>
            <a:ext cx="3162021" cy="523220"/>
            <a:chOff x="2640851" y="477594"/>
            <a:chExt cx="316202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2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3220" y="189523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1905055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철학자들의 만찬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철학자들의 만찬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2BBB6A-9E32-4F6F-AF72-ED0D4CDF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2" y="1611403"/>
            <a:ext cx="5001836" cy="4516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4A404B-211C-4EEF-A6E6-F81D3787BDFC}"/>
              </a:ext>
            </a:extLst>
          </p:cNvPr>
          <p:cNvSpPr/>
          <p:nvPr/>
        </p:nvSpPr>
        <p:spPr>
          <a:xfrm>
            <a:off x="6096000" y="1179539"/>
            <a:ext cx="6096000" cy="5380649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운영체제의 전통적 동기화 문제</a:t>
            </a:r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생산자</a:t>
            </a:r>
            <a:r>
              <a:rPr lang="en-US" altLang="ko-KR" dirty="0">
                <a:solidFill>
                  <a:srgbClr val="554F4D"/>
                </a:solidFill>
              </a:rPr>
              <a:t>-</a:t>
            </a:r>
            <a:r>
              <a:rPr lang="ko-KR" altLang="en-US" dirty="0">
                <a:solidFill>
                  <a:srgbClr val="554F4D"/>
                </a:solidFill>
              </a:rPr>
              <a:t>소비자 문제</a:t>
            </a:r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554F4D"/>
                </a:solidFill>
              </a:rPr>
              <a:t>Reader-Writer </a:t>
            </a:r>
            <a:r>
              <a:rPr lang="ko-KR" altLang="en-US" dirty="0">
                <a:solidFill>
                  <a:srgbClr val="554F4D"/>
                </a:solidFill>
              </a:rPr>
              <a:t>문제</a:t>
            </a:r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식사하는 철학자 문제</a:t>
            </a:r>
            <a:endParaRPr lang="en-US" altLang="ko-KR" dirty="0">
              <a:solidFill>
                <a:srgbClr val="554F4D"/>
              </a:solidFill>
            </a:endParaRP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식사하는 철학자 문제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 : </a:t>
            </a:r>
            <a:r>
              <a:rPr lang="ko-KR" altLang="en-US" dirty="0">
                <a:solidFill>
                  <a:srgbClr val="554F4D"/>
                </a:solidFill>
              </a:rPr>
              <a:t>철학자 다섯이서 원형 식탁에 둘러앉아 생각에 빠지다가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배고플 땐 밥을 먹는다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그들의 양쪽엔 각각 젓가락 하나씩 놓여있고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밥을 먹으려 할 때는 다음의 과정을 따른다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왼쪽 젓가락부터 </a:t>
            </a:r>
            <a:r>
              <a:rPr lang="ko-KR" altLang="en-US" dirty="0" err="1">
                <a:solidFill>
                  <a:srgbClr val="554F4D"/>
                </a:solidFill>
              </a:rPr>
              <a:t>집어든다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다른 철학자가 이미 젓가락을 쓰고 있다면 그가 내려놓을 때까지 생각하며 대기한다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왼쪽을 들었으면 오른쪽 젓가락을 든다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들 수 없다면 </a:t>
            </a:r>
            <a:r>
              <a:rPr lang="en-US" altLang="ko-KR" dirty="0">
                <a:solidFill>
                  <a:srgbClr val="554F4D"/>
                </a:solidFill>
              </a:rPr>
              <a:t>1</a:t>
            </a:r>
            <a:r>
              <a:rPr lang="ko-KR" altLang="en-US" dirty="0">
                <a:solidFill>
                  <a:srgbClr val="554F4D"/>
                </a:solidFill>
              </a:rPr>
              <a:t>번과 마찬가지로 들 수 </a:t>
            </a:r>
            <a:r>
              <a:rPr lang="ko-KR" altLang="en-US" dirty="0" err="1">
                <a:solidFill>
                  <a:srgbClr val="554F4D"/>
                </a:solidFill>
              </a:rPr>
              <a:t>있을때까지</a:t>
            </a:r>
            <a:r>
              <a:rPr lang="ko-KR" altLang="en-US" dirty="0">
                <a:solidFill>
                  <a:srgbClr val="554F4D"/>
                </a:solidFill>
              </a:rPr>
              <a:t> 생각하며 대기한다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두 젓가락을 모두 들었다면 일정 시간동안 식사를 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식사를 마쳤으면 오른쪽 젓가락을 내려 놓고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그 다음 왼쪽 젓가락을 내려놓는다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다시 생각하다가 배고프면 </a:t>
            </a:r>
            <a:r>
              <a:rPr lang="en-US" altLang="ko-KR" dirty="0">
                <a:solidFill>
                  <a:srgbClr val="554F4D"/>
                </a:solidFill>
              </a:rPr>
              <a:t>1</a:t>
            </a:r>
            <a:r>
              <a:rPr lang="ko-KR" altLang="en-US" dirty="0">
                <a:solidFill>
                  <a:srgbClr val="554F4D"/>
                </a:solidFill>
              </a:rPr>
              <a:t>번으로 돌아간다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315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철학자들의 만찬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4F6347-D0F1-4D13-9FF8-D7DC21AC5840}"/>
              </a:ext>
            </a:extLst>
          </p:cNvPr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발생 가능한 문제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식사하는 철학자 문제는 교착상태의 대표적인 예제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식사하는 철학자 문제는 </a:t>
            </a:r>
            <a:r>
              <a:rPr lang="ko-KR" altLang="en-US" dirty="0" err="1">
                <a:solidFill>
                  <a:srgbClr val="554F4D"/>
                </a:solidFill>
              </a:rPr>
              <a:t>데드락</a:t>
            </a:r>
            <a:r>
              <a:rPr lang="ko-KR" altLang="en-US" dirty="0">
                <a:solidFill>
                  <a:srgbClr val="554F4D"/>
                </a:solidFill>
              </a:rPr>
              <a:t> 발생의 </a:t>
            </a:r>
            <a:r>
              <a:rPr lang="en-US" altLang="ko-KR" dirty="0">
                <a:solidFill>
                  <a:srgbClr val="554F4D"/>
                </a:solidFill>
              </a:rPr>
              <a:t>4</a:t>
            </a:r>
            <a:r>
              <a:rPr lang="ko-KR" altLang="en-US" dirty="0">
                <a:solidFill>
                  <a:srgbClr val="554F4D"/>
                </a:solidFill>
              </a:rPr>
              <a:t>가지 필요 조건을 모두 만족하고 있음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모든 철학자가 동시에 왼쪽 젓가락을 집어 든다면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모든 철학자는 생각에 빠짐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교착상태</a:t>
            </a:r>
            <a:r>
              <a:rPr lang="en-US" altLang="ko-KR" dirty="0">
                <a:solidFill>
                  <a:srgbClr val="554F4D"/>
                </a:solidFill>
              </a:rPr>
              <a:t>(Deadlock)</a:t>
            </a:r>
            <a:r>
              <a:rPr lang="ko-KR" altLang="en-US" dirty="0">
                <a:solidFill>
                  <a:srgbClr val="554F4D"/>
                </a:solidFill>
              </a:rPr>
              <a:t> 발생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한번 교착상태에 빠진 철학자들은 계속 고뇌만 하다가 기아현상</a:t>
            </a:r>
            <a:r>
              <a:rPr lang="en-US" altLang="ko-KR" dirty="0">
                <a:solidFill>
                  <a:srgbClr val="554F4D"/>
                </a:solidFill>
              </a:rPr>
              <a:t>(Starvation)</a:t>
            </a:r>
            <a:r>
              <a:rPr lang="ko-KR" altLang="en-US" dirty="0">
                <a:solidFill>
                  <a:srgbClr val="554F4D"/>
                </a:solidFill>
              </a:rPr>
              <a:t>으로 굶어 죽음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교착상태 </a:t>
            </a:r>
            <a:r>
              <a:rPr lang="en-US" altLang="ko-KR" dirty="0">
                <a:solidFill>
                  <a:srgbClr val="554F4D"/>
                </a:solidFill>
              </a:rPr>
              <a:t>4</a:t>
            </a:r>
            <a:r>
              <a:rPr lang="ko-KR" altLang="en-US" dirty="0">
                <a:solidFill>
                  <a:srgbClr val="554F4D"/>
                </a:solidFill>
              </a:rPr>
              <a:t>가지 필요조건</a:t>
            </a:r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상호배제</a:t>
            </a:r>
            <a:r>
              <a:rPr lang="en-US" altLang="ko-KR" dirty="0">
                <a:solidFill>
                  <a:srgbClr val="554F4D"/>
                </a:solidFill>
              </a:rPr>
              <a:t>(Mutual Exclusion)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젓가락은 한 번에 한 철학자만 사용할 수 있음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보유 및 대기</a:t>
            </a:r>
            <a:r>
              <a:rPr lang="en-US" altLang="ko-KR" dirty="0">
                <a:solidFill>
                  <a:srgbClr val="554F4D"/>
                </a:solidFill>
              </a:rPr>
              <a:t>(Hold and Wait)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solidFill>
                  <a:srgbClr val="554F4D"/>
                </a:solidFill>
              </a:rPr>
              <a:t>집어든</a:t>
            </a:r>
            <a:r>
              <a:rPr lang="ko-KR" altLang="en-US" dirty="0">
                <a:solidFill>
                  <a:srgbClr val="554F4D"/>
                </a:solidFill>
              </a:rPr>
              <a:t> 젓가락은 계속 든 채로 사용중인 반대쪽 젓가락을 기다림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554F4D"/>
                </a:solidFill>
              </a:rPr>
              <a:t>비선점</a:t>
            </a:r>
            <a:r>
              <a:rPr lang="en-US" altLang="ko-KR" dirty="0">
                <a:solidFill>
                  <a:srgbClr val="554F4D"/>
                </a:solidFill>
              </a:rPr>
              <a:t>(No preemption)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이미 누군가 집은 젓가락을 강제로 뺏을 수 없음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endParaRPr lang="en-US" altLang="ko-KR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4F4D"/>
                </a:solidFill>
              </a:rPr>
              <a:t>환형대기</a:t>
            </a:r>
            <a:r>
              <a:rPr lang="en-US" altLang="ko-KR" dirty="0">
                <a:solidFill>
                  <a:srgbClr val="554F4D"/>
                </a:solidFill>
              </a:rPr>
              <a:t>(Circular Wait)</a:t>
            </a: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ko-KR" altLang="en-US" dirty="0">
                <a:solidFill>
                  <a:srgbClr val="554F4D"/>
                </a:solidFill>
              </a:rPr>
              <a:t>모든 철학자들이 자신의 오른쪽에 앉은 철학자가 젓가락을 놓기를 기다림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30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모니터를 이용한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7151" y="1548470"/>
            <a:ext cx="4427774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2561E0-456A-4967-8A8B-45E03599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931500"/>
            <a:ext cx="4986080" cy="3619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5CCB6-AD6C-4FA0-8B18-6BD1C930F170}"/>
              </a:ext>
            </a:extLst>
          </p:cNvPr>
          <p:cNvSpPr txBox="1"/>
          <p:nvPr/>
        </p:nvSpPr>
        <p:spPr>
          <a:xfrm>
            <a:off x="6407151" y="1143000"/>
            <a:ext cx="5797677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모니터</a:t>
            </a:r>
            <a:r>
              <a:rPr lang="en-US" altLang="ko-KR" dirty="0">
                <a:solidFill>
                  <a:srgbClr val="554F4D"/>
                </a:solidFill>
              </a:rPr>
              <a:t>(Monitors)</a:t>
            </a: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고급 언어의 설계 구조물로써 </a:t>
            </a:r>
            <a:r>
              <a:rPr lang="en-US" altLang="ko-KR" sz="1600" dirty="0">
                <a:solidFill>
                  <a:srgbClr val="554F4D"/>
                </a:solidFill>
              </a:rPr>
              <a:t>,</a:t>
            </a:r>
            <a:r>
              <a:rPr lang="ko-KR" altLang="en-US" sz="1600" dirty="0">
                <a:solidFill>
                  <a:srgbClr val="554F4D"/>
                </a:solidFill>
              </a:rPr>
              <a:t>개발자의 코드를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상호 배제하게끔 만든 추상화된 데이터 형태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공유 자원에 접근하기 위한 키 획득과 자원 사용 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해제를 모두 처리함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좌측의 도식은 전반적인 모니터의 구조를 나타냄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‘entry queue’</a:t>
            </a:r>
            <a:r>
              <a:rPr lang="ko-KR" altLang="en-US" sz="1600" dirty="0">
                <a:solidFill>
                  <a:srgbClr val="554F4D"/>
                </a:solidFill>
              </a:rPr>
              <a:t>는 이미 수행 중인 프로세스가 있기에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다른 프로세스는  </a:t>
            </a:r>
            <a:r>
              <a:rPr lang="en-US" altLang="ko-KR" sz="1600" dirty="0">
                <a:solidFill>
                  <a:srgbClr val="554F4D"/>
                </a:solidFill>
              </a:rPr>
              <a:t>wait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queue</a:t>
            </a:r>
            <a:r>
              <a:rPr lang="ko-KR" altLang="en-US" sz="1600" dirty="0">
                <a:solidFill>
                  <a:srgbClr val="554F4D"/>
                </a:solidFill>
              </a:rPr>
              <a:t>에 저장됨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Operation </a:t>
            </a:r>
            <a:r>
              <a:rPr lang="ko-KR" altLang="en-US" sz="1600" dirty="0">
                <a:solidFill>
                  <a:srgbClr val="554F4D"/>
                </a:solidFill>
              </a:rPr>
              <a:t>영역에서는 수행되는 프로세스가 있는데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만약 해당 프로세스가 실행 도중에 조건이 충족되지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않을 시 조건이 만족될 때까지 </a:t>
            </a:r>
            <a:r>
              <a:rPr lang="en-US" altLang="ko-KR" sz="1600" dirty="0">
                <a:solidFill>
                  <a:srgbClr val="554F4D"/>
                </a:solidFill>
              </a:rPr>
              <a:t>waiting </a:t>
            </a:r>
            <a:r>
              <a:rPr lang="ko-KR" altLang="en-US" sz="1600" dirty="0">
                <a:solidFill>
                  <a:srgbClr val="554F4D"/>
                </a:solidFill>
              </a:rPr>
              <a:t>상태가 되는데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해당 프로세스가 </a:t>
            </a:r>
            <a:r>
              <a:rPr lang="en-US" altLang="ko-KR" sz="1600" dirty="0">
                <a:solidFill>
                  <a:srgbClr val="554F4D"/>
                </a:solidFill>
              </a:rPr>
              <a:t>shared data </a:t>
            </a:r>
            <a:r>
              <a:rPr lang="ko-KR" altLang="en-US" sz="1600" dirty="0">
                <a:solidFill>
                  <a:srgbClr val="554F4D"/>
                </a:solidFill>
              </a:rPr>
              <a:t>영역의 </a:t>
            </a:r>
            <a:r>
              <a:rPr lang="en-US" altLang="ko-KR" sz="1600" dirty="0">
                <a:solidFill>
                  <a:srgbClr val="554F4D"/>
                </a:solidFill>
              </a:rPr>
              <a:t>queue</a:t>
            </a:r>
            <a:r>
              <a:rPr lang="ko-KR" altLang="en-US" sz="1600" dirty="0">
                <a:solidFill>
                  <a:srgbClr val="554F4D"/>
                </a:solidFill>
              </a:rPr>
              <a:t>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진입하게 됨</a:t>
            </a:r>
            <a:r>
              <a:rPr lang="en-US" altLang="ko-KR" sz="1600" dirty="0">
                <a:solidFill>
                  <a:srgbClr val="554F4D"/>
                </a:solidFill>
              </a:rPr>
              <a:t>. </a:t>
            </a: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만약 동작했던 프로세스가 조건에 안 맞아서 대기상태가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되었다면 </a:t>
            </a:r>
            <a:r>
              <a:rPr lang="en-US" altLang="ko-KR" sz="1600" dirty="0">
                <a:solidFill>
                  <a:srgbClr val="554F4D"/>
                </a:solidFill>
              </a:rPr>
              <a:t>entry queue</a:t>
            </a:r>
            <a:r>
              <a:rPr lang="ko-KR" altLang="en-US" sz="1600" dirty="0">
                <a:solidFill>
                  <a:srgbClr val="554F4D"/>
                </a:solidFill>
              </a:rPr>
              <a:t>에서 한 프로세스가 다시 동작하고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해당 프로세스가 종료되면 </a:t>
            </a:r>
            <a:r>
              <a:rPr lang="en-US" altLang="ko-KR" sz="1600" dirty="0">
                <a:solidFill>
                  <a:srgbClr val="554F4D"/>
                </a:solidFill>
              </a:rPr>
              <a:t>entry queue</a:t>
            </a:r>
            <a:r>
              <a:rPr lang="ko-KR" altLang="en-US" sz="1600" dirty="0">
                <a:solidFill>
                  <a:srgbClr val="554F4D"/>
                </a:solidFill>
              </a:rPr>
              <a:t>에 있는 프로세스로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가는 게 아니라 먼저 </a:t>
            </a:r>
            <a:r>
              <a:rPr lang="en-US" altLang="ko-KR" sz="1600" dirty="0">
                <a:solidFill>
                  <a:srgbClr val="554F4D"/>
                </a:solidFill>
              </a:rPr>
              <a:t>shared data</a:t>
            </a:r>
            <a:r>
              <a:rPr lang="ko-KR" altLang="en-US" sz="1600" dirty="0">
                <a:solidFill>
                  <a:srgbClr val="554F4D"/>
                </a:solidFill>
              </a:rPr>
              <a:t>에서 대기하고 있는 프로세스에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Signal</a:t>
            </a:r>
            <a:r>
              <a:rPr lang="ko-KR" altLang="en-US" sz="1600" dirty="0">
                <a:solidFill>
                  <a:srgbClr val="554F4D"/>
                </a:solidFill>
              </a:rPr>
              <a:t>을 보내서 조건이 충족되지 않아 대기상태에 있는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프로세스를 먼저 확인함</a:t>
            </a:r>
            <a:r>
              <a:rPr lang="en-US" altLang="ko-KR" sz="1600" dirty="0">
                <a:solidFill>
                  <a:srgbClr val="554F4D"/>
                </a:solidFill>
              </a:rPr>
              <a:t>. </a:t>
            </a:r>
            <a:r>
              <a:rPr lang="ko-KR" altLang="en-US" sz="1600" dirty="0">
                <a:solidFill>
                  <a:srgbClr val="554F4D"/>
                </a:solidFill>
              </a:rPr>
              <a:t>만약 프로세스가 존재하면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해당 프로세스를 우선적으로 실행</a:t>
            </a:r>
          </a:p>
        </p:txBody>
      </p:sp>
    </p:spTree>
    <p:extLst>
      <p:ext uri="{BB962C8B-B14F-4D97-AF65-F5344CB8AC3E}">
        <p14:creationId xmlns:p14="http://schemas.microsoft.com/office/powerpoint/2010/main" val="3787356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890534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State interface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B0274-EEDA-46BE-A141-C5DD56A4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2611561"/>
            <a:ext cx="3419952" cy="10002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20580-F3A3-46AA-836D-C08F51EDB324}"/>
              </a:ext>
            </a:extLst>
          </p:cNvPr>
          <p:cNvSpPr/>
          <p:nvPr/>
        </p:nvSpPr>
        <p:spPr>
          <a:xfrm>
            <a:off x="6096000" y="1890534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Global class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95D206-5A5E-42DA-B49E-DC5F8F40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1561"/>
            <a:ext cx="270547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1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F8A041-3EDC-43E3-B1F0-D6D45ED21312}"/>
              </a:ext>
            </a:extLst>
          </p:cNvPr>
          <p:cNvSpPr/>
          <p:nvPr/>
        </p:nvSpPr>
        <p:spPr>
          <a:xfrm>
            <a:off x="622300" y="1141070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Monitor class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DB803D-A8B4-451F-A9C5-387CE34C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437077"/>
            <a:ext cx="3576839" cy="54224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F9148B-037A-4589-B7EA-9C656072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53" y="1437077"/>
            <a:ext cx="4726495" cy="5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0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22689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Philosopher class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20580-F3A3-46AA-836D-C08F51EDB324}"/>
              </a:ext>
            </a:extLst>
          </p:cNvPr>
          <p:cNvSpPr/>
          <p:nvPr/>
        </p:nvSpPr>
        <p:spPr>
          <a:xfrm>
            <a:off x="4480264" y="1220759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Main 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03AC4-6E3D-40D9-9828-5580D697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785426"/>
            <a:ext cx="3715268" cy="3153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C19FCA-3A2E-4453-B33D-7CA195BE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64" y="1785426"/>
            <a:ext cx="4062445" cy="42852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5F1A1-C33B-4BAB-898F-EFA2902C80F2}"/>
              </a:ext>
            </a:extLst>
          </p:cNvPr>
          <p:cNvSpPr/>
          <p:nvPr/>
        </p:nvSpPr>
        <p:spPr>
          <a:xfrm>
            <a:off x="8778536" y="1220758"/>
            <a:ext cx="2451563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ko-KR" altLang="en-US" dirty="0">
                <a:solidFill>
                  <a:srgbClr val="554F4D"/>
                </a:solidFill>
              </a:rPr>
              <a:t>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6D02B5-BFF9-4232-AD1C-06A8E825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569" y="1785426"/>
            <a:ext cx="236253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7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105954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3024299" y="2367333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THANK 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456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308</cp:revision>
  <dcterms:created xsi:type="dcterms:W3CDTF">2020-05-03T01:37:17Z</dcterms:created>
  <dcterms:modified xsi:type="dcterms:W3CDTF">2021-12-06T05:30:02Z</dcterms:modified>
</cp:coreProperties>
</file>