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  <p:sldId id="291" r:id="rId4"/>
    <p:sldId id="288" r:id="rId5"/>
    <p:sldId id="292" r:id="rId6"/>
    <p:sldId id="289" r:id="rId7"/>
    <p:sldId id="293" r:id="rId8"/>
    <p:sldId id="294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5D5B"/>
    <a:srgbClr val="E2CBB7"/>
    <a:srgbClr val="EEE9E2"/>
    <a:srgbClr val="FCF7F2"/>
    <a:srgbClr val="554F4D"/>
    <a:srgbClr val="D0C4B0"/>
    <a:srgbClr val="E1D9CC"/>
    <a:srgbClr val="F2E0CA"/>
    <a:srgbClr val="F6E9DA"/>
    <a:srgbClr val="70686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37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8DB10-764D-45FC-AB61-1DD0D37C8E80}"/>
              </a:ext>
            </a:extLst>
          </p:cNvPr>
          <p:cNvSpPr txBox="1"/>
          <p:nvPr/>
        </p:nvSpPr>
        <p:spPr>
          <a:xfrm>
            <a:off x="919235" y="2709902"/>
            <a:ext cx="10353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600" dirty="0">
                <a:solidFill>
                  <a:srgbClr val="655D5B"/>
                </a:solidFill>
              </a:rPr>
              <a:t>상호배제 기법</a:t>
            </a:r>
            <a:r>
              <a:rPr lang="en-US" altLang="ko-KR" sz="5600" dirty="0">
                <a:solidFill>
                  <a:srgbClr val="655D5B"/>
                </a:solidFill>
              </a:rPr>
              <a:t>, </a:t>
            </a:r>
            <a:r>
              <a:rPr lang="ko-KR" altLang="en-US" sz="5600" dirty="0">
                <a:solidFill>
                  <a:srgbClr val="655D5B"/>
                </a:solidFill>
              </a:rPr>
              <a:t>모니터</a:t>
            </a:r>
            <a:r>
              <a:rPr lang="en-US" altLang="ko-KR" sz="5600" dirty="0">
                <a:solidFill>
                  <a:srgbClr val="655D5B"/>
                </a:solidFill>
              </a:rPr>
              <a:t>(Monitor)</a:t>
            </a:r>
            <a:endParaRPr lang="ko-KR" altLang="en-US" sz="5600" dirty="0">
              <a:solidFill>
                <a:srgbClr val="655D5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15F66-4DFC-4647-ADE1-46D6A34E3DC6}"/>
              </a:ext>
            </a:extLst>
          </p:cNvPr>
          <p:cNvSpPr txBox="1"/>
          <p:nvPr/>
        </p:nvSpPr>
        <p:spPr>
          <a:xfrm>
            <a:off x="9949343" y="5436974"/>
            <a:ext cx="1921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554F4D"/>
                </a:solidFill>
              </a:rPr>
              <a:t>SW 3B </a:t>
            </a:r>
            <a:r>
              <a:rPr lang="ko-KR" altLang="en-US" sz="1600" dirty="0">
                <a:solidFill>
                  <a:srgbClr val="554F4D"/>
                </a:solidFill>
              </a:rPr>
              <a:t>김승현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r"/>
            <a:r>
              <a:rPr lang="ko-KR" altLang="en-US" sz="1600" dirty="0" err="1">
                <a:solidFill>
                  <a:srgbClr val="554F4D"/>
                </a:solidFill>
              </a:rPr>
              <a:t>양혜교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r"/>
            <a:r>
              <a:rPr lang="ko-KR" altLang="en-US" sz="1600" dirty="0" err="1">
                <a:solidFill>
                  <a:srgbClr val="554F4D"/>
                </a:solidFill>
              </a:rPr>
              <a:t>신가영</a:t>
            </a:r>
            <a:endParaRPr lang="en-US" altLang="ko-KR" sz="1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298CC6-E2D8-41BB-8650-6670A4D3C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960" y="0"/>
            <a:ext cx="548785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1338490" y="220802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1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2173900" y="2227099"/>
            <a:ext cx="1976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200" dirty="0">
                <a:solidFill>
                  <a:srgbClr val="554F4D"/>
                </a:solidFill>
              </a:rPr>
              <a:t>모니터의 개요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5701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CBF8A0-1C9E-4A1C-854B-5709C37B6AAF}"/>
              </a:ext>
            </a:extLst>
          </p:cNvPr>
          <p:cNvSpPr txBox="1"/>
          <p:nvPr/>
        </p:nvSpPr>
        <p:spPr>
          <a:xfrm>
            <a:off x="1338490" y="31233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2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077E0-13C1-4313-8DAD-CBBCAA9053ED}"/>
              </a:ext>
            </a:extLst>
          </p:cNvPr>
          <p:cNvSpPr txBox="1"/>
          <p:nvPr/>
        </p:nvSpPr>
        <p:spPr>
          <a:xfrm>
            <a:off x="2173900" y="3044279"/>
            <a:ext cx="29225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200" dirty="0">
                <a:solidFill>
                  <a:srgbClr val="554F4D"/>
                </a:solidFill>
              </a:rPr>
              <a:t>모니터의 동작 개념도</a:t>
            </a:r>
            <a:endParaRPr lang="en-US" altLang="ko-KR" sz="2200" dirty="0">
              <a:solidFill>
                <a:srgbClr val="554F4D"/>
              </a:solidFill>
            </a:endParaRPr>
          </a:p>
          <a:p>
            <a:pPr algn="l"/>
            <a:r>
              <a:rPr lang="en-US" altLang="ko-KR" sz="2200" dirty="0">
                <a:solidFill>
                  <a:srgbClr val="554F4D"/>
                </a:solidFill>
              </a:rPr>
              <a:t>/</a:t>
            </a:r>
            <a:r>
              <a:rPr lang="ko-KR" altLang="en-US" sz="2200" dirty="0">
                <a:solidFill>
                  <a:srgbClr val="554F4D"/>
                </a:solidFill>
              </a:rPr>
              <a:t>구성 요소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7D6509-341D-4329-AA12-899AFC70CE06}"/>
              </a:ext>
            </a:extLst>
          </p:cNvPr>
          <p:cNvSpPr txBox="1"/>
          <p:nvPr/>
        </p:nvSpPr>
        <p:spPr>
          <a:xfrm>
            <a:off x="1338490" y="4038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3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6BD7C2-3349-4F4B-984E-3BDD891FCB19}"/>
              </a:ext>
            </a:extLst>
          </p:cNvPr>
          <p:cNvSpPr txBox="1"/>
          <p:nvPr/>
        </p:nvSpPr>
        <p:spPr>
          <a:xfrm>
            <a:off x="2173900" y="4054040"/>
            <a:ext cx="37978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200" dirty="0" err="1">
                <a:solidFill>
                  <a:srgbClr val="554F4D"/>
                </a:solidFill>
              </a:rPr>
              <a:t>세마포어</a:t>
            </a:r>
            <a:r>
              <a:rPr lang="ko-KR" altLang="en-US" sz="2200" dirty="0">
                <a:solidFill>
                  <a:srgbClr val="554F4D"/>
                </a:solidFill>
              </a:rPr>
              <a:t> </a:t>
            </a:r>
            <a:r>
              <a:rPr lang="en-US" altLang="ko-KR" sz="2200" dirty="0">
                <a:solidFill>
                  <a:srgbClr val="554F4D"/>
                </a:solidFill>
              </a:rPr>
              <a:t>/</a:t>
            </a:r>
            <a:r>
              <a:rPr lang="ko-KR" altLang="en-US" sz="2200" dirty="0">
                <a:solidFill>
                  <a:srgbClr val="554F4D"/>
                </a:solidFill>
              </a:rPr>
              <a:t> 모니터 상호 관계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46AA8C-C738-4DAA-8394-228D4A57C3AB}"/>
              </a:ext>
            </a:extLst>
          </p:cNvPr>
          <p:cNvGrpSpPr/>
          <p:nvPr/>
        </p:nvGrpSpPr>
        <p:grpSpPr>
          <a:xfrm>
            <a:off x="811411" y="477594"/>
            <a:ext cx="2987294" cy="523220"/>
            <a:chOff x="2640851" y="477594"/>
            <a:chExt cx="2987294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1356F7-6E60-415E-93C3-F2B83051B641}"/>
                </a:ext>
              </a:extLst>
            </p:cNvPr>
            <p:cNvSpPr txBox="1"/>
            <p:nvPr/>
          </p:nvSpPr>
          <p:spPr>
            <a:xfrm>
              <a:off x="3479800" y="631482"/>
              <a:ext cx="2148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554F4D"/>
                  </a:solidFill>
                </a:rPr>
                <a:t>A table of contents.</a:t>
              </a:r>
              <a:endParaRPr lang="ko-KR" altLang="en-US" dirty="0">
                <a:solidFill>
                  <a:srgbClr val="554F4D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541882-D751-4CCB-9348-135C193BA93B}"/>
                </a:ext>
              </a:extLst>
            </p:cNvPr>
            <p:cNvSpPr txBox="1"/>
            <p:nvPr/>
          </p:nvSpPr>
          <p:spPr>
            <a:xfrm>
              <a:off x="2640851" y="477594"/>
              <a:ext cx="8322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dirty="0">
                  <a:solidFill>
                    <a:srgbClr val="554F4D"/>
                  </a:solidFill>
                </a:rPr>
                <a:t>목차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68D8969-CFB2-48DB-9808-BFDC98F88A23}"/>
              </a:ext>
            </a:extLst>
          </p:cNvPr>
          <p:cNvSpPr txBox="1"/>
          <p:nvPr/>
        </p:nvSpPr>
        <p:spPr>
          <a:xfrm>
            <a:off x="1338490" y="49539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4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862058-ABA2-41CF-A08F-8E653AEE617F}"/>
              </a:ext>
            </a:extLst>
          </p:cNvPr>
          <p:cNvSpPr txBox="1"/>
          <p:nvPr/>
        </p:nvSpPr>
        <p:spPr>
          <a:xfrm>
            <a:off x="2173900" y="4800078"/>
            <a:ext cx="41088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200" b="0" i="0" dirty="0">
                <a:solidFill>
                  <a:srgbClr val="222222"/>
                </a:solidFill>
                <a:effectLst/>
                <a:latin typeface="Ubuntu Condensed"/>
              </a:rPr>
              <a:t>유한 버퍼에서 모니터를 이용한 </a:t>
            </a:r>
            <a:endParaRPr lang="en-US" altLang="ko-KR" sz="2200" b="0" i="0" dirty="0">
              <a:solidFill>
                <a:srgbClr val="222222"/>
              </a:solidFill>
              <a:effectLst/>
              <a:latin typeface="Ubuntu Condensed"/>
            </a:endParaRPr>
          </a:p>
          <a:p>
            <a:pPr algn="l"/>
            <a:r>
              <a:rPr lang="ko-KR" altLang="en-US" sz="2200" b="0" i="0" dirty="0">
                <a:solidFill>
                  <a:srgbClr val="222222"/>
                </a:solidFill>
                <a:effectLst/>
                <a:latin typeface="Ubuntu Condensed"/>
              </a:rPr>
              <a:t>생산자</a:t>
            </a:r>
            <a:r>
              <a:rPr lang="en-US" altLang="ko-KR" sz="2200" b="0" i="0" dirty="0">
                <a:solidFill>
                  <a:srgbClr val="222222"/>
                </a:solidFill>
                <a:effectLst/>
                <a:latin typeface="Ubuntu Condensed"/>
              </a:rPr>
              <a:t>/</a:t>
            </a:r>
            <a:r>
              <a:rPr lang="ko-KR" altLang="en-US" sz="2200" b="0" i="0" dirty="0">
                <a:solidFill>
                  <a:srgbClr val="222222"/>
                </a:solidFill>
                <a:effectLst/>
                <a:latin typeface="Ubuntu Condensed"/>
              </a:rPr>
              <a:t>소비자 문제 해결방법</a:t>
            </a:r>
          </a:p>
        </p:txBody>
      </p:sp>
    </p:spTree>
    <p:extLst>
      <p:ext uri="{BB962C8B-B14F-4D97-AF65-F5344CB8AC3E}">
        <p14:creationId xmlns:p14="http://schemas.microsoft.com/office/powerpoint/2010/main" val="676713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모니터의 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1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9AD44C-F574-4822-9491-7332FAD98D9C}"/>
              </a:ext>
            </a:extLst>
          </p:cNvPr>
          <p:cNvSpPr txBox="1"/>
          <p:nvPr/>
        </p:nvSpPr>
        <p:spPr>
          <a:xfrm>
            <a:off x="622300" y="1414388"/>
            <a:ext cx="10880864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ko-KR" altLang="en-US" sz="1700" dirty="0" err="1">
                <a:solidFill>
                  <a:srgbClr val="554F4D"/>
                </a:solidFill>
              </a:rPr>
              <a:t>세마포어의</a:t>
            </a:r>
            <a:r>
              <a:rPr lang="ko-KR" altLang="en-US" sz="1700" dirty="0">
                <a:solidFill>
                  <a:srgbClr val="554F4D"/>
                </a:solidFill>
              </a:rPr>
              <a:t> </a:t>
            </a:r>
            <a:r>
              <a:rPr lang="en-US" altLang="ko-KR" sz="1700" dirty="0">
                <a:solidFill>
                  <a:srgbClr val="554F4D"/>
                </a:solidFill>
              </a:rPr>
              <a:t>P, V </a:t>
            </a:r>
            <a:r>
              <a:rPr lang="ko-KR" altLang="en-US" sz="1700" dirty="0">
                <a:solidFill>
                  <a:srgbClr val="554F4D"/>
                </a:solidFill>
              </a:rPr>
              <a:t>연산이 프로그램 전체에 퍼져 있으며</a:t>
            </a:r>
            <a:r>
              <a:rPr lang="en-US" altLang="ko-KR" sz="1700" dirty="0">
                <a:solidFill>
                  <a:srgbClr val="554F4D"/>
                </a:solidFill>
              </a:rPr>
              <a:t>, </a:t>
            </a:r>
            <a:r>
              <a:rPr lang="ko-KR" altLang="en-US" sz="1700" dirty="0">
                <a:solidFill>
                  <a:srgbClr val="554F4D"/>
                </a:solidFill>
              </a:rPr>
              <a:t>이들 연산이 미치는 영향을</a:t>
            </a:r>
            <a:endParaRPr lang="en-US" altLang="ko-KR" sz="1700" dirty="0">
              <a:solidFill>
                <a:srgbClr val="554F4D"/>
              </a:solidFill>
            </a:endParaRPr>
          </a:p>
          <a:p>
            <a:pPr algn="l"/>
            <a:r>
              <a:rPr lang="ko-KR" altLang="en-US" sz="1700" dirty="0">
                <a:solidFill>
                  <a:srgbClr val="554F4D"/>
                </a:solidFill>
              </a:rPr>
              <a:t>    전체적으로 파악하기 쉽지 않아 프로그램 작성이 어려운 단점을 극복하기 위함</a:t>
            </a:r>
            <a:r>
              <a:rPr lang="en-US" altLang="ko-KR" sz="1700" dirty="0">
                <a:solidFill>
                  <a:srgbClr val="554F4D"/>
                </a:solidFill>
              </a:rPr>
              <a:t>.</a:t>
            </a:r>
          </a:p>
          <a:p>
            <a:pPr algn="l"/>
            <a:r>
              <a:rPr lang="en-US" altLang="ko-KR" sz="1700" dirty="0">
                <a:solidFill>
                  <a:srgbClr val="554F4D"/>
                </a:solidFill>
              </a:rPr>
              <a:t>    (</a:t>
            </a:r>
            <a:r>
              <a:rPr lang="ko-KR" altLang="en-US" sz="1700" dirty="0" err="1">
                <a:solidFill>
                  <a:srgbClr val="554F4D"/>
                </a:solidFill>
              </a:rPr>
              <a:t>세마포어와</a:t>
            </a:r>
            <a:r>
              <a:rPr lang="ko-KR" altLang="en-US" sz="1700" dirty="0">
                <a:solidFill>
                  <a:srgbClr val="554F4D"/>
                </a:solidFill>
              </a:rPr>
              <a:t> 동일한 기능을 제공하지만 </a:t>
            </a:r>
            <a:r>
              <a:rPr lang="ko-KR" altLang="en-US" sz="1700" dirty="0" err="1">
                <a:solidFill>
                  <a:srgbClr val="554F4D"/>
                </a:solidFill>
              </a:rPr>
              <a:t>세마포어보다</a:t>
            </a:r>
            <a:r>
              <a:rPr lang="ko-KR" altLang="en-US" sz="1700" dirty="0">
                <a:solidFill>
                  <a:srgbClr val="554F4D"/>
                </a:solidFill>
              </a:rPr>
              <a:t> 제어가 쉬운 고수준의 동기화 구문</a:t>
            </a:r>
            <a:r>
              <a:rPr lang="en-US" altLang="ko-KR" sz="1700" dirty="0">
                <a:solidFill>
                  <a:srgbClr val="554F4D"/>
                </a:solidFill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1700" dirty="0">
                <a:solidFill>
                  <a:srgbClr val="554F4D"/>
                </a:solidFill>
              </a:rPr>
              <a:t>다수의 병행 프로그래밍 언어에서 구현되어 있다</a:t>
            </a:r>
            <a:r>
              <a:rPr lang="en-US" altLang="ko-KR" sz="1700" dirty="0">
                <a:solidFill>
                  <a:srgbClr val="554F4D"/>
                </a:solidFill>
              </a:rPr>
              <a:t>. (Concurrent-Pascal, Pascal-Plus, Module-2/3, Java </a:t>
            </a:r>
            <a:r>
              <a:rPr lang="ko-KR" altLang="en-US" sz="1700" dirty="0">
                <a:solidFill>
                  <a:srgbClr val="554F4D"/>
                </a:solidFill>
              </a:rPr>
              <a:t>등에서 지원</a:t>
            </a:r>
            <a:r>
              <a:rPr lang="en-US" altLang="ko-KR" sz="1700" dirty="0">
                <a:solidFill>
                  <a:srgbClr val="554F4D"/>
                </a:solidFill>
              </a:rPr>
              <a:t>)</a:t>
            </a:r>
          </a:p>
          <a:p>
            <a:pPr marL="285750" indent="-285750" algn="l">
              <a:buFontTx/>
              <a:buChar char="-"/>
            </a:pPr>
            <a:r>
              <a:rPr lang="ko-KR" altLang="en-US" sz="1700" dirty="0">
                <a:solidFill>
                  <a:srgbClr val="554F4D"/>
                </a:solidFill>
              </a:rPr>
              <a:t>하나의 프로세스 내의 다른 스레드 간 동기화에 사용된다</a:t>
            </a:r>
            <a:r>
              <a:rPr lang="en-US" altLang="ko-KR" sz="1700" dirty="0">
                <a:solidFill>
                  <a:srgbClr val="554F4D"/>
                </a:solidFill>
              </a:rPr>
              <a:t>.</a:t>
            </a:r>
          </a:p>
          <a:p>
            <a:pPr marL="285750" indent="-285750" algn="l">
              <a:buFontTx/>
              <a:buChar char="-"/>
            </a:pPr>
            <a:r>
              <a:rPr lang="ko-KR" altLang="en-US" sz="1700" dirty="0">
                <a:solidFill>
                  <a:srgbClr val="554F4D"/>
                </a:solidFill>
              </a:rPr>
              <a:t>모니터는 프레임워크나 라이브러리 그 자체에서 제공된다</a:t>
            </a:r>
            <a:r>
              <a:rPr lang="en-US" altLang="ko-KR" sz="1700" dirty="0">
                <a:solidFill>
                  <a:srgbClr val="554F4D"/>
                </a:solidFill>
              </a:rPr>
              <a:t>.(C</a:t>
            </a:r>
            <a:r>
              <a:rPr lang="ko-KR" altLang="en-US" sz="1700" dirty="0">
                <a:solidFill>
                  <a:srgbClr val="554F4D"/>
                </a:solidFill>
              </a:rPr>
              <a:t>에는 없고</a:t>
            </a:r>
            <a:r>
              <a:rPr lang="en-US" altLang="ko-KR" sz="1700" dirty="0">
                <a:solidFill>
                  <a:srgbClr val="554F4D"/>
                </a:solidFill>
              </a:rPr>
              <a:t>, Java</a:t>
            </a:r>
            <a:r>
              <a:rPr lang="ko-KR" altLang="en-US" sz="1700" dirty="0">
                <a:solidFill>
                  <a:srgbClr val="554F4D"/>
                </a:solidFill>
              </a:rPr>
              <a:t>에는 있다</a:t>
            </a:r>
            <a:r>
              <a:rPr lang="en-US" altLang="ko-KR" sz="1700" dirty="0">
                <a:solidFill>
                  <a:srgbClr val="554F4D"/>
                </a:solidFill>
              </a:rPr>
              <a:t>)</a:t>
            </a:r>
          </a:p>
          <a:p>
            <a:pPr marL="285750" indent="-285750" algn="l">
              <a:buFontTx/>
              <a:buChar char="-"/>
            </a:pPr>
            <a:r>
              <a:rPr lang="ko-KR" altLang="en-US" sz="1700" dirty="0">
                <a:solidFill>
                  <a:srgbClr val="554F4D"/>
                </a:solidFill>
              </a:rPr>
              <a:t>모니터는 </a:t>
            </a:r>
            <a:r>
              <a:rPr lang="ko-KR" altLang="en-US" sz="1700" dirty="0" err="1">
                <a:solidFill>
                  <a:srgbClr val="554F4D"/>
                </a:solidFill>
              </a:rPr>
              <a:t>세마포어의</a:t>
            </a:r>
            <a:r>
              <a:rPr lang="ko-KR" altLang="en-US" sz="1700" dirty="0">
                <a:solidFill>
                  <a:srgbClr val="554F4D"/>
                </a:solidFill>
              </a:rPr>
              <a:t> </a:t>
            </a:r>
            <a:r>
              <a:rPr lang="en-US" altLang="ko-KR" sz="1700" dirty="0">
                <a:solidFill>
                  <a:srgbClr val="554F4D"/>
                </a:solidFill>
              </a:rPr>
              <a:t>block/wakeup</a:t>
            </a:r>
            <a:r>
              <a:rPr lang="ko-KR" altLang="en-US" sz="1700" dirty="0">
                <a:solidFill>
                  <a:srgbClr val="554F4D"/>
                </a:solidFill>
              </a:rPr>
              <a:t>과 유사한 </a:t>
            </a:r>
            <a:r>
              <a:rPr lang="en-US" altLang="ko-KR" sz="1700" dirty="0">
                <a:solidFill>
                  <a:srgbClr val="554F4D"/>
                </a:solidFill>
              </a:rPr>
              <a:t>wait/signal</a:t>
            </a:r>
            <a:r>
              <a:rPr lang="ko-KR" altLang="en-US" sz="1700" dirty="0">
                <a:solidFill>
                  <a:srgbClr val="554F4D"/>
                </a:solidFill>
              </a:rPr>
              <a:t>을 제공한다</a:t>
            </a:r>
            <a:r>
              <a:rPr lang="en-US" altLang="ko-KR" sz="1700" dirty="0">
                <a:solidFill>
                  <a:srgbClr val="554F4D"/>
                </a:solidFill>
              </a:rPr>
              <a:t>.</a:t>
            </a:r>
          </a:p>
          <a:p>
            <a:pPr marL="285750" indent="-285750" algn="l">
              <a:buFontTx/>
              <a:buChar char="-"/>
            </a:pPr>
            <a:r>
              <a:rPr lang="ko-KR" altLang="en-US" sz="1700" dirty="0" err="1">
                <a:solidFill>
                  <a:srgbClr val="554F4D"/>
                </a:solidFill>
              </a:rPr>
              <a:t>세마포어는</a:t>
            </a:r>
            <a:r>
              <a:rPr lang="ko-KR" altLang="en-US" sz="1700" dirty="0">
                <a:solidFill>
                  <a:srgbClr val="554F4D"/>
                </a:solidFill>
              </a:rPr>
              <a:t> 리스트 형태로 사용하지만 모니터는 </a:t>
            </a:r>
            <a:r>
              <a:rPr lang="en-US" altLang="ko-KR" sz="1700" dirty="0">
                <a:solidFill>
                  <a:srgbClr val="554F4D"/>
                </a:solidFill>
              </a:rPr>
              <a:t>condition</a:t>
            </a:r>
            <a:r>
              <a:rPr lang="ko-KR" altLang="en-US" sz="1700" dirty="0">
                <a:solidFill>
                  <a:srgbClr val="554F4D"/>
                </a:solidFill>
              </a:rPr>
              <a:t>을 정하고</a:t>
            </a:r>
            <a:r>
              <a:rPr lang="en-US" altLang="ko-KR" sz="1700" dirty="0">
                <a:solidFill>
                  <a:srgbClr val="554F4D"/>
                </a:solidFill>
              </a:rPr>
              <a:t>, </a:t>
            </a:r>
          </a:p>
          <a:p>
            <a:pPr algn="l"/>
            <a:r>
              <a:rPr lang="en-US" altLang="ko-KR" sz="1700" dirty="0">
                <a:solidFill>
                  <a:srgbClr val="554F4D"/>
                </a:solidFill>
              </a:rPr>
              <a:t>      </a:t>
            </a:r>
            <a:r>
              <a:rPr lang="ko-KR" altLang="en-US" sz="1700" dirty="0">
                <a:solidFill>
                  <a:srgbClr val="554F4D"/>
                </a:solidFill>
              </a:rPr>
              <a:t>컨디션과 </a:t>
            </a:r>
            <a:r>
              <a:rPr lang="en-US" altLang="ko-KR" sz="1700" dirty="0">
                <a:solidFill>
                  <a:srgbClr val="554F4D"/>
                </a:solidFill>
              </a:rPr>
              <a:t>wait/signal</a:t>
            </a:r>
            <a:r>
              <a:rPr lang="ko-KR" altLang="en-US" sz="1700" dirty="0">
                <a:solidFill>
                  <a:srgbClr val="554F4D"/>
                </a:solidFill>
              </a:rPr>
              <a:t>의 조합을 통해 프로세스 상태 결정</a:t>
            </a:r>
            <a:endParaRPr lang="en-US" altLang="ko-KR" sz="1700" dirty="0">
              <a:solidFill>
                <a:srgbClr val="554F4D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A4F524-7D89-4FD1-B8BF-9DFEADE40637}"/>
              </a:ext>
            </a:extLst>
          </p:cNvPr>
          <p:cNvSpPr txBox="1"/>
          <p:nvPr/>
        </p:nvSpPr>
        <p:spPr>
          <a:xfrm>
            <a:off x="872455" y="3790860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solidFill>
                  <a:srgbClr val="554F4D"/>
                </a:solidFill>
              </a:rPr>
              <a:t>모니터의 구조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D89139D-43D2-4009-B0B3-1684D310F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382" y="4320673"/>
            <a:ext cx="5591175" cy="22193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85F3B6-58BF-4081-B03D-18047C88CEF3}"/>
              </a:ext>
            </a:extLst>
          </p:cNvPr>
          <p:cNvSpPr txBox="1"/>
          <p:nvPr/>
        </p:nvSpPr>
        <p:spPr>
          <a:xfrm>
            <a:off x="6779279" y="4320673"/>
            <a:ext cx="42803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554F4D"/>
                </a:solidFill>
              </a:rPr>
              <a:t>하나 이상의 프로시저와 </a:t>
            </a:r>
            <a:endParaRPr lang="en-US" altLang="ko-KR" sz="2000" dirty="0">
              <a:solidFill>
                <a:srgbClr val="554F4D"/>
              </a:solidFill>
            </a:endParaRPr>
          </a:p>
          <a:p>
            <a:pPr algn="l"/>
            <a:r>
              <a:rPr lang="ko-KR" altLang="en-US" sz="2000" dirty="0">
                <a:solidFill>
                  <a:srgbClr val="554F4D"/>
                </a:solidFill>
              </a:rPr>
              <a:t>초기화 코드</a:t>
            </a:r>
            <a:r>
              <a:rPr lang="en-US" altLang="ko-KR" sz="2000" dirty="0">
                <a:solidFill>
                  <a:srgbClr val="554F4D"/>
                </a:solidFill>
              </a:rPr>
              <a:t>, </a:t>
            </a:r>
            <a:r>
              <a:rPr lang="ko-KR" altLang="en-US" sz="2000" dirty="0">
                <a:solidFill>
                  <a:srgbClr val="554F4D"/>
                </a:solidFill>
              </a:rPr>
              <a:t>공유 데이터로 구성된 </a:t>
            </a:r>
            <a:endParaRPr lang="en-US" altLang="ko-KR" sz="2000" dirty="0">
              <a:solidFill>
                <a:srgbClr val="554F4D"/>
              </a:solidFill>
            </a:endParaRPr>
          </a:p>
          <a:p>
            <a:pPr algn="l"/>
            <a:r>
              <a:rPr lang="ko-KR" altLang="en-US" sz="2000" dirty="0">
                <a:solidFill>
                  <a:srgbClr val="554F4D"/>
                </a:solidFill>
              </a:rPr>
              <a:t>소프트웨어 모듈로</a:t>
            </a:r>
            <a:r>
              <a:rPr lang="en-US" altLang="ko-KR" sz="2000" dirty="0">
                <a:solidFill>
                  <a:srgbClr val="554F4D"/>
                </a:solidFill>
              </a:rPr>
              <a:t> </a:t>
            </a:r>
            <a:r>
              <a:rPr lang="ko-KR" altLang="en-US" sz="2000" dirty="0">
                <a:solidFill>
                  <a:srgbClr val="554F4D"/>
                </a:solidFill>
              </a:rPr>
              <a:t>이루어진 객체</a:t>
            </a:r>
          </a:p>
        </p:txBody>
      </p:sp>
    </p:spTree>
    <p:extLst>
      <p:ext uri="{BB962C8B-B14F-4D97-AF65-F5344CB8AC3E}">
        <p14:creationId xmlns:p14="http://schemas.microsoft.com/office/powerpoint/2010/main" val="2205909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모니터의 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1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3D4AA-0079-4DE1-8F4D-D3BB3A85A269}"/>
              </a:ext>
            </a:extLst>
          </p:cNvPr>
          <p:cNvSpPr txBox="1"/>
          <p:nvPr/>
        </p:nvSpPr>
        <p:spPr>
          <a:xfrm>
            <a:off x="811411" y="1405861"/>
            <a:ext cx="9812302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solidFill>
                  <a:srgbClr val="554F4D"/>
                </a:solidFill>
              </a:rPr>
              <a:t>모니터의 특징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r>
              <a:rPr lang="en-US" altLang="ko-KR" dirty="0">
                <a:solidFill>
                  <a:srgbClr val="554F4D"/>
                </a:solidFill>
              </a:rPr>
              <a:t>1. </a:t>
            </a:r>
            <a:r>
              <a:rPr lang="ko-KR" altLang="en-US" dirty="0">
                <a:solidFill>
                  <a:srgbClr val="554F4D"/>
                </a:solidFill>
              </a:rPr>
              <a:t>지역</a:t>
            </a:r>
            <a:r>
              <a:rPr lang="en-US" altLang="ko-KR" dirty="0">
                <a:solidFill>
                  <a:srgbClr val="554F4D"/>
                </a:solidFill>
              </a:rPr>
              <a:t>(</a:t>
            </a:r>
            <a:r>
              <a:rPr lang="ko-KR" altLang="en-US" dirty="0">
                <a:solidFill>
                  <a:srgbClr val="554F4D"/>
                </a:solidFill>
              </a:rPr>
              <a:t>공유</a:t>
            </a:r>
            <a:r>
              <a:rPr lang="en-US" altLang="ko-KR" dirty="0">
                <a:solidFill>
                  <a:srgbClr val="554F4D"/>
                </a:solidFill>
              </a:rPr>
              <a:t>) Data</a:t>
            </a:r>
            <a:r>
              <a:rPr lang="ko-KR" altLang="en-US" dirty="0">
                <a:solidFill>
                  <a:srgbClr val="554F4D"/>
                </a:solidFill>
              </a:rPr>
              <a:t>는 모니터의 프로시저를 통해 접근이 가능하다</a:t>
            </a:r>
            <a:endParaRPr lang="en-US" altLang="ko-KR" dirty="0">
              <a:solidFill>
                <a:srgbClr val="554F4D"/>
              </a:solidFill>
            </a:endParaRPr>
          </a:p>
          <a:p>
            <a:pPr algn="l"/>
            <a:r>
              <a:rPr lang="en-US" altLang="ko-KR" dirty="0">
                <a:solidFill>
                  <a:srgbClr val="554F4D"/>
                </a:solidFill>
              </a:rPr>
              <a:t>   </a:t>
            </a:r>
            <a:r>
              <a:rPr lang="ko-KR" altLang="en-US" dirty="0">
                <a:solidFill>
                  <a:srgbClr val="554F4D"/>
                </a:solidFill>
              </a:rPr>
              <a:t>즉</a:t>
            </a:r>
            <a:r>
              <a:rPr lang="en-US" altLang="ko-KR" dirty="0">
                <a:solidFill>
                  <a:srgbClr val="554F4D"/>
                </a:solidFill>
              </a:rPr>
              <a:t>, </a:t>
            </a:r>
            <a:r>
              <a:rPr lang="ko-KR" altLang="en-US" dirty="0">
                <a:solidFill>
                  <a:srgbClr val="554F4D"/>
                </a:solidFill>
              </a:rPr>
              <a:t>외부에서 변수에 대한 직접 접근은 허용되지 않는다</a:t>
            </a:r>
            <a:r>
              <a:rPr lang="en-US" altLang="ko-KR" dirty="0">
                <a:solidFill>
                  <a:srgbClr val="554F4D"/>
                </a:solidFill>
              </a:rPr>
              <a:t>.</a:t>
            </a:r>
          </a:p>
          <a:p>
            <a:pPr algn="l"/>
            <a:endParaRPr lang="en-US" altLang="ko-KR" dirty="0">
              <a:solidFill>
                <a:srgbClr val="554F4D"/>
              </a:solidFill>
            </a:endParaRPr>
          </a:p>
          <a:p>
            <a:pPr algn="l"/>
            <a:r>
              <a:rPr lang="en-US" altLang="ko-KR" dirty="0">
                <a:solidFill>
                  <a:srgbClr val="554F4D"/>
                </a:solidFill>
              </a:rPr>
              <a:t>2. </a:t>
            </a:r>
            <a:r>
              <a:rPr lang="ko-KR" altLang="en-US" dirty="0">
                <a:solidFill>
                  <a:srgbClr val="554F4D"/>
                </a:solidFill>
              </a:rPr>
              <a:t>프로세스는 모니터의 프로시저 중 하나를 호출함으로써 모니터로 들어간다</a:t>
            </a:r>
            <a:r>
              <a:rPr lang="en-US" altLang="ko-KR" dirty="0">
                <a:solidFill>
                  <a:srgbClr val="554F4D"/>
                </a:solidFill>
              </a:rPr>
              <a:t>.</a:t>
            </a:r>
          </a:p>
          <a:p>
            <a:pPr algn="l"/>
            <a:endParaRPr lang="en-US" altLang="ko-KR" dirty="0">
              <a:solidFill>
                <a:srgbClr val="554F4D"/>
              </a:solidFill>
            </a:endParaRPr>
          </a:p>
          <a:p>
            <a:pPr algn="l"/>
            <a:r>
              <a:rPr lang="en-US" altLang="ko-KR" dirty="0">
                <a:solidFill>
                  <a:srgbClr val="554F4D"/>
                </a:solidFill>
              </a:rPr>
              <a:t>3. </a:t>
            </a:r>
            <a:r>
              <a:rPr lang="ko-KR" altLang="en-US" dirty="0">
                <a:solidFill>
                  <a:srgbClr val="554F4D"/>
                </a:solidFill>
              </a:rPr>
              <a:t>한 순간에 오직 하나의 프로세스만이 모니터 내에 존재할 수 있다</a:t>
            </a:r>
            <a:r>
              <a:rPr lang="en-US" altLang="ko-KR" dirty="0">
                <a:solidFill>
                  <a:srgbClr val="554F4D"/>
                </a:solidFill>
              </a:rPr>
              <a:t>.</a:t>
            </a:r>
          </a:p>
          <a:p>
            <a:pPr algn="l"/>
            <a:r>
              <a:rPr lang="en-US" altLang="ko-KR" dirty="0">
                <a:solidFill>
                  <a:srgbClr val="554F4D"/>
                </a:solidFill>
              </a:rPr>
              <a:t>   </a:t>
            </a:r>
            <a:r>
              <a:rPr lang="ko-KR" altLang="en-US" dirty="0">
                <a:solidFill>
                  <a:srgbClr val="554F4D"/>
                </a:solidFill>
              </a:rPr>
              <a:t>즉</a:t>
            </a:r>
            <a:r>
              <a:rPr lang="en-US" altLang="ko-KR" dirty="0">
                <a:solidFill>
                  <a:srgbClr val="554F4D"/>
                </a:solidFill>
              </a:rPr>
              <a:t>, </a:t>
            </a:r>
            <a:r>
              <a:rPr lang="ko-KR" altLang="en-US" dirty="0">
                <a:solidFill>
                  <a:srgbClr val="554F4D"/>
                </a:solidFill>
              </a:rPr>
              <a:t>모니터가 이미 사용 중일 경우 다른 프로세스들은 모니터가 이용 </a:t>
            </a:r>
            <a:r>
              <a:rPr lang="ko-KR" altLang="en-US" dirty="0" err="1">
                <a:solidFill>
                  <a:srgbClr val="554F4D"/>
                </a:solidFill>
              </a:rPr>
              <a:t>가능해질때까지</a:t>
            </a:r>
            <a:r>
              <a:rPr lang="ko-KR" altLang="en-US" dirty="0">
                <a:solidFill>
                  <a:srgbClr val="554F4D"/>
                </a:solidFill>
              </a:rPr>
              <a:t> 대기한다</a:t>
            </a:r>
            <a:r>
              <a:rPr lang="en-US" altLang="ko-KR" dirty="0">
                <a:solidFill>
                  <a:srgbClr val="554F4D"/>
                </a:solidFill>
              </a:rPr>
              <a:t>.</a:t>
            </a:r>
          </a:p>
          <a:p>
            <a:pPr algn="l"/>
            <a:endParaRPr lang="en-US" altLang="ko-KR" dirty="0">
              <a:solidFill>
                <a:srgbClr val="554F4D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554F4D"/>
                </a:solidFill>
              </a:rPr>
              <a:t>모니터는 </a:t>
            </a:r>
            <a:r>
              <a:rPr lang="en-US" altLang="ko-KR" dirty="0">
                <a:solidFill>
                  <a:srgbClr val="554F4D"/>
                </a:solidFill>
              </a:rPr>
              <a:t>3</a:t>
            </a:r>
            <a:r>
              <a:rPr lang="ko-KR" altLang="en-US" dirty="0">
                <a:solidFill>
                  <a:srgbClr val="554F4D"/>
                </a:solidFill>
              </a:rPr>
              <a:t>번째 특징에 의해 상호배제기능을 제공하게 된다</a:t>
            </a:r>
            <a:r>
              <a:rPr lang="en-US" altLang="ko-KR" dirty="0">
                <a:solidFill>
                  <a:srgbClr val="554F4D"/>
                </a:solidFill>
              </a:rPr>
              <a:t>.</a:t>
            </a:r>
          </a:p>
          <a:p>
            <a:pPr algn="l"/>
            <a:endParaRPr lang="en-US" altLang="ko-KR" dirty="0">
              <a:solidFill>
                <a:srgbClr val="554F4D"/>
              </a:solidFill>
            </a:endParaRPr>
          </a:p>
          <a:p>
            <a:pPr algn="l"/>
            <a:r>
              <a:rPr lang="en-US" altLang="ko-KR" dirty="0">
                <a:solidFill>
                  <a:srgbClr val="554F4D"/>
                </a:solidFill>
              </a:rPr>
              <a:t>4. </a:t>
            </a:r>
            <a:r>
              <a:rPr lang="ko-KR" altLang="en-US" dirty="0">
                <a:solidFill>
                  <a:srgbClr val="554F4D"/>
                </a:solidFill>
              </a:rPr>
              <a:t>순차적으로만 사용할 수 있는 공유 자원 및 그룹 할당</a:t>
            </a:r>
            <a:endParaRPr lang="en-US" altLang="ko-KR" dirty="0">
              <a:solidFill>
                <a:srgbClr val="554F4D"/>
              </a:solidFill>
            </a:endParaRPr>
          </a:p>
          <a:p>
            <a:pPr algn="l"/>
            <a:endParaRPr lang="en-US" altLang="ko-KR" dirty="0">
              <a:solidFill>
                <a:srgbClr val="554F4D"/>
              </a:solidFill>
            </a:endParaRPr>
          </a:p>
          <a:p>
            <a:pPr algn="l"/>
            <a:r>
              <a:rPr lang="en-US" altLang="ko-KR" dirty="0">
                <a:solidFill>
                  <a:srgbClr val="554F4D"/>
                </a:solidFill>
              </a:rPr>
              <a:t>5. </a:t>
            </a:r>
            <a:r>
              <a:rPr lang="ko-KR" altLang="en-US" dirty="0">
                <a:solidFill>
                  <a:srgbClr val="554F4D"/>
                </a:solidFill>
              </a:rPr>
              <a:t>데이터</a:t>
            </a:r>
            <a:r>
              <a:rPr lang="en-US" altLang="ko-KR" dirty="0">
                <a:solidFill>
                  <a:srgbClr val="554F4D"/>
                </a:solidFill>
              </a:rPr>
              <a:t>, </a:t>
            </a:r>
            <a:r>
              <a:rPr lang="ko-KR" altLang="en-US" dirty="0">
                <a:solidFill>
                  <a:srgbClr val="554F4D"/>
                </a:solidFill>
              </a:rPr>
              <a:t>프로시저를 포함하는 </a:t>
            </a:r>
            <a:r>
              <a:rPr lang="ko-KR" altLang="en-US" dirty="0" err="1">
                <a:solidFill>
                  <a:srgbClr val="554F4D"/>
                </a:solidFill>
              </a:rPr>
              <a:t>병행성</a:t>
            </a:r>
            <a:r>
              <a:rPr lang="ko-KR" altLang="en-US" dirty="0">
                <a:solidFill>
                  <a:srgbClr val="554F4D"/>
                </a:solidFill>
              </a:rPr>
              <a:t> 구조</a:t>
            </a:r>
            <a:endParaRPr lang="en-US" altLang="ko-KR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418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모니터의 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1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F0CA2A-5060-41F4-8DB2-764E25596988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79FAA0-2DA0-46D2-B0AC-7E80C0C72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04" y="2718775"/>
            <a:ext cx="4805376" cy="221396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E8BB32F-6CDE-46A6-B7E3-2B64710321F8}"/>
              </a:ext>
            </a:extLst>
          </p:cNvPr>
          <p:cNvSpPr txBox="1"/>
          <p:nvPr/>
        </p:nvSpPr>
        <p:spPr>
          <a:xfrm>
            <a:off x="5090803" y="1384926"/>
            <a:ext cx="7281160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solidFill>
                  <a:srgbClr val="554F4D"/>
                </a:solidFill>
              </a:rPr>
              <a:t>모니터의 조건 변수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endParaRPr lang="en-US" altLang="ko-KR" sz="2400" dirty="0">
              <a:solidFill>
                <a:srgbClr val="554F4D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dirty="0">
                <a:solidFill>
                  <a:srgbClr val="554F4D"/>
                </a:solidFill>
              </a:rPr>
              <a:t>동기화를 위해 사용된다</a:t>
            </a:r>
            <a:r>
              <a:rPr lang="en-US" altLang="ko-KR" sz="2000" dirty="0">
                <a:solidFill>
                  <a:srgbClr val="554F4D"/>
                </a:solidFill>
              </a:rPr>
              <a:t>.</a:t>
            </a:r>
          </a:p>
          <a:p>
            <a:pPr marL="342900" indent="-342900" algn="l">
              <a:buFontTx/>
              <a:buChar char="-"/>
            </a:pPr>
            <a:endParaRPr lang="en-US" altLang="ko-KR" sz="2000" dirty="0">
              <a:solidFill>
                <a:srgbClr val="554F4D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dirty="0">
                <a:solidFill>
                  <a:srgbClr val="554F4D"/>
                </a:solidFill>
              </a:rPr>
              <a:t>모니터 내부에 포함되며</a:t>
            </a:r>
            <a:r>
              <a:rPr lang="en-US" altLang="ko-KR" sz="2000" dirty="0">
                <a:solidFill>
                  <a:srgbClr val="554F4D"/>
                </a:solidFill>
              </a:rPr>
              <a:t>, </a:t>
            </a:r>
            <a:r>
              <a:rPr lang="ko-KR" altLang="en-US" sz="2000" dirty="0">
                <a:solidFill>
                  <a:srgbClr val="554F4D"/>
                </a:solidFill>
              </a:rPr>
              <a:t>모니터 내부에서만 접근이 가능함</a:t>
            </a:r>
            <a:endParaRPr lang="en-US" altLang="ko-KR" sz="2000" dirty="0">
              <a:solidFill>
                <a:srgbClr val="554F4D"/>
              </a:solidFill>
            </a:endParaRPr>
          </a:p>
          <a:p>
            <a:pPr marL="342900" indent="-342900" algn="l">
              <a:buFontTx/>
              <a:buChar char="-"/>
            </a:pPr>
            <a:endParaRPr lang="en-US" altLang="ko-KR" sz="2000" dirty="0">
              <a:solidFill>
                <a:srgbClr val="554F4D"/>
              </a:solidFill>
            </a:endParaRP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- </a:t>
            </a:r>
            <a:r>
              <a:rPr lang="ko-KR" altLang="en-US" sz="2000" dirty="0">
                <a:solidFill>
                  <a:srgbClr val="554F4D"/>
                </a:solidFill>
              </a:rPr>
              <a:t>다음 두 인터페이스에 의해서만 접근이 가능하다</a:t>
            </a:r>
            <a:r>
              <a:rPr lang="en-US" altLang="ko-KR" sz="2000" dirty="0">
                <a:solidFill>
                  <a:srgbClr val="554F4D"/>
                </a:solidFill>
              </a:rPr>
              <a:t>.</a:t>
            </a:r>
          </a:p>
          <a:p>
            <a:pPr lvl="1"/>
            <a:r>
              <a:rPr lang="en-US" altLang="ko-KR" sz="2000" dirty="0">
                <a:solidFill>
                  <a:srgbClr val="554F4D"/>
                </a:solidFill>
              </a:rPr>
              <a:t>o</a:t>
            </a:r>
            <a:r>
              <a:rPr lang="ko-KR" altLang="en-US" sz="2000" dirty="0">
                <a:solidFill>
                  <a:srgbClr val="554F4D"/>
                </a:solidFill>
              </a:rPr>
              <a:t> </a:t>
            </a:r>
            <a:r>
              <a:rPr lang="en-US" altLang="ko-KR" sz="2000" dirty="0">
                <a:solidFill>
                  <a:srgbClr val="554F4D"/>
                </a:solidFill>
              </a:rPr>
              <a:t>wait </a:t>
            </a:r>
            <a:r>
              <a:rPr lang="ko-KR" altLang="en-US" sz="2000" dirty="0">
                <a:solidFill>
                  <a:srgbClr val="554F4D"/>
                </a:solidFill>
              </a:rPr>
              <a:t>연산</a:t>
            </a:r>
            <a:endParaRPr lang="en-US" altLang="ko-KR" sz="2000" dirty="0">
              <a:solidFill>
                <a:srgbClr val="554F4D"/>
              </a:solidFill>
            </a:endParaRPr>
          </a:p>
          <a:p>
            <a:pPr lvl="1"/>
            <a:r>
              <a:rPr lang="en-US" altLang="ko-KR" sz="2000" dirty="0">
                <a:solidFill>
                  <a:srgbClr val="554F4D"/>
                </a:solidFill>
              </a:rPr>
              <a:t>    </a:t>
            </a:r>
            <a:r>
              <a:rPr lang="ko-KR" altLang="en-US" sz="2000" dirty="0">
                <a:solidFill>
                  <a:srgbClr val="554F4D"/>
                </a:solidFill>
              </a:rPr>
              <a:t>어떤 프로세스가 </a:t>
            </a:r>
            <a:r>
              <a:rPr lang="en-US" altLang="ko-KR" sz="2000" dirty="0">
                <a:solidFill>
                  <a:srgbClr val="554F4D"/>
                </a:solidFill>
              </a:rPr>
              <a:t>signal</a:t>
            </a:r>
            <a:r>
              <a:rPr lang="ko-KR" altLang="en-US" sz="2000" dirty="0">
                <a:solidFill>
                  <a:srgbClr val="554F4D"/>
                </a:solidFill>
              </a:rPr>
              <a:t>을 호출할 때까지</a:t>
            </a:r>
            <a:endParaRPr lang="en-US" altLang="ko-KR" sz="2000" dirty="0">
              <a:solidFill>
                <a:srgbClr val="554F4D"/>
              </a:solidFill>
            </a:endParaRPr>
          </a:p>
          <a:p>
            <a:pPr lvl="1"/>
            <a:r>
              <a:rPr lang="en-US" altLang="ko-KR" sz="2000" dirty="0">
                <a:solidFill>
                  <a:srgbClr val="554F4D"/>
                </a:solidFill>
              </a:rPr>
              <a:t>     wait</a:t>
            </a:r>
            <a:r>
              <a:rPr lang="ko-KR" altLang="en-US" sz="2000" dirty="0">
                <a:solidFill>
                  <a:srgbClr val="554F4D"/>
                </a:solidFill>
              </a:rPr>
              <a:t>을 호출한 프로세스는 연기</a:t>
            </a:r>
            <a:r>
              <a:rPr lang="en-US" altLang="ko-KR" sz="2000" dirty="0">
                <a:solidFill>
                  <a:srgbClr val="554F4D"/>
                </a:solidFill>
              </a:rPr>
              <a:t>/</a:t>
            </a:r>
            <a:r>
              <a:rPr lang="ko-KR" altLang="en-US" sz="2000" dirty="0">
                <a:solidFill>
                  <a:srgbClr val="554F4D"/>
                </a:solidFill>
              </a:rPr>
              <a:t>중단 된다는 의미</a:t>
            </a:r>
            <a:endParaRPr lang="en-US" altLang="ko-KR" sz="2000" dirty="0">
              <a:solidFill>
                <a:srgbClr val="554F4D"/>
              </a:solidFill>
            </a:endParaRPr>
          </a:p>
          <a:p>
            <a:pPr lvl="1"/>
            <a:r>
              <a:rPr lang="en-US" altLang="ko-KR" sz="2000" dirty="0">
                <a:solidFill>
                  <a:srgbClr val="554F4D"/>
                </a:solidFill>
              </a:rPr>
              <a:t>o signal </a:t>
            </a:r>
            <a:r>
              <a:rPr lang="ko-KR" altLang="en-US" sz="2000" dirty="0">
                <a:solidFill>
                  <a:srgbClr val="554F4D"/>
                </a:solidFill>
              </a:rPr>
              <a:t>연산</a:t>
            </a:r>
            <a:endParaRPr lang="en-US" altLang="ko-KR" sz="2000" dirty="0">
              <a:solidFill>
                <a:srgbClr val="554F4D"/>
              </a:solidFill>
            </a:endParaRPr>
          </a:p>
          <a:p>
            <a:pPr lvl="1"/>
            <a:r>
              <a:rPr lang="en-US" altLang="ko-KR" sz="2000" dirty="0">
                <a:solidFill>
                  <a:srgbClr val="554F4D"/>
                </a:solidFill>
              </a:rPr>
              <a:t>    </a:t>
            </a:r>
            <a:r>
              <a:rPr lang="ko-KR" altLang="en-US" sz="2000" dirty="0">
                <a:solidFill>
                  <a:srgbClr val="554F4D"/>
                </a:solidFill>
              </a:rPr>
              <a:t>중단된 </a:t>
            </a:r>
            <a:r>
              <a:rPr lang="ko-KR" altLang="en-US" sz="2000" dirty="0" err="1">
                <a:solidFill>
                  <a:srgbClr val="554F4D"/>
                </a:solidFill>
              </a:rPr>
              <a:t>프로세스중에서</a:t>
            </a:r>
            <a:r>
              <a:rPr lang="ko-KR" altLang="en-US" sz="2000" dirty="0">
                <a:solidFill>
                  <a:srgbClr val="554F4D"/>
                </a:solidFill>
              </a:rPr>
              <a:t> 한 개만 재개하며</a:t>
            </a:r>
            <a:r>
              <a:rPr lang="en-US" altLang="ko-KR" sz="2000" dirty="0">
                <a:solidFill>
                  <a:srgbClr val="554F4D"/>
                </a:solidFill>
              </a:rPr>
              <a:t>, </a:t>
            </a:r>
            <a:r>
              <a:rPr lang="ko-KR" altLang="en-US" sz="2000" dirty="0">
                <a:solidFill>
                  <a:srgbClr val="554F4D"/>
                </a:solidFill>
              </a:rPr>
              <a:t>호출 시 </a:t>
            </a:r>
            <a:endParaRPr lang="en-US" altLang="ko-KR" sz="2000" dirty="0">
              <a:solidFill>
                <a:srgbClr val="554F4D"/>
              </a:solidFill>
            </a:endParaRPr>
          </a:p>
          <a:p>
            <a:pPr lvl="1"/>
            <a:r>
              <a:rPr lang="en-US" altLang="ko-KR" sz="2000" dirty="0">
                <a:solidFill>
                  <a:srgbClr val="554F4D"/>
                </a:solidFill>
              </a:rPr>
              <a:t>    </a:t>
            </a:r>
            <a:r>
              <a:rPr lang="ko-KR" altLang="en-US" sz="2000" dirty="0">
                <a:solidFill>
                  <a:srgbClr val="554F4D"/>
                </a:solidFill>
              </a:rPr>
              <a:t>해당 조건 변수와 연관된 큐에서 대기중인</a:t>
            </a:r>
            <a:r>
              <a:rPr lang="en-US" altLang="ko-KR" sz="2000" dirty="0">
                <a:solidFill>
                  <a:srgbClr val="554F4D"/>
                </a:solidFill>
              </a:rPr>
              <a:t> </a:t>
            </a:r>
            <a:r>
              <a:rPr lang="ko-KR" altLang="en-US" sz="2000" dirty="0">
                <a:solidFill>
                  <a:srgbClr val="554F4D"/>
                </a:solidFill>
              </a:rPr>
              <a:t>프로세스 </a:t>
            </a:r>
            <a:endParaRPr lang="en-US" altLang="ko-KR" sz="2000" dirty="0">
              <a:solidFill>
                <a:srgbClr val="554F4D"/>
              </a:solidFill>
            </a:endParaRPr>
          </a:p>
          <a:p>
            <a:pPr lvl="1"/>
            <a:r>
              <a:rPr lang="en-US" altLang="ko-KR" sz="2000" dirty="0">
                <a:solidFill>
                  <a:srgbClr val="554F4D"/>
                </a:solidFill>
              </a:rPr>
              <a:t>    </a:t>
            </a:r>
            <a:r>
              <a:rPr lang="ko-KR" altLang="en-US" sz="2000" dirty="0">
                <a:solidFill>
                  <a:srgbClr val="554F4D"/>
                </a:solidFill>
              </a:rPr>
              <a:t>하나를 큐에서 꺼내 모니터로 진입할 수 있도록 함</a:t>
            </a:r>
            <a:r>
              <a:rPr lang="en-US" altLang="ko-KR" sz="2000" dirty="0">
                <a:solidFill>
                  <a:srgbClr val="554F4D"/>
                </a:solidFill>
              </a:rPr>
              <a:t>.</a:t>
            </a:r>
          </a:p>
          <a:p>
            <a:pPr lvl="1"/>
            <a:endParaRPr lang="en-US" altLang="ko-KR" sz="1400" dirty="0">
              <a:solidFill>
                <a:srgbClr val="554F4D"/>
              </a:solidFill>
            </a:endParaRPr>
          </a:p>
          <a:p>
            <a:pPr lvl="1"/>
            <a:r>
              <a:rPr lang="en-US" altLang="ko-KR" sz="2000" dirty="0">
                <a:solidFill>
                  <a:srgbClr val="554F4D"/>
                </a:solidFill>
              </a:rPr>
              <a:t>    </a:t>
            </a:r>
            <a:r>
              <a:rPr lang="ko-KR" altLang="en-US" sz="2000" dirty="0">
                <a:solidFill>
                  <a:srgbClr val="554F4D"/>
                </a:solidFill>
              </a:rPr>
              <a:t>중단된 프로세스가 없으면 효과가 없으며</a:t>
            </a:r>
            <a:endParaRPr lang="en-US" altLang="ko-KR" sz="2000" dirty="0">
              <a:solidFill>
                <a:srgbClr val="554F4D"/>
              </a:solidFill>
            </a:endParaRPr>
          </a:p>
          <a:p>
            <a:pPr lvl="1"/>
            <a:r>
              <a:rPr lang="en-US" altLang="ko-KR" sz="2000" dirty="0">
                <a:solidFill>
                  <a:srgbClr val="554F4D"/>
                </a:solidFill>
              </a:rPr>
              <a:t>    </a:t>
            </a:r>
            <a:r>
              <a:rPr lang="ko-KR" altLang="en-US" sz="2000" dirty="0">
                <a:solidFill>
                  <a:srgbClr val="554F4D"/>
                </a:solidFill>
              </a:rPr>
              <a:t>연산이 전혀 실행되지 않는 것과 같음</a:t>
            </a:r>
            <a:r>
              <a:rPr lang="en-US" altLang="ko-KR" sz="2000" dirty="0">
                <a:solidFill>
                  <a:srgbClr val="554F4D"/>
                </a:solidFill>
              </a:rPr>
              <a:t>.</a:t>
            </a:r>
          </a:p>
          <a:p>
            <a:pPr marL="1257300" lvl="2" indent="-342900">
              <a:buFontTx/>
              <a:buChar char="-"/>
            </a:pPr>
            <a:endParaRPr lang="en-US" altLang="ko-KR" sz="20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602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6854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모니터의 동작 개념도</a:t>
            </a:r>
            <a:r>
              <a:rPr lang="en-US" altLang="ko-KR" sz="3600" dirty="0">
                <a:solidFill>
                  <a:srgbClr val="554F4D"/>
                </a:solidFill>
              </a:rPr>
              <a:t>/</a:t>
            </a:r>
            <a:r>
              <a:rPr lang="ko-KR" altLang="en-US" sz="3600" dirty="0">
                <a:solidFill>
                  <a:srgbClr val="554F4D"/>
                </a:solidFill>
              </a:rPr>
              <a:t>구성 요소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2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D8DC1D-856D-41AA-95FE-0F0D4AFE2D0F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CCDA4BC-B472-4320-92F1-30026E589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297759"/>
            <a:ext cx="3609975" cy="5467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9917EAE-4AB9-4953-A6C7-66E5B45ADCCA}"/>
              </a:ext>
            </a:extLst>
          </p:cNvPr>
          <p:cNvSpPr txBox="1"/>
          <p:nvPr/>
        </p:nvSpPr>
        <p:spPr>
          <a:xfrm>
            <a:off x="4767994" y="1830831"/>
            <a:ext cx="684514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- </a:t>
            </a:r>
            <a:r>
              <a:rPr lang="ko-KR" altLang="en-US" sz="2000" dirty="0">
                <a:solidFill>
                  <a:srgbClr val="554F4D"/>
                </a:solidFill>
              </a:rPr>
              <a:t>지역변수</a:t>
            </a:r>
            <a:endParaRPr lang="en-US" altLang="ko-KR" sz="2000" dirty="0">
              <a:solidFill>
                <a:srgbClr val="554F4D"/>
              </a:solidFill>
            </a:endParaRP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    : </a:t>
            </a:r>
            <a:r>
              <a:rPr lang="ko-KR" altLang="en-US" sz="2000" dirty="0">
                <a:solidFill>
                  <a:srgbClr val="554F4D"/>
                </a:solidFill>
              </a:rPr>
              <a:t>모니터 내부에서만 접근 가능</a:t>
            </a:r>
            <a:endParaRPr lang="en-US" altLang="ko-KR" sz="2000" dirty="0">
              <a:solidFill>
                <a:srgbClr val="554F4D"/>
              </a:solidFill>
            </a:endParaRPr>
          </a:p>
          <a:p>
            <a:pPr marL="342900" indent="-342900" algn="l">
              <a:buFontTx/>
              <a:buChar char="-"/>
            </a:pPr>
            <a:endParaRPr lang="en-US" altLang="ko-KR" sz="2000" dirty="0">
              <a:solidFill>
                <a:srgbClr val="554F4D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dirty="0">
                <a:solidFill>
                  <a:srgbClr val="554F4D"/>
                </a:solidFill>
              </a:rPr>
              <a:t>조건변수</a:t>
            </a:r>
            <a:endParaRPr lang="en-US" altLang="ko-KR" sz="2000" dirty="0">
              <a:solidFill>
                <a:srgbClr val="554F4D"/>
              </a:solidFill>
            </a:endParaRP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   </a:t>
            </a:r>
            <a:r>
              <a:rPr lang="ko-KR" altLang="en-US" sz="2000" dirty="0">
                <a:solidFill>
                  <a:srgbClr val="554F4D"/>
                </a:solidFill>
              </a:rPr>
              <a:t> </a:t>
            </a:r>
            <a:r>
              <a:rPr lang="en-US" altLang="ko-KR" sz="2000" dirty="0">
                <a:solidFill>
                  <a:srgbClr val="554F4D"/>
                </a:solidFill>
              </a:rPr>
              <a:t>: </a:t>
            </a:r>
            <a:r>
              <a:rPr lang="ko-KR" altLang="en-US" sz="2000" dirty="0">
                <a:solidFill>
                  <a:srgbClr val="554F4D"/>
                </a:solidFill>
              </a:rPr>
              <a:t>동기화의 부수적 </a:t>
            </a:r>
            <a:r>
              <a:rPr lang="ko-KR" altLang="en-US" sz="2000" dirty="0" err="1">
                <a:solidFill>
                  <a:srgbClr val="554F4D"/>
                </a:solidFill>
              </a:rPr>
              <a:t>매커니즘</a:t>
            </a:r>
            <a:r>
              <a:rPr lang="ko-KR" altLang="en-US" sz="2000" dirty="0">
                <a:solidFill>
                  <a:srgbClr val="554F4D"/>
                </a:solidFill>
              </a:rPr>
              <a:t> 제공</a:t>
            </a:r>
            <a:endParaRPr lang="en-US" altLang="ko-KR" sz="2000" dirty="0">
              <a:solidFill>
                <a:srgbClr val="554F4D"/>
              </a:solidFill>
            </a:endParaRPr>
          </a:p>
          <a:p>
            <a:pPr marL="342900" indent="-342900" algn="l">
              <a:buFontTx/>
              <a:buChar char="-"/>
            </a:pPr>
            <a:endParaRPr lang="en-US" altLang="ko-KR" sz="2000" dirty="0">
              <a:solidFill>
                <a:srgbClr val="554F4D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000" dirty="0" err="1">
                <a:solidFill>
                  <a:srgbClr val="554F4D"/>
                </a:solidFill>
              </a:rPr>
              <a:t>cwait</a:t>
            </a:r>
            <a:r>
              <a:rPr lang="en-US" altLang="ko-KR" sz="2000" dirty="0">
                <a:solidFill>
                  <a:srgbClr val="554F4D"/>
                </a:solidFill>
              </a:rPr>
              <a:t>(c)</a:t>
            </a: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    : </a:t>
            </a:r>
            <a:r>
              <a:rPr lang="ko-KR" altLang="en-US" sz="2000" dirty="0">
                <a:solidFill>
                  <a:srgbClr val="554F4D"/>
                </a:solidFill>
              </a:rPr>
              <a:t>호출 프로세스를 조건 </a:t>
            </a:r>
            <a:r>
              <a:rPr lang="en-US" altLang="ko-KR" sz="2000" dirty="0">
                <a:solidFill>
                  <a:srgbClr val="554F4D"/>
                </a:solidFill>
              </a:rPr>
              <a:t>c</a:t>
            </a:r>
            <a:r>
              <a:rPr lang="ko-KR" altLang="en-US" sz="2000" dirty="0">
                <a:solidFill>
                  <a:srgbClr val="554F4D"/>
                </a:solidFill>
              </a:rPr>
              <a:t>에서 일시 중지</a:t>
            </a:r>
            <a:endParaRPr lang="en-US" altLang="ko-KR" sz="2000" dirty="0">
              <a:solidFill>
                <a:srgbClr val="554F4D"/>
              </a:solidFill>
            </a:endParaRPr>
          </a:p>
          <a:p>
            <a:pPr marL="342900" indent="-342900" algn="l">
              <a:buFontTx/>
              <a:buChar char="-"/>
            </a:pPr>
            <a:endParaRPr lang="en-US" altLang="ko-KR" sz="2000" dirty="0">
              <a:solidFill>
                <a:srgbClr val="554F4D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000" dirty="0" err="1">
                <a:solidFill>
                  <a:srgbClr val="554F4D"/>
                </a:solidFill>
              </a:rPr>
              <a:t>csignal</a:t>
            </a:r>
            <a:r>
              <a:rPr lang="en-US" altLang="ko-KR" sz="2000" dirty="0">
                <a:solidFill>
                  <a:srgbClr val="554F4D"/>
                </a:solidFill>
              </a:rPr>
              <a:t>(c)</a:t>
            </a: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    : </a:t>
            </a:r>
            <a:r>
              <a:rPr lang="en-US" altLang="ko-KR" sz="2000" dirty="0" err="1">
                <a:solidFill>
                  <a:srgbClr val="554F4D"/>
                </a:solidFill>
              </a:rPr>
              <a:t>cwait</a:t>
            </a:r>
            <a:r>
              <a:rPr lang="ko-KR" altLang="en-US" sz="2000" dirty="0">
                <a:solidFill>
                  <a:srgbClr val="554F4D"/>
                </a:solidFill>
              </a:rPr>
              <a:t>에 의해 중지된 프로세스 재개</a:t>
            </a:r>
            <a:endParaRPr lang="en-US" altLang="ko-KR" sz="2000" dirty="0">
              <a:solidFill>
                <a:srgbClr val="554F4D"/>
              </a:solidFill>
            </a:endParaRPr>
          </a:p>
          <a:p>
            <a:pPr algn="l"/>
            <a:endParaRPr lang="en-US" altLang="ko-KR" sz="2000" dirty="0">
              <a:solidFill>
                <a:srgbClr val="554F4D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000" dirty="0">
                <a:solidFill>
                  <a:srgbClr val="554F4D"/>
                </a:solidFill>
              </a:rPr>
              <a:t>Next Queue</a:t>
            </a: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    : </a:t>
            </a:r>
            <a:r>
              <a:rPr lang="ko-KR" altLang="en-US" sz="2000" dirty="0">
                <a:solidFill>
                  <a:srgbClr val="554F4D"/>
                </a:solidFill>
              </a:rPr>
              <a:t>다른 프로세스가 모니터 내부에 있어서 잠시 대기하는 큐</a:t>
            </a:r>
          </a:p>
        </p:txBody>
      </p:sp>
    </p:spTree>
    <p:extLst>
      <p:ext uri="{BB962C8B-B14F-4D97-AF65-F5344CB8AC3E}">
        <p14:creationId xmlns:p14="http://schemas.microsoft.com/office/powerpoint/2010/main" val="567214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6093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 err="1">
                <a:solidFill>
                  <a:srgbClr val="554F4D"/>
                </a:solidFill>
              </a:rPr>
              <a:t>세마포어</a:t>
            </a:r>
            <a:r>
              <a:rPr lang="ko-KR" altLang="en-US" sz="3600" dirty="0">
                <a:solidFill>
                  <a:srgbClr val="554F4D"/>
                </a:solidFill>
              </a:rPr>
              <a:t> </a:t>
            </a:r>
            <a:r>
              <a:rPr lang="en-US" altLang="ko-KR" sz="3600" dirty="0">
                <a:solidFill>
                  <a:srgbClr val="554F4D"/>
                </a:solidFill>
              </a:rPr>
              <a:t>/</a:t>
            </a:r>
            <a:r>
              <a:rPr lang="ko-KR" altLang="en-US" sz="3600" dirty="0">
                <a:solidFill>
                  <a:srgbClr val="554F4D"/>
                </a:solidFill>
              </a:rPr>
              <a:t> 모니터 상호 관계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3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D8DC1D-856D-41AA-95FE-0F0D4AFE2D0F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7BA530-05D0-446F-8738-E3BAEAA33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289076"/>
            <a:ext cx="7648575" cy="4829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AF76DF-8F6E-4088-BACC-86E4E77016B8}"/>
              </a:ext>
            </a:extLst>
          </p:cNvPr>
          <p:cNvSpPr txBox="1"/>
          <p:nvPr/>
        </p:nvSpPr>
        <p:spPr>
          <a:xfrm>
            <a:off x="8383019" y="1933948"/>
            <a:ext cx="349005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 err="1">
                <a:solidFill>
                  <a:srgbClr val="554F4D"/>
                </a:solidFill>
              </a:rPr>
              <a:t>세마포어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l"/>
            <a:r>
              <a:rPr lang="en-US" altLang="ko-KR" sz="1600" dirty="0">
                <a:solidFill>
                  <a:srgbClr val="554F4D"/>
                </a:solidFill>
              </a:rPr>
              <a:t>: </a:t>
            </a:r>
            <a:r>
              <a:rPr lang="ko-KR" altLang="en-US" sz="1600" dirty="0" err="1">
                <a:solidFill>
                  <a:srgbClr val="554F4D"/>
                </a:solidFill>
              </a:rPr>
              <a:t>세마포어는</a:t>
            </a:r>
            <a:r>
              <a:rPr lang="ko-KR" altLang="en-US" sz="1600" dirty="0">
                <a:solidFill>
                  <a:srgbClr val="554F4D"/>
                </a:solidFill>
              </a:rPr>
              <a:t> 상호 배제</a:t>
            </a:r>
            <a:r>
              <a:rPr lang="en-US" altLang="ko-KR" sz="1600" dirty="0">
                <a:solidFill>
                  <a:srgbClr val="554F4D"/>
                </a:solidFill>
              </a:rPr>
              <a:t>/</a:t>
            </a:r>
            <a:r>
              <a:rPr lang="ko-KR" altLang="en-US" sz="1600" dirty="0">
                <a:solidFill>
                  <a:srgbClr val="554F4D"/>
                </a:solidFill>
              </a:rPr>
              <a:t>동기화를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l"/>
            <a:r>
              <a:rPr lang="en-US" altLang="ko-KR" sz="1600" dirty="0">
                <a:solidFill>
                  <a:srgbClr val="554F4D"/>
                </a:solidFill>
              </a:rPr>
              <a:t>  </a:t>
            </a:r>
            <a:r>
              <a:rPr lang="ko-KR" altLang="en-US" sz="1600" dirty="0">
                <a:solidFill>
                  <a:srgbClr val="554F4D"/>
                </a:solidFill>
              </a:rPr>
              <a:t>프로그래머가 담당</a:t>
            </a:r>
            <a:r>
              <a:rPr lang="en-US" altLang="ko-KR" sz="1600" dirty="0">
                <a:solidFill>
                  <a:srgbClr val="554F4D"/>
                </a:solidFill>
              </a:rPr>
              <a:t>,</a:t>
            </a:r>
            <a:r>
              <a:rPr lang="ko-KR" altLang="en-US" sz="1600" dirty="0">
                <a:solidFill>
                  <a:srgbClr val="554F4D"/>
                </a:solidFill>
              </a:rPr>
              <a:t> 주의 필요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l"/>
            <a:endParaRPr lang="en-US" altLang="ko-KR" sz="1600" dirty="0">
              <a:solidFill>
                <a:srgbClr val="554F4D"/>
              </a:solidFill>
            </a:endParaRPr>
          </a:p>
          <a:p>
            <a:pPr algn="l"/>
            <a:endParaRPr lang="en-US" altLang="ko-KR" sz="1600" dirty="0">
              <a:solidFill>
                <a:srgbClr val="554F4D"/>
              </a:solidFill>
            </a:endParaRPr>
          </a:p>
          <a:p>
            <a:pPr algn="l"/>
            <a:endParaRPr lang="en-US" altLang="ko-KR" sz="1600" dirty="0">
              <a:solidFill>
                <a:srgbClr val="554F4D"/>
              </a:solidFill>
            </a:endParaRPr>
          </a:p>
          <a:p>
            <a:pPr algn="l"/>
            <a:r>
              <a:rPr lang="ko-KR" altLang="en-US" sz="1600" dirty="0">
                <a:solidFill>
                  <a:srgbClr val="554F4D"/>
                </a:solidFill>
              </a:rPr>
              <a:t>모니터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l"/>
            <a:r>
              <a:rPr lang="en-US" altLang="ko-KR" sz="1600" dirty="0">
                <a:solidFill>
                  <a:srgbClr val="554F4D"/>
                </a:solidFill>
              </a:rPr>
              <a:t>: </a:t>
            </a:r>
            <a:r>
              <a:rPr lang="ko-KR" altLang="en-US" sz="1600" dirty="0">
                <a:solidFill>
                  <a:srgbClr val="554F4D"/>
                </a:solidFill>
              </a:rPr>
              <a:t>객체 단위의 설계가 이루어지기 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l"/>
            <a:r>
              <a:rPr lang="en-US" altLang="ko-KR" sz="1600" dirty="0">
                <a:solidFill>
                  <a:srgbClr val="554F4D"/>
                </a:solidFill>
              </a:rPr>
              <a:t>  </a:t>
            </a:r>
            <a:r>
              <a:rPr lang="ko-KR" altLang="en-US" sz="1600" dirty="0">
                <a:solidFill>
                  <a:srgbClr val="554F4D"/>
                </a:solidFill>
              </a:rPr>
              <a:t>때문에 설계단계에서 상세 설계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l"/>
            <a:r>
              <a:rPr lang="en-US" altLang="ko-KR" sz="1600" dirty="0">
                <a:solidFill>
                  <a:srgbClr val="554F4D"/>
                </a:solidFill>
              </a:rPr>
              <a:t>  </a:t>
            </a:r>
            <a:r>
              <a:rPr lang="ko-KR" altLang="en-US" sz="1600" dirty="0">
                <a:solidFill>
                  <a:srgbClr val="554F4D"/>
                </a:solidFill>
              </a:rPr>
              <a:t>필요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l"/>
            <a:endParaRPr lang="en-US" altLang="ko-KR" sz="1600" dirty="0">
              <a:solidFill>
                <a:srgbClr val="554F4D"/>
              </a:solidFill>
            </a:endParaRPr>
          </a:p>
          <a:p>
            <a:pPr algn="l"/>
            <a:r>
              <a:rPr lang="ko-KR" altLang="en-US" sz="1600" dirty="0">
                <a:solidFill>
                  <a:srgbClr val="554F4D"/>
                </a:solidFill>
              </a:rPr>
              <a:t>동시성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l"/>
            <a:r>
              <a:rPr lang="en-US" altLang="ko-KR" sz="1600" dirty="0">
                <a:solidFill>
                  <a:srgbClr val="554F4D"/>
                </a:solidFill>
              </a:rPr>
              <a:t>: </a:t>
            </a:r>
            <a:r>
              <a:rPr lang="ko-KR" altLang="en-US" sz="1600" dirty="0">
                <a:solidFill>
                  <a:srgbClr val="554F4D"/>
                </a:solidFill>
              </a:rPr>
              <a:t>필수적인 프로그래밍 요소지만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l"/>
            <a:r>
              <a:rPr lang="en-US" altLang="ko-KR" sz="1600" dirty="0">
                <a:solidFill>
                  <a:srgbClr val="554F4D"/>
                </a:solidFill>
              </a:rPr>
              <a:t>  </a:t>
            </a:r>
            <a:r>
              <a:rPr lang="ko-KR" altLang="en-US" sz="1600" dirty="0">
                <a:solidFill>
                  <a:srgbClr val="554F4D"/>
                </a:solidFill>
              </a:rPr>
              <a:t>높은 수준의 프로그래밍 지원 필요</a:t>
            </a:r>
            <a:endParaRPr lang="en-US" altLang="ko-KR" sz="1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291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111556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400" dirty="0">
                <a:solidFill>
                  <a:srgbClr val="554F4D"/>
                </a:solidFill>
              </a:rPr>
              <a:t>유한 버퍼에서 모니터를 이용한 생산자</a:t>
            </a:r>
            <a:r>
              <a:rPr lang="en-US" altLang="ko-KR" sz="3400" dirty="0">
                <a:solidFill>
                  <a:srgbClr val="554F4D"/>
                </a:solidFill>
              </a:rPr>
              <a:t>/</a:t>
            </a:r>
            <a:r>
              <a:rPr lang="ko-KR" altLang="en-US" sz="3400" dirty="0">
                <a:solidFill>
                  <a:srgbClr val="554F4D"/>
                </a:solidFill>
              </a:rPr>
              <a:t>소비자 문제 해결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4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D8DC1D-856D-41AA-95FE-0F0D4AFE2D0F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D19E79-2B3D-42F7-973F-32E2A69AF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26" y="1210112"/>
            <a:ext cx="7103027" cy="56058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3D0B18-A893-4718-8BA3-978EC6AE0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521" y="1210112"/>
            <a:ext cx="2384048" cy="37928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E70259-F2E3-40B0-904B-2C7F50EC3BFC}"/>
              </a:ext>
            </a:extLst>
          </p:cNvPr>
          <p:cNvSpPr txBox="1"/>
          <p:nvPr/>
        </p:nvSpPr>
        <p:spPr>
          <a:xfrm>
            <a:off x="7829908" y="5070027"/>
            <a:ext cx="432701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554F4D"/>
                </a:solidFill>
              </a:rPr>
              <a:t>Wait </a:t>
            </a:r>
            <a:r>
              <a:rPr lang="ko-KR" altLang="en-US" sz="1400" dirty="0">
                <a:solidFill>
                  <a:srgbClr val="554F4D"/>
                </a:solidFill>
              </a:rPr>
              <a:t>연산 </a:t>
            </a:r>
            <a:r>
              <a:rPr lang="en-US" altLang="ko-KR" sz="1400" dirty="0">
                <a:solidFill>
                  <a:srgbClr val="554F4D"/>
                </a:solidFill>
              </a:rPr>
              <a:t>: </a:t>
            </a:r>
            <a:r>
              <a:rPr lang="ko-KR" altLang="en-US" sz="1400" dirty="0">
                <a:solidFill>
                  <a:srgbClr val="554F4D"/>
                </a:solidFill>
              </a:rPr>
              <a:t>어떤 프로세스가 </a:t>
            </a:r>
            <a:r>
              <a:rPr lang="en-US" altLang="ko-KR" sz="1400" dirty="0">
                <a:solidFill>
                  <a:srgbClr val="554F4D"/>
                </a:solidFill>
              </a:rPr>
              <a:t>signal</a:t>
            </a:r>
            <a:r>
              <a:rPr lang="ko-KR" altLang="en-US" sz="1400" dirty="0">
                <a:solidFill>
                  <a:srgbClr val="554F4D"/>
                </a:solidFill>
              </a:rPr>
              <a:t>을 호출할</a:t>
            </a:r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때까지 </a:t>
            </a:r>
            <a:r>
              <a:rPr lang="en-US" altLang="ko-KR" sz="1400" dirty="0">
                <a:solidFill>
                  <a:srgbClr val="554F4D"/>
                </a:solidFill>
              </a:rPr>
              <a:t>wait</a:t>
            </a:r>
            <a:r>
              <a:rPr lang="ko-KR" altLang="en-US" sz="1400" dirty="0">
                <a:solidFill>
                  <a:srgbClr val="554F4D"/>
                </a:solidFill>
              </a:rPr>
              <a:t>을 호출한 프로세스는 연기</a:t>
            </a:r>
            <a:r>
              <a:rPr lang="en-US" altLang="ko-KR" sz="1400" dirty="0">
                <a:solidFill>
                  <a:srgbClr val="554F4D"/>
                </a:solidFill>
              </a:rPr>
              <a:t>/</a:t>
            </a:r>
            <a:r>
              <a:rPr lang="ko-KR" altLang="en-US" sz="1400" dirty="0">
                <a:solidFill>
                  <a:srgbClr val="554F4D"/>
                </a:solidFill>
              </a:rPr>
              <a:t>중단</a:t>
            </a:r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en-US" altLang="ko-KR" sz="1400" dirty="0">
                <a:solidFill>
                  <a:srgbClr val="554F4D"/>
                </a:solidFill>
              </a:rPr>
              <a:t>Signal </a:t>
            </a:r>
            <a:r>
              <a:rPr lang="ko-KR" altLang="en-US" sz="1400" dirty="0">
                <a:solidFill>
                  <a:srgbClr val="554F4D"/>
                </a:solidFill>
              </a:rPr>
              <a:t>연산 </a:t>
            </a:r>
            <a:r>
              <a:rPr lang="en-US" altLang="ko-KR" sz="1400" dirty="0">
                <a:solidFill>
                  <a:srgbClr val="554F4D"/>
                </a:solidFill>
              </a:rPr>
              <a:t>: </a:t>
            </a:r>
            <a:r>
              <a:rPr lang="ko-KR" altLang="en-US" sz="1400" dirty="0">
                <a:solidFill>
                  <a:srgbClr val="554F4D"/>
                </a:solidFill>
              </a:rPr>
              <a:t>중단된 프로세스 중에서 한 개만</a:t>
            </a:r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재개하며</a:t>
            </a:r>
            <a:r>
              <a:rPr lang="en-US" altLang="ko-KR" sz="1400" dirty="0">
                <a:solidFill>
                  <a:srgbClr val="554F4D"/>
                </a:solidFill>
              </a:rPr>
              <a:t>, </a:t>
            </a:r>
            <a:r>
              <a:rPr lang="ko-KR" altLang="en-US" sz="1400" dirty="0">
                <a:solidFill>
                  <a:srgbClr val="554F4D"/>
                </a:solidFill>
              </a:rPr>
              <a:t>호출 시 해당 조건 변수와 연관된</a:t>
            </a:r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큐에서 대기 중인 프로세스 하나를 큐에서 꺼내</a:t>
            </a:r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모니터로 진입할 수 있도록 함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r>
              <a:rPr lang="en-US" altLang="ko-KR" sz="1400" dirty="0" err="1">
                <a:solidFill>
                  <a:srgbClr val="554F4D"/>
                </a:solidFill>
              </a:rPr>
              <a:t>Parbegin</a:t>
            </a:r>
            <a:r>
              <a:rPr lang="en-US" altLang="ko-KR" sz="1400" dirty="0">
                <a:solidFill>
                  <a:srgbClr val="554F4D"/>
                </a:solidFill>
              </a:rPr>
              <a:t>,</a:t>
            </a:r>
            <a:r>
              <a:rPr lang="ko-KR" altLang="en-US" sz="1400" dirty="0">
                <a:solidFill>
                  <a:srgbClr val="554F4D"/>
                </a:solidFill>
              </a:rPr>
              <a:t> </a:t>
            </a:r>
            <a:r>
              <a:rPr lang="en-US" altLang="ko-KR" sz="1400" dirty="0" err="1">
                <a:solidFill>
                  <a:srgbClr val="554F4D"/>
                </a:solidFill>
              </a:rPr>
              <a:t>parend</a:t>
            </a:r>
            <a:r>
              <a:rPr lang="ko-KR" altLang="en-US" sz="1400" dirty="0">
                <a:solidFill>
                  <a:srgbClr val="554F4D"/>
                </a:solidFill>
              </a:rPr>
              <a:t> 을 사용하면 사이의 문장들이 독립적</a:t>
            </a:r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실행됨을 명시할 수 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1664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0977525-29CC-4023-A705-FEC1E1BE7176}"/>
              </a:ext>
            </a:extLst>
          </p:cNvPr>
          <p:cNvGrpSpPr/>
          <p:nvPr/>
        </p:nvGrpSpPr>
        <p:grpSpPr>
          <a:xfrm>
            <a:off x="1498829" y="1079058"/>
            <a:ext cx="9194341" cy="3770263"/>
            <a:chOff x="1103979" y="1282258"/>
            <a:chExt cx="9194341" cy="37702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B05FE3-69F5-413B-88B0-727025CFC513}"/>
                </a:ext>
              </a:extLst>
            </p:cNvPr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2F2850-2A5E-4128-8BAE-02DD895029D0}"/>
                </a:ext>
              </a:extLst>
            </p:cNvPr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61A52F7-0434-4BA2-9BFD-2DA5090324B6}"/>
              </a:ext>
            </a:extLst>
          </p:cNvPr>
          <p:cNvSpPr txBox="1"/>
          <p:nvPr/>
        </p:nvSpPr>
        <p:spPr>
          <a:xfrm>
            <a:off x="4688403" y="2367333"/>
            <a:ext cx="28151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554F4D"/>
                </a:solidFill>
              </a:rPr>
              <a:t>Q&amp;A</a:t>
            </a:r>
            <a:endParaRPr lang="ko-KR" altLang="en-US" sz="9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021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543</Words>
  <Application>Microsoft Office PowerPoint</Application>
  <PresentationFormat>와이드스크린</PresentationFormat>
  <Paragraphs>112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Ubuntu Condensed</vt:lpstr>
      <vt:lpstr>이롭게 바탕체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 승현</cp:lastModifiedBy>
  <cp:revision>73</cp:revision>
  <dcterms:created xsi:type="dcterms:W3CDTF">2020-05-03T01:37:17Z</dcterms:created>
  <dcterms:modified xsi:type="dcterms:W3CDTF">2021-11-08T05:54:02Z</dcterms:modified>
</cp:coreProperties>
</file>