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08" r:id="rId1"/>
  </p:sldMasterIdLst>
  <p:notesMasterIdLst>
    <p:notesMasterId r:id="rId16"/>
  </p:notesMasterIdLst>
  <p:handoutMasterIdLst>
    <p:handoutMasterId r:id="rId17"/>
  </p:handoutMasterIdLst>
  <p:sldIdLst>
    <p:sldId id="259" r:id="rId2"/>
    <p:sldId id="315" r:id="rId3"/>
    <p:sldId id="294" r:id="rId4"/>
    <p:sldId id="305" r:id="rId5"/>
    <p:sldId id="314" r:id="rId6"/>
    <p:sldId id="313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6" r:id="rId15"/>
  </p:sldIdLst>
  <p:sldSz cx="12192000" cy="6858000"/>
  <p:notesSz cx="6858000" cy="9144000"/>
  <p:embeddedFontLst>
    <p:embeddedFont>
      <p:font typeface="맑은 고딕" panose="020B0503020000020004" pitchFamily="50" charset="-127"/>
      <p:regular r:id="rId18"/>
      <p:bold r:id="rId19"/>
    </p:embeddedFont>
    <p:embeddedFont>
      <p:font typeface="함초롬돋움" panose="020B0604000101010101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5B5B"/>
    <a:srgbClr val="3D3D3D"/>
    <a:srgbClr val="FEFEF4"/>
    <a:srgbClr val="FDFDDF"/>
    <a:srgbClr val="525252"/>
    <a:srgbClr val="FCFBFA"/>
    <a:srgbClr val="F8F8F6"/>
    <a:srgbClr val="F4F3EE"/>
    <a:srgbClr val="E0E0D8"/>
    <a:srgbClr val="F4F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49" d="100"/>
          <a:sy n="49" d="100"/>
        </p:scale>
        <p:origin x="82" y="173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65" d="100"/>
          <a:sy n="65" d="100"/>
        </p:scale>
        <p:origin x="2299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2021-03-29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함초롬돋움" panose="020B0604000101010101" pitchFamily="50" charset="-127"/>
              </a:defRPr>
            </a:lvl1pPr>
          </a:lstStyle>
          <a:p>
            <a:fld id="{8771C398-EBCC-4210-8AFD-1D056CED0821}" type="datetimeFigureOut">
              <a:rPr lang="ko-KR" altLang="en-US" smtClean="0"/>
              <a:pPr/>
              <a:t>2021-03-29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함초롬돋움" panose="020B0604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함초롬돋움" panose="020B0604000101010101" pitchFamily="50" charset="-127"/>
              </a:defRPr>
            </a:lvl1pPr>
          </a:lstStyle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726721" y="6505575"/>
            <a:ext cx="23952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함초롬돋움" panose="020B0604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함초롬돋움" panose="020B0604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함초롬돋움" panose="020B0604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함초롬돋움" panose="020B0604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함초롬돋움" panose="020B0604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함초롬돋움" panose="020B0604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2.wdp"/><Relationship Id="rId7" Type="http://schemas.openxmlformats.org/officeDocument/2006/relationships/image" Target="../media/image8.png"/><Relationship Id="rId12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microsoft.com/office/2007/relationships/hdphoto" Target="../media/hdphoto3.wdp"/><Relationship Id="rId10" Type="http://schemas.openxmlformats.org/officeDocument/2006/relationships/image" Target="../media/image11.png"/><Relationship Id="rId4" Type="http://schemas.openxmlformats.org/officeDocument/2006/relationships/image" Target="../media/image1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2.xml"/><Relationship Id="rId4" Type="http://schemas.openxmlformats.org/officeDocument/2006/relationships/slide" Target="slid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85864" y="1335343"/>
            <a:ext cx="6596678" cy="2308324"/>
            <a:chOff x="507206" y="361950"/>
            <a:chExt cx="6596678" cy="2308324"/>
          </a:xfrm>
        </p:grpSpPr>
        <p:sp>
          <p:nvSpPr>
            <p:cNvPr id="7" name="TextBox 6"/>
            <p:cNvSpPr txBox="1"/>
            <p:nvPr/>
          </p:nvSpPr>
          <p:spPr>
            <a:xfrm>
              <a:off x="792720" y="383617"/>
              <a:ext cx="538801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200" b="1" spc="-300" dirty="0" err="1">
                  <a:solidFill>
                    <a:schemeClr val="bg2">
                      <a:lumMod val="75000"/>
                      <a:alpha val="30000"/>
                    </a:schemeClr>
                  </a:solidFill>
                  <a:ea typeface="함초롬돋움" panose="020B0604000101010101" pitchFamily="50" charset="-127"/>
                </a:rPr>
                <a:t>캡스톤디자인</a:t>
              </a:r>
              <a:endParaRPr lang="ko-KR" altLang="en-US" sz="7200" b="1" spc="-300" dirty="0">
                <a:solidFill>
                  <a:schemeClr val="bg2">
                    <a:lumMod val="75000"/>
                    <a:alpha val="30000"/>
                  </a:schemeClr>
                </a:solidFill>
                <a:ea typeface="함초롬돋움" panose="020B0604000101010101" pitchFamily="50" charset="-127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07206" y="361950"/>
              <a:ext cx="6596678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spc="-300" dirty="0">
                  <a:solidFill>
                    <a:schemeClr val="accent1">
                      <a:alpha val="70000"/>
                    </a:schemeClr>
                  </a:solidFill>
                  <a:ea typeface="함초롬돋움" panose="020B0604000101010101" pitchFamily="50" charset="-127"/>
                </a:rPr>
                <a:t> </a:t>
              </a:r>
              <a:r>
                <a:rPr lang="ko-KR" altLang="en-US" sz="7200" b="1" spc="-300" dirty="0" err="1">
                  <a:solidFill>
                    <a:schemeClr val="accent1">
                      <a:alpha val="70000"/>
                    </a:schemeClr>
                  </a:solidFill>
                  <a:ea typeface="함초롬돋움" panose="020B0604000101010101" pitchFamily="50" charset="-127"/>
                </a:rPr>
                <a:t>캡스톤디자인</a:t>
              </a:r>
              <a:r>
                <a:rPr lang="en-US" altLang="ko-KR" sz="7200" b="1" spc="-300" dirty="0">
                  <a:solidFill>
                    <a:schemeClr val="accent1">
                      <a:alpha val="70000"/>
                    </a:schemeClr>
                  </a:solidFill>
                  <a:ea typeface="함초롬돋움" panose="020B0604000101010101" pitchFamily="50" charset="-127"/>
                </a:rPr>
                <a:t>2</a:t>
              </a:r>
            </a:p>
            <a:p>
              <a:r>
                <a:rPr lang="ko-KR" altLang="en-US" sz="7200" b="1" spc="-300" dirty="0">
                  <a:solidFill>
                    <a:schemeClr val="accent1">
                      <a:alpha val="70000"/>
                    </a:schemeClr>
                  </a:solidFill>
                  <a:ea typeface="함초롬돋움" panose="020B0604000101010101" pitchFamily="50" charset="-127"/>
                </a:rPr>
                <a:t>프로젝트 제안서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726721" y="6505575"/>
            <a:ext cx="23952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162925" y="2348030"/>
            <a:ext cx="3376734" cy="1866900"/>
            <a:chOff x="8162925" y="2495550"/>
            <a:chExt cx="3376734" cy="1866900"/>
          </a:xfrm>
        </p:grpSpPr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함초롬돋움" panose="020B0604000101010101" pitchFamily="50" charset="-127"/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함초롬돋움" panose="020B0604000101010101" pitchFamily="50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4DB1545-3518-4E59-A537-9BC932677FBA}"/>
              </a:ext>
            </a:extLst>
          </p:cNvPr>
          <p:cNvSpPr txBox="1"/>
          <p:nvPr/>
        </p:nvSpPr>
        <p:spPr>
          <a:xfrm>
            <a:off x="9380093" y="4890134"/>
            <a:ext cx="2252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300" dirty="0">
                <a:solidFill>
                  <a:schemeClr val="tx1">
                    <a:alpha val="70000"/>
                  </a:schemeClr>
                </a:solidFill>
                <a:ea typeface="함초롬돋움" panose="020B0604000101010101" pitchFamily="50" charset="-127"/>
              </a:rPr>
              <a:t>팀 명 </a:t>
            </a:r>
            <a:r>
              <a:rPr lang="en-US" altLang="ko-KR" sz="2400" b="1" spc="-300" dirty="0">
                <a:solidFill>
                  <a:schemeClr val="tx1">
                    <a:alpha val="70000"/>
                  </a:schemeClr>
                </a:solidFill>
                <a:ea typeface="함초롬돋움" panose="020B0604000101010101" pitchFamily="50" charset="-127"/>
              </a:rPr>
              <a:t>:  </a:t>
            </a:r>
            <a:r>
              <a:rPr lang="ko-KR" altLang="en-US" sz="2400" b="1" spc="-300" dirty="0">
                <a:solidFill>
                  <a:schemeClr val="tx1">
                    <a:alpha val="70000"/>
                  </a:schemeClr>
                </a:solidFill>
                <a:ea typeface="함초롬돋움" panose="020B0604000101010101" pitchFamily="50" charset="-127"/>
              </a:rPr>
              <a:t>택배크로스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8FCF38-A2EC-4416-996C-7E11324C77B0}"/>
              </a:ext>
            </a:extLst>
          </p:cNvPr>
          <p:cNvSpPr txBox="1"/>
          <p:nvPr/>
        </p:nvSpPr>
        <p:spPr>
          <a:xfrm>
            <a:off x="9859391" y="5368706"/>
            <a:ext cx="16802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300" dirty="0">
                <a:solidFill>
                  <a:schemeClr val="tx1">
                    <a:alpha val="70000"/>
                  </a:schemeClr>
                </a:solidFill>
                <a:ea typeface="함초롬돋움" panose="020B0604000101010101" pitchFamily="50" charset="-127"/>
              </a:rPr>
              <a:t>21660021 </a:t>
            </a:r>
            <a:r>
              <a:rPr lang="ko-KR" altLang="en-US" sz="2000" b="1" spc="-300" dirty="0">
                <a:solidFill>
                  <a:schemeClr val="tx1">
                    <a:alpha val="70000"/>
                  </a:schemeClr>
                </a:solidFill>
                <a:ea typeface="함초롬돋움" panose="020B0604000101010101" pitchFamily="50" charset="-127"/>
              </a:rPr>
              <a:t>김승현</a:t>
            </a:r>
            <a:endParaRPr lang="en-US" altLang="ko-KR" sz="2000" b="1" spc="-300" dirty="0">
              <a:solidFill>
                <a:schemeClr val="tx1">
                  <a:alpha val="70000"/>
                </a:schemeClr>
              </a:solidFill>
              <a:ea typeface="함초롬돋움" panose="020B0604000101010101" pitchFamily="50" charset="-127"/>
            </a:endParaRPr>
          </a:p>
          <a:p>
            <a:r>
              <a:rPr lang="en-US" altLang="ko-KR" sz="2000" b="1" spc="-300" dirty="0">
                <a:solidFill>
                  <a:schemeClr val="tx1">
                    <a:alpha val="70000"/>
                  </a:schemeClr>
                </a:solidFill>
                <a:ea typeface="함초롬돋움" panose="020B0604000101010101" pitchFamily="50" charset="-127"/>
              </a:rPr>
              <a:t>21960027 </a:t>
            </a:r>
            <a:r>
              <a:rPr lang="ko-KR" altLang="en-US" sz="2000" b="1" spc="-300" dirty="0">
                <a:solidFill>
                  <a:schemeClr val="tx1">
                    <a:alpha val="70000"/>
                  </a:schemeClr>
                </a:solidFill>
                <a:ea typeface="함초롬돋움" panose="020B0604000101010101" pitchFamily="50" charset="-127"/>
              </a:rPr>
              <a:t>양혜교</a:t>
            </a:r>
          </a:p>
        </p:txBody>
      </p:sp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726721" y="6505575"/>
            <a:ext cx="23952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898F8D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Copyrightⓒ. Saebyeol Yu. All Rights Reserved.</a:t>
            </a:r>
            <a:endParaRPr lang="ko-KR" altLang="en-US" sz="800" dirty="0">
              <a:solidFill>
                <a:srgbClr val="898F8D"/>
              </a:solidFill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FFFFFF"/>
              </a:solidFill>
              <a:ea typeface="함초롬돋움" panose="020B0604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FFFF"/>
                </a:solidFill>
                <a:ea typeface="함초롬돋움" panose="020B0604000101010101" pitchFamily="50" charset="-127"/>
              </a:rPr>
              <a:t>5</a:t>
            </a:r>
            <a:endParaRPr lang="ko-KR" altLang="en-US" sz="3200" b="1" dirty="0">
              <a:solidFill>
                <a:srgbClr val="FFFFFF"/>
              </a:solidFill>
              <a:ea typeface="함초롬돋움" panose="020B0604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323244"/>
            <a:ext cx="2127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3A3838"/>
                </a:solidFill>
                <a:ea typeface="함초롬돋움" panose="020B0604000101010101" pitchFamily="50" charset="-127"/>
              </a:rPr>
              <a:t>예상 화면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054" y="1656078"/>
            <a:ext cx="9000000" cy="49077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5F9C8E-F26E-4E5D-B8D5-EF1F91A4FD32}"/>
              </a:ext>
            </a:extLst>
          </p:cNvPr>
          <p:cNvSpPr txBox="1"/>
          <p:nvPr/>
        </p:nvSpPr>
        <p:spPr>
          <a:xfrm>
            <a:off x="1270161" y="1219200"/>
            <a:ext cx="1606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● 수령인</a:t>
            </a:r>
            <a:r>
              <a:rPr lang="en-US" altLang="ko-KR" sz="2000" b="1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</a:t>
            </a:r>
            <a:r>
              <a:rPr lang="en-US" altLang="ko-KR" sz="2000" b="1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UI</a:t>
            </a:r>
          </a:p>
        </p:txBody>
      </p:sp>
      <p:sp>
        <p:nvSpPr>
          <p:cNvPr id="4" name="직사각형 3">
            <a:hlinkClick r:id="rId3" action="ppaction://hlinksldjump"/>
            <a:extLst>
              <a:ext uri="{FF2B5EF4-FFF2-40B4-BE49-F238E27FC236}">
                <a16:creationId xmlns:a16="http://schemas.microsoft.com/office/drawing/2014/main" id="{C08D5AC6-2B88-45A7-A3E6-710BC74238D8}"/>
              </a:ext>
            </a:extLst>
          </p:cNvPr>
          <p:cNvSpPr/>
          <p:nvPr/>
        </p:nvSpPr>
        <p:spPr>
          <a:xfrm>
            <a:off x="11221147" y="427304"/>
            <a:ext cx="480715" cy="480715"/>
          </a:xfrm>
          <a:prstGeom prst="rect">
            <a:avLst/>
          </a:prstGeom>
          <a:solidFill>
            <a:srgbClr val="5D5B5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740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726721" y="6505575"/>
            <a:ext cx="23952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898F8D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Copyrightⓒ. Saebyeol Yu. All Rights Reserved.</a:t>
            </a:r>
            <a:endParaRPr lang="ko-KR" altLang="en-US" sz="800" dirty="0">
              <a:solidFill>
                <a:srgbClr val="898F8D"/>
              </a:solidFill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FFFFFF"/>
              </a:solidFill>
              <a:ea typeface="함초롬돋움" panose="020B0604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FFFF"/>
                </a:solidFill>
                <a:ea typeface="함초롬돋움" panose="020B0604000101010101" pitchFamily="50" charset="-127"/>
              </a:rPr>
              <a:t>5</a:t>
            </a:r>
            <a:endParaRPr lang="ko-KR" altLang="en-US" sz="3200" b="1" dirty="0">
              <a:solidFill>
                <a:srgbClr val="FFFFFF"/>
              </a:solidFill>
              <a:ea typeface="함초롬돋움" panose="020B0604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323244"/>
            <a:ext cx="2127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3A3838"/>
                </a:solidFill>
                <a:ea typeface="함초롬돋움" panose="020B0604000101010101" pitchFamily="50" charset="-127"/>
              </a:rPr>
              <a:t>예상 화면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000" y="1656000"/>
            <a:ext cx="9000000" cy="50121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7BF59F-F99F-404A-91E8-564D004BFBE5}"/>
              </a:ext>
            </a:extLst>
          </p:cNvPr>
          <p:cNvSpPr txBox="1"/>
          <p:nvPr/>
        </p:nvSpPr>
        <p:spPr>
          <a:xfrm>
            <a:off x="1270161" y="1219200"/>
            <a:ext cx="1606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● </a:t>
            </a:r>
            <a:r>
              <a:rPr lang="ko-KR" altLang="en-US" sz="2000" b="1" dirty="0" err="1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택배원</a:t>
            </a:r>
            <a:r>
              <a:rPr lang="en-US" altLang="ko-KR" sz="2000" b="1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UI</a:t>
            </a:r>
          </a:p>
        </p:txBody>
      </p:sp>
      <p:sp>
        <p:nvSpPr>
          <p:cNvPr id="11" name="직사각형 10">
            <a:hlinkClick r:id="rId3" action="ppaction://hlinksldjump"/>
            <a:extLst>
              <a:ext uri="{FF2B5EF4-FFF2-40B4-BE49-F238E27FC236}">
                <a16:creationId xmlns:a16="http://schemas.microsoft.com/office/drawing/2014/main" id="{1C3BEBE7-F7F3-4B05-A81C-21A1328EA006}"/>
              </a:ext>
            </a:extLst>
          </p:cNvPr>
          <p:cNvSpPr/>
          <p:nvPr/>
        </p:nvSpPr>
        <p:spPr>
          <a:xfrm>
            <a:off x="11221147" y="427304"/>
            <a:ext cx="480715" cy="480715"/>
          </a:xfrm>
          <a:prstGeom prst="rect">
            <a:avLst/>
          </a:prstGeom>
          <a:solidFill>
            <a:srgbClr val="5D5B5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740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726721" y="6505575"/>
            <a:ext cx="23952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898F8D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Copyrightⓒ. Saebyeol Yu. All Rights Reserved.</a:t>
            </a:r>
            <a:endParaRPr lang="ko-KR" altLang="en-US" sz="800" dirty="0">
              <a:solidFill>
                <a:srgbClr val="898F8D"/>
              </a:solidFill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FFFFFF"/>
              </a:solidFill>
              <a:ea typeface="함초롬돋움" panose="020B0604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FFFF"/>
                </a:solidFill>
                <a:ea typeface="함초롬돋움" panose="020B0604000101010101" pitchFamily="50" charset="-127"/>
              </a:rPr>
              <a:t>5</a:t>
            </a:r>
            <a:endParaRPr lang="ko-KR" altLang="en-US" sz="3200" b="1" dirty="0">
              <a:solidFill>
                <a:srgbClr val="FFFFFF"/>
              </a:solidFill>
              <a:ea typeface="함초롬돋움" panose="020B0604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323244"/>
            <a:ext cx="2127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3A3838"/>
                </a:solidFill>
                <a:ea typeface="함초롬돋움" panose="020B0604000101010101" pitchFamily="50" charset="-127"/>
              </a:rPr>
              <a:t>예상 화면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000" y="1656000"/>
            <a:ext cx="9021786" cy="49544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A1DD83-1F80-4D8B-A687-2FA4ED432381}"/>
              </a:ext>
            </a:extLst>
          </p:cNvPr>
          <p:cNvSpPr txBox="1"/>
          <p:nvPr/>
        </p:nvSpPr>
        <p:spPr>
          <a:xfrm>
            <a:off x="1270161" y="1219200"/>
            <a:ext cx="1606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● 관리자</a:t>
            </a:r>
            <a:r>
              <a:rPr lang="en-US" altLang="ko-KR" sz="2000" b="1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UI</a:t>
            </a:r>
          </a:p>
        </p:txBody>
      </p:sp>
    </p:spTree>
    <p:extLst>
      <p:ext uri="{BB962C8B-B14F-4D97-AF65-F5344CB8AC3E}">
        <p14:creationId xmlns:p14="http://schemas.microsoft.com/office/powerpoint/2010/main" val="987407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726721" y="6505575"/>
            <a:ext cx="23952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898F8D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Copyrightⓒ. Saebyeol Yu. All Rights Reserved.</a:t>
            </a:r>
            <a:endParaRPr lang="ko-KR" altLang="en-US" sz="800" dirty="0">
              <a:solidFill>
                <a:srgbClr val="898F8D"/>
              </a:solidFill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FFFFFF"/>
              </a:solidFill>
              <a:ea typeface="함초롬돋움" panose="020B0604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FFFF"/>
                </a:solidFill>
                <a:ea typeface="함초롬돋움" panose="020B0604000101010101" pitchFamily="50" charset="-127"/>
              </a:rPr>
              <a:t>5</a:t>
            </a:r>
            <a:endParaRPr lang="ko-KR" altLang="en-US" sz="3200" b="1" dirty="0">
              <a:solidFill>
                <a:srgbClr val="FFFFFF"/>
              </a:solidFill>
              <a:ea typeface="함초롬돋움" panose="020B0604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323244"/>
            <a:ext cx="2127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3A3838"/>
                </a:solidFill>
                <a:ea typeface="함초롬돋움" panose="020B0604000101010101" pitchFamily="50" charset="-127"/>
              </a:rPr>
              <a:t>예상 화면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000" y="1656000"/>
            <a:ext cx="9028718" cy="49267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37D835-AC03-48AB-B0E6-75BAB991923B}"/>
              </a:ext>
            </a:extLst>
          </p:cNvPr>
          <p:cNvSpPr txBox="1"/>
          <p:nvPr/>
        </p:nvSpPr>
        <p:spPr>
          <a:xfrm>
            <a:off x="1270161" y="1219200"/>
            <a:ext cx="1606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● 관리자</a:t>
            </a:r>
            <a:r>
              <a:rPr lang="en-US" altLang="ko-KR" sz="2000" b="1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UI</a:t>
            </a:r>
          </a:p>
        </p:txBody>
      </p:sp>
    </p:spTree>
    <p:extLst>
      <p:ext uri="{BB962C8B-B14F-4D97-AF65-F5344CB8AC3E}">
        <p14:creationId xmlns:p14="http://schemas.microsoft.com/office/powerpoint/2010/main" val="987407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26721" y="6505575"/>
            <a:ext cx="23952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1D91197-192C-4FFE-AA60-2E46D9E2DE2D}"/>
              </a:ext>
            </a:extLst>
          </p:cNvPr>
          <p:cNvGrpSpPr/>
          <p:nvPr/>
        </p:nvGrpSpPr>
        <p:grpSpPr>
          <a:xfrm>
            <a:off x="2249910" y="1029236"/>
            <a:ext cx="7476811" cy="3056453"/>
            <a:chOff x="3102708" y="2086511"/>
            <a:chExt cx="7476811" cy="305645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08D130B-37E0-4DEE-B074-F2667589879C}"/>
                </a:ext>
              </a:extLst>
            </p:cNvPr>
            <p:cNvSpPr txBox="1"/>
            <p:nvPr/>
          </p:nvSpPr>
          <p:spPr>
            <a:xfrm>
              <a:off x="4107833" y="2847886"/>
              <a:ext cx="5466561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800" b="1" spc="-300">
                  <a:solidFill>
                    <a:schemeClr val="tx1">
                      <a:alpha val="70000"/>
                    </a:schemeClr>
                  </a:solidFill>
                  <a:ea typeface="함초롬돋움" panose="020B0604000101010101" pitchFamily="50" charset="-127"/>
                </a:rPr>
                <a:t>감사합니다</a:t>
              </a:r>
              <a:endParaRPr lang="en-US" altLang="ko-KR" sz="8800" b="1" spc="-300" dirty="0">
                <a:solidFill>
                  <a:schemeClr val="tx1">
                    <a:alpha val="70000"/>
                  </a:schemeClr>
                </a:solidFill>
                <a:ea typeface="함초롬돋움" panose="020B060400010101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FFE0F4C-86F7-4821-8F2A-19EA6FFB15B8}"/>
                </a:ext>
              </a:extLst>
            </p:cNvPr>
            <p:cNvSpPr txBox="1"/>
            <p:nvPr/>
          </p:nvSpPr>
          <p:spPr>
            <a:xfrm>
              <a:off x="3102708" y="2086511"/>
              <a:ext cx="893193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600" dirty="0">
                  <a:solidFill>
                    <a:srgbClr val="5D5B5B"/>
                  </a:solidFill>
                </a:rPr>
                <a:t>“</a:t>
              </a:r>
              <a:endParaRPr lang="ko-KR" altLang="en-US" sz="16600" dirty="0">
                <a:solidFill>
                  <a:srgbClr val="5D5B5B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455821F-0A45-42A2-908E-132691BC21F7}"/>
                </a:ext>
              </a:extLst>
            </p:cNvPr>
            <p:cNvSpPr txBox="1"/>
            <p:nvPr/>
          </p:nvSpPr>
          <p:spPr>
            <a:xfrm rot="10800000">
              <a:off x="9686326" y="2496086"/>
              <a:ext cx="893193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600" dirty="0">
                  <a:solidFill>
                    <a:srgbClr val="5D5B5B"/>
                  </a:solidFill>
                </a:rPr>
                <a:t>“</a:t>
              </a:r>
              <a:endParaRPr lang="ko-KR" altLang="en-US" sz="16600" dirty="0">
                <a:solidFill>
                  <a:srgbClr val="5D5B5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1869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26721" y="6505575"/>
            <a:ext cx="23952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1D91197-192C-4FFE-AA60-2E46D9E2DE2D}"/>
              </a:ext>
            </a:extLst>
          </p:cNvPr>
          <p:cNvGrpSpPr/>
          <p:nvPr/>
        </p:nvGrpSpPr>
        <p:grpSpPr>
          <a:xfrm>
            <a:off x="609241" y="1048286"/>
            <a:ext cx="10973517" cy="3008828"/>
            <a:chOff x="1462039" y="2105561"/>
            <a:chExt cx="10973517" cy="300882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08D130B-37E0-4DEE-B074-F2667589879C}"/>
                </a:ext>
              </a:extLst>
            </p:cNvPr>
            <p:cNvSpPr txBox="1"/>
            <p:nvPr/>
          </p:nvSpPr>
          <p:spPr>
            <a:xfrm>
              <a:off x="2355233" y="2828836"/>
              <a:ext cx="9187130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800" b="1" spc="-300" dirty="0">
                  <a:solidFill>
                    <a:schemeClr val="tx1">
                      <a:alpha val="70000"/>
                    </a:schemeClr>
                  </a:solidFill>
                  <a:ea typeface="함초롬돋움" panose="020B0604000101010101" pitchFamily="50" charset="-127"/>
                </a:rPr>
                <a:t>스마트 택배 보관함</a:t>
              </a:r>
              <a:endParaRPr lang="en-US" altLang="ko-KR" sz="8800" b="1" spc="-300" dirty="0">
                <a:solidFill>
                  <a:schemeClr val="tx1">
                    <a:alpha val="70000"/>
                  </a:schemeClr>
                </a:solidFill>
                <a:ea typeface="함초롬돋움" panose="020B060400010101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FFE0F4C-86F7-4821-8F2A-19EA6FFB15B8}"/>
                </a:ext>
              </a:extLst>
            </p:cNvPr>
            <p:cNvSpPr txBox="1"/>
            <p:nvPr/>
          </p:nvSpPr>
          <p:spPr>
            <a:xfrm>
              <a:off x="1462039" y="2105561"/>
              <a:ext cx="893193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600" dirty="0">
                  <a:solidFill>
                    <a:srgbClr val="5D5B5B"/>
                  </a:solidFill>
                </a:rPr>
                <a:t>“</a:t>
              </a:r>
              <a:endParaRPr lang="ko-KR" altLang="en-US" sz="16600" dirty="0">
                <a:solidFill>
                  <a:srgbClr val="5D5B5B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455821F-0A45-42A2-908E-132691BC21F7}"/>
                </a:ext>
              </a:extLst>
            </p:cNvPr>
            <p:cNvSpPr txBox="1"/>
            <p:nvPr/>
          </p:nvSpPr>
          <p:spPr>
            <a:xfrm rot="10800000">
              <a:off x="11542363" y="2467511"/>
              <a:ext cx="893193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600" dirty="0">
                  <a:solidFill>
                    <a:srgbClr val="5D5B5B"/>
                  </a:solidFill>
                </a:rPr>
                <a:t>“</a:t>
              </a:r>
              <a:endParaRPr lang="ko-KR" altLang="en-US" sz="16600" dirty="0">
                <a:solidFill>
                  <a:srgbClr val="5D5B5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149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a typeface="함초롬돋움" panose="020B0604000101010101" pitchFamily="50" charset="-127"/>
              </a:rPr>
              <a:t>Contents</a:t>
            </a:r>
            <a:endParaRPr lang="ko-KR" altLang="en-US" b="1" dirty="0">
              <a:solidFill>
                <a:schemeClr val="bg1"/>
              </a:solidFill>
              <a:ea typeface="함초롬돋움" panose="020B0604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2650" y="3094499"/>
            <a:ext cx="1591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ea typeface="함초롬돋움" panose="020B0604000101010101" pitchFamily="50" charset="-127"/>
              </a:rPr>
              <a:t>1. </a:t>
            </a:r>
            <a:r>
              <a:rPr lang="ko-KR" altLang="en-US" sz="2000" dirty="0">
                <a:solidFill>
                  <a:schemeClr val="bg1"/>
                </a:solidFill>
                <a:ea typeface="함초롬돋움" panose="020B0604000101010101" pitchFamily="50" charset="-127"/>
              </a:rPr>
              <a:t>제작 동기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82244" y="3087185"/>
            <a:ext cx="1041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ea typeface="함초롬돋움" panose="020B0604000101010101" pitchFamily="50" charset="-127"/>
              </a:rPr>
              <a:t>2.  </a:t>
            </a:r>
            <a:r>
              <a:rPr lang="ko-KR" altLang="en-US" sz="2000" dirty="0">
                <a:solidFill>
                  <a:schemeClr val="bg1"/>
                </a:solidFill>
                <a:ea typeface="함초롬돋움" panose="020B0604000101010101" pitchFamily="50" charset="-127"/>
              </a:rPr>
              <a:t>장점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02055" y="3087185"/>
            <a:ext cx="1591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ea typeface="함초롬돋움" panose="020B0604000101010101" pitchFamily="50" charset="-127"/>
              </a:rPr>
              <a:t>3.  </a:t>
            </a:r>
            <a:r>
              <a:rPr lang="ko-KR" altLang="en-US" sz="2000" dirty="0">
                <a:solidFill>
                  <a:schemeClr val="bg1"/>
                </a:solidFill>
                <a:ea typeface="함초롬돋움" panose="020B0604000101010101" pitchFamily="50" charset="-127"/>
              </a:rPr>
              <a:t>사용 모듈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71649" y="3086059"/>
            <a:ext cx="1532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ea typeface="함초롬돋움" panose="020B0604000101010101" pitchFamily="50" charset="-127"/>
              </a:rPr>
              <a:t>4. </a:t>
            </a:r>
            <a:r>
              <a:rPr lang="ko-KR" altLang="en-US" sz="2000" dirty="0">
                <a:solidFill>
                  <a:schemeClr val="bg1"/>
                </a:solidFill>
                <a:ea typeface="함초롬돋움" panose="020B0604000101010101" pitchFamily="50" charset="-127"/>
              </a:rPr>
              <a:t>동작 방식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84800" y="3510759"/>
            <a:ext cx="3541394" cy="376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ko-KR" altLang="en-US" sz="1600" spc="-15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ea typeface="함초롬돋움" panose="020B0604000101010101" pitchFamily="50" charset="-127"/>
            </a:endParaRPr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ea typeface="함초롬돋움" panose="020B0604000101010101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5980F0B-1B36-48CE-9EE3-EC6475F0C564}"/>
              </a:ext>
            </a:extLst>
          </p:cNvPr>
          <p:cNvSpPr txBox="1"/>
          <p:nvPr/>
        </p:nvSpPr>
        <p:spPr>
          <a:xfrm>
            <a:off x="7882270" y="3086059"/>
            <a:ext cx="1532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ea typeface="함초롬돋움" panose="020B0604000101010101" pitchFamily="50" charset="-127"/>
              </a:rPr>
              <a:t>5. </a:t>
            </a:r>
            <a:r>
              <a:rPr lang="ko-KR" altLang="en-US" sz="2000" dirty="0">
                <a:solidFill>
                  <a:schemeClr val="bg1"/>
                </a:solidFill>
                <a:ea typeface="함초롬돋움" panose="020B0604000101010101" pitchFamily="50" charset="-127"/>
              </a:rPr>
              <a:t>예상 화면</a:t>
            </a:r>
          </a:p>
        </p:txBody>
      </p:sp>
    </p:spTree>
    <p:extLst>
      <p:ext uri="{BB962C8B-B14F-4D97-AF65-F5344CB8AC3E}">
        <p14:creationId xmlns:p14="http://schemas.microsoft.com/office/powerpoint/2010/main" val="2842866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726721" y="6505575"/>
            <a:ext cx="23952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898F8D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Copyrightⓒ. Saebyeol Yu. All Rights Reserved.</a:t>
            </a:r>
            <a:endParaRPr lang="ko-KR" altLang="en-US" sz="800" dirty="0">
              <a:solidFill>
                <a:srgbClr val="898F8D"/>
              </a:solidFill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FFFFFF"/>
              </a:solidFill>
              <a:ea typeface="함초롬돋움" panose="020B0604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FFFF"/>
                </a:solidFill>
                <a:ea typeface="함초롬돋움" panose="020B0604000101010101" pitchFamily="50" charset="-127"/>
              </a:rPr>
              <a:t>1</a:t>
            </a:r>
            <a:endParaRPr lang="ko-KR" altLang="en-US" sz="3200" b="1" dirty="0">
              <a:solidFill>
                <a:srgbClr val="FFFFFF"/>
              </a:solidFill>
              <a:ea typeface="함초롬돋움" panose="020B0604000101010101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125463A-B0B6-49B0-8ABC-0E63BC12F5D6}"/>
              </a:ext>
            </a:extLst>
          </p:cNvPr>
          <p:cNvGrpSpPr/>
          <p:nvPr/>
        </p:nvGrpSpPr>
        <p:grpSpPr>
          <a:xfrm>
            <a:off x="982364" y="1476376"/>
            <a:ext cx="5113636" cy="4436570"/>
            <a:chOff x="839489" y="1485901"/>
            <a:chExt cx="5113636" cy="443657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A9224E3-388E-4420-9185-5D24CEA3BFFD}"/>
                </a:ext>
              </a:extLst>
            </p:cNvPr>
            <p:cNvSpPr/>
            <p:nvPr/>
          </p:nvSpPr>
          <p:spPr>
            <a:xfrm>
              <a:off x="839489" y="1485901"/>
              <a:ext cx="5113636" cy="4436570"/>
            </a:xfrm>
            <a:prstGeom prst="rect">
              <a:avLst/>
            </a:prstGeom>
            <a:solidFill>
              <a:schemeClr val="tx1">
                <a:lumMod val="20000"/>
                <a:lumOff val="8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747" y="1607345"/>
              <a:ext cx="4891117" cy="4193680"/>
            </a:xfrm>
            <a:prstGeom prst="rect">
              <a:avLst/>
            </a:prstGeom>
          </p:spPr>
        </p:pic>
        <p:sp>
          <p:nvSpPr>
            <p:cNvPr id="2" name="타원 1"/>
            <p:cNvSpPr/>
            <p:nvPr/>
          </p:nvSpPr>
          <p:spPr>
            <a:xfrm>
              <a:off x="3134899" y="2137960"/>
              <a:ext cx="563624" cy="2743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ea typeface="함초롬돋움" panose="020B0604000101010101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209800" y="4040115"/>
              <a:ext cx="1885950" cy="188986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ea typeface="함초롬돋움" panose="020B0604000101010101" pitchFamily="50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188881" y="323244"/>
            <a:ext cx="2127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제작 동기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31A0A7D-A7EC-4231-9544-7553B21D4EA4}"/>
              </a:ext>
            </a:extLst>
          </p:cNvPr>
          <p:cNvGrpSpPr/>
          <p:nvPr/>
        </p:nvGrpSpPr>
        <p:grpSpPr>
          <a:xfrm>
            <a:off x="7513300" y="401706"/>
            <a:ext cx="3443890" cy="6211591"/>
            <a:chOff x="7338410" y="401706"/>
            <a:chExt cx="3443890" cy="6211591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1023791-3C81-470A-9B12-52377FEF8FF1}"/>
                </a:ext>
              </a:extLst>
            </p:cNvPr>
            <p:cNvSpPr/>
            <p:nvPr/>
          </p:nvSpPr>
          <p:spPr>
            <a:xfrm>
              <a:off x="7338410" y="401706"/>
              <a:ext cx="3443890" cy="6211591"/>
            </a:xfrm>
            <a:prstGeom prst="rect">
              <a:avLst/>
            </a:prstGeom>
            <a:solidFill>
              <a:schemeClr val="tx1">
                <a:lumMod val="20000"/>
                <a:lumOff val="8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E7FE8AA-2466-4AD9-81B0-3CCA9205E9A7}"/>
                </a:ext>
              </a:extLst>
            </p:cNvPr>
            <p:cNvGrpSpPr/>
            <p:nvPr/>
          </p:nvGrpSpPr>
          <p:grpSpPr>
            <a:xfrm>
              <a:off x="7458211" y="515171"/>
              <a:ext cx="3204287" cy="5984660"/>
              <a:chOff x="7032005" y="323244"/>
              <a:chExt cx="3432793" cy="6411442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32005" y="323244"/>
                <a:ext cx="3432793" cy="6411442"/>
              </a:xfrm>
              <a:prstGeom prst="rect">
                <a:avLst/>
              </a:prstGeom>
            </p:spPr>
          </p:pic>
          <p:sp>
            <p:nvSpPr>
              <p:cNvPr id="11" name="타원 10"/>
              <p:cNvSpPr/>
              <p:nvPr/>
            </p:nvSpPr>
            <p:spPr>
              <a:xfrm>
                <a:off x="8538403" y="3893853"/>
                <a:ext cx="450993" cy="2057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ea typeface="함초롬돋움" panose="020B0604000101010101" pitchFamily="50" charset="-127"/>
                </a:endParaRPr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7507773" y="5577555"/>
                <a:ext cx="421363" cy="1571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ea typeface="함초롬돋움" panose="020B0604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16241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726721" y="6505575"/>
            <a:ext cx="23952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898F8D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Copyrightⓒ. Saebyeol Yu. All Rights Reserved.</a:t>
            </a:r>
            <a:endParaRPr lang="ko-KR" altLang="en-US" sz="800" dirty="0">
              <a:solidFill>
                <a:srgbClr val="898F8D"/>
              </a:solidFill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FFFFFF"/>
              </a:solidFill>
              <a:ea typeface="함초롬돋움" panose="020B0604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FFFF"/>
                </a:solidFill>
                <a:ea typeface="함초롬돋움" panose="020B0604000101010101" pitchFamily="50" charset="-127"/>
              </a:rPr>
              <a:t>2</a:t>
            </a:r>
            <a:endParaRPr lang="ko-KR" altLang="en-US" sz="3200" b="1" dirty="0">
              <a:solidFill>
                <a:srgbClr val="FFFFFF"/>
              </a:solidFill>
              <a:ea typeface="함초롬돋움" panose="020B0604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323244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3A3838"/>
                </a:solidFill>
                <a:ea typeface="함초롬돋움" panose="020B0604000101010101" pitchFamily="50" charset="-127"/>
              </a:rPr>
              <a:t>장점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79B5787-1232-4961-AECB-F6CAAA163B34}"/>
              </a:ext>
            </a:extLst>
          </p:cNvPr>
          <p:cNvGrpSpPr/>
          <p:nvPr/>
        </p:nvGrpSpPr>
        <p:grpSpPr>
          <a:xfrm>
            <a:off x="1452215" y="2268934"/>
            <a:ext cx="9287569" cy="2847544"/>
            <a:chOff x="1966565" y="2249884"/>
            <a:chExt cx="9287569" cy="284754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ACD7D02-FF6B-4F8A-84C6-E37A7673E2A6}"/>
                </a:ext>
              </a:extLst>
            </p:cNvPr>
            <p:cNvSpPr/>
            <p:nvPr/>
          </p:nvSpPr>
          <p:spPr>
            <a:xfrm>
              <a:off x="1966566" y="3104645"/>
              <a:ext cx="3545453" cy="664261"/>
            </a:xfrm>
            <a:prstGeom prst="rect">
              <a:avLst/>
            </a:prstGeom>
            <a:solidFill>
              <a:srgbClr val="5D5B5B"/>
            </a:solidFill>
            <a:ln w="38100">
              <a:solidFill>
                <a:srgbClr val="5D5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001946D-26F9-433E-A6A9-51A0FCEFC5C0}"/>
                </a:ext>
              </a:extLst>
            </p:cNvPr>
            <p:cNvSpPr/>
            <p:nvPr/>
          </p:nvSpPr>
          <p:spPr>
            <a:xfrm>
              <a:off x="7708681" y="3104645"/>
              <a:ext cx="3545453" cy="664261"/>
            </a:xfrm>
            <a:prstGeom prst="rect">
              <a:avLst/>
            </a:prstGeom>
            <a:noFill/>
            <a:ln w="38100">
              <a:solidFill>
                <a:srgbClr val="5D5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0C8D951-81B2-4BA2-AD14-9BD7B9FF81D4}"/>
                </a:ext>
              </a:extLst>
            </p:cNvPr>
            <p:cNvSpPr/>
            <p:nvPr/>
          </p:nvSpPr>
          <p:spPr>
            <a:xfrm>
              <a:off x="7708680" y="3768906"/>
              <a:ext cx="3545453" cy="664261"/>
            </a:xfrm>
            <a:prstGeom prst="rect">
              <a:avLst/>
            </a:prstGeom>
            <a:noFill/>
            <a:ln w="38100">
              <a:solidFill>
                <a:srgbClr val="5D5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6086EAD-8C3C-458F-952C-4432673C047F}"/>
                </a:ext>
              </a:extLst>
            </p:cNvPr>
            <p:cNvSpPr/>
            <p:nvPr/>
          </p:nvSpPr>
          <p:spPr>
            <a:xfrm>
              <a:off x="7708679" y="4433167"/>
              <a:ext cx="3545453" cy="664261"/>
            </a:xfrm>
            <a:prstGeom prst="rect">
              <a:avLst/>
            </a:prstGeom>
            <a:noFill/>
            <a:ln w="38100">
              <a:solidFill>
                <a:srgbClr val="5D5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4117612-8103-4323-92F0-6713599E7686}"/>
                </a:ext>
              </a:extLst>
            </p:cNvPr>
            <p:cNvGrpSpPr/>
            <p:nvPr/>
          </p:nvGrpSpPr>
          <p:grpSpPr>
            <a:xfrm>
              <a:off x="1966567" y="2249884"/>
              <a:ext cx="3545453" cy="664261"/>
              <a:chOff x="1966567" y="2249884"/>
              <a:chExt cx="3545453" cy="664261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0DCDBF5-7D18-428E-B7D4-0F02D465D066}"/>
                  </a:ext>
                </a:extLst>
              </p:cNvPr>
              <p:cNvSpPr/>
              <p:nvPr/>
            </p:nvSpPr>
            <p:spPr>
              <a:xfrm>
                <a:off x="1966567" y="2249884"/>
                <a:ext cx="3545453" cy="664261"/>
              </a:xfrm>
              <a:prstGeom prst="rect">
                <a:avLst/>
              </a:prstGeom>
              <a:noFill/>
              <a:ln w="38100">
                <a:solidFill>
                  <a:srgbClr val="5D5B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28A62C-60D0-4660-BDBE-3E27A2F8CBDC}"/>
                  </a:ext>
                </a:extLst>
              </p:cNvPr>
              <p:cNvSpPr txBox="1"/>
              <p:nvPr/>
            </p:nvSpPr>
            <p:spPr>
              <a:xfrm>
                <a:off x="2550505" y="2394398"/>
                <a:ext cx="23775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000" dirty="0"/>
                  <a:t>기존의 택배 보관함</a:t>
                </a: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341D5F18-1964-4E48-85B0-73EED0F45EC1}"/>
                </a:ext>
              </a:extLst>
            </p:cNvPr>
            <p:cNvGrpSpPr/>
            <p:nvPr/>
          </p:nvGrpSpPr>
          <p:grpSpPr>
            <a:xfrm>
              <a:off x="7708680" y="2249884"/>
              <a:ext cx="3545452" cy="664261"/>
              <a:chOff x="6679983" y="2249884"/>
              <a:chExt cx="3545452" cy="664261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60E738C-7234-4B8C-AAD4-F2A031B04487}"/>
                  </a:ext>
                </a:extLst>
              </p:cNvPr>
              <p:cNvSpPr/>
              <p:nvPr/>
            </p:nvSpPr>
            <p:spPr>
              <a:xfrm>
                <a:off x="6679983" y="2249884"/>
                <a:ext cx="3545452" cy="664261"/>
              </a:xfrm>
              <a:prstGeom prst="rect">
                <a:avLst/>
              </a:prstGeom>
              <a:solidFill>
                <a:srgbClr val="5D5B5B"/>
              </a:solidFill>
              <a:ln w="38100">
                <a:solidFill>
                  <a:srgbClr val="5D5B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37A5000-B551-4099-B241-29775BB3E171}"/>
                  </a:ext>
                </a:extLst>
              </p:cNvPr>
              <p:cNvSpPr txBox="1"/>
              <p:nvPr/>
            </p:nvSpPr>
            <p:spPr>
              <a:xfrm>
                <a:off x="7263917" y="2394398"/>
                <a:ext cx="23775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000" dirty="0">
                    <a:solidFill>
                      <a:schemeClr val="bg1"/>
                    </a:solidFill>
                  </a:rPr>
                  <a:t>스마트 택배 보관함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EDC547C-3D1E-4569-B16D-9A8410F7AE6C}"/>
                </a:ext>
              </a:extLst>
            </p:cNvPr>
            <p:cNvSpPr txBox="1"/>
            <p:nvPr/>
          </p:nvSpPr>
          <p:spPr>
            <a:xfrm>
              <a:off x="2922403" y="3252109"/>
              <a:ext cx="1633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독자적인 체계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1FBB12F-DAA1-4CB4-9A3D-2408263E9AEF}"/>
                </a:ext>
              </a:extLst>
            </p:cNvPr>
            <p:cNvSpPr/>
            <p:nvPr/>
          </p:nvSpPr>
          <p:spPr>
            <a:xfrm>
              <a:off x="1966565" y="3795617"/>
              <a:ext cx="3545453" cy="664261"/>
            </a:xfrm>
            <a:prstGeom prst="rect">
              <a:avLst/>
            </a:prstGeom>
            <a:solidFill>
              <a:srgbClr val="5D5B5B"/>
            </a:solidFill>
            <a:ln w="38100">
              <a:solidFill>
                <a:srgbClr val="5D5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6CFD2E2-A2F8-4597-BFCC-1145AF81F000}"/>
                </a:ext>
              </a:extLst>
            </p:cNvPr>
            <p:cNvSpPr txBox="1"/>
            <p:nvPr/>
          </p:nvSpPr>
          <p:spPr>
            <a:xfrm>
              <a:off x="2366608" y="3946032"/>
              <a:ext cx="2685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중앙 관리 시스템이 없음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B8B4A9E-97BA-461C-9CB8-BA65A23EEB1D}"/>
                </a:ext>
              </a:extLst>
            </p:cNvPr>
            <p:cNvSpPr txBox="1"/>
            <p:nvPr/>
          </p:nvSpPr>
          <p:spPr>
            <a:xfrm>
              <a:off x="8138731" y="3249159"/>
              <a:ext cx="2685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중앙 관리 시스템이 존재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4CFE70B-57A7-4FE0-9BC5-EA3FC3E629EA}"/>
                </a:ext>
              </a:extLst>
            </p:cNvPr>
            <p:cNvSpPr txBox="1"/>
            <p:nvPr/>
          </p:nvSpPr>
          <p:spPr>
            <a:xfrm>
              <a:off x="8632462" y="3913420"/>
              <a:ext cx="1697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분실 사고 예방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CA74FC3-F7C7-4E12-9F3A-BAC2BBC32426}"/>
                </a:ext>
              </a:extLst>
            </p:cNvPr>
            <p:cNvSpPr txBox="1"/>
            <p:nvPr/>
          </p:nvSpPr>
          <p:spPr>
            <a:xfrm>
              <a:off x="8222091" y="4577681"/>
              <a:ext cx="2518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분실 시 빠른 대처 가능</a:t>
              </a:r>
            </a:p>
          </p:txBody>
        </p:sp>
      </p:grp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79649A83-5876-4EA3-8AA0-D107C88C6E3A}"/>
              </a:ext>
            </a:extLst>
          </p:cNvPr>
          <p:cNvSpPr/>
          <p:nvPr/>
        </p:nvSpPr>
        <p:spPr>
          <a:xfrm>
            <a:off x="5429250" y="3429000"/>
            <a:ext cx="1335029" cy="503466"/>
          </a:xfrm>
          <a:prstGeom prst="rightArrow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290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726721" y="6505575"/>
            <a:ext cx="23952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898F8D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Copyrightⓒ. Saebyeol Yu. All Rights Reserved.</a:t>
            </a:r>
            <a:endParaRPr lang="ko-KR" altLang="en-US" sz="800" dirty="0">
              <a:solidFill>
                <a:srgbClr val="898F8D"/>
              </a:solidFill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FFFFFF"/>
              </a:solidFill>
              <a:ea typeface="함초롬돋움" panose="020B0604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FFFF"/>
                </a:solidFill>
                <a:ea typeface="함초롬돋움" panose="020B0604000101010101" pitchFamily="50" charset="-127"/>
              </a:rPr>
              <a:t>3</a:t>
            </a:r>
            <a:endParaRPr lang="ko-KR" altLang="en-US" sz="3200" b="1" dirty="0">
              <a:solidFill>
                <a:srgbClr val="FFFFFF"/>
              </a:solidFill>
              <a:ea typeface="함초롬돋움" panose="020B0604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323244"/>
            <a:ext cx="2101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3A3838"/>
                </a:solidFill>
                <a:ea typeface="함초롬돋움" panose="020B0604000101010101" pitchFamily="50" charset="-127"/>
              </a:rPr>
              <a:t>사용 모듈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14" y="1834580"/>
            <a:ext cx="3956465" cy="213706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7"/>
          <a:stretch/>
        </p:blipFill>
        <p:spPr>
          <a:xfrm>
            <a:off x="4853526" y="1834580"/>
            <a:ext cx="2902502" cy="22885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125" y="1834580"/>
            <a:ext cx="3040644" cy="24233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7F6EC09-F48C-4D91-9E45-AF5191B9A264}"/>
              </a:ext>
            </a:extLst>
          </p:cNvPr>
          <p:cNvSpPr txBox="1"/>
          <p:nvPr/>
        </p:nvSpPr>
        <p:spPr>
          <a:xfrm>
            <a:off x="830609" y="4257950"/>
            <a:ext cx="2818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solidFill>
                  <a:srgbClr val="3A3838"/>
                </a:solidFill>
                <a:ea typeface="함초롬돋움" panose="020B0604000101010101" pitchFamily="50" charset="-127"/>
              </a:rPr>
              <a:t>로드셀</a:t>
            </a:r>
            <a:r>
              <a:rPr lang="ko-KR" altLang="en-US" sz="2800" dirty="0">
                <a:solidFill>
                  <a:srgbClr val="3A3838"/>
                </a:solidFill>
                <a:ea typeface="함초롬돋움" panose="020B0604000101010101" pitchFamily="50" charset="-127"/>
              </a:rPr>
              <a:t> 무게 센서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BFAB89-DF44-47E7-A979-031AA20135C0}"/>
              </a:ext>
            </a:extLst>
          </p:cNvPr>
          <p:cNvSpPr txBox="1"/>
          <p:nvPr/>
        </p:nvSpPr>
        <p:spPr>
          <a:xfrm>
            <a:off x="4765039" y="4257950"/>
            <a:ext cx="3066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solidFill>
                  <a:srgbClr val="3A3838"/>
                </a:solidFill>
                <a:ea typeface="함초롬돋움" panose="020B0604000101010101" pitchFamily="50" charset="-127"/>
              </a:rPr>
              <a:t>잠금식</a:t>
            </a:r>
            <a:r>
              <a:rPr lang="ko-KR" altLang="en-US" sz="2800" dirty="0">
                <a:solidFill>
                  <a:srgbClr val="3A3838"/>
                </a:solidFill>
                <a:ea typeface="함초롬돋움" panose="020B0604000101010101" pitchFamily="50" charset="-127"/>
              </a:rPr>
              <a:t> 솔레노이드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2B2C41-C91C-4DE6-A929-565B458C9391}"/>
              </a:ext>
            </a:extLst>
          </p:cNvPr>
          <p:cNvSpPr txBox="1"/>
          <p:nvPr/>
        </p:nvSpPr>
        <p:spPr>
          <a:xfrm>
            <a:off x="8771752" y="4257950"/>
            <a:ext cx="2919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3A3838"/>
                </a:solidFill>
                <a:ea typeface="함초롬돋움" panose="020B0604000101010101" pitchFamily="50" charset="-127"/>
              </a:rPr>
              <a:t>7</a:t>
            </a:r>
            <a:r>
              <a:rPr lang="ko-KR" altLang="en-US" sz="2800" dirty="0">
                <a:solidFill>
                  <a:srgbClr val="3A3838"/>
                </a:solidFill>
                <a:ea typeface="함초롬돋움" panose="020B0604000101010101" pitchFamily="50" charset="-127"/>
              </a:rPr>
              <a:t>인치 터치스크린</a:t>
            </a:r>
          </a:p>
        </p:txBody>
      </p:sp>
    </p:spTree>
    <p:extLst>
      <p:ext uri="{BB962C8B-B14F-4D97-AF65-F5344CB8AC3E}">
        <p14:creationId xmlns:p14="http://schemas.microsoft.com/office/powerpoint/2010/main" val="987407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726721" y="6505575"/>
            <a:ext cx="23952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898F8D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Copyrightⓒ. Saebyeol Yu. All Rights Reserved.</a:t>
            </a:r>
            <a:endParaRPr lang="ko-KR" altLang="en-US" sz="800" dirty="0">
              <a:solidFill>
                <a:srgbClr val="898F8D"/>
              </a:solidFill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FFFFFF"/>
              </a:solidFill>
              <a:ea typeface="함초롬돋움" panose="020B0604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FFFF"/>
                </a:solidFill>
                <a:ea typeface="함초롬돋움" panose="020B0604000101010101" pitchFamily="50" charset="-127"/>
              </a:rPr>
              <a:t>4</a:t>
            </a:r>
            <a:endParaRPr lang="ko-KR" altLang="en-US" sz="3200" b="1" dirty="0">
              <a:solidFill>
                <a:srgbClr val="FFFFFF"/>
              </a:solidFill>
              <a:ea typeface="함초롬돋움" panose="020B0604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323244"/>
            <a:ext cx="2101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3A3838"/>
                </a:solidFill>
                <a:ea typeface="함초롬돋움" panose="020B0604000101010101" pitchFamily="50" charset="-127"/>
              </a:rPr>
              <a:t>동작 방식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8362" y="3029269"/>
            <a:ext cx="3600000" cy="36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7B9D86-4298-4283-8DBC-7E29CB29A820}"/>
              </a:ext>
            </a:extLst>
          </p:cNvPr>
          <p:cNvSpPr txBox="1"/>
          <p:nvPr/>
        </p:nvSpPr>
        <p:spPr>
          <a:xfrm>
            <a:off x="1270161" y="1219200"/>
            <a:ext cx="1606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◎ </a:t>
            </a:r>
            <a:r>
              <a:rPr lang="ko-KR" altLang="en-US" sz="2000" dirty="0" err="1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택배원</a:t>
            </a:r>
            <a:endParaRPr lang="en-US" altLang="ko-KR" sz="20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3F0497A-069B-4254-88EE-B67623D7BE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252" y="5324569"/>
            <a:ext cx="720000" cy="720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E09E15A-814A-4D87-9043-A811A431688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446" y="908019"/>
            <a:ext cx="1440000" cy="144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5DA5E6F-3C85-4A06-A692-AA2F699DADF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324" y="3868780"/>
            <a:ext cx="720000" cy="720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B0CA72E-2BB9-44C7-86AC-A74452ED15E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928" y="3148780"/>
            <a:ext cx="1440000" cy="1440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2AFD189-AF29-496A-B889-3780A76E647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236" y="4829269"/>
            <a:ext cx="1440000" cy="1440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11D6E5A-0A6E-4D1C-A51D-0C65830EBBE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252" y="964548"/>
            <a:ext cx="1440000" cy="144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AC799BA-1C87-44E5-B1C5-A5DC6380FBA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320" y="1471197"/>
            <a:ext cx="720000" cy="720000"/>
          </a:xfrm>
          <a:prstGeom prst="rect">
            <a:avLst/>
          </a:prstGeom>
        </p:spPr>
      </p:pic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B41BC17B-ED50-4684-A171-7456B42160A9}"/>
              </a:ext>
            </a:extLst>
          </p:cNvPr>
          <p:cNvSpPr/>
          <p:nvPr/>
        </p:nvSpPr>
        <p:spPr>
          <a:xfrm rot="14863672">
            <a:off x="8620040" y="3668010"/>
            <a:ext cx="249941" cy="2178494"/>
          </a:xfrm>
          <a:prstGeom prst="downArrow">
            <a:avLst/>
          </a:prstGeom>
          <a:solidFill>
            <a:schemeClr val="bg1">
              <a:alpha val="7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82DCED51-3EEB-4FF2-ADB2-F40F7A841B09}"/>
              </a:ext>
            </a:extLst>
          </p:cNvPr>
          <p:cNvSpPr/>
          <p:nvPr/>
        </p:nvSpPr>
        <p:spPr>
          <a:xfrm>
            <a:off x="6170731" y="2754375"/>
            <a:ext cx="265945" cy="1683651"/>
          </a:xfrm>
          <a:prstGeom prst="downArrow">
            <a:avLst/>
          </a:prstGeom>
          <a:solidFill>
            <a:schemeClr val="bg1">
              <a:alpha val="7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446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726721" y="6505575"/>
            <a:ext cx="23952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898F8D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Copyrightⓒ. Saebyeol Yu. All Rights Reserved.</a:t>
            </a:r>
            <a:endParaRPr lang="ko-KR" altLang="en-US" sz="800" dirty="0">
              <a:solidFill>
                <a:srgbClr val="898F8D"/>
              </a:solidFill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FFFFFF"/>
              </a:solidFill>
              <a:ea typeface="함초롬돋움" panose="020B0604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FFFF"/>
                </a:solidFill>
                <a:ea typeface="함초롬돋움" panose="020B0604000101010101" pitchFamily="50" charset="-127"/>
              </a:rPr>
              <a:t>4</a:t>
            </a:r>
            <a:endParaRPr lang="ko-KR" altLang="en-US" sz="3200" b="1" dirty="0">
              <a:solidFill>
                <a:srgbClr val="FFFFFF"/>
              </a:solidFill>
              <a:ea typeface="함초롬돋움" panose="020B0604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323244"/>
            <a:ext cx="2101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3A3838"/>
                </a:solidFill>
                <a:ea typeface="함초롬돋움" panose="020B0604000101010101" pitchFamily="50" charset="-127"/>
              </a:rPr>
              <a:t>동작 방식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265814" y="3209926"/>
            <a:ext cx="2391661" cy="3227922"/>
            <a:chOff x="71440" y="668441"/>
            <a:chExt cx="3322291" cy="501293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99462" l="0" r="100000">
                          <a14:foregroundMark x1="22571" y1="22715" x2="19000" y2="38038"/>
                          <a14:backgroundMark x1="18714" y1="9005" x2="5143" y2="61290"/>
                          <a14:backgroundMark x1="91714" y1="19355" x2="94857" y2="72312"/>
                          <a14:backgroundMark x1="85286" y1="60484" x2="94143" y2="89516"/>
                          <a14:backgroundMark x1="13714" y1="50403" x2="9143" y2="77151"/>
                          <a14:backgroundMark x1="82000" y1="64785" x2="90143" y2="89785"/>
                          <a14:backgroundMark x1="72143" y1="90995" x2="94429" y2="92339"/>
                          <a14:backgroundMark x1="78571" y1="60484" x2="89000" y2="53898"/>
                          <a14:backgroundMark x1="6714" y1="3495" x2="30286" y2="2285"/>
                          <a14:backgroundMark x1="73429" y1="5511" x2="95714" y2="21640"/>
                          <a14:backgroundMark x1="75571" y1="4301" x2="98714" y2="9274"/>
                          <a14:backgroundMark x1="80429" y1="19892" x2="81714" y2="22715"/>
                          <a14:backgroundMark x1="77429" y1="18145" x2="80714" y2="19355"/>
                          <a14:backgroundMark x1="40714" y1="1747" x2="58429" y2="269"/>
                          <a14:backgroundMark x1="21000" y1="20027" x2="13000" y2="4395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40" y="2150255"/>
              <a:ext cx="3322291" cy="3531121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814" y="668441"/>
              <a:ext cx="2960397" cy="314344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A307DA0-3CB6-442B-98CC-2C0FA6096EBF}"/>
              </a:ext>
            </a:extLst>
          </p:cNvPr>
          <p:cNvSpPr txBox="1"/>
          <p:nvPr/>
        </p:nvSpPr>
        <p:spPr>
          <a:xfrm>
            <a:off x="1270161" y="1219200"/>
            <a:ext cx="1815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◎ </a:t>
            </a:r>
            <a:r>
              <a:rPr lang="ko-KR" altLang="en-US" sz="200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수령인</a:t>
            </a:r>
            <a:r>
              <a:rPr lang="en-US" altLang="ko-KR" sz="200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(</a:t>
            </a:r>
            <a:r>
              <a:rPr lang="ko-KR" altLang="en-US" sz="200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학생</a:t>
            </a:r>
            <a:r>
              <a:rPr lang="en-US" altLang="ko-KR" sz="200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D483A38-E927-45F8-9BB3-875A0724728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081" y="1462030"/>
            <a:ext cx="720000" cy="72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033B76A-3414-47F4-8EB9-77C16282183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324" y="3352448"/>
            <a:ext cx="1440000" cy="144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1DA5DC0-DD02-4443-9A01-2EAB49752E5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367" y="5275270"/>
            <a:ext cx="720000" cy="720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E818C90-2F06-4D73-891E-05A692E70DD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081" y="4580971"/>
            <a:ext cx="1440000" cy="1440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A97317C-1F25-407B-88C3-B2C6D24E9AE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367" y="899310"/>
            <a:ext cx="1440000" cy="14400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E943314-B1C5-47E4-941F-817D4777AC8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324" y="1707048"/>
            <a:ext cx="1440000" cy="14400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888F353-DFA9-4B52-8D70-431244DA109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324" y="4997848"/>
            <a:ext cx="1440000" cy="1440000"/>
          </a:xfrm>
          <a:prstGeom prst="rect">
            <a:avLst/>
          </a:prstGeom>
        </p:spPr>
      </p:pic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6BCFC484-91D2-44CF-87C9-AE7988D65BBB}"/>
              </a:ext>
            </a:extLst>
          </p:cNvPr>
          <p:cNvSpPr/>
          <p:nvPr/>
        </p:nvSpPr>
        <p:spPr>
          <a:xfrm>
            <a:off x="4307367" y="2650934"/>
            <a:ext cx="265945" cy="1683651"/>
          </a:xfrm>
          <a:prstGeom prst="downArrow">
            <a:avLst/>
          </a:prstGeom>
          <a:solidFill>
            <a:schemeClr val="bg1">
              <a:alpha val="7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5F1C0A87-B7BF-4863-817D-FC7EB6FF7CAD}"/>
              </a:ext>
            </a:extLst>
          </p:cNvPr>
          <p:cNvSpPr/>
          <p:nvPr/>
        </p:nvSpPr>
        <p:spPr>
          <a:xfrm rot="13848540">
            <a:off x="7324775" y="2796788"/>
            <a:ext cx="246234" cy="2763211"/>
          </a:xfrm>
          <a:prstGeom prst="downArrow">
            <a:avLst/>
          </a:prstGeom>
          <a:solidFill>
            <a:schemeClr val="bg1">
              <a:alpha val="7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845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726721" y="6505575"/>
            <a:ext cx="23952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898F8D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Copyrightⓒ. Saebyeol Yu. All Rights Reserved.</a:t>
            </a:r>
            <a:endParaRPr lang="ko-KR" altLang="en-US" sz="800" dirty="0">
              <a:solidFill>
                <a:srgbClr val="898F8D"/>
              </a:solidFill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FFFFFF"/>
              </a:solidFill>
              <a:ea typeface="함초롬돋움" panose="020B0604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FFFF"/>
                </a:solidFill>
                <a:ea typeface="함초롬돋움" panose="020B0604000101010101" pitchFamily="50" charset="-127"/>
              </a:rPr>
              <a:t>5</a:t>
            </a:r>
            <a:endParaRPr lang="ko-KR" altLang="en-US" sz="3200" b="1" dirty="0">
              <a:solidFill>
                <a:srgbClr val="FFFFFF"/>
              </a:solidFill>
              <a:ea typeface="함초롬돋움" panose="020B0604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323244"/>
            <a:ext cx="2127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3A3838"/>
                </a:solidFill>
                <a:ea typeface="함초롬돋움" panose="020B0604000101010101" pitchFamily="50" charset="-127"/>
              </a:rPr>
              <a:t>예상 화면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387" y="1801495"/>
            <a:ext cx="8055226" cy="440345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270161" y="1219200"/>
            <a:ext cx="1606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● 사용자</a:t>
            </a:r>
            <a:r>
              <a:rPr lang="en-US" altLang="ko-KR" sz="2000" b="1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UI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4B6706-5A76-4478-BBDB-9FD80C1FC1B8}"/>
              </a:ext>
            </a:extLst>
          </p:cNvPr>
          <p:cNvSpPr txBox="1"/>
          <p:nvPr/>
        </p:nvSpPr>
        <p:spPr>
          <a:xfrm>
            <a:off x="3316386" y="3746730"/>
            <a:ext cx="1103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수령</a:t>
            </a:r>
            <a:endParaRPr lang="ko-KR" altLang="en-US" sz="3600" dirty="0">
              <a:solidFill>
                <a:schemeClr val="bg1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1D2EC0-EC70-4790-BBDB-158E5D224C31}"/>
              </a:ext>
            </a:extLst>
          </p:cNvPr>
          <p:cNvSpPr txBox="1"/>
          <p:nvPr/>
        </p:nvSpPr>
        <p:spPr>
          <a:xfrm>
            <a:off x="7772400" y="3746730"/>
            <a:ext cx="1103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보관</a:t>
            </a:r>
            <a:endParaRPr lang="ko-KR" altLang="en-US" sz="3600" dirty="0">
              <a:solidFill>
                <a:schemeClr val="bg1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5" name="직사각형 4">
            <a:hlinkClick r:id="rId5" action="ppaction://hlinksldjump"/>
            <a:extLst>
              <a:ext uri="{FF2B5EF4-FFF2-40B4-BE49-F238E27FC236}">
                <a16:creationId xmlns:a16="http://schemas.microsoft.com/office/drawing/2014/main" id="{1D2281B5-E7A9-4D37-9C04-BAA429BE943A}"/>
              </a:ext>
            </a:extLst>
          </p:cNvPr>
          <p:cNvSpPr/>
          <p:nvPr/>
        </p:nvSpPr>
        <p:spPr>
          <a:xfrm>
            <a:off x="9574357" y="476841"/>
            <a:ext cx="2127505" cy="487703"/>
          </a:xfrm>
          <a:prstGeom prst="rect">
            <a:avLst/>
          </a:prstGeom>
          <a:solidFill>
            <a:srgbClr val="5D5B5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관리자 웹페이지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5209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1289</TotalTime>
  <Words>259</Words>
  <Application>Microsoft Office PowerPoint</Application>
  <PresentationFormat>와이드스크린</PresentationFormat>
  <Paragraphs>71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Arial</vt:lpstr>
      <vt:lpstr>Wingdings</vt:lpstr>
      <vt:lpstr>함초롬돋움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김 승현</cp:lastModifiedBy>
  <cp:revision>226</cp:revision>
  <dcterms:created xsi:type="dcterms:W3CDTF">2015-01-21T11:35:38Z</dcterms:created>
  <dcterms:modified xsi:type="dcterms:W3CDTF">2021-03-29T03:16:22Z</dcterms:modified>
</cp:coreProperties>
</file>