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9" r:id="rId2"/>
    <p:sldId id="315" r:id="rId3"/>
    <p:sldId id="294" r:id="rId4"/>
    <p:sldId id="313" r:id="rId5"/>
    <p:sldId id="317" r:id="rId6"/>
    <p:sldId id="318" r:id="rId7"/>
    <p:sldId id="319" r:id="rId8"/>
    <p:sldId id="306" r:id="rId9"/>
    <p:sldId id="307" r:id="rId10"/>
    <p:sldId id="323" r:id="rId11"/>
    <p:sldId id="308" r:id="rId12"/>
    <p:sldId id="321" r:id="rId13"/>
    <p:sldId id="309" r:id="rId14"/>
    <p:sldId id="310" r:id="rId15"/>
    <p:sldId id="312" r:id="rId16"/>
    <p:sldId id="322" r:id="rId17"/>
    <p:sldId id="320" r:id="rId18"/>
    <p:sldId id="316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함초롬돋움" panose="020B0604000101010101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B5B"/>
    <a:srgbClr val="3D3D3D"/>
    <a:srgbClr val="FEFEF4"/>
    <a:srgbClr val="FDFDDF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62" y="76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함초롬돋움" panose="020B0604000101010101" pitchFamily="50" charset="-127"/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2021-05-09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함초롬돋움" panose="020B0604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함초롬돋움" panose="020B0604000101010101" pitchFamily="50" charset="-127"/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함초롬돋움" panose="020B0604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함초롬돋움" panose="020B0604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3.wdp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microsoft.com/office/2007/relationships/hdphoto" Target="../media/hdphoto4.wdp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5864" y="1335343"/>
            <a:ext cx="7481535" cy="2308324"/>
            <a:chOff x="507206" y="361950"/>
            <a:chExt cx="7481535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3880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  <a:ea typeface="함초롬돋움" panose="020B0604000101010101" pitchFamily="50" charset="-127"/>
                </a:rPr>
                <a:t>캡스톤디자인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  <a:ea typeface="함초롬돋움" panose="020B0604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7206" y="361950"/>
              <a:ext cx="748153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  <a:ea typeface="함초롬돋움" panose="020B0604000101010101" pitchFamily="50" charset="-127"/>
                </a:rPr>
                <a:t> </a:t>
              </a:r>
              <a:r>
                <a:rPr lang="ko-KR" altLang="en-US" sz="7200" b="1" spc="-300" dirty="0" err="1">
                  <a:solidFill>
                    <a:schemeClr val="accent1">
                      <a:alpha val="70000"/>
                    </a:schemeClr>
                  </a:solidFill>
                  <a:ea typeface="함초롬돋움" panose="020B0604000101010101" pitchFamily="50" charset="-127"/>
                </a:rPr>
                <a:t>캡스톤디자인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  <a:ea typeface="함초롬돋움" panose="020B0604000101010101" pitchFamily="50" charset="-127"/>
                </a:rPr>
                <a:t>2</a:t>
              </a: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  <a:ea typeface="함초롬돋움" panose="020B0604000101010101" pitchFamily="50" charset="-127"/>
                </a:rPr>
                <a:t>프로젝트 중간 발표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함초롬돋움" panose="020B0604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함초롬돋움" panose="020B0604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DB1545-3518-4E59-A537-9BC932677FBA}"/>
              </a:ext>
            </a:extLst>
          </p:cNvPr>
          <p:cNvSpPr txBox="1"/>
          <p:nvPr/>
        </p:nvSpPr>
        <p:spPr>
          <a:xfrm>
            <a:off x="9380093" y="4890134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팀 명 </a:t>
            </a:r>
            <a:r>
              <a:rPr lang="en-US" altLang="ko-KR" sz="24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:  </a:t>
            </a:r>
            <a:r>
              <a:rPr lang="ko-KR" altLang="en-US" sz="24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택배크로스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CF38-A2EC-4416-996C-7E11324C77B0}"/>
              </a:ext>
            </a:extLst>
          </p:cNvPr>
          <p:cNvSpPr txBox="1"/>
          <p:nvPr/>
        </p:nvSpPr>
        <p:spPr>
          <a:xfrm>
            <a:off x="9859391" y="5368706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21660021 </a:t>
            </a:r>
            <a:r>
              <a:rPr lang="ko-KR" altLang="en-US" sz="20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김승현</a:t>
            </a:r>
            <a:endParaRPr lang="en-US" altLang="ko-KR" sz="2000" b="1" spc="-300" dirty="0">
              <a:solidFill>
                <a:schemeClr val="tx1">
                  <a:alpha val="70000"/>
                </a:schemeClr>
              </a:solidFill>
              <a:ea typeface="함초롬돋움" panose="020B0604000101010101" pitchFamily="50" charset="-127"/>
            </a:endParaRPr>
          </a:p>
          <a:p>
            <a:r>
              <a:rPr lang="en-US" altLang="ko-KR" sz="20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21960027 </a:t>
            </a:r>
            <a:r>
              <a:rPr lang="ko-KR" altLang="en-US" sz="20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rPr>
              <a:t>양혜교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5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모듈 제어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A3237-01CE-44D0-83FE-2BD9FD424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619310"/>
            <a:ext cx="5624047" cy="3269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017CF9-6214-4CF1-B6E7-CF073642A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55" y="1619310"/>
            <a:ext cx="5624047" cy="48924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EEE1F3-D19C-42D9-953B-BCE44AA8C302}"/>
              </a:ext>
            </a:extLst>
          </p:cNvPr>
          <p:cNvSpPr txBox="1"/>
          <p:nvPr/>
        </p:nvSpPr>
        <p:spPr>
          <a:xfrm>
            <a:off x="1270161" y="1219200"/>
            <a:ext cx="181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프로토타입</a:t>
            </a: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61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6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구현 화면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사용자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B6706-5A76-4478-BBDB-9FD80C1FC1B8}"/>
              </a:ext>
            </a:extLst>
          </p:cNvPr>
          <p:cNvSpPr txBox="1"/>
          <p:nvPr/>
        </p:nvSpPr>
        <p:spPr>
          <a:xfrm>
            <a:off x="3316386" y="3746730"/>
            <a:ext cx="110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수령</a:t>
            </a:r>
            <a:endParaRPr lang="ko-KR" altLang="en-US" sz="3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2EC0-EC70-4790-BBDB-158E5D224C31}"/>
              </a:ext>
            </a:extLst>
          </p:cNvPr>
          <p:cNvSpPr txBox="1"/>
          <p:nvPr/>
        </p:nvSpPr>
        <p:spPr>
          <a:xfrm>
            <a:off x="7772400" y="3746730"/>
            <a:ext cx="110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보관</a:t>
            </a:r>
            <a:endParaRPr lang="ko-KR" altLang="en-US" sz="3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E6787F-2F9A-413A-B52A-131C73E701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"/>
          <a:stretch/>
        </p:blipFill>
        <p:spPr>
          <a:xfrm>
            <a:off x="2022091" y="1619310"/>
            <a:ext cx="9000000" cy="50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0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6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구현 화면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관리자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B6706-5A76-4478-BBDB-9FD80C1FC1B8}"/>
              </a:ext>
            </a:extLst>
          </p:cNvPr>
          <p:cNvSpPr txBox="1"/>
          <p:nvPr/>
        </p:nvSpPr>
        <p:spPr>
          <a:xfrm>
            <a:off x="3316386" y="3746730"/>
            <a:ext cx="110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수령</a:t>
            </a:r>
            <a:endParaRPr lang="ko-KR" altLang="en-US" sz="3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D2EC0-EC70-4790-BBDB-158E5D224C31}"/>
              </a:ext>
            </a:extLst>
          </p:cNvPr>
          <p:cNvSpPr txBox="1"/>
          <p:nvPr/>
        </p:nvSpPr>
        <p:spPr>
          <a:xfrm>
            <a:off x="7772400" y="3746730"/>
            <a:ext cx="110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보관</a:t>
            </a:r>
            <a:endParaRPr lang="ko-KR" altLang="en-US" sz="3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36958B-31B2-468D-970D-923714BE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091" y="1619310"/>
            <a:ext cx="9000000" cy="50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4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7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54" y="1656078"/>
            <a:ext cx="9000000" cy="4907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5F9C8E-F26E-4E5D-B8D5-EF1F91A4FD32}"/>
              </a:ext>
            </a:extLst>
          </p:cNvPr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수령인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39474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7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00" y="1656000"/>
            <a:ext cx="9000000" cy="5012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7BF59F-F99F-404A-91E8-564D004BFBE5}"/>
              </a:ext>
            </a:extLst>
          </p:cNvPr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</a:t>
            </a:r>
            <a:r>
              <a:rPr lang="ko-KR" altLang="en-US" sz="2000" b="1" dirty="0" err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택배원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39474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7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00" y="1656000"/>
            <a:ext cx="9028718" cy="4926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37D835-AC03-48AB-B0E6-75BAB991923B}"/>
              </a:ext>
            </a:extLst>
          </p:cNvPr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● 관리자</a:t>
            </a:r>
            <a:r>
              <a:rPr lang="en-US" altLang="ko-KR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98740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8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파일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6A40D-C38D-4F5D-9369-FD569A809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91" y="2269675"/>
            <a:ext cx="3421677" cy="40541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603B2F-5DD8-4DF8-AF84-08897510F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2269675"/>
            <a:ext cx="3429297" cy="2591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2F3709-6ADD-4F74-A872-21C4CA0D35DC}"/>
              </a:ext>
            </a:extLst>
          </p:cNvPr>
          <p:cNvSpPr txBox="1"/>
          <p:nvPr/>
        </p:nvSpPr>
        <p:spPr>
          <a:xfrm>
            <a:off x="1188880" y="1676400"/>
            <a:ext cx="235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en-US" altLang="ko-KR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controller </a:t>
            </a:r>
            <a:r>
              <a:rPr lang="ko-KR" altLang="en-US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계층</a:t>
            </a: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A16A38-0BA5-4D8D-8E20-7909D94961FD}"/>
              </a:ext>
            </a:extLst>
          </p:cNvPr>
          <p:cNvSpPr txBox="1"/>
          <p:nvPr/>
        </p:nvSpPr>
        <p:spPr>
          <a:xfrm>
            <a:off x="6522091" y="1676400"/>
            <a:ext cx="205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en-US" altLang="ko-KR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view </a:t>
            </a:r>
            <a:r>
              <a:rPr lang="ko-KR" altLang="en-US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계층</a:t>
            </a: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35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9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향후 계획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F4340-A8D1-4E9A-BB5D-C1F74672AC45}"/>
              </a:ext>
            </a:extLst>
          </p:cNvPr>
          <p:cNvSpPr txBox="1"/>
          <p:nvPr/>
        </p:nvSpPr>
        <p:spPr>
          <a:xfrm>
            <a:off x="490138" y="1720840"/>
            <a:ext cx="95416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휴대전화로 일회용 비밀번호 전송</a:t>
            </a:r>
            <a:endParaRPr lang="en-US" altLang="ko-KR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스프링을 이용한 웹 페이지 완성</a:t>
            </a:r>
            <a:endParaRPr lang="en-US" altLang="ko-KR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택배 보관함</a:t>
            </a:r>
            <a:r>
              <a:rPr lang="en-US" altLang="ko-KR" sz="2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2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하드웨어</a:t>
            </a:r>
            <a:r>
              <a:rPr lang="en-US" altLang="ko-KR" sz="2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2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제작</a:t>
            </a:r>
            <a:endParaRPr lang="en-US" altLang="ko-KR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무게 센서 추가</a:t>
            </a:r>
            <a:endParaRPr lang="en-US" altLang="ko-KR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en-US" altLang="ko-KR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6BA5D122-5C05-4CFF-9686-046A3E1D6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74432"/>
              </p:ext>
            </p:extLst>
          </p:nvPr>
        </p:nvGraphicFramePr>
        <p:xfrm>
          <a:off x="6824493" y="3244334"/>
          <a:ext cx="4320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52784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소프트웨어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5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휴대전화로 일회용 비밀번호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동작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스프링을 통한 웹 페이지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06362"/>
                  </a:ext>
                </a:extLst>
              </a:tr>
            </a:tbl>
          </a:graphicData>
        </a:graphic>
      </p:graphicFrame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9EC75754-E347-425E-9A34-AAE0F5C8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26007"/>
              </p:ext>
            </p:extLst>
          </p:nvPr>
        </p:nvGraphicFramePr>
        <p:xfrm>
          <a:off x="6824493" y="1720840"/>
          <a:ext cx="4320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52784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5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무게 모듈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택배 보관함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0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2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D91197-192C-4FFE-AA60-2E46D9E2DE2D}"/>
              </a:ext>
            </a:extLst>
          </p:cNvPr>
          <p:cNvGrpSpPr/>
          <p:nvPr/>
        </p:nvGrpSpPr>
        <p:grpSpPr>
          <a:xfrm>
            <a:off x="2249910" y="1029236"/>
            <a:ext cx="7476811" cy="3056453"/>
            <a:chOff x="3102708" y="2086511"/>
            <a:chExt cx="7476811" cy="30564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D130B-37E0-4DEE-B074-F2667589879C}"/>
                </a:ext>
              </a:extLst>
            </p:cNvPr>
            <p:cNvSpPr txBox="1"/>
            <p:nvPr/>
          </p:nvSpPr>
          <p:spPr>
            <a:xfrm>
              <a:off x="4107833" y="2847886"/>
              <a:ext cx="546656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800" b="1" spc="-300">
                  <a:solidFill>
                    <a:schemeClr val="tx1">
                      <a:alpha val="70000"/>
                    </a:schemeClr>
                  </a:solidFill>
                  <a:ea typeface="함초롬돋움" panose="020B0604000101010101" pitchFamily="50" charset="-127"/>
                </a:rPr>
                <a:t>감사합니다</a:t>
              </a:r>
              <a:endParaRPr lang="en-US" altLang="ko-KR" sz="88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E0F4C-86F7-4821-8F2A-19EA6FFB15B8}"/>
                </a:ext>
              </a:extLst>
            </p:cNvPr>
            <p:cNvSpPr txBox="1"/>
            <p:nvPr/>
          </p:nvSpPr>
          <p:spPr>
            <a:xfrm>
              <a:off x="3102708" y="2086511"/>
              <a:ext cx="89319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rgbClr val="5D5B5B"/>
                  </a:solidFill>
                </a:rPr>
                <a:t>“</a:t>
              </a:r>
              <a:endParaRPr lang="ko-KR" altLang="en-US" sz="16600" dirty="0">
                <a:solidFill>
                  <a:srgbClr val="5D5B5B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55821F-0A45-42A2-908E-132691BC21F7}"/>
                </a:ext>
              </a:extLst>
            </p:cNvPr>
            <p:cNvSpPr txBox="1"/>
            <p:nvPr/>
          </p:nvSpPr>
          <p:spPr>
            <a:xfrm rot="10800000">
              <a:off x="9686326" y="2496086"/>
              <a:ext cx="89319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rgbClr val="5D5B5B"/>
                  </a:solidFill>
                </a:rPr>
                <a:t>“</a:t>
              </a:r>
              <a:endParaRPr lang="ko-KR" altLang="en-US" sz="16600" dirty="0">
                <a:solidFill>
                  <a:srgbClr val="5D5B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8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D91197-192C-4FFE-AA60-2E46D9E2DE2D}"/>
              </a:ext>
            </a:extLst>
          </p:cNvPr>
          <p:cNvGrpSpPr/>
          <p:nvPr/>
        </p:nvGrpSpPr>
        <p:grpSpPr>
          <a:xfrm>
            <a:off x="609241" y="1048286"/>
            <a:ext cx="10973517" cy="3008828"/>
            <a:chOff x="1462039" y="2105561"/>
            <a:chExt cx="10973517" cy="30088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D130B-37E0-4DEE-B074-F2667589879C}"/>
                </a:ext>
              </a:extLst>
            </p:cNvPr>
            <p:cNvSpPr txBox="1"/>
            <p:nvPr/>
          </p:nvSpPr>
          <p:spPr>
            <a:xfrm>
              <a:off x="2355233" y="2828836"/>
              <a:ext cx="918713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800" b="1" spc="-300" dirty="0">
                  <a:solidFill>
                    <a:schemeClr val="tx1">
                      <a:alpha val="70000"/>
                    </a:schemeClr>
                  </a:solidFill>
                  <a:ea typeface="함초롬돋움" panose="020B0604000101010101" pitchFamily="50" charset="-127"/>
                </a:rPr>
                <a:t>스마트 택배 보관함</a:t>
              </a:r>
              <a:endParaRPr lang="en-US" altLang="ko-KR" sz="8800" b="1" spc="-300" dirty="0">
                <a:solidFill>
                  <a:schemeClr val="tx1">
                    <a:alpha val="70000"/>
                  </a:schemeClr>
                </a:solidFill>
                <a:ea typeface="함초롬돋움" panose="020B0604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E0F4C-86F7-4821-8F2A-19EA6FFB15B8}"/>
                </a:ext>
              </a:extLst>
            </p:cNvPr>
            <p:cNvSpPr txBox="1"/>
            <p:nvPr/>
          </p:nvSpPr>
          <p:spPr>
            <a:xfrm>
              <a:off x="1462039" y="2105561"/>
              <a:ext cx="89319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rgbClr val="5D5B5B"/>
                  </a:solidFill>
                </a:rPr>
                <a:t>“</a:t>
              </a:r>
              <a:endParaRPr lang="ko-KR" altLang="en-US" sz="16600" dirty="0">
                <a:solidFill>
                  <a:srgbClr val="5D5B5B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55821F-0A45-42A2-908E-132691BC21F7}"/>
                </a:ext>
              </a:extLst>
            </p:cNvPr>
            <p:cNvSpPr txBox="1"/>
            <p:nvPr/>
          </p:nvSpPr>
          <p:spPr>
            <a:xfrm rot="10800000">
              <a:off x="11542363" y="2467511"/>
              <a:ext cx="89319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rgbClr val="5D5B5B"/>
                  </a:solidFill>
                </a:rPr>
                <a:t>“</a:t>
              </a:r>
              <a:endParaRPr lang="ko-KR" altLang="en-US" sz="16600" dirty="0">
                <a:solidFill>
                  <a:srgbClr val="5D5B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4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함초롬돋움" panose="020B0604000101010101" pitchFamily="50" charset="-127"/>
              </a:rPr>
              <a:t>Contents</a:t>
            </a:r>
            <a:endParaRPr lang="ko-KR" altLang="en-US" b="1" dirty="0">
              <a:solidFill>
                <a:schemeClr val="bg1"/>
              </a:solidFill>
              <a:ea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650" y="3094499"/>
            <a:ext cx="15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사용 도구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2244" y="3087185"/>
            <a:ext cx="159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2. 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사용 모듈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1838" y="3087185"/>
            <a:ext cx="129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3. 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회로도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4800" y="3510759"/>
            <a:ext cx="3541394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600" spc="-15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함초롬돋움" panose="020B0604000101010101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함초롬돋움" panose="020B0604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DE92F-679D-4FC1-B36C-562AAD6B0DFD}"/>
              </a:ext>
            </a:extLst>
          </p:cNvPr>
          <p:cNvSpPr txBox="1"/>
          <p:nvPr/>
        </p:nvSpPr>
        <p:spPr>
          <a:xfrm>
            <a:off x="6119873" y="3087185"/>
            <a:ext cx="159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4. 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동작 방식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D85B8-09E6-4A84-8456-09323BEB5011}"/>
              </a:ext>
            </a:extLst>
          </p:cNvPr>
          <p:cNvSpPr txBox="1"/>
          <p:nvPr/>
        </p:nvSpPr>
        <p:spPr>
          <a:xfrm>
            <a:off x="8141161" y="3082569"/>
            <a:ext cx="225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5. 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모듈 제어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8A4EFA-DD08-4867-A805-71E3D557D0B2}"/>
              </a:ext>
            </a:extLst>
          </p:cNvPr>
          <p:cNvSpPr txBox="1"/>
          <p:nvPr/>
        </p:nvSpPr>
        <p:spPr>
          <a:xfrm>
            <a:off x="916217" y="4015384"/>
            <a:ext cx="15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6.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구현 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4AE7D-12FA-4E14-9AAC-BD63A3EFC7EE}"/>
              </a:ext>
            </a:extLst>
          </p:cNvPr>
          <p:cNvSpPr txBox="1"/>
          <p:nvPr/>
        </p:nvSpPr>
        <p:spPr>
          <a:xfrm>
            <a:off x="3078126" y="4015384"/>
            <a:ext cx="15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7.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예상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C5D37-F1E0-4AEF-BDD5-C9F57E14492A}"/>
              </a:ext>
            </a:extLst>
          </p:cNvPr>
          <p:cNvSpPr txBox="1"/>
          <p:nvPr/>
        </p:nvSpPr>
        <p:spPr>
          <a:xfrm>
            <a:off x="5240035" y="4015384"/>
            <a:ext cx="15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8.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파일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CDA296-402E-4AD4-B5B3-A658F8193143}"/>
              </a:ext>
            </a:extLst>
          </p:cNvPr>
          <p:cNvSpPr txBox="1"/>
          <p:nvPr/>
        </p:nvSpPr>
        <p:spPr>
          <a:xfrm>
            <a:off x="7401944" y="4015384"/>
            <a:ext cx="15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9. </a:t>
            </a:r>
            <a:r>
              <a:rPr lang="ko-KR" altLang="en-US" sz="2000" dirty="0">
                <a:solidFill>
                  <a:schemeClr val="bg1"/>
                </a:solidFill>
                <a:ea typeface="함초롬돋움" panose="020B0604000101010101" pitchFamily="50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1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사용 도구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A57E3-2C9B-4901-A4D3-C18F8C44EAF6}"/>
              </a:ext>
            </a:extLst>
          </p:cNvPr>
          <p:cNvSpPr txBox="1"/>
          <p:nvPr/>
        </p:nvSpPr>
        <p:spPr>
          <a:xfrm>
            <a:off x="749440" y="1711967"/>
            <a:ext cx="115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프론트</a:t>
            </a: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B6B98C-9D19-47DE-9F2B-0B7132E2E862}"/>
              </a:ext>
            </a:extLst>
          </p:cNvPr>
          <p:cNvSpPr txBox="1"/>
          <p:nvPr/>
        </p:nvSpPr>
        <p:spPr>
          <a:xfrm>
            <a:off x="4738749" y="1711966"/>
            <a:ext cx="91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0E0F6A-0179-4513-8FEA-7E38BE221FE2}"/>
              </a:ext>
            </a:extLst>
          </p:cNvPr>
          <p:cNvSpPr txBox="1"/>
          <p:nvPr/>
        </p:nvSpPr>
        <p:spPr>
          <a:xfrm>
            <a:off x="9312807" y="1711966"/>
            <a:ext cx="82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서버</a:t>
            </a:r>
            <a:endParaRPr lang="en-US" altLang="ko-KR" sz="2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5075AE1-1460-41F3-8155-8768E8754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9" y="2589759"/>
            <a:ext cx="1296001" cy="10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0E2616-0BAA-470E-B476-95ED0E31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5" t="32643" r="22064" b="35271"/>
          <a:stretch/>
        </p:blipFill>
        <p:spPr>
          <a:xfrm>
            <a:off x="8422951" y="2669350"/>
            <a:ext cx="2607539" cy="72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E24DAB8-D1A7-4136-AB61-B343F34334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-3873" r="5754" b="9637"/>
          <a:stretch/>
        </p:blipFill>
        <p:spPr>
          <a:xfrm>
            <a:off x="4268797" y="2589759"/>
            <a:ext cx="1857987" cy="10227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0669466-3573-4EFD-81EC-AAF473838E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97" y="2096662"/>
            <a:ext cx="1865376" cy="186537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0EA5CA9-37D3-4054-A1E2-FE1DB6193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79" y="2096662"/>
            <a:ext cx="1865376" cy="186537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DB3B0C7-49D3-41B6-9559-8C61775D2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2" y="4085886"/>
            <a:ext cx="4013737" cy="2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0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2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사용 모듈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5CD3D-8286-420A-8E1D-19E9BB1FB4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98" y="1718125"/>
            <a:ext cx="1800000" cy="18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2E9EBD-2298-4A5B-A067-A95BEE23D7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97" y="4417615"/>
            <a:ext cx="1828800" cy="182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73D171-9C01-4D32-BD7B-6F7BA0130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78" y="1718125"/>
            <a:ext cx="2688797" cy="18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BC1274-F342-4668-9C90-550BC286B1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8" y="4417615"/>
            <a:ext cx="2400000" cy="180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3548D8-DE2C-4BEA-9059-A6E60322E7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18" y="1718125"/>
            <a:ext cx="1800000" cy="18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E4BD90-9388-4D80-A499-089B7DA7A3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17" y="4417615"/>
            <a:ext cx="1800000" cy="18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BFA6492-1F41-48B4-93DF-818A49661A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718125"/>
            <a:ext cx="1800000" cy="18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42F4340-A8D1-4E9A-BB5D-C1F74672AC45}"/>
              </a:ext>
            </a:extLst>
          </p:cNvPr>
          <p:cNvSpPr txBox="1"/>
          <p:nvPr/>
        </p:nvSpPr>
        <p:spPr>
          <a:xfrm>
            <a:off x="490137" y="1169546"/>
            <a:ext cx="1951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ko-KR" altLang="en-US" sz="1600" dirty="0" err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로드셀</a:t>
            </a:r>
            <a:r>
              <a:rPr lang="ko-KR" altLang="en-US" sz="1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무게센서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92CA9-1D33-4AEA-912A-27A8214C86A0}"/>
              </a:ext>
            </a:extLst>
          </p:cNvPr>
          <p:cNvSpPr txBox="1"/>
          <p:nvPr/>
        </p:nvSpPr>
        <p:spPr>
          <a:xfrm>
            <a:off x="2846907" y="1169546"/>
            <a:ext cx="1951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en-US" altLang="ko-KR" sz="1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4</a:t>
            </a:r>
            <a:r>
              <a:rPr lang="ko-KR" altLang="en-US" sz="1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구 배터리 홀더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B0595C-B72C-4DE7-8C67-6FA5C5182AF4}"/>
              </a:ext>
            </a:extLst>
          </p:cNvPr>
          <p:cNvSpPr txBox="1"/>
          <p:nvPr/>
        </p:nvSpPr>
        <p:spPr>
          <a:xfrm>
            <a:off x="5279287" y="1169546"/>
            <a:ext cx="1951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ko-KR" altLang="en-US" sz="1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릴레이 모듈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6C01B3-F10D-4A8A-B1C2-149336757D48}"/>
              </a:ext>
            </a:extLst>
          </p:cNvPr>
          <p:cNvSpPr txBox="1"/>
          <p:nvPr/>
        </p:nvSpPr>
        <p:spPr>
          <a:xfrm>
            <a:off x="8156065" y="1169546"/>
            <a:ext cx="1951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ko-KR" altLang="en-US" sz="1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초음파 센서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15756A-2A45-46D6-B155-EF430B3120A5}"/>
              </a:ext>
            </a:extLst>
          </p:cNvPr>
          <p:cNvSpPr txBox="1"/>
          <p:nvPr/>
        </p:nvSpPr>
        <p:spPr>
          <a:xfrm>
            <a:off x="414527" y="4243311"/>
            <a:ext cx="1951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ko-KR" altLang="en-US" sz="1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터치 디스플레이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F624BC-6453-4CF3-AF5D-BE73438CE8B0}"/>
              </a:ext>
            </a:extLst>
          </p:cNvPr>
          <p:cNvSpPr txBox="1"/>
          <p:nvPr/>
        </p:nvSpPr>
        <p:spPr>
          <a:xfrm>
            <a:off x="3213907" y="4243311"/>
            <a:ext cx="1951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en-US" altLang="ko-KR" sz="1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hx711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C948AA-0966-4FDB-8A51-B6142BB78260}"/>
              </a:ext>
            </a:extLst>
          </p:cNvPr>
          <p:cNvSpPr txBox="1"/>
          <p:nvPr/>
        </p:nvSpPr>
        <p:spPr>
          <a:xfrm>
            <a:off x="5524988" y="4234218"/>
            <a:ext cx="235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ko-KR" altLang="en-US" sz="16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솔레노이드 잠금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36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3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회로도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7DFC2B-4F92-424E-86EA-CCC79DC27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206909"/>
            <a:ext cx="10800000" cy="50746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BC1274-F342-4668-9C90-550BC286B1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17213" r="16901" b="18656"/>
          <a:stretch/>
        </p:blipFill>
        <p:spPr>
          <a:xfrm>
            <a:off x="305315" y="3638145"/>
            <a:ext cx="1575676" cy="8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4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동작 방식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F885A4-BE20-453A-B439-DE496B2D2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35" y="1889099"/>
            <a:ext cx="1800000" cy="135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F2C228-D90D-4BA2-ADBD-E8B7DB0DD287}"/>
              </a:ext>
            </a:extLst>
          </p:cNvPr>
          <p:cNvSpPr txBox="1"/>
          <p:nvPr/>
        </p:nvSpPr>
        <p:spPr>
          <a:xfrm>
            <a:off x="2509049" y="1473449"/>
            <a:ext cx="720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서버</a:t>
            </a: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D3BDE2-6515-4448-8D68-F5BD4AD7B0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50" y="1847485"/>
            <a:ext cx="1440000" cy="14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08ADAF-CDFC-4618-999E-AF90BF477724}"/>
              </a:ext>
            </a:extLst>
          </p:cNvPr>
          <p:cNvSpPr txBox="1"/>
          <p:nvPr/>
        </p:nvSpPr>
        <p:spPr>
          <a:xfrm>
            <a:off x="7919493" y="1464327"/>
            <a:ext cx="143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클라이언트</a:t>
            </a: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939535A-8451-4E85-B7A4-2B9C14BA04EE}"/>
              </a:ext>
            </a:extLst>
          </p:cNvPr>
          <p:cNvSpPr/>
          <p:nvPr/>
        </p:nvSpPr>
        <p:spPr>
          <a:xfrm rot="16200000">
            <a:off x="5635467" y="1682257"/>
            <a:ext cx="265945" cy="1683651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465DBAB-9BDC-4F5A-A476-AB2E2BC5E6C3}"/>
              </a:ext>
            </a:extLst>
          </p:cNvPr>
          <p:cNvSpPr/>
          <p:nvPr/>
        </p:nvSpPr>
        <p:spPr>
          <a:xfrm rot="5400000">
            <a:off x="5635467" y="2014388"/>
            <a:ext cx="265945" cy="1683651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4ACE1-D0C1-4851-A170-E875B7C3FBAF}"/>
              </a:ext>
            </a:extLst>
          </p:cNvPr>
          <p:cNvSpPr txBox="1"/>
          <p:nvPr/>
        </p:nvSpPr>
        <p:spPr>
          <a:xfrm>
            <a:off x="5180787" y="1955593"/>
            <a:ext cx="116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소켓 통신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E90A6EA-272B-4030-AE33-7D7F9B8D5701}"/>
              </a:ext>
            </a:extLst>
          </p:cNvPr>
          <p:cNvGrpSpPr/>
          <p:nvPr/>
        </p:nvGrpSpPr>
        <p:grpSpPr>
          <a:xfrm>
            <a:off x="1124654" y="3521965"/>
            <a:ext cx="9287569" cy="2847544"/>
            <a:chOff x="1966565" y="2249884"/>
            <a:chExt cx="9287569" cy="284754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6976007-21A1-4A79-9840-0B0C366E3765}"/>
                </a:ext>
              </a:extLst>
            </p:cNvPr>
            <p:cNvSpPr/>
            <p:nvPr/>
          </p:nvSpPr>
          <p:spPr>
            <a:xfrm>
              <a:off x="1966566" y="3104645"/>
              <a:ext cx="3545453" cy="664261"/>
            </a:xfrm>
            <a:prstGeom prst="rect">
              <a:avLst/>
            </a:prstGeom>
            <a:solidFill>
              <a:srgbClr val="5D5B5B"/>
            </a:solidFill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08DE31-2166-411B-A569-A9149769658A}"/>
                </a:ext>
              </a:extLst>
            </p:cNvPr>
            <p:cNvSpPr/>
            <p:nvPr/>
          </p:nvSpPr>
          <p:spPr>
            <a:xfrm>
              <a:off x="7708681" y="3104645"/>
              <a:ext cx="3545453" cy="664261"/>
            </a:xfrm>
            <a:prstGeom prst="rect">
              <a:avLst/>
            </a:prstGeom>
            <a:noFill/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E9929DA-0C7D-4B90-90F2-13A0CB0B40A6}"/>
                </a:ext>
              </a:extLst>
            </p:cNvPr>
            <p:cNvSpPr/>
            <p:nvPr/>
          </p:nvSpPr>
          <p:spPr>
            <a:xfrm>
              <a:off x="7708680" y="3768906"/>
              <a:ext cx="3545453" cy="664261"/>
            </a:xfrm>
            <a:prstGeom prst="rect">
              <a:avLst/>
            </a:prstGeom>
            <a:noFill/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86E034A-876A-4BBA-ABD8-7E3D658BCDCE}"/>
                </a:ext>
              </a:extLst>
            </p:cNvPr>
            <p:cNvSpPr/>
            <p:nvPr/>
          </p:nvSpPr>
          <p:spPr>
            <a:xfrm>
              <a:off x="7708679" y="4433167"/>
              <a:ext cx="3545453" cy="664261"/>
            </a:xfrm>
            <a:prstGeom prst="rect">
              <a:avLst/>
            </a:prstGeom>
            <a:noFill/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01F7619-C907-4602-9ABB-574F1319B871}"/>
                </a:ext>
              </a:extLst>
            </p:cNvPr>
            <p:cNvGrpSpPr/>
            <p:nvPr/>
          </p:nvGrpSpPr>
          <p:grpSpPr>
            <a:xfrm>
              <a:off x="1966567" y="2249884"/>
              <a:ext cx="3545453" cy="664261"/>
              <a:chOff x="1966567" y="2249884"/>
              <a:chExt cx="3545453" cy="66426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5C46D7E-1304-41E4-89C0-C8021BF9B545}"/>
                  </a:ext>
                </a:extLst>
              </p:cNvPr>
              <p:cNvSpPr/>
              <p:nvPr/>
            </p:nvSpPr>
            <p:spPr>
              <a:xfrm>
                <a:off x="1966567" y="2249884"/>
                <a:ext cx="3545453" cy="664261"/>
              </a:xfrm>
              <a:prstGeom prst="rect">
                <a:avLst/>
              </a:prstGeom>
              <a:noFill/>
              <a:ln w="38100">
                <a:solidFill>
                  <a:srgbClr val="5D5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87A309-36A6-45EB-BED6-FE073953D15D}"/>
                  </a:ext>
                </a:extLst>
              </p:cNvPr>
              <p:cNvSpPr txBox="1"/>
              <p:nvPr/>
            </p:nvSpPr>
            <p:spPr>
              <a:xfrm>
                <a:off x="2920798" y="2394398"/>
                <a:ext cx="16369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서버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노트북</a:t>
                </a:r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9A3FE86-39CE-4EA9-ADE6-803E8882577C}"/>
                </a:ext>
              </a:extLst>
            </p:cNvPr>
            <p:cNvGrpSpPr/>
            <p:nvPr/>
          </p:nvGrpSpPr>
          <p:grpSpPr>
            <a:xfrm>
              <a:off x="7708680" y="2249884"/>
              <a:ext cx="3545452" cy="664261"/>
              <a:chOff x="6679983" y="2249884"/>
              <a:chExt cx="3545452" cy="66426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BC0CED1-E820-4360-9456-5009ECE4998E}"/>
                  </a:ext>
                </a:extLst>
              </p:cNvPr>
              <p:cNvSpPr/>
              <p:nvPr/>
            </p:nvSpPr>
            <p:spPr>
              <a:xfrm>
                <a:off x="6679983" y="2249884"/>
                <a:ext cx="3545452" cy="664261"/>
              </a:xfrm>
              <a:prstGeom prst="rect">
                <a:avLst/>
              </a:prstGeom>
              <a:solidFill>
                <a:srgbClr val="5D5B5B"/>
              </a:solidFill>
              <a:ln w="38100">
                <a:solidFill>
                  <a:srgbClr val="5D5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F694EF-7234-498C-85FD-123BA9CFEA91}"/>
                  </a:ext>
                </a:extLst>
              </p:cNvPr>
              <p:cNvSpPr txBox="1"/>
              <p:nvPr/>
            </p:nvSpPr>
            <p:spPr>
              <a:xfrm>
                <a:off x="6822293" y="2394398"/>
                <a:ext cx="32608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</a:rPr>
                  <a:t>클라이언트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라즈베리 파이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)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C82AE9-A7A8-4917-B865-2CB09914DDB1}"/>
                </a:ext>
              </a:extLst>
            </p:cNvPr>
            <p:cNvSpPr txBox="1"/>
            <p:nvPr/>
          </p:nvSpPr>
          <p:spPr>
            <a:xfrm>
              <a:off x="2396620" y="3252109"/>
              <a:ext cx="2685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스프링으로 웹 동작 처리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05BD69-3E89-42DD-9582-B544C7CF7186}"/>
                </a:ext>
              </a:extLst>
            </p:cNvPr>
            <p:cNvSpPr/>
            <p:nvPr/>
          </p:nvSpPr>
          <p:spPr>
            <a:xfrm>
              <a:off x="1966565" y="3795617"/>
              <a:ext cx="3545453" cy="664261"/>
            </a:xfrm>
            <a:prstGeom prst="rect">
              <a:avLst/>
            </a:prstGeom>
            <a:solidFill>
              <a:srgbClr val="5D5B5B"/>
            </a:solidFill>
            <a:ln w="38100">
              <a:solidFill>
                <a:srgbClr val="5D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A27FDF-E0CF-48F8-82E1-1F3BBCABA2A8}"/>
                </a:ext>
              </a:extLst>
            </p:cNvPr>
            <p:cNvSpPr txBox="1"/>
            <p:nvPr/>
          </p:nvSpPr>
          <p:spPr>
            <a:xfrm>
              <a:off x="2321726" y="3946032"/>
              <a:ext cx="277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DB</a:t>
              </a:r>
              <a:r>
                <a:rPr lang="ko-KR" altLang="en-US" dirty="0">
                  <a:solidFill>
                    <a:schemeClr val="bg1"/>
                  </a:solidFill>
                </a:rPr>
                <a:t>와 연동하여 택배 처리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4F80C-A1FC-4B1E-8B01-EA8338D6189C}"/>
                </a:ext>
              </a:extLst>
            </p:cNvPr>
            <p:cNvSpPr txBox="1"/>
            <p:nvPr/>
          </p:nvSpPr>
          <p:spPr>
            <a:xfrm>
              <a:off x="7991261" y="3249159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센서로부터 값을 읽어 들임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EAC5D4-36CA-48FA-9B0A-96A77B5758C2}"/>
                </a:ext>
              </a:extLst>
            </p:cNvPr>
            <p:cNvSpPr txBox="1"/>
            <p:nvPr/>
          </p:nvSpPr>
          <p:spPr>
            <a:xfrm>
              <a:off x="9389046" y="3913420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0F8DA5-FD96-40B7-AB69-3D7F9D894355}"/>
                </a:ext>
              </a:extLst>
            </p:cNvPr>
            <p:cNvSpPr txBox="1"/>
            <p:nvPr/>
          </p:nvSpPr>
          <p:spPr>
            <a:xfrm>
              <a:off x="9389045" y="457768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7CA2002-51EF-4633-AFF4-CBB75D6C6C70}"/>
              </a:ext>
            </a:extLst>
          </p:cNvPr>
          <p:cNvSpPr txBox="1"/>
          <p:nvPr/>
        </p:nvSpPr>
        <p:spPr>
          <a:xfrm>
            <a:off x="6918521" y="518550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서버에 소켓 통신으로 정보 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55BAC8-7EA6-40D6-BCA1-BC4673B90E3C}"/>
              </a:ext>
            </a:extLst>
          </p:cNvPr>
          <p:cNvSpPr txBox="1"/>
          <p:nvPr/>
        </p:nvSpPr>
        <p:spPr>
          <a:xfrm>
            <a:off x="7181411" y="584131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동작이 완료되면 종료 처리</a:t>
            </a:r>
          </a:p>
        </p:txBody>
      </p:sp>
    </p:spTree>
    <p:extLst>
      <p:ext uri="{BB962C8B-B14F-4D97-AF65-F5344CB8AC3E}">
        <p14:creationId xmlns:p14="http://schemas.microsoft.com/office/powerpoint/2010/main" val="245428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4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동작 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62" y="3029269"/>
            <a:ext cx="3600000" cy="36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7B9D86-4298-4283-8DBC-7E29CB29A820}"/>
              </a:ext>
            </a:extLst>
          </p:cNvPr>
          <p:cNvSpPr txBox="1"/>
          <p:nvPr/>
        </p:nvSpPr>
        <p:spPr>
          <a:xfrm>
            <a:off x="1270161" y="1219200"/>
            <a:ext cx="1606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ko-KR" altLang="en-US" sz="2000" dirty="0" err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택배원</a:t>
            </a: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F0497A-069B-4254-88EE-B67623D7BE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52" y="5324569"/>
            <a:ext cx="720000" cy="72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09E15A-814A-4D87-9043-A811A43168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46" y="908019"/>
            <a:ext cx="1440000" cy="14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DA5E6F-3C85-4A06-A692-AA2F699DAD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324" y="3868780"/>
            <a:ext cx="720000" cy="7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0CA72E-2BB9-44C7-86AC-A74452ED15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28" y="3148780"/>
            <a:ext cx="1440000" cy="14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2AFD189-AF29-496A-B889-3780A76E64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36" y="4829269"/>
            <a:ext cx="1440000" cy="14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11D6E5A-0A6E-4D1C-A51D-0C65830EBB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52" y="964548"/>
            <a:ext cx="1440000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C799BA-1C87-44E5-B1C5-A5DC6380FB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20" y="1471197"/>
            <a:ext cx="720000" cy="720000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41BC17B-ED50-4684-A171-7456B42160A9}"/>
              </a:ext>
            </a:extLst>
          </p:cNvPr>
          <p:cNvSpPr/>
          <p:nvPr/>
        </p:nvSpPr>
        <p:spPr>
          <a:xfrm rot="14863672">
            <a:off x="8620040" y="3668010"/>
            <a:ext cx="249941" cy="2178494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2DCED51-3EEB-4FF2-ADB2-F40F7A841B09}"/>
              </a:ext>
            </a:extLst>
          </p:cNvPr>
          <p:cNvSpPr/>
          <p:nvPr/>
        </p:nvSpPr>
        <p:spPr>
          <a:xfrm>
            <a:off x="6170731" y="2754375"/>
            <a:ext cx="265945" cy="1683651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4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26721" y="6505575"/>
            <a:ext cx="2395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898F8D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rgbClr val="898F8D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FFFF"/>
                </a:solidFill>
                <a:ea typeface="함초롬돋움" panose="020B0604000101010101" pitchFamily="50" charset="-127"/>
              </a:rPr>
              <a:t>4</a:t>
            </a:r>
            <a:endParaRPr lang="ko-KR" altLang="en-US" sz="3200" b="1" dirty="0">
              <a:solidFill>
                <a:srgbClr val="FFFFFF"/>
              </a:solidFill>
              <a:ea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838"/>
                </a:solidFill>
                <a:ea typeface="함초롬돋움" panose="020B0604000101010101" pitchFamily="50" charset="-127"/>
              </a:rPr>
              <a:t>동작 방식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65814" y="3209926"/>
            <a:ext cx="2391661" cy="3227922"/>
            <a:chOff x="71440" y="668441"/>
            <a:chExt cx="3322291" cy="50129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462" l="0" r="100000">
                          <a14:foregroundMark x1="22571" y1="22715" x2="19000" y2="38038"/>
                          <a14:backgroundMark x1="18714" y1="9005" x2="5143" y2="61290"/>
                          <a14:backgroundMark x1="91714" y1="19355" x2="94857" y2="72312"/>
                          <a14:backgroundMark x1="85286" y1="60484" x2="94143" y2="89516"/>
                          <a14:backgroundMark x1="13714" y1="50403" x2="9143" y2="77151"/>
                          <a14:backgroundMark x1="82000" y1="64785" x2="90143" y2="89785"/>
                          <a14:backgroundMark x1="72143" y1="90995" x2="94429" y2="92339"/>
                          <a14:backgroundMark x1="78571" y1="60484" x2="89000" y2="53898"/>
                          <a14:backgroundMark x1="6714" y1="3495" x2="30286" y2="2285"/>
                          <a14:backgroundMark x1="73429" y1="5511" x2="95714" y2="21640"/>
                          <a14:backgroundMark x1="75571" y1="4301" x2="98714" y2="9274"/>
                          <a14:backgroundMark x1="80429" y1="19892" x2="81714" y2="22715"/>
                          <a14:backgroundMark x1="77429" y1="18145" x2="80714" y2="19355"/>
                          <a14:backgroundMark x1="40714" y1="1747" x2="58429" y2="269"/>
                          <a14:backgroundMark x1="21000" y1="20027" x2="13000" y2="439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0" y="2150255"/>
              <a:ext cx="3322291" cy="353112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14" y="668441"/>
              <a:ext cx="2960397" cy="314344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307DA0-3CB6-442B-98CC-2C0FA6096EBF}"/>
              </a:ext>
            </a:extLst>
          </p:cNvPr>
          <p:cNvSpPr txBox="1"/>
          <p:nvPr/>
        </p:nvSpPr>
        <p:spPr>
          <a:xfrm>
            <a:off x="1270161" y="1219200"/>
            <a:ext cx="181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◎ </a:t>
            </a:r>
            <a:r>
              <a:rPr lang="ko-KR" altLang="en-US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수령인</a:t>
            </a:r>
            <a:r>
              <a:rPr lang="en-US" altLang="ko-KR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학생</a:t>
            </a:r>
            <a:r>
              <a:rPr lang="en-US" altLang="ko-KR" sz="20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483A38-E927-45F8-9BB3-875A072472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1" y="1462030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33B76A-3414-47F4-8EB9-77C1628218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24" y="3352448"/>
            <a:ext cx="1440000" cy="14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DA5DC0-DD02-4443-9A01-2EAB49752E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67" y="5275270"/>
            <a:ext cx="720000" cy="7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818C90-2F06-4D73-891E-05A692E70D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81" y="4580971"/>
            <a:ext cx="1440000" cy="14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A97317C-1F25-407B-88C3-B2C6D24E9A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67" y="899310"/>
            <a:ext cx="1440000" cy="144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E943314-B1C5-47E4-941F-817D4777AC8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24" y="1707048"/>
            <a:ext cx="1440000" cy="144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88F353-DFA9-4B52-8D70-431244DA10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24" y="4997848"/>
            <a:ext cx="1440000" cy="1440000"/>
          </a:xfrm>
          <a:prstGeom prst="rect">
            <a:avLst/>
          </a:prstGeom>
        </p:spPr>
      </p:pic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BCFC484-91D2-44CF-87C9-AE7988D65BBB}"/>
              </a:ext>
            </a:extLst>
          </p:cNvPr>
          <p:cNvSpPr/>
          <p:nvPr/>
        </p:nvSpPr>
        <p:spPr>
          <a:xfrm>
            <a:off x="4307367" y="2650934"/>
            <a:ext cx="265945" cy="1683651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F1C0A87-B7BF-4863-817D-FC7EB6FF7CAD}"/>
              </a:ext>
            </a:extLst>
          </p:cNvPr>
          <p:cNvSpPr/>
          <p:nvPr/>
        </p:nvSpPr>
        <p:spPr>
          <a:xfrm rot="13848540">
            <a:off x="7324775" y="2796788"/>
            <a:ext cx="246234" cy="2763211"/>
          </a:xfrm>
          <a:prstGeom prst="downArrow">
            <a:avLst/>
          </a:prstGeom>
          <a:solidFill>
            <a:schemeClr val="bg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4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395</Words>
  <Application>Microsoft Office PowerPoint</Application>
  <PresentationFormat>와이드스크린</PresentationFormat>
  <Paragraphs>113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함초롬돋움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승현</cp:lastModifiedBy>
  <cp:revision>297</cp:revision>
  <dcterms:created xsi:type="dcterms:W3CDTF">2015-01-21T11:35:38Z</dcterms:created>
  <dcterms:modified xsi:type="dcterms:W3CDTF">2021-05-09T19:43:35Z</dcterms:modified>
</cp:coreProperties>
</file>