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0066FF"/>
    <a:srgbClr val="2B7589"/>
    <a:srgbClr val="0066CC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77" autoAdjust="0"/>
  </p:normalViewPr>
  <p:slideViewPr>
    <p:cSldViewPr>
      <p:cViewPr varScale="1">
        <p:scale>
          <a:sx n="101" d="100"/>
          <a:sy n="101" d="100"/>
        </p:scale>
        <p:origin x="183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75607-4F1F-4D51-AFEC-57D8C5B3F234}" type="datetimeFigureOut">
              <a:rPr lang="ko-KR" altLang="en-US" smtClean="0"/>
              <a:t>2017-07-31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D959B-D746-4FE6-A2A5-CC9409988C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77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1</a:t>
            </a:r>
            <a:r>
              <a:rPr lang="ko-KR" altLang="en-US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웹 프로그래밍의 이해</a:t>
            </a:r>
            <a:br>
              <a:rPr lang="ko-KR" altLang="en-US" smtClean="0"/>
            </a:br>
            <a:r>
              <a:rPr lang="ko-KR" altLang="en-US" smtClean="0"/>
              <a:t>웹의 개념과 활용 분야를 알아보고</a:t>
            </a:r>
            <a:r>
              <a:rPr lang="en-US" altLang="ko-KR" smtClean="0"/>
              <a:t>, HTML5 </a:t>
            </a:r>
            <a:r>
              <a:rPr lang="ko-KR" altLang="en-US" smtClean="0"/>
              <a:t>웹 표준이 등장하게 된 배경을 살펴봅니다</a:t>
            </a:r>
            <a:r>
              <a:rPr lang="en-US" altLang="ko-KR" smtClean="0"/>
              <a:t>. </a:t>
            </a:r>
            <a:r>
              <a:rPr lang="ko-KR" altLang="en-US" smtClean="0"/>
              <a:t>그리고 실습을 위해 필요한 프로그램은 무엇인지 알아보고 내 컴퓨터에 설치해봅니다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2</a:t>
            </a:r>
            <a:r>
              <a:rPr lang="ko-KR" altLang="en-US" smtClean="0"/>
              <a:t>부</a:t>
            </a:r>
            <a:r>
              <a:rPr lang="en-US" altLang="ko-KR" smtClean="0"/>
              <a:t>. HTML5 </a:t>
            </a:r>
            <a:r>
              <a:rPr lang="ko-KR" altLang="en-US" smtClean="0"/>
              <a:t>이해와 활용</a:t>
            </a:r>
            <a:br>
              <a:rPr lang="ko-KR" altLang="en-US" smtClean="0"/>
            </a:br>
            <a:r>
              <a:rPr lang="en-US" altLang="ko-KR" smtClean="0"/>
              <a:t>HTML5 </a:t>
            </a:r>
            <a:r>
              <a:rPr lang="ko-KR" altLang="en-US" smtClean="0"/>
              <a:t>문서 구조와 작성 규칙을 알아보고</a:t>
            </a:r>
            <a:r>
              <a:rPr lang="en-US" altLang="ko-KR" smtClean="0"/>
              <a:t>, </a:t>
            </a:r>
            <a:r>
              <a:rPr lang="ko-KR" altLang="en-US" smtClean="0"/>
              <a:t>기본 태그와 멀티미디어 태그</a:t>
            </a:r>
            <a:r>
              <a:rPr lang="en-US" altLang="ko-KR" smtClean="0"/>
              <a:t>, </a:t>
            </a:r>
            <a:r>
              <a:rPr lang="ko-KR" altLang="en-US" smtClean="0"/>
              <a:t>입력 양식 태그와 공간 분할 태그의 종류와 사용법에 대해 알아봅니다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3</a:t>
            </a:r>
            <a:r>
              <a:rPr lang="ko-KR" altLang="en-US" smtClean="0"/>
              <a:t>부</a:t>
            </a:r>
            <a:r>
              <a:rPr lang="en-US" altLang="ko-KR" smtClean="0"/>
              <a:t>. CSS3 </a:t>
            </a:r>
            <a:r>
              <a:rPr lang="ko-KR" altLang="en-US" smtClean="0"/>
              <a:t>이해와 활용</a:t>
            </a:r>
            <a:br>
              <a:rPr lang="ko-KR" altLang="en-US" smtClean="0"/>
            </a:br>
            <a:r>
              <a:rPr lang="en-US" altLang="ko-KR" smtClean="0"/>
              <a:t>CSS3 </a:t>
            </a:r>
            <a:r>
              <a:rPr lang="ko-KR" altLang="en-US" smtClean="0"/>
              <a:t>스타일시트의 기본 사용법을 익힌 후 선택자 및 속성의 종류를 알아보고 다양한 예제로 실습해봅니다</a:t>
            </a:r>
            <a:r>
              <a:rPr lang="en-US" altLang="ko-KR" smtClean="0"/>
              <a:t>. CSS3</a:t>
            </a:r>
            <a:r>
              <a:rPr lang="ko-KR" altLang="en-US" smtClean="0"/>
              <a:t>를 이용하여 웹 문서에 적용할 수 있는 다양한 효과와 애니메이션 기법에 대해서도 살펴봅니다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4</a:t>
            </a:r>
            <a:r>
              <a:rPr lang="ko-KR" altLang="en-US" smtClean="0"/>
              <a:t>부</a:t>
            </a:r>
            <a:r>
              <a:rPr lang="en-US" altLang="ko-KR" smtClean="0"/>
              <a:t>. </a:t>
            </a:r>
            <a:r>
              <a:rPr lang="ko-KR" altLang="en-US" smtClean="0"/>
              <a:t>자바스크립트 이해와 활용</a:t>
            </a:r>
            <a:br>
              <a:rPr lang="ko-KR" altLang="en-US" smtClean="0"/>
            </a:br>
            <a:r>
              <a:rPr lang="ko-KR" altLang="en-US" smtClean="0"/>
              <a:t>자바스크립트의 역할과 작성 방법을 익힌 후 변수</a:t>
            </a:r>
            <a:r>
              <a:rPr lang="en-US" altLang="ko-KR" smtClean="0"/>
              <a:t>, </a:t>
            </a:r>
            <a:r>
              <a:rPr lang="ko-KR" altLang="en-US" smtClean="0"/>
              <a:t>연산자</a:t>
            </a:r>
            <a:r>
              <a:rPr lang="en-US" altLang="ko-KR" smtClean="0"/>
              <a:t>, </a:t>
            </a:r>
            <a:r>
              <a:rPr lang="ko-KR" altLang="en-US" smtClean="0"/>
              <a:t>제어문 등의 기본 문법과 함수 및 배열 같은 고급 문법을 실습해봅니다</a:t>
            </a:r>
            <a:r>
              <a:rPr lang="en-US" altLang="ko-KR" smtClean="0"/>
              <a:t>. </a:t>
            </a:r>
            <a:r>
              <a:rPr lang="ko-KR" altLang="en-US" smtClean="0"/>
              <a:t>자바스크립트 객체를 활용하는 방법과 자바스크립트 응용 라이브러리인 제이쿼리의 사용법도 익힙니다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D959B-D746-4FE6-A2A5-CC9409988C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97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282161633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00.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 소개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강의계획표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052649772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00.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교재 소개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&amp;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강의계획표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555226237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00.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교재 소개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&amp;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+mn-ea"/>
                        </a:rPr>
                        <a:t>강의계획표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>
              <a:defRPr sz="2400">
                <a:latin typeface="나눔고딕 ExtraBold" pitchFamily="50" charset="-127"/>
                <a:ea typeface="나눔고딕 ExtraBold" pitchFamily="50" charset="-127"/>
              </a:defRPr>
            </a:lvl1pPr>
            <a:lvl2pPr>
              <a:defRPr sz="2200">
                <a:latin typeface="나눔고딕" pitchFamily="50" charset="-127"/>
                <a:ea typeface="나눔고딕" pitchFamily="50" charset="-127"/>
              </a:defRPr>
            </a:lvl2pPr>
            <a:lvl3pPr>
              <a:defRPr sz="2000"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/>
                <a:gridCol w="4572000"/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092407191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/>
                <a:gridCol w="5025529"/>
                <a:gridCol w="25453"/>
                <a:gridCol w="1226667"/>
                <a:gridCol w="829295"/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00.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교재 소개 </a:t>
                      </a:r>
                      <a:r>
                        <a:rPr lang="en-US" altLang="ko-KR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&amp; </a:t>
                      </a:r>
                      <a:r>
                        <a:rPr lang="ko-KR" altLang="en-US" sz="9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강의계획표</a:t>
                      </a:r>
                      <a:endParaRPr lang="ko-KR" altLang="en-US" sz="9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 smtClean="0">
                <a:solidFill>
                  <a:srgbClr val="262626"/>
                </a:solidFill>
                <a:ea typeface="맑은 고딕" pitchFamily="50" charset="-127"/>
              </a:rPr>
              <a:t>/6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59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2017-07-31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webprogra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5949280"/>
            <a:ext cx="1665901" cy="251080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683568" y="1916832"/>
            <a:ext cx="7991475" cy="138499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dirty="0">
                <a:ea typeface="맑은 고딕" pitchFamily="50" charset="-127"/>
              </a:rPr>
              <a:t>[</a:t>
            </a:r>
            <a:r>
              <a:rPr kumimoji="0" lang="ko-KR" altLang="en-US" sz="1400" dirty="0">
                <a:ea typeface="맑은 고딕" pitchFamily="50" charset="-127"/>
              </a:rPr>
              <a:t>강의교안 이용 안내</a:t>
            </a:r>
            <a:r>
              <a:rPr kumimoji="0" lang="en-US" altLang="ko-KR" sz="1400" dirty="0"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400" u="none" smtClean="0">
              <a:ea typeface="맑은 고딕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mtClean="0">
                <a:ea typeface="맑은 고딕" pitchFamily="50" charset="-127"/>
              </a:rPr>
              <a:t>본 강의교안의 저작권은 한빛아카데미㈜에 있습니다</a:t>
            </a:r>
            <a:r>
              <a:rPr kumimoji="0" lang="en-US" altLang="ko-KR" sz="1400" u="none" smtClean="0">
                <a:ea typeface="맑은 고딕" pitchFamily="50" charset="-127"/>
              </a:rPr>
              <a:t>.</a:t>
            </a:r>
            <a:r>
              <a:rPr kumimoji="0" lang="ko-KR" altLang="en-US" sz="1400" u="none" smtClean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u="none" smtClean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none" smtClean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400" smtClean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교재 소개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628799"/>
            <a:ext cx="3224797" cy="40324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내용 개체 틀 6"/>
          <p:cNvSpPr>
            <a:spLocks noGrp="1"/>
          </p:cNvSpPr>
          <p:nvPr>
            <p:ph sz="quarter" idx="4294967295"/>
          </p:nvPr>
        </p:nvSpPr>
        <p:spPr>
          <a:xfrm>
            <a:off x="3878415" y="2249868"/>
            <a:ext cx="5265585" cy="2790311"/>
          </a:xfrm>
        </p:spPr>
        <p:txBody>
          <a:bodyPr>
            <a:normAutofit/>
          </a:bodyPr>
          <a:lstStyle/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도서명 </a:t>
            </a:r>
            <a:r>
              <a:rPr lang="en-US" altLang="ko-KR" sz="1600"/>
              <a:t>: </a:t>
            </a:r>
            <a:r>
              <a:rPr lang="ko-KR" altLang="en-US" sz="1600" smtClean="0"/>
              <a:t>차세대 웹 프로그래밍</a:t>
            </a:r>
            <a:endParaRPr lang="en-US" altLang="ko-KR" sz="1600" smtClean="0"/>
          </a:p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smtClean="0"/>
              <a:t>ISBN </a:t>
            </a:r>
            <a:r>
              <a:rPr lang="en-US" altLang="ko-KR" sz="1600"/>
              <a:t>: </a:t>
            </a:r>
            <a:r>
              <a:rPr lang="en-US" altLang="ko-KR" sz="1600" smtClean="0"/>
              <a:t>979-11-5664-330-2 </a:t>
            </a:r>
            <a:r>
              <a:rPr lang="en-US" altLang="ko-KR" sz="1600" dirty="0" smtClean="0"/>
              <a:t>93000</a:t>
            </a:r>
          </a:p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저자 </a:t>
            </a:r>
            <a:r>
              <a:rPr lang="en-US" altLang="ko-KR" sz="1600"/>
              <a:t>: </a:t>
            </a:r>
            <a:r>
              <a:rPr lang="ko-KR" altLang="en-US" sz="1600" smtClean="0"/>
              <a:t>홍성용</a:t>
            </a:r>
            <a:endParaRPr lang="ko-KR" altLang="en-US" sz="1600" dirty="0"/>
          </a:p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출판사 </a:t>
            </a:r>
            <a:r>
              <a:rPr lang="en-US" altLang="ko-KR" sz="1600"/>
              <a:t>: </a:t>
            </a:r>
            <a:r>
              <a:rPr lang="ko-KR" altLang="en-US" sz="1600" smtClean="0"/>
              <a:t>한빛아카데미㈜</a:t>
            </a:r>
            <a:endParaRPr lang="en-US" altLang="ko-KR" sz="1600" dirty="0"/>
          </a:p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페이지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정가 </a:t>
            </a:r>
            <a:r>
              <a:rPr lang="en-US" altLang="ko-KR" sz="1600"/>
              <a:t>: </a:t>
            </a:r>
            <a:r>
              <a:rPr lang="en-US" altLang="ko-KR" sz="1600" smtClean="0"/>
              <a:t>468p / 26,000</a:t>
            </a:r>
            <a:r>
              <a:rPr lang="ko-KR" altLang="en-US" sz="1600" dirty="0" smtClean="0"/>
              <a:t>원</a:t>
            </a:r>
            <a:endParaRPr lang="en-US" altLang="ko-KR" sz="1600" dirty="0" smtClean="0"/>
          </a:p>
          <a:p>
            <a:pPr marL="180975" lvl="1" indent="-1809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예제 소스 </a:t>
            </a:r>
            <a:r>
              <a:rPr lang="en-US" altLang="ko-KR" sz="1600" dirty="0" smtClean="0"/>
              <a:t>: </a:t>
            </a:r>
            <a:r>
              <a:rPr lang="en-US" altLang="ko-KR" sz="1600" spc="-50" dirty="0"/>
              <a:t>http</a:t>
            </a:r>
            <a:r>
              <a:rPr lang="en-US" altLang="ko-KR" sz="1600" spc="-50"/>
              <a:t>://</a:t>
            </a:r>
            <a:r>
              <a:rPr lang="en-US" altLang="ko-KR" sz="1600" spc="-50" smtClean="0"/>
              <a:t>www.hanbit.co.kr/exam/4330</a:t>
            </a:r>
          </a:p>
        </p:txBody>
      </p:sp>
    </p:spTree>
    <p:extLst>
      <p:ext uri="{BB962C8B-B14F-4D97-AF65-F5344CB8AC3E}">
        <p14:creationId xmlns:p14="http://schemas.microsoft.com/office/powerpoint/2010/main" val="41854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800" smtClean="0">
                <a:latin typeface="+mn-ea"/>
                <a:ea typeface="+mn-ea"/>
              </a:rPr>
              <a:t>HTML5, CSS3, </a:t>
            </a:r>
            <a:r>
              <a:rPr lang="ko-KR" altLang="en-US" sz="1800" smtClean="0">
                <a:latin typeface="+mn-ea"/>
                <a:ea typeface="+mn-ea"/>
              </a:rPr>
              <a:t>자바스크립트</a:t>
            </a:r>
            <a:r>
              <a:rPr lang="en-US" altLang="ko-KR" sz="1800" smtClean="0">
                <a:latin typeface="+mn-ea"/>
                <a:ea typeface="+mn-ea"/>
              </a:rPr>
              <a:t>, </a:t>
            </a:r>
            <a:r>
              <a:rPr lang="ko-KR" altLang="en-US" sz="1800" smtClean="0">
                <a:latin typeface="+mn-ea"/>
                <a:ea typeface="+mn-ea"/>
              </a:rPr>
              <a:t>제이쿼리 기술이 어떻게 연계되어 동작하는지 문법별로 학습하고</a:t>
            </a:r>
            <a:r>
              <a:rPr lang="en-US" altLang="ko-KR" sz="1800" smtClean="0">
                <a:latin typeface="+mn-ea"/>
                <a:ea typeface="+mn-ea"/>
              </a:rPr>
              <a:t>,</a:t>
            </a:r>
            <a:r>
              <a:rPr lang="ko-KR" altLang="en-US" sz="1800" smtClean="0">
                <a:latin typeface="+mn-ea"/>
                <a:ea typeface="+mn-ea"/>
              </a:rPr>
              <a:t> 다양한 예제로 실습합니다</a:t>
            </a:r>
            <a:r>
              <a:rPr lang="en-US" altLang="ko-KR" sz="1800" smtClean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latin typeface="+mn-ea"/>
                <a:ea typeface="+mn-ea"/>
              </a:rPr>
              <a:t>책에 실린 내용 외에 추가적인 내용을 찾아볼 수 있도록 중간 중간 참고 사이트를 안내합니다</a:t>
            </a:r>
            <a:r>
              <a:rPr lang="en-US" altLang="ko-KR" sz="1800" smtClean="0">
                <a:latin typeface="+mn-ea"/>
                <a:ea typeface="+mn-ea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0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800" smtClean="0">
                <a:latin typeface="+mn-ea"/>
                <a:ea typeface="+mn-ea"/>
              </a:rPr>
              <a:t>각 장에서 배운 내용을 퀴즈로 풀어 볼 수 있도록 퀴즈 사이트를 제공합니다</a:t>
            </a:r>
            <a:r>
              <a:rPr lang="en-US" altLang="ko-KR" sz="1800" smtClean="0">
                <a:latin typeface="+mn-ea"/>
                <a:ea typeface="+mn-ea"/>
              </a:rPr>
              <a:t>. </a:t>
            </a:r>
            <a:r>
              <a:rPr lang="ko-KR" altLang="en-US" sz="1800" smtClean="0">
                <a:latin typeface="+mn-ea"/>
                <a:ea typeface="+mn-ea"/>
              </a:rPr>
              <a:t>다음 사이트에 접속하면 퀴즈를 푼 후 바로 답을 확인할 수 있습니다</a:t>
            </a:r>
            <a:r>
              <a:rPr lang="en-US" altLang="ko-KR" sz="1800" smtClean="0">
                <a:latin typeface="+mn-ea"/>
                <a:ea typeface="+mn-ea"/>
              </a:rPr>
              <a:t>. </a:t>
            </a:r>
            <a:br>
              <a:rPr lang="en-US" altLang="ko-KR" sz="1800" smtClean="0">
                <a:latin typeface="+mn-ea"/>
                <a:ea typeface="+mn-ea"/>
              </a:rPr>
            </a:br>
            <a:r>
              <a:rPr lang="en-US" altLang="ko-KR" sz="1800">
                <a:latin typeface="+mn-ea"/>
                <a:ea typeface="+mn-ea"/>
                <a:hlinkClick r:id="rId2"/>
              </a:rPr>
              <a:t>https://sites.google.com/view/webprogram</a:t>
            </a:r>
            <a:endParaRPr lang="en-US" altLang="ko-KR" sz="180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교재 주요 특징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5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다루는 내용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643" y="908720"/>
            <a:ext cx="642471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강의계획표</a:t>
            </a:r>
            <a:endParaRPr lang="ko-KR" altLang="en-US"/>
          </a:p>
        </p:txBody>
      </p:sp>
      <p:graphicFrame>
        <p:nvGraphicFramePr>
          <p:cNvPr id="4" name="내용 개체 틀 1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754124369"/>
              </p:ext>
            </p:extLst>
          </p:nvPr>
        </p:nvGraphicFramePr>
        <p:xfrm>
          <a:off x="575555" y="1052736"/>
          <a:ext cx="7992889" cy="518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233"/>
                <a:gridCol w="1057940"/>
                <a:gridCol w="6444716"/>
              </a:tblGrid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주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mtClean="0"/>
                        <a:t>해당 장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주제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1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웹</a:t>
                      </a:r>
                      <a:r>
                        <a:rPr lang="ko-KR" altLang="en-US" sz="1400" baseline="0" smtClean="0"/>
                        <a:t> 프로그래밍의 개요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2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웹 프로그래밍 실습 환경 구축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3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HTML5</a:t>
                      </a:r>
                      <a:r>
                        <a:rPr lang="en-US" altLang="ko-KR" sz="1400" baseline="0" smtClean="0"/>
                        <a:t> </a:t>
                      </a:r>
                      <a:r>
                        <a:rPr lang="ko-KR" altLang="en-US" sz="1400" baseline="0" smtClean="0"/>
                        <a:t>문서 구조와 작성 규칙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4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기본 태그와 멀티미디어 태그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5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입력 양식 태그와 공간 분할 태그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6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CSS3 </a:t>
                      </a:r>
                      <a:r>
                        <a:rPr lang="ko-KR" altLang="en-US" sz="1400" smtClean="0"/>
                        <a:t>기본 사용법과 선택자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7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CSS3 </a:t>
                      </a:r>
                      <a:r>
                        <a:rPr lang="ko-KR" altLang="en-US" sz="1400" smtClean="0"/>
                        <a:t>속성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/>
                        <a:t>중간고사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CSS3 </a:t>
                      </a:r>
                      <a:r>
                        <a:rPr lang="ko-KR" altLang="en-US" sz="1400" smtClean="0"/>
                        <a:t>효과와 애니메이션</a:t>
                      </a:r>
                      <a:r>
                        <a:rPr lang="en-US" altLang="ko-KR" sz="140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8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smtClean="0"/>
                        <a:t>CSS3 </a:t>
                      </a:r>
                      <a:r>
                        <a:rPr lang="ko-KR" altLang="en-US" sz="1400" smtClean="0"/>
                        <a:t>효과와 애니메이션</a:t>
                      </a:r>
                      <a:r>
                        <a:rPr lang="en-US" altLang="ko-KR" sz="140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9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자바스크립트 기본 문법</a:t>
                      </a:r>
                      <a:r>
                        <a:rPr lang="en-US" altLang="ko-KR" sz="140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9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자바스크립트 기본 문법</a:t>
                      </a:r>
                      <a:r>
                        <a:rPr lang="en-US" altLang="ko-KR" sz="1400" smtClean="0"/>
                        <a:t>2</a:t>
                      </a:r>
                      <a:endParaRPr lang="ko-KR" altLang="en-US" sz="1400" smtClean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10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smtClean="0"/>
                        <a:t>자바스크립트 함수와 배열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11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자바스크립트 객체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smtClean="0"/>
                        <a:t>12</a:t>
                      </a:r>
                      <a:r>
                        <a:rPr lang="ko-KR" altLang="en-US" sz="1400" smtClean="0"/>
                        <a:t>장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/>
                        <a:t>제이쿼리 활용</a:t>
                      </a:r>
                      <a:endParaRPr lang="ko-KR" altLang="en-US" sz="1400" dirty="0"/>
                    </a:p>
                  </a:txBody>
                  <a:tcPr/>
                </a:tc>
              </a:tr>
              <a:tr h="291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기말고사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03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136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1958E5hvUyXmqsZauhVzj8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230</Words>
  <Application>Microsoft Office PowerPoint</Application>
  <PresentationFormat>화면 슬라이드 쇼(4:3)</PresentationFormat>
  <Paragraphs>77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HY견명조</vt:lpstr>
      <vt:lpstr>굴림</vt:lpstr>
      <vt:lpstr>나눔고딕</vt:lpstr>
      <vt:lpstr>나눔고딕 ExtraBold</vt:lpstr>
      <vt:lpstr>맑은 고딕</vt:lpstr>
      <vt:lpstr>Arial</vt:lpstr>
      <vt:lpstr>Office 테마</vt:lpstr>
      <vt:lpstr>PowerPoint 프레젠테이션</vt:lpstr>
      <vt:lpstr>교재 소개</vt:lpstr>
      <vt:lpstr>교재 주요 특징</vt:lpstr>
      <vt:lpstr>다루는 내용</vt:lpstr>
      <vt:lpstr>강의계획표</vt:lpstr>
      <vt:lpstr>PowerPoint 프레젠테이션</vt:lpstr>
    </vt:vector>
  </TitlesOfParts>
  <Company>한빛가족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변소현</cp:lastModifiedBy>
  <cp:revision>167</cp:revision>
  <dcterms:created xsi:type="dcterms:W3CDTF">2012-08-06T11:28:05Z</dcterms:created>
  <dcterms:modified xsi:type="dcterms:W3CDTF">2017-07-31T03:14:05Z</dcterms:modified>
</cp:coreProperties>
</file>