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384" r:id="rId6"/>
    <p:sldId id="385" r:id="rId7"/>
    <p:sldId id="386" r:id="rId8"/>
    <p:sldId id="387" r:id="rId9"/>
    <p:sldId id="388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1" r:id="rId31"/>
    <p:sldId id="412" r:id="rId32"/>
    <p:sldId id="413" r:id="rId33"/>
    <p:sldId id="414" r:id="rId34"/>
    <p:sldId id="415" r:id="rId35"/>
    <p:sldId id="416" r:id="rId36"/>
    <p:sldId id="417" r:id="rId37"/>
    <p:sldId id="431" r:id="rId38"/>
    <p:sldId id="418" r:id="rId39"/>
    <p:sldId id="419" r:id="rId40"/>
    <p:sldId id="420" r:id="rId41"/>
    <p:sldId id="421" r:id="rId42"/>
    <p:sldId id="423" r:id="rId43"/>
    <p:sldId id="424" r:id="rId44"/>
    <p:sldId id="425" r:id="rId45"/>
    <p:sldId id="426" r:id="rId46"/>
    <p:sldId id="427" r:id="rId47"/>
    <p:sldId id="428" r:id="rId48"/>
    <p:sldId id="430" r:id="rId49"/>
    <p:sldId id="271" r:id="rId5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66CC"/>
    <a:srgbClr val="FFCC99"/>
    <a:srgbClr val="0066FF"/>
    <a:srgbClr val="2B7589"/>
    <a:srgbClr val="339933"/>
    <a:srgbClr val="0099CC"/>
    <a:srgbClr val="CBCBCB"/>
    <a:srgbClr val="0000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16" autoAdjust="0"/>
  </p:normalViewPr>
  <p:slideViewPr>
    <p:cSldViewPr>
      <p:cViewPr varScale="1">
        <p:scale>
          <a:sx n="95" d="100"/>
          <a:sy n="95" d="100"/>
        </p:scale>
        <p:origin x="84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830716641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Ch_10_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자바스크립트 함수와 배열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/49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71613931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Ch_10_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자바스크립트 함수와 배열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/49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840769583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Ch_10_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자바스크립트 함수와 배열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/49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861048"/>
            <a:ext cx="415131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Ch_10_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자바스크립트 함수와 배열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/49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08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1752600"/>
          </a:xfrm>
          <a:solidFill>
            <a:srgbClr val="0066CC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Chapter 10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자바스크립트 함수와 배열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반환값</a:t>
            </a:r>
            <a:r>
              <a:rPr lang="ko-KR" altLang="en-US" dirty="0"/>
              <a:t> 출력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함수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10-6 </a:t>
            </a:r>
            <a:r>
              <a:rPr lang="ko-KR" altLang="en-US" sz="1100" dirty="0">
                <a:solidFill>
                  <a:schemeClr val="tx1"/>
                </a:solidFill>
              </a:rPr>
              <a:t>변수 없이 </a:t>
            </a:r>
            <a:r>
              <a:rPr lang="ko-KR" altLang="en-US" sz="1100" dirty="0" err="1">
                <a:solidFill>
                  <a:schemeClr val="tx1"/>
                </a:solidFill>
              </a:rPr>
              <a:t>반환값</a:t>
            </a:r>
            <a:r>
              <a:rPr lang="ko-KR" altLang="en-US" sz="1100" dirty="0">
                <a:solidFill>
                  <a:schemeClr val="tx1"/>
                </a:solidFill>
              </a:rPr>
              <a:t> 출력하기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ch10/06_func.html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412776"/>
            <a:ext cx="8344461" cy="2242245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add(name, n) {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document.write(name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학생이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n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까지 덧셈 수행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sum=0;</a:t>
            </a:r>
          </a:p>
          <a:p>
            <a:r>
              <a:rPr lang="nn-NO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n-NO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nn-NO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nn-NO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i=1; i&lt;=n; i++)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sum+=i;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sum;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결과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add(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홍길동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10)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결과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add(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이영희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100)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212976"/>
            <a:ext cx="3167063" cy="124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07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반환값</a:t>
            </a:r>
            <a:r>
              <a:rPr lang="ko-KR" altLang="en-US" dirty="0"/>
              <a:t> 출력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함수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10-7 </a:t>
            </a:r>
            <a:r>
              <a:rPr lang="ko-KR" altLang="en-US" sz="1100" dirty="0">
                <a:solidFill>
                  <a:schemeClr val="tx1"/>
                </a:solidFill>
              </a:rPr>
              <a:t>서로 다른 변수로 같은 함수의 </a:t>
            </a:r>
            <a:r>
              <a:rPr lang="ko-KR" altLang="en-US" sz="1100" dirty="0" err="1">
                <a:solidFill>
                  <a:schemeClr val="tx1"/>
                </a:solidFill>
              </a:rPr>
              <a:t>반환값</a:t>
            </a:r>
            <a:r>
              <a:rPr lang="ko-KR" altLang="en-US" sz="1100" dirty="0">
                <a:solidFill>
                  <a:schemeClr val="tx1"/>
                </a:solidFill>
              </a:rPr>
              <a:t> 출력하기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ch10/07_func.html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412776"/>
            <a:ext cx="8344461" cy="178673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add(x, y)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x+y;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calSum=add;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함수를 변수에 할당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addUp=add; 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함수를 변수에 할당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결과 값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calSum(5, 10)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결과 값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addUp(3, 20)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420888"/>
            <a:ext cx="1606868" cy="61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66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인자와 매개 변수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함수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8251031" cy="222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3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인자와 매개 변수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함수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10-8 </a:t>
            </a:r>
            <a:r>
              <a:rPr lang="ko-KR" altLang="en-US" sz="1100" dirty="0">
                <a:solidFill>
                  <a:schemeClr val="tx1"/>
                </a:solidFill>
              </a:rPr>
              <a:t>서로 다른 변수로 같은 함수의 </a:t>
            </a:r>
            <a:r>
              <a:rPr lang="ko-KR" altLang="en-US" sz="1100" dirty="0" err="1">
                <a:solidFill>
                  <a:schemeClr val="tx1"/>
                </a:solidFill>
              </a:rPr>
              <a:t>반환값</a:t>
            </a:r>
            <a:r>
              <a:rPr lang="ko-KR" altLang="en-US" sz="1100" dirty="0">
                <a:solidFill>
                  <a:schemeClr val="tx1"/>
                </a:solidFill>
              </a:rPr>
              <a:t> 출력하기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ch10/07_func.html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1412776"/>
            <a:ext cx="8344461" cy="504056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sum=1;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sum;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add(x)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sum=x+1;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sum;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add(x, y)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sum=x+y;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sum;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add(x, y, z)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sum=x+y+z;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sum;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r0=add();      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r1=add(1);     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r2=add(2, 3);  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r3=add(4, 5 ,6);   </a:t>
            </a:r>
          </a:p>
          <a:p>
            <a:r>
              <a:rPr lang="nb-NO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nb-NO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nb-NO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r4=add(7, 8, 9, 10);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호출 인자 없음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r0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호출 인자 부족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r1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호출 인자 부족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r2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정상적인 함수 호출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r3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"7, 8, 9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 인자값으로 적용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r4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509120"/>
            <a:ext cx="2331059" cy="177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0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인자와 매개 변수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함수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10-9 </a:t>
            </a:r>
            <a:r>
              <a:rPr lang="ko-KR" altLang="en-US" sz="1100" dirty="0">
                <a:solidFill>
                  <a:schemeClr val="tx1"/>
                </a:solidFill>
              </a:rPr>
              <a:t>인자의 개수가 적을 때 처리 방법 살펴보기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ch10/09_func.html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1412776"/>
            <a:ext cx="8344461" cy="36724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add(x, y, z)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((y===undefined) &amp;&amp; (z===undefined))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sum=x;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(z===undefined)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sum=x+y;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sum=x+y+z;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sum;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r1=add(2);   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r2=add(2, 3);   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r3=add(4, 5, 6); 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호출 인자 부족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r1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호출 인자 부족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r2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정상적인 함수 호출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r3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717032"/>
            <a:ext cx="2238801" cy="120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26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인자와 매개 변수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함수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10-10 </a:t>
            </a:r>
            <a:r>
              <a:rPr lang="ko-KR" altLang="en-US" sz="1100" dirty="0">
                <a:solidFill>
                  <a:schemeClr val="tx1"/>
                </a:solidFill>
              </a:rPr>
              <a:t>인자를 </a:t>
            </a:r>
            <a:r>
              <a:rPr lang="en-US" altLang="ko-KR" sz="1100" dirty="0">
                <a:solidFill>
                  <a:schemeClr val="tx1"/>
                </a:solidFill>
              </a:rPr>
              <a:t>arguments </a:t>
            </a:r>
            <a:r>
              <a:rPr lang="ko-KR" altLang="en-US" sz="1100" dirty="0">
                <a:solidFill>
                  <a:schemeClr val="tx1"/>
                </a:solidFill>
              </a:rPr>
              <a:t>객체로 </a:t>
            </a:r>
            <a:r>
              <a:rPr lang="ko-KR" altLang="en-US" sz="1100" dirty="0" smtClean="0">
                <a:solidFill>
                  <a:schemeClr val="tx1"/>
                </a:solidFill>
              </a:rPr>
              <a:t>처리하기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ch10/10_func.html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1412776"/>
            <a:ext cx="8344461" cy="244827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i, sum=0;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i&lt;arguments.length; i++)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sum=sum+arguments[i];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수행 결과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sum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add(2, 3);   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add(2, 3, 4); 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add(4, 5, 6, 7, 8);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add(1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2, 3, 4, 5, 6, 7, 8, 9, 10);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132856"/>
            <a:ext cx="161907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3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배열의 개념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5" y="2852936"/>
            <a:ext cx="8279275" cy="1368152"/>
          </a:xfrm>
          <a:prstGeom prst="rect">
            <a:avLst/>
          </a:prstGeom>
        </p:spPr>
      </p:pic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656184"/>
          </a:xfrm>
        </p:spPr>
        <p:txBody>
          <a:bodyPr/>
          <a:lstStyle/>
          <a:p>
            <a:r>
              <a:rPr lang="ko-KR" altLang="en-US" smtClean="0"/>
              <a:t>배열 </a:t>
            </a:r>
            <a:endParaRPr lang="en-US" altLang="ko-KR"/>
          </a:p>
          <a:p>
            <a:pPr lvl="1"/>
            <a:r>
              <a:rPr lang="ko-KR" altLang="en-US" smtClean="0"/>
              <a:t>여러 데이터 값을 저장하는 공간</a:t>
            </a:r>
            <a:endParaRPr lang="en-US" altLang="ko-KR" smtClean="0"/>
          </a:p>
          <a:p>
            <a:pPr lvl="1"/>
            <a:r>
              <a:rPr lang="ko-KR" altLang="en-US" smtClean="0"/>
              <a:t>원소</a:t>
            </a:r>
            <a:r>
              <a:rPr lang="en-US" altLang="ko-KR" smtClean="0"/>
              <a:t>: </a:t>
            </a:r>
            <a:r>
              <a:rPr lang="ko-KR" altLang="en-US" smtClean="0"/>
              <a:t>배열에 저장된 하나 하나의 데이터</a:t>
            </a:r>
            <a:endParaRPr lang="en-US" altLang="ko-KR" smtClean="0"/>
          </a:p>
          <a:p>
            <a:pPr lvl="1"/>
            <a:r>
              <a:rPr lang="ko-KR" altLang="en-US" smtClean="0"/>
              <a:t>인덱스</a:t>
            </a:r>
            <a:r>
              <a:rPr lang="en-US" altLang="ko-KR" smtClean="0"/>
              <a:t>: </a:t>
            </a:r>
            <a:r>
              <a:rPr lang="ko-KR" altLang="en-US" smtClean="0"/>
              <a:t>원소를 구분하는 번호</a:t>
            </a:r>
            <a:r>
              <a:rPr lang="en-US" altLang="ko-KR" smtClean="0"/>
              <a:t>, 0</a:t>
            </a:r>
            <a:r>
              <a:rPr lang="ko-KR" altLang="en-US" smtClean="0"/>
              <a:t>부터 매김</a:t>
            </a:r>
            <a:endParaRPr lang="en-US" altLang="ko-KR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19571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배열 생성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04056"/>
          </a:xfrm>
        </p:spPr>
        <p:txBody>
          <a:bodyPr/>
          <a:lstStyle/>
          <a:p>
            <a:r>
              <a:rPr lang="ko-KR" altLang="en-US" dirty="0" smtClean="0"/>
              <a:t>배열 </a:t>
            </a:r>
            <a:r>
              <a:rPr lang="ko-KR" altLang="en-US" dirty="0" err="1" smtClean="0"/>
              <a:t>리터럴로</a:t>
            </a:r>
            <a:r>
              <a:rPr lang="ko-KR" altLang="en-US" dirty="0" smtClean="0"/>
              <a:t> 생성하기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8" y="1556792"/>
            <a:ext cx="7687627" cy="63341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5536" y="234888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10-11 </a:t>
            </a:r>
            <a:r>
              <a:rPr lang="ko-KR" altLang="en-US" sz="1100" dirty="0">
                <a:solidFill>
                  <a:schemeClr val="tx1"/>
                </a:solidFill>
              </a:rPr>
              <a:t>배열 변수에 </a:t>
            </a:r>
            <a:r>
              <a:rPr lang="ko-KR" altLang="en-US" sz="1100" dirty="0" err="1">
                <a:solidFill>
                  <a:schemeClr val="tx1"/>
                </a:solidFill>
              </a:rPr>
              <a:t>초깃값을</a:t>
            </a:r>
            <a:r>
              <a:rPr lang="ko-KR" altLang="en-US" sz="1100" dirty="0">
                <a:solidFill>
                  <a:schemeClr val="tx1"/>
                </a:solidFill>
              </a:rPr>
              <a:t> 할당하여 배열 </a:t>
            </a:r>
            <a:r>
              <a:rPr lang="ko-KR" altLang="en-US" sz="1100" dirty="0" smtClean="0">
                <a:solidFill>
                  <a:schemeClr val="tx1"/>
                </a:solidFill>
              </a:rPr>
              <a:t>만들기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ch10/11_arr.html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2708920"/>
            <a:ext cx="8344461" cy="1857549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city=[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"Seoul"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"Busan"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"Incheon"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리터럴 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printArr()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i&lt;city.length; i++)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i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"] = 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city[i]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printArr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102081"/>
            <a:ext cx="2673058" cy="9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00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배열 생성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10-12 </a:t>
            </a:r>
            <a:r>
              <a:rPr lang="ko-KR" altLang="en-US" sz="1100" dirty="0">
                <a:solidFill>
                  <a:schemeClr val="tx1"/>
                </a:solidFill>
              </a:rPr>
              <a:t>배열 변수 먼저 선언하고 원소 값은 따로 </a:t>
            </a:r>
            <a:r>
              <a:rPr lang="ko-KR" altLang="en-US" sz="1100" dirty="0" smtClean="0">
                <a:solidFill>
                  <a:schemeClr val="tx1"/>
                </a:solidFill>
              </a:rPr>
              <a:t>할당하기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ch10/12_arr.html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412776"/>
            <a:ext cx="8344461" cy="273630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city=[];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변수 선언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city[0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"Seoul"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city[1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"Busan"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city[2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"Incheon"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city[3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"Mokpo"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city[4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"Sejeong"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printArr(){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i&lt;city.length; i++)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i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"] = 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city[i]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printArr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789040"/>
            <a:ext cx="2658168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69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배열 생성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10-13 </a:t>
            </a:r>
            <a:r>
              <a:rPr lang="ko-KR" altLang="en-US" sz="1100" dirty="0">
                <a:solidFill>
                  <a:schemeClr val="tx1"/>
                </a:solidFill>
              </a:rPr>
              <a:t>배열에 공백 데이터 포함하기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ch10/13_arr.html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412776"/>
            <a:ext cx="8344461" cy="1882205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city=[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"Seoul"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"Busan"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"Incheon"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공백 리터럴 포함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printArr()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i&lt;city.length; i++)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i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"] = 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city[i]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printArr();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780928"/>
            <a:ext cx="2595369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1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>
              <a:lumMod val="75000"/>
            </a:schemeClr>
          </a:solidFill>
        </p:grpSpPr>
        <p:sp>
          <p:nvSpPr>
            <p:cNvPr id="4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1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kumimoji="0" lang="ko-KR" altLang="en-US" dirty="0">
                <a:latin typeface="+mn-ea"/>
                <a:ea typeface="+mn-ea"/>
              </a:rPr>
              <a:t>자바스크립트 함수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02 </a:t>
            </a:r>
            <a:r>
              <a:rPr kumimoji="0" lang="ko-KR" altLang="en-US" dirty="0">
                <a:latin typeface="+mn-ea"/>
                <a:ea typeface="+mn-ea"/>
              </a:rPr>
              <a:t>자바스크립트 배열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03 </a:t>
            </a:r>
            <a:r>
              <a:rPr kumimoji="0" lang="ko-KR" altLang="en-US" dirty="0">
                <a:latin typeface="+mn-ea"/>
                <a:ea typeface="+mn-ea"/>
              </a:rPr>
              <a:t>배열 관련 </a:t>
            </a:r>
            <a:r>
              <a:rPr kumimoji="0" lang="ko-KR" altLang="en-US" dirty="0" err="1">
                <a:latin typeface="+mn-ea"/>
                <a:ea typeface="+mn-ea"/>
              </a:rPr>
              <a:t>메소드</a:t>
            </a:r>
            <a:endParaRPr kumimoji="0" lang="ko-KR" altLang="en-US" dirty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04 </a:t>
            </a:r>
            <a:r>
              <a:rPr kumimoji="0" lang="ko-KR" altLang="en-US" dirty="0">
                <a:latin typeface="+mn-ea"/>
                <a:ea typeface="+mn-ea"/>
              </a:rPr>
              <a:t>연관 배열과 </a:t>
            </a:r>
            <a:r>
              <a:rPr kumimoji="0" lang="en-US" altLang="ko-KR" dirty="0">
                <a:latin typeface="+mn-ea"/>
                <a:ea typeface="+mn-ea"/>
              </a:rPr>
              <a:t>2</a:t>
            </a:r>
            <a:r>
              <a:rPr kumimoji="0" lang="ko-KR" altLang="en-US" dirty="0">
                <a:latin typeface="+mn-ea"/>
                <a:ea typeface="+mn-ea"/>
              </a:rPr>
              <a:t>차원 배열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398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배열 생성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10-14 </a:t>
            </a:r>
            <a:r>
              <a:rPr lang="ko-KR" altLang="en-US" sz="1100" dirty="0">
                <a:solidFill>
                  <a:schemeClr val="tx1"/>
                </a:solidFill>
              </a:rPr>
              <a:t>공백 데이터를 포함한 배열 </a:t>
            </a:r>
            <a:r>
              <a:rPr lang="ko-KR" altLang="en-US" sz="1100" dirty="0" smtClean="0">
                <a:solidFill>
                  <a:schemeClr val="tx1"/>
                </a:solidFill>
              </a:rPr>
              <a:t>연산하기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ch10/14_arr.html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412776"/>
            <a:ext cx="8344461" cy="2818309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com=[95, 88, ,72 ,68, ,99 ,82 ,78, 85];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10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 중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명의 점수만 입력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getAvg;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printAvg()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i, sum=0;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n=com.length;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document.write(n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명의 점수 입력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i&lt;n; i++)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sum+=com[i];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(sum/n);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getAvg=printAvg();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호출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평균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&lt;b&gt;"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getAvg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"&lt;/b&gt;&lt;p/&gt;"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284984"/>
            <a:ext cx="2137272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22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배열 생성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10-15 </a:t>
            </a:r>
            <a:r>
              <a:rPr lang="ko-KR" altLang="en-US" sz="1100" dirty="0">
                <a:solidFill>
                  <a:schemeClr val="tx1"/>
                </a:solidFill>
              </a:rPr>
              <a:t>공백 데이터 제외하고 연산하기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ch10/15_arr.html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412776"/>
            <a:ext cx="8344461" cy="446449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com=[95, 88, ,72 ,68, ,99 ,82 ,78, 87];  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10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 중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명의 점수만 입력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getAvg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printArr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sum=0;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count=0;  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점수 카운트 변수 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n=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com.length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n +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명의 점수 입력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&lt;p/&gt;"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=0;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&lt;n;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(com[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]===undefined) {  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점수가 입력되지 않은 학생은 연산하지 않음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sum+=com[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count++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점수를 입력한 학생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count +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&lt;p/&gt;"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총합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sum +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(sum/count);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getAvg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1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printArr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평균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getAvg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</a:t>
            </a: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725144"/>
            <a:ext cx="2484004" cy="160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43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배열 생성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10-16 </a:t>
            </a:r>
            <a:r>
              <a:rPr lang="ko-KR" altLang="en-US" sz="1100" dirty="0">
                <a:solidFill>
                  <a:schemeClr val="tx1"/>
                </a:solidFill>
              </a:rPr>
              <a:t>배열에 다양한 데이터 타입을 가진 원소 </a:t>
            </a:r>
            <a:r>
              <a:rPr lang="ko-KR" altLang="en-US" sz="1100" dirty="0" smtClean="0">
                <a:solidFill>
                  <a:schemeClr val="tx1"/>
                </a:solidFill>
              </a:rPr>
              <a:t>저장하기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ch10/16_arr.html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412776"/>
            <a:ext cx="8344461" cy="201622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x=5;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arr=[100,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"Seoul"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x];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다양한 데이터 타입 저장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printArr()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i&lt;arr.length; i++)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i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"] = 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arr[i]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printArr();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호출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852936"/>
            <a:ext cx="2595934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92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배열 생성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10-17 </a:t>
            </a:r>
            <a:r>
              <a:rPr lang="ko-KR" altLang="en-US" sz="1100" dirty="0">
                <a:solidFill>
                  <a:schemeClr val="tx1"/>
                </a:solidFill>
              </a:rPr>
              <a:t>같은 데이터 타입을 가진 배열 연산하기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ch10/17_arr.h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412776"/>
            <a:ext cx="8344461" cy="221877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arr=[10, 20, 30, 40, 50];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같은 데이터 타입 요소 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printArr()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i, sum=0;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i&lt;arr.length; i++)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sum+=arr[i];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result=printArr();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함수호출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원소 합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result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11" y="3789040"/>
            <a:ext cx="2095593" cy="51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97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배열 생성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10-18 </a:t>
            </a:r>
            <a:r>
              <a:rPr lang="ko-KR" altLang="en-US" sz="1100" dirty="0">
                <a:solidFill>
                  <a:schemeClr val="tx1"/>
                </a:solidFill>
              </a:rPr>
              <a:t>다른 데이터 타입을 가진 배열 연산하기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ch10/18_arr.htm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412776"/>
            <a:ext cx="8344461" cy="216024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arr=[10, 20, 30, 40,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'50'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 데이터 타입 요소 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printArr()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i, sum=0;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i&lt;arr.length; i++)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sum+=arr[i];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result=printArr(); 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원소 합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result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89040"/>
            <a:ext cx="2491477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37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배열 생성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242088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10-19 </a:t>
            </a:r>
            <a:r>
              <a:rPr lang="ko-KR" altLang="en-US" sz="1100" dirty="0">
                <a:solidFill>
                  <a:schemeClr val="tx1"/>
                </a:solidFill>
              </a:rPr>
              <a:t>배열 객체 생성하기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ch10/19_arr.html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2780928"/>
            <a:ext cx="8344461" cy="191708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city=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Array(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"Seoul"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"Busan"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"Incheon"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printArr()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i&lt;city.length; i++)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i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"] = 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city[i]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printArr();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04056"/>
          </a:xfrm>
        </p:spPr>
        <p:txBody>
          <a:bodyPr/>
          <a:lstStyle/>
          <a:p>
            <a:r>
              <a:rPr lang="ko-KR" altLang="en-US" dirty="0" smtClean="0"/>
              <a:t>배열 객체로 생성하기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" y="1556792"/>
            <a:ext cx="8258175" cy="6929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293096"/>
            <a:ext cx="2736304" cy="10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56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배열 생성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04056"/>
          </a:xfrm>
        </p:spPr>
        <p:txBody>
          <a:bodyPr/>
          <a:lstStyle/>
          <a:p>
            <a:r>
              <a:rPr lang="ko-KR" altLang="en-US" dirty="0" smtClean="0"/>
              <a:t>배열 객체 생성 확인 방법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3"/>
          <a:stretch/>
        </p:blipFill>
        <p:spPr>
          <a:xfrm>
            <a:off x="395536" y="1628800"/>
            <a:ext cx="7886700" cy="194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65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배열 생성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10-20 </a:t>
            </a:r>
            <a:r>
              <a:rPr lang="ko-KR" altLang="en-US" sz="1100" dirty="0">
                <a:solidFill>
                  <a:schemeClr val="tx1"/>
                </a:solidFill>
              </a:rPr>
              <a:t>배열 객체 생성 확인하기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ch10/20_arr.html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412776"/>
            <a:ext cx="8344461" cy="331236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city=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Array(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"Seoul"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"Busan"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"Incheon"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printArr()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(city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instanceof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Array) {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객체가 생성되었습니다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i&lt;city.length; i++)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i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"] = 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city[i]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객체가 아닙니다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city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printArr();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 city 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변수 타입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city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객체 확인 결과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Array.isArray(city)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553024"/>
            <a:ext cx="2870821" cy="197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8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배열 데이터 접근 및 조작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10-21 </a:t>
            </a:r>
            <a:r>
              <a:rPr lang="ko-KR" altLang="en-US" sz="1100" dirty="0">
                <a:solidFill>
                  <a:schemeClr val="tx1"/>
                </a:solidFill>
              </a:rPr>
              <a:t>배열에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부터 </a:t>
            </a:r>
            <a:r>
              <a:rPr lang="en-US" altLang="ko-KR" sz="1100" dirty="0">
                <a:solidFill>
                  <a:schemeClr val="tx1"/>
                </a:solidFill>
              </a:rPr>
              <a:t>100</a:t>
            </a:r>
            <a:r>
              <a:rPr lang="ko-KR" altLang="en-US" sz="1100" dirty="0">
                <a:solidFill>
                  <a:schemeClr val="tx1"/>
                </a:solidFill>
              </a:rPr>
              <a:t>까지 저장한 후 모두 </a:t>
            </a:r>
            <a:r>
              <a:rPr lang="ko-KR" altLang="en-US" sz="1100" dirty="0" smtClean="0">
                <a:solidFill>
                  <a:schemeClr val="tx1"/>
                </a:solidFill>
              </a:rPr>
              <a:t>더하기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ch10/21_arr.html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412776"/>
            <a:ext cx="8344461" cy="475252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arrdata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=[]; </a:t>
            </a:r>
          </a:p>
          <a:p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insertArr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  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입력 함수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=0;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=0;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&lt;=99;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 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arrdata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]=i+1;  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1~100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까지 저장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  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selectArr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selectArr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  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조회 함수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=0;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arrdata.length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arrdata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+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조회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addArr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addArr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     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덧셈 함수  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sum=0;  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=0;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arrdata.length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sum+=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arrdata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덧셈 연산 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 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덧셈 연산 결과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sum +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"&lt;a </a:t>
            </a:r>
            <a:r>
              <a:rPr lang="en-US" altLang="ko-KR" sz="11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='21_arr.html'&gt;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돌아가기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&lt;/a&gt;"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insertArr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생성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조회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연산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636912"/>
            <a:ext cx="368979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44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배열 데이터 접근 및 조작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90872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10-22 </a:t>
            </a:r>
            <a:r>
              <a:rPr lang="ko-KR" altLang="en-US" sz="1100" dirty="0">
                <a:solidFill>
                  <a:schemeClr val="tx1"/>
                </a:solidFill>
              </a:rPr>
              <a:t>홀수 번째 저장된 데이터만 </a:t>
            </a:r>
            <a:r>
              <a:rPr lang="en-US" altLang="ko-KR" sz="1100" dirty="0">
                <a:solidFill>
                  <a:schemeClr val="tx1"/>
                </a:solidFill>
              </a:rPr>
              <a:t>0</a:t>
            </a:r>
            <a:r>
              <a:rPr lang="ko-KR" altLang="en-US" sz="1100" dirty="0">
                <a:solidFill>
                  <a:schemeClr val="tx1"/>
                </a:solidFill>
              </a:rPr>
              <a:t>으로 초기화하기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ch10/22_arr.html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268760"/>
            <a:ext cx="8344461" cy="511256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arrdata=[];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insertArr() {    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i=0;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i&lt;=99; i++) {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arrdata[i]=i+1;                      </a:t>
            </a:r>
            <a:endParaRPr lang="ko-KR" altLang="en-US" sz="105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document.write(arrdata[i] + </a:t>
            </a:r>
            <a:r>
              <a:rPr lang="en-US" altLang="ko-KR" sz="105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 </a:t>
            </a:r>
            <a:endParaRPr lang="ko-KR" altLang="en-US" sz="105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delArr() {    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i;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i&lt;arrdata.length; i++) {</a:t>
            </a:r>
          </a:p>
          <a:p>
            <a:r>
              <a:rPr lang="ko-KR" altLang="en-US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(i%2==0) {                        </a:t>
            </a:r>
            <a:endParaRPr lang="ko-KR" altLang="en-US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arrdata[i]=0;                   </a:t>
            </a:r>
            <a:endParaRPr lang="ko-KR" altLang="en-US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selectArr();</a:t>
            </a:r>
          </a:p>
          <a:p>
            <a:r>
              <a:rPr lang="ko-KR" altLang="en-US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selectArr() {   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i;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i&lt;arrdata.length; i++) {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document.write(arrdata[i] + 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</a:t>
            </a:r>
            <a:endParaRPr lang="ko-KR" altLang="en-US" sz="105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"&lt;p&gt;</a:t>
            </a:r>
            <a:r>
              <a:rPr lang="ko-KR" altLang="en-US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홀수 번째 데이터 초기화 완료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!"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"&lt;/p&gt;"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"&lt;a href='22_arr.html'&gt;</a:t>
            </a:r>
            <a:r>
              <a:rPr lang="ko-KR" altLang="en-US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돌아가기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&lt;/a&gt;"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insertArr();    </a:t>
            </a:r>
            <a:endParaRPr lang="ko-KR" altLang="en-US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delArr()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배열의 홀수 번째 데이터 초기화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05"/>
          <a:stretch/>
        </p:blipFill>
        <p:spPr>
          <a:xfrm>
            <a:off x="5076056" y="1402779"/>
            <a:ext cx="3888432" cy="17964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5"/>
          <a:stretch/>
        </p:blipFill>
        <p:spPr>
          <a:xfrm>
            <a:off x="5076056" y="3233739"/>
            <a:ext cx="3888432" cy="17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4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+mn-ea"/>
                <a:ea typeface="+mn-ea"/>
              </a:rPr>
              <a:t>함수 선언 및 호출 방법을 알고 함수를 이용한 프로그램을 작성할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배열 </a:t>
            </a:r>
            <a:r>
              <a:rPr lang="ko-KR" altLang="en-US" dirty="0">
                <a:latin typeface="+mn-ea"/>
                <a:ea typeface="+mn-ea"/>
              </a:rPr>
              <a:t>생성 방법을 알고 배열을 이용한 프로그램을 작성할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배열 </a:t>
            </a:r>
            <a:r>
              <a:rPr lang="ko-KR" altLang="en-US" dirty="0">
                <a:latin typeface="+mn-ea"/>
                <a:ea typeface="+mn-ea"/>
              </a:rPr>
              <a:t>관련 </a:t>
            </a:r>
            <a:r>
              <a:rPr lang="ko-KR" altLang="en-US" dirty="0" err="1">
                <a:latin typeface="+mn-ea"/>
                <a:ea typeface="+mn-ea"/>
              </a:rPr>
              <a:t>메소드의</a:t>
            </a:r>
            <a:r>
              <a:rPr lang="ko-KR" altLang="en-US" dirty="0">
                <a:latin typeface="+mn-ea"/>
                <a:ea typeface="+mn-ea"/>
              </a:rPr>
              <a:t> 종류와 역할을 알고 </a:t>
            </a:r>
            <a:r>
              <a:rPr lang="ko-KR" altLang="en-US" dirty="0" err="1">
                <a:latin typeface="+mn-ea"/>
                <a:ea typeface="+mn-ea"/>
              </a:rPr>
              <a:t>메소드를</a:t>
            </a:r>
            <a:r>
              <a:rPr lang="ko-KR" altLang="en-US" dirty="0">
                <a:latin typeface="+mn-ea"/>
                <a:ea typeface="+mn-ea"/>
              </a:rPr>
              <a:t> 이용한 프로그램을 </a:t>
            </a:r>
            <a:endParaRPr lang="en-US" altLang="ko-KR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    작성할 </a:t>
            </a:r>
            <a:r>
              <a:rPr lang="ko-KR" altLang="en-US" dirty="0">
                <a:latin typeface="+mn-ea"/>
                <a:ea typeface="+mn-ea"/>
              </a:rPr>
              <a:t>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연관 </a:t>
            </a:r>
            <a:r>
              <a:rPr lang="ko-KR" altLang="en-US" dirty="0">
                <a:latin typeface="+mn-ea"/>
                <a:ea typeface="+mn-ea"/>
              </a:rPr>
              <a:t>배열과 </a:t>
            </a:r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ko-KR" altLang="en-US" dirty="0">
                <a:latin typeface="+mn-ea"/>
                <a:ea typeface="+mn-ea"/>
              </a:rPr>
              <a:t>차원 배열의 개념을 알고 이를 활용하여 프로그램을 </a:t>
            </a:r>
            <a:endParaRPr lang="en-US" altLang="ko-KR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   </a:t>
            </a:r>
            <a:r>
              <a:rPr lang="ko-KR" altLang="en-US" dirty="0" smtClean="0">
                <a:latin typeface="+mn-ea"/>
                <a:ea typeface="+mn-ea"/>
              </a:rPr>
              <a:t>작성할 </a:t>
            </a:r>
            <a:r>
              <a:rPr lang="ko-KR" altLang="en-US" dirty="0">
                <a:latin typeface="+mn-ea"/>
                <a:ea typeface="+mn-ea"/>
              </a:rPr>
              <a:t>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kumimoji="0" lang="en-US" altLang="en-US" dirty="0">
              <a:latin typeface="+mn-ea"/>
              <a:ea typeface="+mn-ea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065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배열 데이터 접근 및 조작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866385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10-23 </a:t>
            </a:r>
            <a:r>
              <a:rPr lang="ko-KR" altLang="en-US" sz="1100" dirty="0">
                <a:solidFill>
                  <a:schemeClr val="tx1"/>
                </a:solidFill>
              </a:rPr>
              <a:t>배열에 저장된 데이터 삭제하기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ch10/23_arr.html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226425"/>
            <a:ext cx="8344461" cy="53285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=[]; 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insertArr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   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=0;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=0;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&lt;=99 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 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]=i+1;          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1~100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출력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"&lt;p&gt;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크기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arrdata.length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"&lt;/p&gt;"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delDataArr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   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=0;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arrdata.length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    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]=0;            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데이터를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으로 초기화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allDelArr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arrdata.length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=0;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초기화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=0;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arrdata.length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조회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"&lt;p&gt;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크기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arrdata.length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"&lt;/p&gt;"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"&lt;a 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='23_arr.html'&gt;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돌아가기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&lt;/a&gt;"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insertArr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생성 함수 호출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delDataArr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초기화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allDelArr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삭제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0000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배열 데이터 접근 및 조작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768"/>
            <a:ext cx="6480720" cy="43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40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join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배열 관련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메소드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234888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10-24 </a:t>
            </a:r>
            <a:r>
              <a:rPr lang="en-US" altLang="ko-KR" sz="1100" dirty="0">
                <a:solidFill>
                  <a:schemeClr val="tx1"/>
                </a:solidFill>
              </a:rPr>
              <a:t>join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활용하기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ch10/24_arr.html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2708920"/>
            <a:ext cx="8344461" cy="165618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city=[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서울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부산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대전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joindata1=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city.join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joindata2=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city.join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'-'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joindata3=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city.join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 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그리고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조인 결과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: "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joindata1 +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조인 결과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 : "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joindata2 +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조인 결과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 : "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joindata3 +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26" y="4077072"/>
            <a:ext cx="3715613" cy="1296144"/>
          </a:xfrm>
          <a:prstGeom prst="rect">
            <a:avLst/>
          </a:prstGeom>
        </p:spPr>
      </p:pic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04056"/>
          </a:xfrm>
        </p:spPr>
        <p:txBody>
          <a:bodyPr/>
          <a:lstStyle/>
          <a:p>
            <a:r>
              <a:rPr lang="en-US" altLang="ko-KR" smtClean="0"/>
              <a:t>join</a:t>
            </a:r>
          </a:p>
          <a:p>
            <a:pPr lvl="1"/>
            <a:r>
              <a:rPr lang="ko-KR" altLang="en-US" smtClean="0"/>
              <a:t>배열에 저장된 모든 원소를 문자열로 변환한 후 연결하여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8464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/>
              <a:t>concat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배열 관련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메소드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213285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10-25 </a:t>
            </a:r>
            <a:r>
              <a:rPr lang="en-US" altLang="ko-KR" sz="1100" dirty="0" err="1">
                <a:solidFill>
                  <a:schemeClr val="tx1"/>
                </a:solidFill>
              </a:rPr>
              <a:t>concat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활용하기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ch10/25_arr.html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2492896"/>
            <a:ext cx="8344461" cy="194421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city01=[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서울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부산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대전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city02=[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대구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광주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인천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city03=[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전주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부여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세종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data1=city01.concat(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수원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오산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data2=city01.concat(city02);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data3=city01.concat(city03, city02);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결과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data1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결과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 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data2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결과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 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data3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221088"/>
            <a:ext cx="4536504" cy="1339639"/>
          </a:xfrm>
          <a:prstGeom prst="rect">
            <a:avLst/>
          </a:prstGeom>
        </p:spPr>
      </p:pic>
      <p:sp>
        <p:nvSpPr>
          <p:cNvPr id="10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04056"/>
          </a:xfrm>
        </p:spPr>
        <p:txBody>
          <a:bodyPr/>
          <a:lstStyle/>
          <a:p>
            <a:r>
              <a:rPr lang="en-US" altLang="ko-KR" smtClean="0"/>
              <a:t>concat</a:t>
            </a:r>
          </a:p>
          <a:p>
            <a:pPr lvl="1"/>
            <a:r>
              <a:rPr lang="ko-KR" altLang="en-US" smtClean="0"/>
              <a:t>지정된 배열에 두 개 이상의 데이터를 결합하거나 다른 배열 객체를 결합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50647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/>
              <a:t>reverse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배열 관련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메소드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2178595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10-26 </a:t>
            </a:r>
            <a:r>
              <a:rPr lang="en-US" altLang="ko-KR" sz="1100" dirty="0">
                <a:solidFill>
                  <a:schemeClr val="tx1"/>
                </a:solidFill>
              </a:rPr>
              <a:t>reverse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활용하기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ch10/26_arr.html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2538635"/>
            <a:ext cx="8344461" cy="122413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data=[9, 8, 7, 6, 5, 4, 3, 2, 1];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data.join()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rdata=data.reverse();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원소를 반대로 정렬 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결과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rdata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474739"/>
            <a:ext cx="3334072" cy="1114402"/>
          </a:xfrm>
          <a:prstGeom prst="rect">
            <a:avLst/>
          </a:prstGeom>
        </p:spPr>
      </p:pic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864096"/>
          </a:xfrm>
        </p:spPr>
        <p:txBody>
          <a:bodyPr/>
          <a:lstStyle/>
          <a:p>
            <a:r>
              <a:rPr lang="en-US" altLang="ko-KR" smtClean="0"/>
              <a:t>reverse</a:t>
            </a:r>
          </a:p>
          <a:p>
            <a:pPr lvl="1"/>
            <a:r>
              <a:rPr lang="ko-KR" altLang="en-US" smtClean="0"/>
              <a:t>배열 원소의 순서를 반대로 정렬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7399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sort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배열 관련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메소드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98884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10-27 </a:t>
            </a:r>
            <a:r>
              <a:rPr lang="en-US" altLang="ko-KR" sz="1100" dirty="0">
                <a:solidFill>
                  <a:schemeClr val="tx1"/>
                </a:solidFill>
              </a:rPr>
              <a:t>sort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활용하기   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ch10/27_arr.html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2348880"/>
            <a:ext cx="8344461" cy="201622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ndata1=[19, 38, 67, 26, 55, 24, 53, 12, 31];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ndata2=[132, 2, 41, 123, 45, 1234, 6, 29, 4567];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edata=[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'Apple'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'Html'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'Game'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'Computer'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'Java'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kdata=[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서울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부산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구포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대구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인천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수치 정렬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ndata1.sort()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수치 정렬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 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ndata2.sort()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수치 정렬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 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ndata2.sort(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(a, b) {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- b;})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영문 정렬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edata.sort()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한글 정렬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kdata.sort()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077072"/>
            <a:ext cx="3842768" cy="2016224"/>
          </a:xfrm>
          <a:prstGeom prst="rect">
            <a:avLst/>
          </a:prstGeom>
        </p:spPr>
      </p:pic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864096"/>
          </a:xfrm>
        </p:spPr>
        <p:txBody>
          <a:bodyPr/>
          <a:lstStyle/>
          <a:p>
            <a:r>
              <a:rPr lang="en-US" altLang="ko-KR" smtClean="0"/>
              <a:t>sort</a:t>
            </a:r>
          </a:p>
          <a:p>
            <a:pPr lvl="1"/>
            <a:r>
              <a:rPr lang="ko-KR" altLang="en-US" smtClean="0"/>
              <a:t>배열 원소를 정렬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81506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/>
              <a:t>slice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배열 관련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메소드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217900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10-28 </a:t>
            </a:r>
            <a:r>
              <a:rPr lang="en-US" altLang="ko-KR" sz="1100" dirty="0">
                <a:solidFill>
                  <a:schemeClr val="tx1"/>
                </a:solidFill>
              </a:rPr>
              <a:t>slice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활용하기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ch10/28_arr.html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2539048"/>
            <a:ext cx="8344461" cy="17281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kdata=[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서울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부산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구포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대구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인천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대전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세종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str1=kdata.slice(0, 4);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str2=kdata.slice(2, -1);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str3=kdata.slice(-4, -2);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부분 배열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str1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부분 배열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 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str2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부분 배열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 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str3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488" y="3835192"/>
            <a:ext cx="3070789" cy="1249992"/>
          </a:xfrm>
          <a:prstGeom prst="rect">
            <a:avLst/>
          </a:prstGeom>
        </p:spPr>
      </p:pic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864096"/>
          </a:xfrm>
        </p:spPr>
        <p:txBody>
          <a:bodyPr/>
          <a:lstStyle/>
          <a:p>
            <a:r>
              <a:rPr lang="en-US" altLang="ko-KR" smtClean="0"/>
              <a:t>slice</a:t>
            </a:r>
          </a:p>
          <a:p>
            <a:pPr lvl="1"/>
            <a:r>
              <a:rPr lang="ko-KR" altLang="en-US" smtClean="0"/>
              <a:t>배열의 특정 범위에 속하는 원소만 선택하여 배열 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83765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257175"/>
            <a:ext cx="8640960" cy="514052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6. splice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배열 관련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메소드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213285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smtClean="0">
                <a:solidFill>
                  <a:schemeClr val="tx1"/>
                </a:solidFill>
              </a:rPr>
              <a:t>예제 </a:t>
            </a:r>
            <a:r>
              <a:rPr lang="en-US" altLang="ko-KR" sz="1100" b="1" smtClean="0">
                <a:solidFill>
                  <a:schemeClr val="tx1"/>
                </a:solidFill>
              </a:rPr>
              <a:t>10-29 </a:t>
            </a:r>
            <a:r>
              <a:rPr lang="en-US" altLang="ko-KR" sz="1100" smtClean="0">
                <a:solidFill>
                  <a:schemeClr val="tx1"/>
                </a:solidFill>
              </a:rPr>
              <a:t>splice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>
                <a:solidFill>
                  <a:schemeClr val="tx1"/>
                </a:solidFill>
              </a:rPr>
              <a:t>활용하기 </a:t>
            </a:r>
            <a:r>
              <a:rPr lang="ko-KR" altLang="en-US" sz="1100" smtClean="0">
                <a:solidFill>
                  <a:schemeClr val="tx1"/>
                </a:solidFill>
              </a:rPr>
              <a:t>                                                                                                   </a:t>
            </a:r>
            <a:r>
              <a:rPr lang="en-US" altLang="ko-KR" sz="1100" smtClean="0">
                <a:solidFill>
                  <a:schemeClr val="tx1"/>
                </a:solidFill>
              </a:rPr>
              <a:t>ch10/29_arr.html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2492896"/>
            <a:ext cx="8344461" cy="230425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kdata=[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서울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부산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구포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대구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대전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str1=kdata.splice(1, 2);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삭제 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str1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남은 배열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kdata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str2=kdata.splice(1, 1,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강릉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세종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삭제 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str2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남은 배열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kdata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str3=kdata.splice(2, Number.MAX_VALUE);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삭제 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str3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남은 배열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kdata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573016"/>
            <a:ext cx="3349008" cy="1923121"/>
          </a:xfrm>
          <a:prstGeom prst="rect">
            <a:avLst/>
          </a:prstGeom>
        </p:spPr>
      </p:pic>
      <p:sp>
        <p:nvSpPr>
          <p:cNvPr id="10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864096"/>
          </a:xfrm>
        </p:spPr>
        <p:txBody>
          <a:bodyPr/>
          <a:lstStyle/>
          <a:p>
            <a:r>
              <a:rPr lang="en-US" altLang="ko-KR" smtClean="0"/>
              <a:t>splice</a:t>
            </a:r>
          </a:p>
          <a:p>
            <a:pPr lvl="1"/>
            <a:r>
              <a:rPr lang="ko-KR" altLang="en-US" smtClean="0"/>
              <a:t>배열의 원소 추가 또는 제거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75582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7. </a:t>
            </a:r>
            <a:r>
              <a:rPr lang="en-US" altLang="ko-KR" dirty="0"/>
              <a:t>pop &amp; push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배열 관련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메소드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708920"/>
            <a:ext cx="4596622" cy="3871707"/>
          </a:xfrm>
          <a:prstGeom prst="rect">
            <a:avLst/>
          </a:prstGeom>
        </p:spPr>
      </p:pic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25760" y="1052736"/>
            <a:ext cx="8892480" cy="1512168"/>
          </a:xfrm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smtClean="0"/>
          </a:p>
          <a:p>
            <a:pPr lvl="1"/>
            <a:r>
              <a:rPr lang="ko-KR" altLang="en-US" smtClean="0"/>
              <a:t>모든 데이터의 삽입과 삭제가 배열의 한쪽 끝에서만 수행되는 자료 구조</a:t>
            </a:r>
            <a:endParaRPr lang="en-US" altLang="ko-KR" smtClean="0"/>
          </a:p>
          <a:p>
            <a:pPr lvl="1"/>
            <a:endParaRPr lang="en-US" altLang="ko-KR" sz="800" smtClean="0"/>
          </a:p>
          <a:p>
            <a:pPr lvl="2"/>
            <a:r>
              <a:rPr lang="en-US" altLang="ko-KR" b="1" smtClean="0"/>
              <a:t>push </a:t>
            </a:r>
            <a:r>
              <a:rPr lang="ko-KR" altLang="en-US" b="1" smtClean="0"/>
              <a:t>메소드</a:t>
            </a:r>
            <a:r>
              <a:rPr lang="en-US" altLang="ko-KR" smtClean="0"/>
              <a:t>: </a:t>
            </a:r>
            <a:r>
              <a:rPr lang="ko-KR" altLang="en-US" smtClean="0"/>
              <a:t>배열의 마지막 위치에 데이터를 추가하고 배열의 길이를 반환</a:t>
            </a:r>
            <a:endParaRPr lang="en-US" altLang="ko-KR" smtClean="0"/>
          </a:p>
          <a:p>
            <a:pPr lvl="2"/>
            <a:r>
              <a:rPr lang="en-US" altLang="ko-KR" b="1"/>
              <a:t>p</a:t>
            </a:r>
            <a:r>
              <a:rPr lang="en-US" altLang="ko-KR" b="1" smtClean="0"/>
              <a:t>op </a:t>
            </a:r>
            <a:r>
              <a:rPr lang="ko-KR" altLang="en-US" b="1" smtClean="0"/>
              <a:t>메소드</a:t>
            </a:r>
            <a:r>
              <a:rPr lang="en-US" altLang="ko-KR" smtClean="0"/>
              <a:t>: </a:t>
            </a:r>
            <a:r>
              <a:rPr lang="ko-KR" altLang="en-US" smtClean="0"/>
              <a:t>배열의 마지막 위치에 있는 데이터를 삭제하고 삭제한 데이터를 반환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07793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7. </a:t>
            </a:r>
            <a:r>
              <a:rPr lang="en-US" altLang="ko-KR" dirty="0"/>
              <a:t>pop &amp; push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배열 관련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메소드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7069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10-30 </a:t>
            </a:r>
            <a:r>
              <a:rPr lang="en-US" altLang="ko-KR" sz="1100" dirty="0">
                <a:solidFill>
                  <a:schemeClr val="tx1"/>
                </a:solidFill>
              </a:rPr>
              <a:t>pop &amp; push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활용하기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ch10/30_arr.html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7069" y="1484783"/>
            <a:ext cx="8344461" cy="1656185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kdata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=[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서울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부산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구포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대구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대전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p1=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kdata.push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청주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세종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 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p1 +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</a:t>
            </a:r>
            <a:r>
              <a:rPr lang="en-US" altLang="ko-KR" sz="11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kdata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p2=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kdata.pop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 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p2 +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</a:t>
            </a:r>
            <a:r>
              <a:rPr lang="en-US" altLang="ko-KR" sz="11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kdata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2924944"/>
            <a:ext cx="3999147" cy="129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5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함수 선언과 호출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함수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4104456"/>
          </a:xfrm>
        </p:spPr>
        <p:txBody>
          <a:bodyPr/>
          <a:lstStyle/>
          <a:p>
            <a:r>
              <a:rPr lang="ko-KR" altLang="en-US" dirty="0" smtClean="0"/>
              <a:t>함수 선언과 호출 형식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함수명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 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 </a:t>
            </a:r>
            <a:r>
              <a:rPr lang="en-US" altLang="ko-KR" dirty="0" smtClean="0"/>
              <a:t>: </a:t>
            </a:r>
            <a:r>
              <a:rPr lang="ko-KR" altLang="en-US" dirty="0"/>
              <a:t>함수를 호출할 때 전달하는 </a:t>
            </a:r>
            <a:r>
              <a:rPr lang="ko-KR" altLang="en-US" dirty="0" err="1" smtClean="0"/>
              <a:t>입력값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매개 변수 </a:t>
            </a:r>
            <a:r>
              <a:rPr lang="en-US" altLang="ko-KR" dirty="0" smtClean="0"/>
              <a:t>: </a:t>
            </a:r>
            <a:r>
              <a:rPr lang="ko-KR" altLang="en-US" dirty="0"/>
              <a:t>함수 </a:t>
            </a:r>
            <a:r>
              <a:rPr lang="ko-KR" altLang="en-US" dirty="0" err="1"/>
              <a:t>호출문에서</a:t>
            </a:r>
            <a:r>
              <a:rPr lang="ko-KR" altLang="en-US" dirty="0"/>
              <a:t> 전달한 인자를 받기 위해 선언된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en-US" altLang="ko-KR" b="0" dirty="0"/>
              <a:t>function : </a:t>
            </a:r>
            <a:r>
              <a:rPr lang="ko-KR" altLang="en-US" b="0" dirty="0"/>
              <a:t>함수를 선언할 때 사용하는 </a:t>
            </a:r>
            <a:r>
              <a:rPr lang="ko-KR" altLang="en-US" b="0" dirty="0" smtClean="0"/>
              <a:t>키워드</a:t>
            </a:r>
            <a:endParaRPr lang="en-US" altLang="ko-KR" b="0" dirty="0"/>
          </a:p>
          <a:p>
            <a:pPr lvl="1"/>
            <a:r>
              <a:rPr lang="en-US" altLang="ko-KR" b="0" dirty="0" smtClean="0"/>
              <a:t>return </a:t>
            </a:r>
            <a:r>
              <a:rPr lang="en-US" altLang="ko-KR" b="0" dirty="0"/>
              <a:t>: </a:t>
            </a:r>
            <a:r>
              <a:rPr lang="ko-KR" altLang="en-US" b="0" dirty="0"/>
              <a:t>함수에서 수행한 </a:t>
            </a:r>
            <a:r>
              <a:rPr lang="ko-KR" altLang="en-US" b="0" dirty="0" err="1"/>
              <a:t>결괏값을</a:t>
            </a:r>
            <a:r>
              <a:rPr lang="ko-KR" altLang="en-US" b="0" dirty="0"/>
              <a:t> 반환할 때 사용하는 </a:t>
            </a:r>
            <a:r>
              <a:rPr lang="ko-KR" altLang="en-US" b="0" dirty="0" smtClean="0"/>
              <a:t>키워드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70363"/>
            <a:ext cx="7707630" cy="17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89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8. </a:t>
            </a:r>
            <a:r>
              <a:rPr lang="en-US" altLang="ko-KR" dirty="0"/>
              <a:t>shift &amp; </a:t>
            </a:r>
            <a:r>
              <a:rPr lang="en-US" altLang="ko-KR" dirty="0" err="1"/>
              <a:t>unshift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배열 관련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메소드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7069" y="227687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10-31 </a:t>
            </a:r>
            <a:r>
              <a:rPr lang="en-US" altLang="ko-KR" sz="1100" dirty="0">
                <a:solidFill>
                  <a:schemeClr val="tx1"/>
                </a:solidFill>
              </a:rPr>
              <a:t>shift &amp; </a:t>
            </a:r>
            <a:r>
              <a:rPr lang="en-US" altLang="ko-KR" sz="1100" dirty="0" err="1">
                <a:solidFill>
                  <a:schemeClr val="tx1"/>
                </a:solidFill>
              </a:rPr>
              <a:t>unshift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활용하기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ch10/31_arr.html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7069" y="2636911"/>
            <a:ext cx="8344461" cy="1800201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kdata=[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서울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부산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p1=kdata.unshift(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청주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세종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p1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kdata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p2=kdata.shift();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p2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kdata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077072"/>
            <a:ext cx="2930113" cy="1296144"/>
          </a:xfrm>
          <a:prstGeom prst="rect">
            <a:avLst/>
          </a:prstGeom>
        </p:spPr>
      </p:pic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864096"/>
          </a:xfrm>
        </p:spPr>
        <p:txBody>
          <a:bodyPr/>
          <a:lstStyle/>
          <a:p>
            <a:r>
              <a:rPr lang="en-US" altLang="ko-KR" smtClean="0"/>
              <a:t>shift &amp; unshift</a:t>
            </a:r>
          </a:p>
          <a:p>
            <a:pPr lvl="1"/>
            <a:r>
              <a:rPr lang="en-US" altLang="ko-KR" sz="1600" smtClean="0"/>
              <a:t>shift </a:t>
            </a:r>
            <a:r>
              <a:rPr lang="ko-KR" altLang="en-US" sz="1600" smtClean="0"/>
              <a:t>메소드</a:t>
            </a:r>
            <a:r>
              <a:rPr lang="en-US" altLang="ko-KR" sz="1600" smtClean="0"/>
              <a:t>: </a:t>
            </a:r>
            <a:r>
              <a:rPr lang="ko-KR" altLang="en-US" sz="1600" smtClean="0"/>
              <a:t>배열의 맨 처음 위치에 데이터를 삭제하고 배열의 길이 반환</a:t>
            </a:r>
            <a:endParaRPr lang="en-US" altLang="ko-KR" sz="1600" smtClean="0"/>
          </a:p>
          <a:p>
            <a:pPr lvl="1"/>
            <a:r>
              <a:rPr lang="en-US" altLang="ko-KR" sz="1600" smtClean="0"/>
              <a:t>unshift </a:t>
            </a:r>
            <a:r>
              <a:rPr lang="ko-KR" altLang="en-US" sz="1600" smtClean="0"/>
              <a:t>메소드</a:t>
            </a:r>
            <a:r>
              <a:rPr lang="en-US" altLang="ko-KR" sz="1600" smtClean="0"/>
              <a:t>: </a:t>
            </a:r>
            <a:r>
              <a:rPr lang="ko-KR" altLang="en-US" sz="1600" smtClean="0"/>
              <a:t>배열의 맨 처음 위치에 데이터를 삽입하고 배열의 길이 반환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0930357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9. </a:t>
            </a:r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배열 관련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메소드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7069" y="213285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10-32 </a:t>
            </a:r>
            <a:r>
              <a:rPr lang="en-US" altLang="ko-KR" sz="1100" dirty="0" err="1">
                <a:solidFill>
                  <a:schemeClr val="tx1"/>
                </a:solidFill>
              </a:rPr>
              <a:t>forEach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활용하기 </a:t>
            </a:r>
            <a:r>
              <a:rPr lang="en-US" altLang="ko-KR" sz="1100" dirty="0">
                <a:solidFill>
                  <a:schemeClr val="tx1"/>
                </a:solidFill>
              </a:rPr>
              <a:t>1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                                                                                 ch10/32_arr.html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7069" y="2492896"/>
            <a:ext cx="8344461" cy="145015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kdata=[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서울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부산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청주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대구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printArr(item, index)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index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"] : 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item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kdata.forEach(printArr);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548" y="2660824"/>
            <a:ext cx="2454534" cy="1152128"/>
          </a:xfrm>
          <a:prstGeom prst="rect">
            <a:avLst/>
          </a:prstGeom>
        </p:spPr>
      </p:pic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864096"/>
          </a:xfrm>
        </p:spPr>
        <p:txBody>
          <a:bodyPr/>
          <a:lstStyle/>
          <a:p>
            <a:r>
              <a:rPr lang="en-US" altLang="ko-KR" smtClean="0"/>
              <a:t>forEach</a:t>
            </a:r>
          </a:p>
          <a:p>
            <a:pPr lvl="1"/>
            <a:r>
              <a:rPr lang="ko-KR" altLang="en-US" smtClean="0"/>
              <a:t>배열을 반복하며 저장된 데이터를 조회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87069" y="422108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10-33 </a:t>
            </a:r>
            <a:r>
              <a:rPr lang="en-US" altLang="ko-KR" sz="1100" dirty="0" err="1">
                <a:solidFill>
                  <a:schemeClr val="tx1"/>
                </a:solidFill>
              </a:rPr>
              <a:t>forEach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활용하기 </a:t>
            </a:r>
            <a:r>
              <a:rPr lang="en-US" altLang="ko-KR" sz="1100" dirty="0">
                <a:solidFill>
                  <a:schemeClr val="tx1"/>
                </a:solidFill>
              </a:rPr>
              <a:t>2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                                                                                 ch10/33_arr.htm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7069" y="4581127"/>
            <a:ext cx="8344461" cy="1728193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data=[1, 2, 3, 4, 5, 6, 7, 8, 9, 10];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sum=0;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addArr(value)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sum+=value;    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data.forEach(addArr);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합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sum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548" y="5759262"/>
            <a:ext cx="1932786" cy="40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523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10. </a:t>
            </a:r>
            <a:r>
              <a:rPr lang="en-US" altLang="ko-KR" dirty="0"/>
              <a:t>map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배열 관련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메소드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7069" y="2276873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10-34 </a:t>
            </a:r>
            <a:r>
              <a:rPr lang="en-US" altLang="ko-KR" sz="1100" dirty="0">
                <a:solidFill>
                  <a:schemeClr val="tx1"/>
                </a:solidFill>
              </a:rPr>
              <a:t>map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활용하기  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ch10/34_arr.html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7069" y="2636912"/>
            <a:ext cx="8344461" cy="1728193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data=[1, 2, 3, 4, 5, 6, 7, 8, 9, 10];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mapArr(value)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value*value;        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mapdata=data.map(mapArr);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원래 배열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data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"map 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메소드 적용 배열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mapdata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221089"/>
            <a:ext cx="4916612" cy="1008112"/>
          </a:xfrm>
          <a:prstGeom prst="rect">
            <a:avLst/>
          </a:prstGeom>
        </p:spPr>
      </p:pic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864096"/>
          </a:xfrm>
        </p:spPr>
        <p:txBody>
          <a:bodyPr/>
          <a:lstStyle/>
          <a:p>
            <a:r>
              <a:rPr lang="en-US" altLang="ko-KR" smtClean="0"/>
              <a:t>map</a:t>
            </a:r>
          </a:p>
          <a:p>
            <a:pPr lvl="1"/>
            <a:r>
              <a:rPr lang="ko-KR" altLang="en-US" smtClean="0"/>
              <a:t>배열의 데이터를 함수의 인자로 전달하고 함수의 수행 결과를 반환 받아 새로운 배열 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568765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11. </a:t>
            </a:r>
            <a:r>
              <a:rPr lang="en-US" altLang="ko-KR" dirty="0"/>
              <a:t>filter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배열 관련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메소드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7069" y="2132857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10-35 </a:t>
            </a:r>
            <a:r>
              <a:rPr lang="en-US" altLang="ko-KR" sz="1100" dirty="0">
                <a:solidFill>
                  <a:schemeClr val="tx1"/>
                </a:solidFill>
              </a:rPr>
              <a:t>filter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활용하기  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ch10/35_arr.html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7069" y="2492896"/>
            <a:ext cx="8344461" cy="1728193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data=[21, 42, 33, 14, 25, 12, 37, 28, 16, 11];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filterArr(value)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value&gt;=18;       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fdata=data.filter(filterArr);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필터 전 배열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data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필터 후 배열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fdata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05065"/>
            <a:ext cx="4919609" cy="1080120"/>
          </a:xfrm>
          <a:prstGeom prst="rect">
            <a:avLst/>
          </a:prstGeom>
        </p:spPr>
      </p:pic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864096"/>
          </a:xfrm>
        </p:spPr>
        <p:txBody>
          <a:bodyPr/>
          <a:lstStyle/>
          <a:p>
            <a:r>
              <a:rPr lang="en-US" altLang="ko-KR" smtClean="0"/>
              <a:t>filter</a:t>
            </a:r>
          </a:p>
          <a:p>
            <a:pPr lvl="1"/>
            <a:r>
              <a:rPr lang="ko-KR" altLang="en-US" smtClean="0"/>
              <a:t>배열의 데이터 중에 조건이 참인 데이터만 반환하여 새로운 배열 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68050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12. </a:t>
            </a:r>
            <a:r>
              <a:rPr lang="en-US" altLang="ko-KR" dirty="0" err="1"/>
              <a:t>indexOf</a:t>
            </a:r>
            <a:r>
              <a:rPr lang="en-US" altLang="ko-KR" dirty="0"/>
              <a:t> &amp; </a:t>
            </a:r>
            <a:r>
              <a:rPr lang="en-US" altLang="ko-KR" dirty="0" err="1"/>
              <a:t>lastIndexOf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배열 관련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메소드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27809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10-36 </a:t>
            </a:r>
            <a:r>
              <a:rPr lang="en-US" altLang="ko-KR" sz="1100" dirty="0" err="1">
                <a:solidFill>
                  <a:schemeClr val="tx1"/>
                </a:solidFill>
              </a:rPr>
              <a:t>indexOf</a:t>
            </a:r>
            <a:r>
              <a:rPr lang="en-US" altLang="ko-KR" sz="1100" dirty="0">
                <a:solidFill>
                  <a:schemeClr val="tx1"/>
                </a:solidFill>
              </a:rPr>
              <a:t> &amp; </a:t>
            </a:r>
            <a:r>
              <a:rPr lang="en-US" altLang="ko-KR" sz="1100" dirty="0" err="1">
                <a:solidFill>
                  <a:schemeClr val="tx1"/>
                </a:solidFill>
              </a:rPr>
              <a:t>lastIndexOf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활용하기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ch10/36_arr.html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3140967"/>
            <a:ext cx="8344461" cy="1584177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data=[10, 20, 30, 40, 30, 60, 70, 30, 90,100]; 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["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data +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"]&lt;p/&gt;"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처음부터 검색한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인덱스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data.indexOf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(30) +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마지막에서 검색한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인덱스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data.lastIndexOf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(30) +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 번째부터 검색한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인덱스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data.indexOf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(30, 3) +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처음부터 검색한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인덱스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data.indexOf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(300) +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509120"/>
            <a:ext cx="3600400" cy="1948531"/>
          </a:xfrm>
          <a:prstGeom prst="rect">
            <a:avLst/>
          </a:prstGeom>
        </p:spPr>
      </p:pic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512168"/>
          </a:xfrm>
        </p:spPr>
        <p:txBody>
          <a:bodyPr/>
          <a:lstStyle/>
          <a:p>
            <a:r>
              <a:rPr lang="en-US" altLang="ko-KR" dirty="0" err="1" smtClean="0"/>
              <a:t>indexOf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lastIndexOf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배열의 데이터를 검색하여 인덱스 위치를 반환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sz="800" dirty="0" smtClean="0"/>
          </a:p>
          <a:p>
            <a:pPr lvl="2"/>
            <a:r>
              <a:rPr lang="en-US" altLang="ko-KR" b="1" dirty="0" err="1" smtClean="0"/>
              <a:t>indexOf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메소드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검색 시작 위치를 지정할 수 있음</a:t>
            </a:r>
            <a:endParaRPr lang="en-US" altLang="ko-KR" dirty="0" smtClean="0"/>
          </a:p>
          <a:p>
            <a:pPr lvl="2"/>
            <a:r>
              <a:rPr lang="en-US" altLang="ko-KR" b="1" dirty="0" err="1" smtClean="0"/>
              <a:t>lastIndexOf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메소드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배열의 맨 마지막 원소부터 검색 시작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526475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연관 배열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연관 배열과 </a:t>
            </a:r>
            <a:r>
              <a:rPr kumimoji="0" lang="en-US" altLang="ko-KR" b="1" dirty="0" smtClean="0">
                <a:solidFill>
                  <a:schemeClr val="bg1"/>
                </a:solidFill>
              </a:rPr>
              <a:t>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2564905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10-37 </a:t>
            </a:r>
            <a:r>
              <a:rPr lang="ko-KR" altLang="en-US" sz="1100" dirty="0">
                <a:solidFill>
                  <a:schemeClr val="tx1"/>
                </a:solidFill>
              </a:rPr>
              <a:t>연관 배열로 저장된 데이터 </a:t>
            </a:r>
            <a:r>
              <a:rPr lang="ko-KR" altLang="en-US" sz="1100" dirty="0" smtClean="0">
                <a:solidFill>
                  <a:schemeClr val="tx1"/>
                </a:solidFill>
              </a:rPr>
              <a:t>조회하기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ch10/37_arr.html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2924944"/>
            <a:ext cx="8344461" cy="18722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data={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'f0'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:100,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'f1'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:200,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'f2'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:300};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'f3'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]=400;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저장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data.f4=500;   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저장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document.write(data.f0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'f0'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 데이터 조회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document.write(data.f1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'f1'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 데이터 조회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document.write(data[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'f2'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document.write(data[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'f3'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document.write(data[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'f4'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04056"/>
          </a:xfrm>
        </p:spPr>
        <p:txBody>
          <a:bodyPr/>
          <a:lstStyle/>
          <a:p>
            <a:r>
              <a:rPr lang="ko-KR" altLang="en-US" dirty="0" smtClean="0"/>
              <a:t>연관 배열 생성 방법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79" y="1700808"/>
            <a:ext cx="8251031" cy="657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79" y="4941168"/>
            <a:ext cx="973821" cy="129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42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2. 2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연관 배열과 </a:t>
            </a:r>
            <a:r>
              <a:rPr kumimoji="0" lang="en-US" altLang="ko-KR" b="1" dirty="0" smtClean="0">
                <a:solidFill>
                  <a:schemeClr val="bg1"/>
                </a:solidFill>
              </a:rPr>
              <a:t>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7069" y="371703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10-38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차원 배열 생성하고 조회하기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ch10/38_arr.html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7069" y="4077072"/>
            <a:ext cx="8344461" cy="17403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d2data=[[10, 20, 30, 40, 0], [60, 70, 80, 90, 0]];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d2data[0][4]=50;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d2data[1][4]=100;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"2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차원 배열 첫 번째 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d2data[0][0]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"2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차원 배열 마지막 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d2data[1][4]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"2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차원 배열 행 길이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d2data.length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"2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차원 배열 열 길이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d2data[0].length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9" y="908720"/>
            <a:ext cx="2428751" cy="254955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208241"/>
            <a:ext cx="2796610" cy="105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37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2. 2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연관 배열과 </a:t>
            </a:r>
            <a:r>
              <a:rPr kumimoji="0" lang="en-US" altLang="ko-KR" b="1" dirty="0" smtClean="0">
                <a:solidFill>
                  <a:schemeClr val="bg1"/>
                </a:solidFill>
              </a:rPr>
              <a:t>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4" y="1104953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10-39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차원 배열로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차원 배열 생성하고 조회하기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ch10/39_arr.html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464992"/>
            <a:ext cx="8344461" cy="484432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arr0=[10, 20, 30, 40, 50];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arr1=[11, 21, 31, 41, 51];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arr2=[12, 22, 32, 42, 52];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arr3=[13, 23, 33, 43, 53];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allArr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=[arr0, arr1, arr2, arr3];  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2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차원 배열 생성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partArr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=[arr1, arr3];             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2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차원 배열 생성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printAll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x=0; x&lt;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allArr.length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x++) {</a:t>
            </a:r>
          </a:p>
          <a:p>
            <a:r>
              <a:rPr lang="es-E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s-E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</a:t>
            </a:r>
            <a:r>
              <a:rPr lang="es-E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s-E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s-E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s-E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y=0; y&lt;allArr[x].length; y++)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allArr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[x][y] +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"&lt;a </a:t>
            </a:r>
            <a:r>
              <a:rPr lang="en-US" altLang="ko-KR" sz="11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='39_arr.html'&gt;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돌아가기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&lt;/a&gt;"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printPart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x=0; x&lt;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partArr.length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x++) {</a:t>
            </a:r>
          </a:p>
          <a:p>
            <a:r>
              <a:rPr lang="es-E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s-E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s-E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s-E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s-E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s-E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y=0; y&lt;partArr[x].length; y++)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partArr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[x][y] +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"&lt;a </a:t>
            </a:r>
            <a:r>
              <a:rPr lang="en-US" altLang="ko-KR" sz="11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='39_arr.html'&gt;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돌아가기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&lt;/a&gt;"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   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printAll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전체 배열 데이터 보기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printPart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홀수 배열 데이터 보기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078344"/>
            <a:ext cx="3384376" cy="29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817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2. 2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연관 배열과 </a:t>
            </a:r>
            <a:r>
              <a:rPr kumimoji="0" lang="en-US" altLang="ko-KR" b="1" dirty="0" smtClean="0">
                <a:solidFill>
                  <a:schemeClr val="bg1"/>
                </a:solidFill>
              </a:rPr>
              <a:t>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104953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10-40 </a:t>
            </a:r>
            <a:r>
              <a:rPr lang="ko-KR" altLang="en-US" sz="1100" dirty="0" err="1">
                <a:solidFill>
                  <a:schemeClr val="tx1"/>
                </a:solidFill>
              </a:rPr>
              <a:t>반복문을</a:t>
            </a:r>
            <a:r>
              <a:rPr lang="ko-KR" altLang="en-US" sz="1100" dirty="0">
                <a:solidFill>
                  <a:schemeClr val="tx1"/>
                </a:solidFill>
              </a:rPr>
              <a:t> 이용하여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차원 배열 </a:t>
            </a:r>
            <a:r>
              <a:rPr lang="ko-KR" altLang="en-US" sz="1100" dirty="0" smtClean="0">
                <a:solidFill>
                  <a:schemeClr val="tx1"/>
                </a:solidFill>
              </a:rPr>
              <a:t>만들기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Ch10/40_arr.html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1464992"/>
            <a:ext cx="8344461" cy="282810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data=[];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i=0; i&lt;10; ++i)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data[i]=[String(i+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"-"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+0), String(i+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"-"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+1), String(i+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"-"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+2)];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printData()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x=0; x&lt;data.length; x++) {</a:t>
            </a:r>
          </a:p>
          <a:p>
            <a:r>
              <a:rPr lang="es-E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s-E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s-E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y=0; y&lt;data[x].length; y++)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document.write(data[x][y]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"&lt;a href='40_arr.html'&gt;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돌아가기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&lt;/a&gt;"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  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printData()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전체 배열 데이터 보기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916832"/>
            <a:ext cx="936104" cy="373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210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381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함수 선언과 호출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함수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04056"/>
          </a:xfrm>
        </p:spPr>
        <p:txBody>
          <a:bodyPr/>
          <a:lstStyle/>
          <a:p>
            <a:r>
              <a:rPr lang="ko-KR" altLang="en-US" dirty="0" smtClean="0"/>
              <a:t>함수 선언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일반적인 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 함수</a:t>
            </a:r>
            <a:r>
              <a:rPr lang="en-US" altLang="ko-KR" dirty="0" smtClean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5" y="1556792"/>
            <a:ext cx="7740967" cy="1453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5536" y="350100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10-1 </a:t>
            </a:r>
            <a:r>
              <a:rPr lang="ko-KR" altLang="en-US" sz="1100" dirty="0">
                <a:solidFill>
                  <a:schemeClr val="tx1"/>
                </a:solidFill>
              </a:rPr>
              <a:t>기본 함수 호출하기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ch10/01_func.html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3861048"/>
            <a:ext cx="8344461" cy="18002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text1=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선언 전 호출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text2=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선언 후 호출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printMsg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(text1);          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선언 전 호출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printMsg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 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선언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호출 메시지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</a:t>
            </a:r>
            <a:r>
              <a:rPr lang="en-US" altLang="ko-KR" sz="11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printMsg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(text2);          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선언 후 호출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797152"/>
            <a:ext cx="3588362" cy="70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2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함수 선언과 호출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함수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10-2 </a:t>
            </a:r>
            <a:r>
              <a:rPr lang="en-US" altLang="ko-KR" sz="1100" dirty="0" err="1">
                <a:solidFill>
                  <a:schemeClr val="tx1"/>
                </a:solidFill>
              </a:rPr>
              <a:t>onclick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속성값으로 함수 호출하기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ch10/02_func.html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412776"/>
            <a:ext cx="8344461" cy="158417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printMsg(name, age) {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선언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document.write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학생 이름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&lt;b&gt;"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name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"&lt;/b&gt;&lt;br&gt;"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학생 나이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&lt;b&gt;"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age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"&lt;/b&gt;&lt;br&gt;"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printMsg(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홍길동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21)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학생 정보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57" y="3140968"/>
            <a:ext cx="5422751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9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함수 선언과 호출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함수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04056"/>
          </a:xfrm>
        </p:spPr>
        <p:txBody>
          <a:bodyPr/>
          <a:lstStyle/>
          <a:p>
            <a:r>
              <a:rPr lang="ko-KR" altLang="en-US" dirty="0" smtClean="0"/>
              <a:t>함수 선언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표현식으로</a:t>
            </a:r>
            <a:r>
              <a:rPr lang="ko-KR" altLang="en-US" dirty="0" smtClean="0"/>
              <a:t> 작성하는 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무명 함수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5536" y="328498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10-3 </a:t>
            </a:r>
            <a:r>
              <a:rPr lang="ko-KR" altLang="en-US" sz="1100" dirty="0">
                <a:solidFill>
                  <a:schemeClr val="tx1"/>
                </a:solidFill>
              </a:rPr>
              <a:t>무명 함수 호출하기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ch10/03_func.html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3645024"/>
            <a:ext cx="8344461" cy="165618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text1=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선언 전 호출 에러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text2=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선언 후 호출만 가능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printMsg(text1);             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선언 전 호출 에러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printMsg=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(msg) {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객체 선언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호출 메시지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msg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printMsg(text2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         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선언 후 호출 가능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7674292" cy="14335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85" y="5500588"/>
            <a:ext cx="3540443" cy="44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0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함수 선언과 호출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함수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10-4 </a:t>
            </a:r>
            <a:r>
              <a:rPr lang="ko-KR" altLang="en-US" sz="1100" dirty="0">
                <a:solidFill>
                  <a:schemeClr val="tx1"/>
                </a:solidFill>
              </a:rPr>
              <a:t>기본 함수와 무명 함수 호출 우선순위 살펴보기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ch10/04_func.html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412776"/>
            <a:ext cx="8344461" cy="17281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printMsg=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(msg) {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무명 함수 선언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무명 함수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msg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printMsg(msg){     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함수 선언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함수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msg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printMsg(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호출되었습니다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호출 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34" y="3356992"/>
            <a:ext cx="2326958" cy="4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3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반환값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함수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06" y="980728"/>
            <a:ext cx="8243888" cy="222170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5536" y="350100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10-5 </a:t>
            </a:r>
            <a:r>
              <a:rPr lang="ko-KR" altLang="en-US" sz="1100" dirty="0">
                <a:solidFill>
                  <a:schemeClr val="tx1"/>
                </a:solidFill>
              </a:rPr>
              <a:t>변수를 이용하여 </a:t>
            </a:r>
            <a:r>
              <a:rPr lang="ko-KR" altLang="en-US" sz="1100" dirty="0" err="1">
                <a:solidFill>
                  <a:schemeClr val="tx1"/>
                </a:solidFill>
              </a:rPr>
              <a:t>반환값</a:t>
            </a:r>
            <a:r>
              <a:rPr lang="ko-KR" altLang="en-US" sz="1100" dirty="0">
                <a:solidFill>
                  <a:schemeClr val="tx1"/>
                </a:solidFill>
              </a:rPr>
              <a:t> 출력하기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ch10/05_func.html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3861048"/>
            <a:ext cx="8344461" cy="259228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add(name, n) {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document.write(name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학생이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n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까지 덧셈 수행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sum=0;</a:t>
            </a:r>
          </a:p>
          <a:p>
            <a:r>
              <a:rPr lang="nn-NO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n-NO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nn-NO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nn-NO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i=1; i&lt;=n; i++)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sum+=i;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sum;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result=add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홍길동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10);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결과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result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result=add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이영희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100);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결과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result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085184"/>
            <a:ext cx="3153728" cy="1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210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3640</TotalTime>
  <Words>5125</Words>
  <Application>Microsoft Office PowerPoint</Application>
  <PresentationFormat>화면 슬라이드 쇼(4:3)</PresentationFormat>
  <Paragraphs>740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7" baseType="lpstr">
      <vt:lpstr>HY견명조</vt:lpstr>
      <vt:lpstr>굴림</vt:lpstr>
      <vt:lpstr>나눔고딕</vt:lpstr>
      <vt:lpstr>돋움체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1. 함수 선언과 호출</vt:lpstr>
      <vt:lpstr>1. 함수 선언과 호출</vt:lpstr>
      <vt:lpstr>1. 함수 선언과 호출</vt:lpstr>
      <vt:lpstr>1. 함수 선언과 호출</vt:lpstr>
      <vt:lpstr>1. 함수 선언과 호출</vt:lpstr>
      <vt:lpstr>2. 반환값 출력</vt:lpstr>
      <vt:lpstr>2. 반환값 출력</vt:lpstr>
      <vt:lpstr>2. 반환값 출력</vt:lpstr>
      <vt:lpstr>3. 인자와 매개 변수</vt:lpstr>
      <vt:lpstr>3. 인자와 매개 변수</vt:lpstr>
      <vt:lpstr>3. 인자와 매개 변수</vt:lpstr>
      <vt:lpstr>3. 인자와 매개 변수</vt:lpstr>
      <vt:lpstr>1. 배열의 개념</vt:lpstr>
      <vt:lpstr>2. 배열 생성</vt:lpstr>
      <vt:lpstr>2. 배열 생성</vt:lpstr>
      <vt:lpstr>2. 배열 생성</vt:lpstr>
      <vt:lpstr>2. 배열 생성</vt:lpstr>
      <vt:lpstr>2. 배열 생성</vt:lpstr>
      <vt:lpstr>2. 배열 생성</vt:lpstr>
      <vt:lpstr>2. 배열 생성</vt:lpstr>
      <vt:lpstr>2. 배열 생성</vt:lpstr>
      <vt:lpstr>2. 배열 생성</vt:lpstr>
      <vt:lpstr>2. 배열 생성</vt:lpstr>
      <vt:lpstr>2. 배열 생성</vt:lpstr>
      <vt:lpstr>3. 배열 데이터 접근 및 조작</vt:lpstr>
      <vt:lpstr>3. 배열 데이터 접근 및 조작</vt:lpstr>
      <vt:lpstr>3. 배열 데이터 접근 및 조작</vt:lpstr>
      <vt:lpstr>3. 배열 데이터 접근 및 조작</vt:lpstr>
      <vt:lpstr>1. join 메소드</vt:lpstr>
      <vt:lpstr>2. concat 메소드</vt:lpstr>
      <vt:lpstr>3. reverse 메소드</vt:lpstr>
      <vt:lpstr>4. sort 메소드</vt:lpstr>
      <vt:lpstr>5. slice 메소드</vt:lpstr>
      <vt:lpstr>6. splice 메소드</vt:lpstr>
      <vt:lpstr>7. pop &amp; push 메소드</vt:lpstr>
      <vt:lpstr>7. pop &amp; push 메소드</vt:lpstr>
      <vt:lpstr>8. shift &amp; unshift 메소드</vt:lpstr>
      <vt:lpstr>9. forEach 메소드</vt:lpstr>
      <vt:lpstr>10. map 메소드</vt:lpstr>
      <vt:lpstr>11. filter 메소드</vt:lpstr>
      <vt:lpstr>12. indexOf &amp; lastIndexOf 메소드</vt:lpstr>
      <vt:lpstr>1. 연관 배열</vt:lpstr>
      <vt:lpstr>2. 2차원 배열</vt:lpstr>
      <vt:lpstr>2. 2차원 배열</vt:lpstr>
      <vt:lpstr>2. 2차원 배열</vt:lpstr>
      <vt:lpstr>PowerPoint 프레젠테이션</vt:lpstr>
    </vt:vector>
  </TitlesOfParts>
  <Company>한빛가족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pc374</cp:lastModifiedBy>
  <cp:revision>447</cp:revision>
  <dcterms:created xsi:type="dcterms:W3CDTF">2012-08-06T11:28:05Z</dcterms:created>
  <dcterms:modified xsi:type="dcterms:W3CDTF">2021-05-12T04:52:00Z</dcterms:modified>
</cp:coreProperties>
</file>