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2"/>
  </p:notesMasterIdLst>
  <p:sldIdLst>
    <p:sldId id="256" r:id="rId2"/>
    <p:sldId id="266" r:id="rId3"/>
    <p:sldId id="383" r:id="rId4"/>
    <p:sldId id="382" r:id="rId5"/>
    <p:sldId id="394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55" r:id="rId15"/>
    <p:sldId id="389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8" r:id="rId32"/>
    <p:sldId id="419" r:id="rId33"/>
    <p:sldId id="420" r:id="rId34"/>
    <p:sldId id="456" r:id="rId35"/>
    <p:sldId id="390" r:id="rId36"/>
    <p:sldId id="421" r:id="rId37"/>
    <p:sldId id="422" r:id="rId38"/>
    <p:sldId id="423" r:id="rId39"/>
    <p:sldId id="424" r:id="rId40"/>
    <p:sldId id="425" r:id="rId41"/>
    <p:sldId id="460" r:id="rId42"/>
    <p:sldId id="427" r:id="rId43"/>
    <p:sldId id="461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7" r:id="rId62"/>
    <p:sldId id="448" r:id="rId63"/>
    <p:sldId id="449" r:id="rId64"/>
    <p:sldId id="451" r:id="rId65"/>
    <p:sldId id="452" r:id="rId66"/>
    <p:sldId id="453" r:id="rId67"/>
    <p:sldId id="457" r:id="rId68"/>
    <p:sldId id="458" r:id="rId69"/>
    <p:sldId id="459" r:id="rId70"/>
    <p:sldId id="392" r:id="rId7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0000CC"/>
    <a:srgbClr val="99CCFF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02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ko-KR" altLang="en-US" b="1" dirty="0" smtClean="0">
                <a:solidFill>
                  <a:schemeClr val="bg1"/>
                </a:solidFill>
              </a:rPr>
              <a:t>관계 데이터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1464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86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289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67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1384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6A0-2AE7-4B19-A950-A0FD511D633B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EC33-216F-4668-8D23-4C3F17784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8" r:id="rId2"/>
    <p:sldLayoutId id="2147483700" r:id="rId3"/>
    <p:sldLayoutId id="2147483703" r:id="rId4"/>
    <p:sldLayoutId id="2147483711" r:id="rId5"/>
    <p:sldLayoutId id="2147483712" r:id="rId6"/>
    <p:sldLayoutId id="2147483713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요소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투플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tuple</a:t>
            </a:r>
            <a:r>
              <a:rPr lang="en-US" altLang="ko-KR" sz="1400" dirty="0" smtClean="0">
                <a:latin typeface="+mn-ea"/>
              </a:rPr>
              <a:t>) : </a:t>
            </a:r>
            <a:r>
              <a:rPr lang="ko-KR" altLang="en-US" sz="1400" dirty="0" err="1" smtClean="0">
                <a:latin typeface="+mn-ea"/>
              </a:rPr>
              <a:t>릴레이션의</a:t>
            </a:r>
            <a:r>
              <a:rPr lang="ko-KR" altLang="en-US" sz="1400" dirty="0" smtClean="0">
                <a:latin typeface="+mn-ea"/>
              </a:rPr>
              <a:t> 행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err="1" smtClean="0">
                <a:latin typeface="+mn-ea"/>
              </a:rPr>
              <a:t>카디날리티</a:t>
            </a:r>
            <a:r>
              <a:rPr lang="en-US" altLang="ko-KR" sz="1400" dirty="0" smtClean="0">
                <a:latin typeface="+mn-ea"/>
              </a:rPr>
              <a:t>(cardinality) : </a:t>
            </a:r>
            <a:r>
              <a:rPr lang="ko-KR" altLang="en-US" sz="1400" dirty="0" err="1" smtClean="0">
                <a:latin typeface="+mn-ea"/>
              </a:rPr>
              <a:t>투플의</a:t>
            </a:r>
            <a:r>
              <a:rPr lang="ko-KR" altLang="en-US" sz="1400" dirty="0" smtClean="0">
                <a:latin typeface="+mn-ea"/>
              </a:rPr>
              <a:t> 수</a:t>
            </a:r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27068"/>
              </p:ext>
            </p:extLst>
          </p:nvPr>
        </p:nvGraphicFramePr>
        <p:xfrm>
          <a:off x="821135" y="2852934"/>
          <a:ext cx="741682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같은 의미로 통용되는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135" y="24928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구조와 관련된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5851" y="1556792"/>
            <a:ext cx="5788149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lvl="2"/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투플이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가지는 속성의 개수는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스키마의 차수와 동일하고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내의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lvl="2"/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                                            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모든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투플들은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서로 중복되지 않아야 함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196752"/>
            <a:ext cx="8064896" cy="5472608"/>
          </a:xfrm>
        </p:spPr>
        <p:txBody>
          <a:bodyPr/>
          <a:lstStyle/>
          <a:p>
            <a:r>
              <a:rPr lang="ko-KR" altLang="en-US" sz="1300" dirty="0" smtClean="0"/>
              <a:t>속성은 단일 값을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각 속성의 값은 도메인에 정의된 값만을 가지며 그 값은 모두 단일 </a:t>
            </a:r>
            <a:r>
              <a:rPr lang="ko-KR" altLang="en-US" sz="1200" b="0" dirty="0" err="1" smtClean="0"/>
              <a:t>값이여야</a:t>
            </a:r>
            <a:r>
              <a:rPr lang="ko-KR" altLang="en-US" sz="1200" b="0" dirty="0" smtClean="0"/>
              <a:t>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속성은 서로 다른 이름을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속성은 한 </a:t>
            </a:r>
            <a:r>
              <a:rPr lang="ko-KR" altLang="en-US" sz="1200" b="0" dirty="0" err="1" smtClean="0"/>
              <a:t>릴레이션에서</a:t>
            </a:r>
            <a:r>
              <a:rPr lang="ko-KR" altLang="en-US" sz="1200" b="0" dirty="0" smtClean="0"/>
              <a:t> 서로 다른 이름을 가져야만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한 속성의 값은 모두 같은 도메인 값을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한 속성에 속한 열은 모두 그 속성에서 정의한 도메인 값만 가질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속성의 순서는 상관없다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속성의 순서가 달라도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스키마는 같음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)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스키마에서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속성을 표시하거나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표시하여도 상관없음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내의 중복된 </a:t>
            </a:r>
            <a:r>
              <a:rPr lang="ko-KR" altLang="en-US" sz="1300" dirty="0" err="1" smtClean="0"/>
              <a:t>투플은</a:t>
            </a:r>
            <a:r>
              <a:rPr lang="ko-KR" altLang="en-US" sz="1300" dirty="0" smtClean="0"/>
              <a:t> 허용하지 않는다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</a:t>
            </a:r>
            <a:r>
              <a:rPr lang="ko-KR" altLang="en-US" sz="1200" b="0" dirty="0" smtClean="0"/>
              <a:t> 내에서는 서로 중복된 값을 가질 수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 모든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서로 값이 달라야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err="1" smtClean="0"/>
              <a:t>투플의</a:t>
            </a:r>
            <a:r>
              <a:rPr lang="ko-KR" altLang="en-US" sz="1300" dirty="0" smtClean="0"/>
              <a:t> 순서는 상관없다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err="1" smtClean="0"/>
              <a:t>투플의</a:t>
            </a:r>
            <a:r>
              <a:rPr lang="ko-KR" altLang="en-US" sz="1200" b="0" dirty="0" smtClean="0"/>
              <a:t> 순서가 달라도 같은 </a:t>
            </a:r>
            <a:r>
              <a:rPr lang="ko-KR" altLang="en-US" sz="1200" b="0" dirty="0" err="1" smtClean="0"/>
              <a:t>릴레이션임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관계 데이터 모델의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실제적인 값을 가지고 있으며 이 값은 시간이 지남에 따라 데이터의 삭제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삽입에 따라 순서가 바뀔 수 있음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14137"/>
              </p:ext>
            </p:extLst>
          </p:nvPr>
        </p:nvGraphicFramePr>
        <p:xfrm>
          <a:off x="1136576" y="1484784"/>
          <a:ext cx="5112568" cy="23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35"/>
                <a:gridCol w="1639881"/>
                <a:gridCol w="1350490"/>
                <a:gridCol w="1157562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 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기초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36576" y="2977902"/>
            <a:ext cx="5112568" cy="595114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91730" y="3573016"/>
            <a:ext cx="1656184" cy="288032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249144" y="326593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7176" y="312342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동일한 </a:t>
            </a:r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플이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중복되면 안 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92760" y="400506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6656" y="41490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속성의 값은 단일 값이어야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특징에 위배된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관계 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관계 데이터 모델은 데이터를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 형태인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표현함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대한 제약조건</a:t>
            </a:r>
            <a:r>
              <a:rPr lang="en-US" altLang="ko-KR" dirty="0" smtClean="0"/>
              <a:t>(constraints)</a:t>
            </a:r>
            <a:r>
              <a:rPr lang="ko-KR" altLang="en-US" dirty="0" smtClean="0"/>
              <a:t>과 관계 연산을 위한 관계대수</a:t>
            </a:r>
            <a:r>
              <a:rPr lang="en-US" altLang="ko-KR" dirty="0" smtClean="0"/>
              <a:t>(relational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algebra)</a:t>
            </a:r>
            <a:r>
              <a:rPr lang="ko-KR" altLang="en-US" dirty="0" smtClean="0"/>
              <a:t>를 정의함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600" y="2564904"/>
          <a:ext cx="7128791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382"/>
                <a:gridCol w="2192090"/>
                <a:gridCol w="2880319"/>
              </a:tblGrid>
              <a:tr h="151216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데이터베이스 시스템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및 관리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제약 선언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연산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813892" y="3112393"/>
            <a:ext cx="648000" cy="1785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332841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컴퓨터 시스템에 구현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1490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24744"/>
            <a:ext cx="820891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다음 중 관계 데이터 모델의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대한 설명 중 </a:t>
            </a:r>
            <a:r>
              <a:rPr lang="ko-KR" altLang="en-US" sz="1400" dirty="0" smtClean="0"/>
              <a:t>옳지 않은 </a:t>
            </a:r>
            <a:r>
              <a:rPr lang="ko-KR" altLang="en-US" sz="1400" dirty="0"/>
              <a:t>것은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스키마와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인스턴스로</a:t>
            </a:r>
            <a:r>
              <a:rPr lang="ko-KR" altLang="en-US" sz="1400" dirty="0"/>
              <a:t> 구성된다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②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스키마를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외연</a:t>
            </a:r>
            <a:r>
              <a:rPr lang="en-US" altLang="ko-KR" sz="1400" dirty="0"/>
              <a:t>(extension)</a:t>
            </a:r>
            <a:r>
              <a:rPr lang="ko-KR" altLang="en-US" sz="1400" dirty="0" smtClean="0"/>
              <a:t>이라고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스키마는 </a:t>
            </a:r>
            <a:r>
              <a:rPr lang="ko-KR" altLang="en-US" sz="1400" dirty="0" smtClean="0"/>
              <a:t>정적인 성질을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smtClean="0"/>
              <a:t>   ④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인스턴스는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동적인 </a:t>
            </a:r>
            <a:r>
              <a:rPr lang="ko-KR" altLang="en-US" sz="1400" dirty="0"/>
              <a:t>성질을 가진다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특징으로 알맞은 </a:t>
            </a:r>
            <a:r>
              <a:rPr lang="ko-KR" altLang="en-US" sz="1400" dirty="0"/>
              <a:t>것은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/>
              <a:t>중복된 </a:t>
            </a:r>
            <a:r>
              <a:rPr lang="ko-KR" altLang="en-US" sz="1400" dirty="0" err="1"/>
              <a:t>투플이</a:t>
            </a:r>
            <a:r>
              <a:rPr lang="ko-KR" altLang="en-US" sz="1400" dirty="0"/>
              <a:t> 존재한다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②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간의 순서가 </a:t>
            </a:r>
            <a:r>
              <a:rPr lang="ko-KR" altLang="en-US" sz="1400" dirty="0" smtClean="0"/>
              <a:t>정의된다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/>
              <a:t>속성 간의 순서가 </a:t>
            </a:r>
            <a:r>
              <a:rPr lang="ko-KR" altLang="en-US" sz="1400" dirty="0" smtClean="0"/>
              <a:t>정의된다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④ </a:t>
            </a:r>
            <a:r>
              <a:rPr lang="ko-KR" altLang="en-US" sz="1400" dirty="0"/>
              <a:t>모든 속성 값은 </a:t>
            </a:r>
            <a:r>
              <a:rPr lang="ko-KR" altLang="en-US" sz="1400" dirty="0" err="1"/>
              <a:t>원자값이다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ko-KR" altLang="en-US" sz="1400" dirty="0"/>
              <a:t>하나의 속성이 가질 수 있는 값을 총칭하여 무엇이라 하는가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			</a:t>
            </a:r>
            <a:r>
              <a:rPr lang="ko-KR" altLang="en-US" sz="1400" dirty="0" smtClean="0"/>
              <a:t>② </a:t>
            </a:r>
            <a:r>
              <a:rPr lang="ko-KR" altLang="en-US" sz="1400" dirty="0" err="1"/>
              <a:t>릴레이션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/>
              <a:t>도메인		</a:t>
            </a:r>
            <a:r>
              <a:rPr lang="ko-KR" altLang="en-US" sz="1400" dirty="0" smtClean="0"/>
              <a:t>④ </a:t>
            </a:r>
            <a:r>
              <a:rPr lang="ko-KR" altLang="en-US" sz="1400" dirty="0" err="1"/>
              <a:t>엔티티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9675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키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식별할 때 사용하는 속성 혹은 속성의 집합임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중복된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허용하지 않기 때문에 각각의 </a:t>
            </a:r>
            <a:r>
              <a:rPr lang="ko-KR" altLang="en-US" sz="1400" dirty="0" err="1" smtClean="0"/>
              <a:t>투플에</a:t>
            </a:r>
            <a:r>
              <a:rPr lang="ko-KR" altLang="en-US" sz="1400" dirty="0" smtClean="0"/>
              <a:t> 포함된 속성들 중 어느 하나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하나 이상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값이 달라야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키가 되는 속성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속성의 집합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반드시 값이 달라서 투플들을 서로 구별할 수 있어야 함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키는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간의 관계를 맺는 데도 사용됨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자동차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대당 키는 단 하나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10702"/>
            <a:ext cx="2658267" cy="2510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45119"/>
              </p:ext>
            </p:extLst>
          </p:nvPr>
        </p:nvGraphicFramePr>
        <p:xfrm>
          <a:off x="1177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/>
                <a:gridCol w="1647849"/>
                <a:gridCol w="1530146"/>
                <a:gridCol w="960969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역사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축구아는</a:t>
                      </a:r>
                      <a:r>
                        <a:rPr lang="ko-KR" altLang="en-US" sz="1200" dirty="0" smtClean="0"/>
                        <a:t> 여자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이해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골프 바이블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피겨 교본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87653"/>
              </p:ext>
            </p:extLst>
          </p:nvPr>
        </p:nvGraphicFramePr>
        <p:xfrm>
          <a:off x="1177891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/>
                <a:gridCol w="704697"/>
                <a:gridCol w="1419240"/>
                <a:gridCol w="1450493"/>
                <a:gridCol w="1295082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07026"/>
              </p:ext>
            </p:extLst>
          </p:nvPr>
        </p:nvGraphicFramePr>
        <p:xfrm>
          <a:off x="1177891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/>
                <a:gridCol w="1115221"/>
                <a:gridCol w="1115221"/>
                <a:gridCol w="1620590"/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181" y="2655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181" y="4518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61009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err="1" smtClean="0"/>
              <a:t>슈퍼키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하나의 속성 혹은 속성의 집합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b="0" dirty="0" smtClean="0"/>
              <a:t>    </a:t>
            </a:r>
            <a:r>
              <a:rPr lang="ko-KR" altLang="en-US" b="0" dirty="0" err="1" smtClean="0"/>
              <a:t>투플을</a:t>
            </a:r>
            <a:r>
              <a:rPr lang="ko-KR" altLang="en-US" b="0" dirty="0" smtClean="0"/>
              <a:t> 유일하게 식별할 수 있는 값이면 모두 </a:t>
            </a:r>
            <a:r>
              <a:rPr lang="ko-KR" altLang="en-US" b="0" dirty="0" err="1" smtClean="0"/>
              <a:t>슈퍼키가</a:t>
            </a:r>
            <a:r>
              <a:rPr lang="ko-KR" altLang="en-US" b="0" dirty="0" smtClean="0"/>
              <a:t> 될 수 있음</a:t>
            </a:r>
            <a:r>
              <a:rPr lang="en-US" altLang="ko-KR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고객별로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이름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동명이인이 있을 경우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주민번호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개인별로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주소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가족끼리는 같은 정보를 사용하므로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핸드폰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사람이 여러 개의 핸드폰을 사용할 수 있고 반대로 핸드폰을 사용하지 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r>
              <a:rPr lang="en-US" altLang="ko-KR" dirty="0" smtClean="0">
                <a:latin typeface="+mn-ea"/>
              </a:rPr>
              <a:t>              </a:t>
            </a:r>
            <a:r>
              <a:rPr lang="ko-KR" altLang="en-US" dirty="0" smtClean="0">
                <a:latin typeface="+mn-ea"/>
              </a:rPr>
              <a:t>않는 사람이 있을 수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None/>
            </a:pPr>
            <a:endParaRPr lang="en-US" altLang="ko-KR" sz="1600" dirty="0" smtClean="0">
              <a:latin typeface="+mn-ea"/>
            </a:endParaRPr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고객번호와 주민번호를 포함한 모든 속성의 집합이 </a:t>
            </a:r>
            <a:r>
              <a:rPr lang="ko-KR" altLang="en-US" dirty="0" err="1" smtClean="0"/>
              <a:t>슈퍼키가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),</a:t>
            </a:r>
          </a:p>
          <a:p>
            <a:pPr>
              <a:buNone/>
            </a:pPr>
            <a:r>
              <a:rPr lang="en-US" altLang="ko-KR" sz="1200" b="0" dirty="0" smtClean="0"/>
              <a:t>	     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등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후보키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속성의 최소 집합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주문 </a:t>
            </a:r>
            <a:r>
              <a:rPr lang="ko-KR" altLang="en-US" dirty="0" err="1"/>
              <a:t>릴레이션</a:t>
            </a:r>
            <a:r>
              <a:rPr lang="ko-KR" altLang="en-US" dirty="0"/>
              <a:t> 예</a:t>
            </a:r>
            <a:r>
              <a:rPr lang="en-US" altLang="ko-KR" dirty="0"/>
              <a:t>)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명의 고객이 여러 권의 도서를 구입할 수 있으므로 </a:t>
            </a:r>
            <a:r>
              <a:rPr lang="ko-KR" altLang="en-US" dirty="0" err="1" smtClean="0">
                <a:latin typeface="+mn-ea"/>
              </a:rPr>
              <a:t>후보키가</a:t>
            </a:r>
            <a:r>
              <a:rPr lang="ko-KR" altLang="en-US" dirty="0" smtClean="0">
                <a:latin typeface="+mn-ea"/>
              </a:rPr>
              <a:t> 될 수 없음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고객번호가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인 박지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성 고객은 세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 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도서번호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도서번호가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인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축구아는</a:t>
            </a:r>
            <a:r>
              <a:rPr lang="ko-KR" altLang="en-US" dirty="0" smtClean="0">
                <a:latin typeface="+mn-ea"/>
              </a:rPr>
              <a:t> 여자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는 두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속성을 합한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속성으로 이루어진 키를 </a:t>
            </a:r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관계 데이터 모델의 개념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sz="2000" dirty="0" smtClean="0"/>
              <a:t>관계대수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여러 후보키 중 하나를 선정하여 대표로 삼는 키</a:t>
            </a:r>
            <a:endParaRPr lang="en-US" altLang="ko-KR" dirty="0" smtClean="0"/>
          </a:p>
          <a:p>
            <a:r>
              <a:rPr lang="ko-KR" altLang="en-US" dirty="0" err="1" smtClean="0"/>
              <a:t>후보키가</a:t>
            </a:r>
            <a:r>
              <a:rPr lang="ko-KR" altLang="en-US" dirty="0" smtClean="0"/>
              <a:t> 하나뿐이라면 그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사용하면 되고 여러 개라면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반영하여 하나를 선택하면 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기본키</a:t>
            </a:r>
            <a:r>
              <a:rPr lang="ko-KR" altLang="en-US" dirty="0" smtClean="0"/>
              <a:t> 선정 시 고려사항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내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있는 고유한 값을 가져야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값은 허용하지 않음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키 값의 변동이 일어나지 않아야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최대한 적은 수의 속성을 가진 것이라야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향후 키를 사용하는 데 있어서 문제 발생 소지가 없어야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표현할 때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밑줄을 그어 표시함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이름</a:t>
            </a:r>
            <a:r>
              <a:rPr lang="en-US" altLang="ko-KR" sz="1400" b="0" dirty="0" smtClean="0"/>
              <a:t>(</a:t>
            </a:r>
            <a:r>
              <a:rPr lang="ko-KR" altLang="en-US" sz="1400" b="0" u="sng" dirty="0" smtClean="0"/>
              <a:t>속성</a:t>
            </a:r>
            <a:r>
              <a:rPr lang="en-US" altLang="ko-KR" sz="1400" b="0" u="sng" dirty="0" smtClean="0"/>
              <a:t>1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2, ….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N)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</a:t>
            </a:r>
            <a:r>
              <a:rPr lang="ko-KR" altLang="en-US" sz="1200" b="0" dirty="0" smtClean="0"/>
              <a:t>고객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</a:t>
            </a:r>
          </a:p>
          <a:p>
            <a:pPr>
              <a:buNone/>
            </a:pPr>
            <a:r>
              <a:rPr lang="en-US" altLang="ko-KR" sz="1200" b="0" dirty="0" smtClean="0"/>
              <a:t>           </a:t>
            </a:r>
            <a:r>
              <a:rPr lang="ko-KR" altLang="en-US" sz="1200" b="0" dirty="0" smtClean="0"/>
              <a:t>도서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도서번호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도서이름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출판사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가격</a:t>
            </a:r>
            <a:r>
              <a:rPr lang="en-US" altLang="ko-KR" sz="1200" b="0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대리키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기본키가</a:t>
            </a:r>
            <a:r>
              <a:rPr lang="ko-KR" altLang="en-US" dirty="0" smtClean="0"/>
              <a:t> 보안을 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속성으로 구성되어 복잡하거나</a:t>
            </a:r>
            <a:r>
              <a:rPr lang="en-US" altLang="ko-KR" smtClean="0"/>
              <a:t>, </a:t>
            </a:r>
            <a:r>
              <a:rPr lang="ko-KR" altLang="en-US" smtClean="0"/>
              <a:t>마땅한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없을 때는 일련번호 같은 가상의 속성을 만들어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삼는 경우가 있음</a:t>
            </a:r>
            <a:r>
              <a:rPr lang="en-US" altLang="ko-KR" smtClean="0"/>
              <a:t>. </a:t>
            </a:r>
            <a:r>
              <a:rPr lang="ko-KR" altLang="en-US" smtClean="0"/>
              <a:t>이러한 </a:t>
            </a:r>
            <a:r>
              <a:rPr lang="ko-KR" altLang="en-US" dirty="0" smtClean="0"/>
              <a:t>키를 대리키</a:t>
            </a:r>
            <a:r>
              <a:rPr lang="en-US" altLang="ko-KR" dirty="0" smtClean="0"/>
              <a:t>(surrogate key)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인조키</a:t>
            </a:r>
            <a:r>
              <a:rPr lang="en-US" altLang="ko-KR" dirty="0" smtClean="0"/>
              <a:t>(artificial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대리키는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나 관련 소프트웨어에서 임의로 생성하는 값으로 사용자가 직관적으로 그 값의 의미를 알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70204"/>
              </p:ext>
            </p:extLst>
          </p:nvPr>
        </p:nvGraphicFramePr>
        <p:xfrm>
          <a:off x="1043608" y="3645024"/>
          <a:ext cx="4840579" cy="236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46"/>
                <a:gridCol w="941105"/>
                <a:gridCol w="936104"/>
                <a:gridCol w="936104"/>
                <a:gridCol w="1080120"/>
              </a:tblGrid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3101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주문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02075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대리키를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사용하도록 변경된 주문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smtClean="0"/>
              <a:t>대체키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  <a:r>
              <a:rPr lang="ko-KR" altLang="en-US" dirty="0" smtClean="0"/>
              <a:t>는 기본키로 선정되지 않은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말함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경우 고객번호와 주민번호 중 고객번호를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정하면 주민번호가 대체키가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릴레이션의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속성을 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참조하여 관계 데이터 모델의 특징인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간의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를 표현함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외래키의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endParaRPr lang="en-US" altLang="ko-KR" sz="800" b="0" dirty="0" smtClean="0"/>
          </a:p>
          <a:p>
            <a:pPr lvl="1"/>
            <a:r>
              <a:rPr lang="ko-KR" altLang="en-US" dirty="0" smtClean="0">
                <a:latin typeface="+mn-ea"/>
              </a:rPr>
              <a:t>관계 데이터 모델의 </a:t>
            </a:r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간의 관계를 표현함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다른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속성임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참조하고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양쪽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도메인은 서로 같아야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값이 변경되면 참조하는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값도 변경됨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값과 중복 값 등이 허용됨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자기 자신의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</a:t>
            </a:r>
            <a:r>
              <a:rPr lang="ko-KR" altLang="en-US" dirty="0" err="1" smtClean="0">
                <a:latin typeface="+mn-ea"/>
              </a:rPr>
              <a:t>외래키도</a:t>
            </a:r>
            <a:r>
              <a:rPr lang="ko-KR" altLang="en-US" dirty="0" smtClean="0">
                <a:latin typeface="+mn-ea"/>
              </a:rPr>
              <a:t> 가능함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외래키가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기본키의</a:t>
            </a:r>
            <a:r>
              <a:rPr lang="ko-KR" altLang="en-US" dirty="0" smtClean="0">
                <a:latin typeface="+mn-ea"/>
              </a:rPr>
              <a:t> 일부가 될 수 있음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52319"/>
              </p:ext>
            </p:extLst>
          </p:nvPr>
        </p:nvGraphicFramePr>
        <p:xfrm>
          <a:off x="356989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/>
                <a:gridCol w="707179"/>
                <a:gridCol w="1187042"/>
                <a:gridCol w="1147768"/>
                <a:gridCol w="1152128"/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52241"/>
              </p:ext>
            </p:extLst>
          </p:nvPr>
        </p:nvGraphicFramePr>
        <p:xfrm>
          <a:off x="5397549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/>
                <a:gridCol w="1080120"/>
                <a:gridCol w="864096"/>
                <a:gridCol w="720080"/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70942"/>
              </p:ext>
            </p:extLst>
          </p:nvPr>
        </p:nvGraphicFramePr>
        <p:xfrm>
          <a:off x="3275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/>
                <a:gridCol w="792088"/>
                <a:gridCol w="792088"/>
                <a:gridCol w="792088"/>
                <a:gridCol w="864095"/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251520" y="123066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13" name="TextBox 23"/>
          <p:cNvSpPr txBox="1"/>
          <p:nvPr/>
        </p:nvSpPr>
        <p:spPr>
          <a:xfrm>
            <a:off x="5292080" y="119675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도서</a:t>
            </a:r>
            <a:endParaRPr lang="ko-KR" altLang="en-US" sz="1200" b="1" dirty="0"/>
          </a:p>
        </p:txBody>
      </p:sp>
      <p:sp>
        <p:nvSpPr>
          <p:cNvPr id="14" name="TextBox 23"/>
          <p:cNvSpPr txBox="1"/>
          <p:nvPr/>
        </p:nvSpPr>
        <p:spPr>
          <a:xfrm>
            <a:off x="3207433" y="352539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주문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342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7996" y="1484784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67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90165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4716016" y="3290317"/>
            <a:ext cx="144016" cy="864096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461892" y="338137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5256076" y="3633403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3453383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0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760132" y="320135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77941" y="346824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887924" y="356139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71600" y="3309367"/>
            <a:ext cx="316835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791580" y="3129347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60240" y="330936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참조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외래키</a:t>
            </a:r>
            <a:r>
              <a:rPr lang="ko-KR" altLang="en-US" dirty="0" smtClean="0"/>
              <a:t> 사용 시 참조하는 </a:t>
            </a:r>
            <a:r>
              <a:rPr lang="ko-KR" altLang="en-US" dirty="0" err="1" smtClean="0"/>
              <a:t>릴레이션과</a:t>
            </a:r>
            <a:r>
              <a:rPr lang="ko-KR" altLang="en-US" dirty="0" smtClean="0"/>
              <a:t> 참조되는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꼭 다른 </a:t>
            </a:r>
            <a:r>
              <a:rPr lang="ko-KR" altLang="en-US" dirty="0" err="1" smtClean="0"/>
              <a:t>릴레이션일</a:t>
            </a:r>
            <a:r>
              <a:rPr lang="ko-KR" altLang="en-US" dirty="0" smtClean="0"/>
              <a:t> 필요는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자기 자신의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참조할 수도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58567"/>
              </p:ext>
            </p:extLst>
          </p:nvPr>
        </p:nvGraphicFramePr>
        <p:xfrm>
          <a:off x="1043608" y="2561456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/>
                <a:gridCol w="747379"/>
                <a:gridCol w="1420020"/>
                <a:gridCol w="896856"/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</a:rPr>
                        <a:t>선수번호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2915816" y="1265312"/>
            <a:ext cx="216024" cy="2376264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2731418" y="20574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005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2-10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내용 요약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12744" y="1412776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5376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81260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2208888" y="27089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345475" y="38970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2144656" y="4005064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 smtClean="0"/>
              <a:t>후보키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투플을</a:t>
            </a:r>
            <a:r>
              <a:rPr lang="ko-KR" altLang="en-US" sz="1200" dirty="0" smtClean="0"/>
              <a:t> 식별할 수 있는 속성의 최소 집합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8270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키의 포함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(integrity, </a:t>
            </a:r>
            <a:r>
              <a:rPr lang="ko-KR" altLang="en-US" dirty="0" err="1" smtClean="0"/>
              <a:t>無缺性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데이터베이스에 저장된 데이터의 일관성과 정확성을 지키는 것을 말함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도메인 제약</a:t>
            </a:r>
            <a:r>
              <a:rPr lang="en-US" altLang="ko-KR" sz="1200" b="0" dirty="0" smtClean="0"/>
              <a:t>(domain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내의 </a:t>
            </a:r>
            <a:r>
              <a:rPr lang="ko-KR" altLang="en-US" sz="1200" b="0" dirty="0" err="1" smtClean="0"/>
              <a:t>투플들이</a:t>
            </a:r>
            <a:r>
              <a:rPr lang="ko-KR" altLang="en-US" sz="1200" b="0" dirty="0" smtClean="0"/>
              <a:t> 각 속성의 도메인에 지정된 값만을 가져야 한다는 조건임</a:t>
            </a:r>
            <a:r>
              <a:rPr lang="en-US" altLang="ko-KR" sz="1200" b="0" dirty="0" smtClean="0"/>
              <a:t>. SQL </a:t>
            </a:r>
            <a:r>
              <a:rPr lang="ko-KR" altLang="en-US" sz="1200" b="0" dirty="0" smtClean="0"/>
              <a:t>문에서 데이터 형식</a:t>
            </a:r>
            <a:r>
              <a:rPr lang="en-US" altLang="ko-KR" sz="1200" b="0" dirty="0" smtClean="0"/>
              <a:t>(type), </a:t>
            </a:r>
            <a:r>
              <a:rPr lang="ko-KR" altLang="en-US" sz="1200" b="0" dirty="0" smtClean="0"/>
              <a:t>널</a:t>
            </a:r>
            <a:r>
              <a:rPr lang="en-US" altLang="ko-KR" sz="1200" b="0" dirty="0" smtClean="0"/>
              <a:t>(null/not null), </a:t>
            </a:r>
            <a:r>
              <a:rPr lang="ko-KR" altLang="en-US" sz="1200" b="0" dirty="0" smtClean="0"/>
              <a:t>기본 값</a:t>
            </a:r>
            <a:r>
              <a:rPr lang="en-US" altLang="ko-KR" sz="1200" b="0" dirty="0" smtClean="0"/>
              <a:t>(default), </a:t>
            </a:r>
            <a:r>
              <a:rPr lang="ko-KR" altLang="en-US" sz="1200" b="0" dirty="0" smtClean="0"/>
              <a:t>체크</a:t>
            </a:r>
            <a:r>
              <a:rPr lang="en-US" altLang="ko-KR" sz="1200" b="0" dirty="0" smtClean="0"/>
              <a:t>(check) </a:t>
            </a:r>
            <a:r>
              <a:rPr lang="ko-KR" altLang="en-US" sz="1200" b="0" dirty="0" smtClean="0"/>
              <a:t>등을 사용하여 지정할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기본키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(primary key constraint)</a:t>
            </a:r>
            <a:r>
              <a:rPr lang="ko-KR" altLang="en-US" sz="1200" b="0" dirty="0" smtClean="0"/>
              <a:t>이라고도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지정하고 그에 따른 </a:t>
            </a:r>
            <a:r>
              <a:rPr lang="ko-KR" altLang="en-US" sz="1200" b="0" dirty="0" err="1" smtClean="0"/>
              <a:t>무결성</a:t>
            </a:r>
            <a:r>
              <a:rPr lang="ko-KR" altLang="en-US" sz="1200" b="0" dirty="0" smtClean="0"/>
              <a:t> 원칙 즉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기본키는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값을 가져서는 안 되며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내에 오직 하나의 값만 존재해야 한다는 조건임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외래키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(foreign key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간의 참조 관계를 선언하는 제약조건임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외래키는</a:t>
            </a:r>
            <a:r>
              <a:rPr lang="ko-KR" altLang="en-US" sz="1200" b="0" dirty="0" smtClean="0"/>
              <a:t>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기본키와</a:t>
            </a:r>
            <a:r>
              <a:rPr lang="ko-KR" altLang="en-US" sz="1200" b="0" dirty="0" smtClean="0"/>
              <a:t> 도메인이 동일해야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값이 변경될 때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제약을 받는다는 것임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412449"/>
              </p:ext>
            </p:extLst>
          </p:nvPr>
        </p:nvGraphicFramePr>
        <p:xfrm>
          <a:off x="467544" y="1683378"/>
          <a:ext cx="8064897" cy="4464036"/>
        </p:xfrm>
        <a:graphic>
          <a:graphicData uri="http://schemas.openxmlformats.org/drawingml/2006/table">
            <a:tbl>
              <a:tblPr/>
              <a:tblGrid>
                <a:gridCol w="1728192"/>
                <a:gridCol w="1980220"/>
                <a:gridCol w="1980220"/>
                <a:gridCol w="2376265"/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개체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참조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 </a:t>
                      </a:r>
                    </a:p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12373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제약조건의 정리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0" dirty="0" smtClean="0"/>
              <a:t>삽입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같으면 삽입이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수정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같거나 </a:t>
            </a:r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로도 수정이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삭제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특별한 확인이 필요하지 않으며 즉시 수행함</a:t>
            </a:r>
            <a:r>
              <a:rPr lang="en-US" altLang="ko-KR" sz="1400" b="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4652"/>
              </p:ext>
            </p:extLst>
          </p:nvPr>
        </p:nvGraphicFramePr>
        <p:xfrm>
          <a:off x="827584" y="249289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3309"/>
              </p:ext>
            </p:extLst>
          </p:nvPr>
        </p:nvGraphicFramePr>
        <p:xfrm>
          <a:off x="827584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8505"/>
              </p:ext>
            </p:extLst>
          </p:nvPr>
        </p:nvGraphicFramePr>
        <p:xfrm>
          <a:off x="4211960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36301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936279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215" y="422108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(501,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290938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4" y="422108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(NULL,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154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수행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기본키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충돌 및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NULL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관계 데이터 모델의 개념을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제약조건을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연산인 관계대수의 종류와 작성법을 알아본다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투플</a:t>
            </a:r>
            <a:r>
              <a:rPr lang="ko-KR" altLang="en-US" sz="1300" dirty="0" smtClean="0">
                <a:latin typeface="+mn-ea"/>
              </a:rPr>
              <a:t> 삽입한 후 수행하면 정상적으로 진행된다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참조받는</a:t>
            </a:r>
            <a:r>
              <a:rPr lang="ko-KR" altLang="en-US" sz="1300" dirty="0" smtClean="0">
                <a:latin typeface="+mn-ea"/>
              </a:rPr>
              <a:t> 테이블에 </a:t>
            </a:r>
            <a:r>
              <a:rPr lang="ko-KR" altLang="en-US" sz="1300" dirty="0" err="1" smtClean="0">
                <a:latin typeface="+mn-ea"/>
              </a:rPr>
              <a:t>외래키</a:t>
            </a:r>
            <a:r>
              <a:rPr lang="ko-KR" altLang="en-US" sz="1300" dirty="0" smtClean="0">
                <a:latin typeface="+mn-ea"/>
              </a:rPr>
              <a:t> 값이 없으므로 삽입이 금지된다</a:t>
            </a:r>
            <a:r>
              <a:rPr lang="en-US" altLang="ko-KR" sz="1300" b="1" dirty="0" smtClean="0">
                <a:latin typeface="+mn-ea"/>
              </a:rPr>
              <a:t>. </a:t>
            </a:r>
            <a:endParaRPr lang="ko-KR" altLang="en-US" sz="13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89115"/>
              </p:ext>
            </p:extLst>
          </p:nvPr>
        </p:nvGraphicFramePr>
        <p:xfrm>
          <a:off x="971600" y="285293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49856"/>
              </p:ext>
            </p:extLst>
          </p:nvPr>
        </p:nvGraphicFramePr>
        <p:xfrm>
          <a:off x="4139952" y="285293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자식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학과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부모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023828" y="4113076"/>
            <a:ext cx="21602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4221088"/>
            <a:ext cx="14401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4211960" y="3861048"/>
            <a:ext cx="7200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423212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학생관리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5408" y="2843411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9952" y="2852936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참조하는 테이블을 같이 삭제할 수 있어서 금지하거나 다른 추가 작업이 필요함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바로 삭제 가능함</a:t>
            </a:r>
            <a:r>
              <a:rPr lang="en-US" altLang="ko-KR" sz="1300" dirty="0" smtClean="0">
                <a:latin typeface="+mn-ea"/>
              </a:rPr>
              <a:t>. </a:t>
            </a:r>
            <a:endParaRPr lang="en-US" altLang="ko-KR" sz="1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300" dirty="0" smtClean="0"/>
              <a:t>※ </a:t>
            </a:r>
            <a:r>
              <a:rPr lang="ko-KR" altLang="en-US" sz="1300" dirty="0" smtClean="0"/>
              <a:t>부모 </a:t>
            </a:r>
            <a:r>
              <a:rPr lang="ko-KR" altLang="en-US" sz="1300" dirty="0" err="1" smtClean="0"/>
              <a:t>릴레이션에서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삭제할 경우 참조 </a:t>
            </a:r>
            <a:r>
              <a:rPr lang="ko-KR" altLang="en-US" sz="1300" dirty="0" err="1" smtClean="0"/>
              <a:t>무결성</a:t>
            </a:r>
            <a:r>
              <a:rPr lang="ko-KR" altLang="en-US" sz="1300" dirty="0" smtClean="0"/>
              <a:t> 조건을 수행하기 위한 고려사항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200" b="0" dirty="0" smtClean="0"/>
              <a:t>즉시 작업을 중지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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관련 </a:t>
            </a:r>
            <a:r>
              <a:rPr lang="ko-KR" altLang="en-US" sz="1200" b="0" dirty="0" err="1" smtClean="0"/>
              <a:t>투플을</a:t>
            </a:r>
            <a:r>
              <a:rPr lang="ko-KR" altLang="en-US" sz="1200" b="0" dirty="0" smtClean="0"/>
              <a:t> 삭제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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초기에 설정된 다른 어떤 값으로 변경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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값으로 설정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삭제와 삽입 명령이 연속해서 수행됨</a:t>
            </a:r>
            <a:r>
              <a:rPr lang="en-US" altLang="ko-KR" sz="1300" b="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부모 </a:t>
            </a:r>
            <a:r>
              <a:rPr lang="ko-KR" altLang="en-US" sz="1300" b="0" dirty="0" err="1" smtClean="0">
                <a:latin typeface="+mn-ea"/>
              </a:rPr>
              <a:t>릴레이션의</a:t>
            </a:r>
            <a:r>
              <a:rPr lang="ko-KR" altLang="en-US" sz="1300" b="0" dirty="0" smtClean="0">
                <a:latin typeface="+mn-ea"/>
              </a:rPr>
              <a:t> 수정이 일어날 경우 삭제 옵션에 따라 처리된 후 문제가 없으면 다시 삽입 제약조건에 따라 처리됨</a:t>
            </a:r>
            <a:r>
              <a:rPr lang="en-US" altLang="ko-KR" sz="1300" b="0" dirty="0" smtClean="0">
                <a:latin typeface="+mn-ea"/>
              </a:rPr>
              <a:t>.</a:t>
            </a:r>
            <a:endParaRPr lang="ko-KR" altLang="en-US" sz="1300" b="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79347"/>
              </p:ext>
            </p:extLst>
          </p:nvPr>
        </p:nvGraphicFramePr>
        <p:xfrm>
          <a:off x="539552" y="1944478"/>
          <a:ext cx="7943561" cy="2852674"/>
        </p:xfrm>
        <a:graphic>
          <a:graphicData uri="http://schemas.openxmlformats.org/drawingml/2006/table">
            <a:tbl>
              <a:tblPr/>
              <a:tblGrid>
                <a:gridCol w="1371107"/>
                <a:gridCol w="3167447"/>
                <a:gridCol w="3405007"/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거부함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같이 삭제 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미리 설정해둔 값으로 변경함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설정함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567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옵션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63588"/>
              </p:ext>
            </p:extLst>
          </p:nvPr>
        </p:nvGraphicFramePr>
        <p:xfrm>
          <a:off x="971600" y="2204864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56055"/>
              </p:ext>
            </p:extLst>
          </p:nvPr>
        </p:nvGraphicFramePr>
        <p:xfrm>
          <a:off x="4139952" y="2204864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학과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8448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①삭제 요청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53902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제약조건에서 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1581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131840" y="1772816"/>
            <a:ext cx="144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35597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35896" y="2752353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35896" y="2996952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383868" y="3248980"/>
            <a:ext cx="93610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8268" y="156782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(2001, </a:t>
            </a:r>
            <a:r>
              <a:rPr lang="ko-KR" altLang="en-US" sz="1200" b="1" dirty="0" smtClean="0">
                <a:latin typeface="+mn-ea"/>
                <a:ea typeface="+mn-ea"/>
              </a:rPr>
              <a:t>체육학과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445621" y="1941215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5801" y="148478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②참조 확인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904" y="37170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③옵션 선택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00" y="4149080"/>
            <a:ext cx="563482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RESTRICTED : </a:t>
            </a:r>
            <a:r>
              <a:rPr lang="ko-KR" altLang="en-US" sz="1200" dirty="0">
                <a:latin typeface="+mn-ea"/>
                <a:ea typeface="+mn-ea"/>
              </a:rPr>
              <a:t>요청한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삭제 작업중지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에러 처리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CASCADE : </a:t>
            </a:r>
            <a:r>
              <a:rPr lang="ko-KR" altLang="en-US" sz="1200" dirty="0" smtClean="0">
                <a:latin typeface="+mn-ea"/>
                <a:ea typeface="+mn-ea"/>
              </a:rPr>
              <a:t>학생 </a:t>
            </a:r>
            <a:r>
              <a:rPr lang="ko-KR" altLang="en-US" sz="1200" dirty="0" err="1" smtClean="0">
                <a:latin typeface="+mn-ea"/>
                <a:ea typeface="+mn-ea"/>
              </a:rPr>
              <a:t>릴레이션의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 smtClean="0">
                <a:latin typeface="+mn-ea"/>
                <a:ea typeface="+mn-ea"/>
              </a:rPr>
              <a:t>투플을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같이 </a:t>
            </a:r>
            <a:r>
              <a:rPr lang="ko-KR" altLang="en-US" sz="1200" dirty="0" smtClean="0">
                <a:latin typeface="+mn-ea"/>
                <a:ea typeface="+mn-ea"/>
              </a:rPr>
              <a:t>연쇄적으로 삭제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CASCADE)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n-ea"/>
                <a:ea typeface="+mn-ea"/>
              </a:rPr>
              <a:t>기본값으로 </a:t>
            </a:r>
            <a:r>
              <a:rPr lang="ko-KR" altLang="en-US" sz="1200" dirty="0" smtClean="0">
                <a:latin typeface="+mn-ea"/>
                <a:ea typeface="+mn-ea"/>
              </a:rPr>
              <a:t>변경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미리 </a:t>
            </a:r>
            <a:r>
              <a:rPr lang="ko-KR" altLang="en-US" sz="1200" dirty="0" smtClean="0">
                <a:latin typeface="+mn-ea"/>
                <a:ea typeface="+mn-ea"/>
              </a:rPr>
              <a:t>설정한 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r>
              <a:rPr lang="en-US" altLang="ko-KR" sz="1200" dirty="0">
                <a:latin typeface="+mn-ea"/>
                <a:ea typeface="+mn-ea"/>
              </a:rPr>
              <a:t>, DEFAULT)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NULL </a:t>
            </a:r>
            <a:r>
              <a:rPr lang="ko-KR" altLang="en-US" sz="1200" dirty="0">
                <a:latin typeface="+mn-ea"/>
                <a:ea typeface="+mn-ea"/>
              </a:rPr>
              <a:t>값으로 </a:t>
            </a:r>
            <a:r>
              <a:rPr lang="ko-KR" altLang="en-US" sz="1200" dirty="0" smtClean="0">
                <a:latin typeface="+mn-ea"/>
                <a:ea typeface="+mn-ea"/>
              </a:rPr>
              <a:t>설정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60264"/>
            <a:ext cx="792088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외래키</a:t>
            </a:r>
            <a:r>
              <a:rPr lang="en-US" altLang="ko-KR" sz="1400" dirty="0" smtClean="0"/>
              <a:t>(FK, Foreign Key)</a:t>
            </a:r>
            <a:r>
              <a:rPr lang="ko-KR" altLang="en-US" sz="1400" dirty="0" smtClean="0"/>
              <a:t>에 대한 설명으로 옳은 것은</a:t>
            </a:r>
            <a:r>
              <a:rPr lang="en-US" altLang="ko-KR" sz="1400" dirty="0" smtClean="0"/>
              <a:t>?</a:t>
            </a:r>
            <a:endParaRPr lang="ko-KR" altLang="en-US" sz="1400" dirty="0" smtClean="0"/>
          </a:p>
          <a:p>
            <a:pPr marL="104775" lvl="1" indent="0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R1</a:t>
            </a:r>
            <a:r>
              <a:rPr lang="ko-KR" altLang="en-US" dirty="0" smtClean="0"/>
              <a:t>에 속한 속성 집합 </a:t>
            </a:r>
            <a:r>
              <a:rPr lang="en-US" altLang="ko-KR" dirty="0" smtClean="0"/>
              <a:t>FK</a:t>
            </a:r>
            <a:r>
              <a:rPr lang="ko-KR" altLang="en-US" dirty="0" smtClean="0"/>
              <a:t>가 다른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기본키인</a:t>
            </a:r>
            <a:r>
              <a:rPr lang="ko-KR" altLang="en-US" dirty="0" smtClean="0"/>
              <a:t> 것을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외래키와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정의된 도메인은 다를 수도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가질 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④ 둘 이상의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하나를 선정하여 대표로 삼은 키를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sz="1400" dirty="0"/>
          </a:p>
          <a:p>
            <a:pPr marL="177800" indent="-177800"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한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기본키를</a:t>
            </a:r>
            <a:r>
              <a:rPr lang="ko-KR" altLang="en-US" sz="1400" dirty="0"/>
              <a:t> 구성하는 어떠한 속성 값도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값이나 </a:t>
            </a:r>
            <a:r>
              <a:rPr lang="ko-KR" altLang="en-US" sz="1400" dirty="0" err="1"/>
              <a:t>중복값을</a:t>
            </a:r>
            <a:r>
              <a:rPr lang="ko-KR" altLang="en-US" sz="1400" dirty="0"/>
              <a:t> 가질 수 없다는 것을 의미하는 제약조건은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104775" lvl="1" indent="0">
              <a:buNone/>
            </a:pPr>
            <a:r>
              <a:rPr lang="ko-KR" altLang="en-US" dirty="0"/>
              <a:t>① 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②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  <a:p>
            <a:pPr marL="104775" lvl="1" indent="0">
              <a:buNone/>
            </a:pPr>
            <a:r>
              <a:rPr lang="ko-KR" altLang="en-US" dirty="0"/>
              <a:t>③ 보안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④ </a:t>
            </a:r>
            <a:r>
              <a:rPr lang="ko-KR" altLang="en-US" dirty="0"/>
              <a:t>정보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/>
              <a:t> </a:t>
            </a: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11.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다음은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릴레이션에서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더는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삽입되는 데이터가 없다고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가정한다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다음 물음에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답하여라</a:t>
            </a: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sz="1400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1)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후보키를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모두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보이시오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(2)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기본키는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어떤 것이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좋을지 선택하시오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0" lvl="0" indent="0" algn="just" latinLnBrk="0">
              <a:lnSpc>
                <a:spcPct val="100000"/>
              </a:lnSpc>
              <a:spcBef>
                <a:spcPct val="0"/>
              </a:spcBef>
              <a:buNone/>
            </a:pPr>
            <a:endParaRPr kumimoji="1"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just" latinLnBrk="0">
              <a:spcBef>
                <a:spcPct val="0"/>
              </a:spcBef>
              <a:buNone/>
            </a:pP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</a:rPr>
              <a:t>R                                           S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275600"/>
              </p:ext>
            </p:extLst>
          </p:nvPr>
        </p:nvGraphicFramePr>
        <p:xfrm>
          <a:off x="1907704" y="5373216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243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11129"/>
              </p:ext>
            </p:extLst>
          </p:nvPr>
        </p:nvGraphicFramePr>
        <p:xfrm>
          <a:off x="4644008" y="5373216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r>
              <a:rPr lang="ko-KR" altLang="en-US" dirty="0" err="1" smtClean="0"/>
              <a:t>셀렉션과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r>
              <a:rPr lang="ko-KR" altLang="en-US" dirty="0" smtClean="0"/>
              <a:t>관계대수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r>
              <a:rPr lang="en-US" altLang="ko-KR" dirty="0" smtClean="0"/>
              <a:t>(relational algebra, </a:t>
            </a:r>
            <a:r>
              <a:rPr lang="ko-KR" altLang="en-US" dirty="0" smtClean="0"/>
              <a:t>關係代數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400" b="0" dirty="0" err="1" smtClean="0"/>
              <a:t>릴레이션에서</a:t>
            </a:r>
            <a:r>
              <a:rPr lang="ko-KR" altLang="en-US" sz="1400" b="0" dirty="0" smtClean="0"/>
              <a:t> 원하는 결과를 얻기 위해 수학의 대수와 같은 연산을 이용하여 질의하는 방법을 기술하는 언어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관계대수와 관계해석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어떻게 찾는지에 대한 처리 절차를 명시하는 절차적인 언어이며</a:t>
            </a:r>
            <a:r>
              <a:rPr lang="en-US" altLang="ko-KR" sz="1400" b="0" dirty="0" smtClean="0"/>
              <a:t>, DBMS </a:t>
            </a:r>
            <a:r>
              <a:rPr lang="ko-KR" altLang="en-US" sz="1400" b="0" dirty="0" smtClean="0"/>
              <a:t>내부의 처리 언어로 사용됨</a:t>
            </a:r>
            <a:endParaRPr lang="en-US" altLang="ko-KR" sz="1400" b="0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관계해석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</a:t>
            </a:r>
            <a:r>
              <a:rPr lang="ko-KR" altLang="en-US" sz="1400" b="0" dirty="0" err="1" smtClean="0"/>
              <a:t>찾는지만</a:t>
            </a:r>
            <a:r>
              <a:rPr lang="ko-KR" altLang="en-US" sz="1400" b="0" dirty="0" smtClean="0"/>
              <a:t> 명시하는 선언적인 언어로 관계대수와 함께 관계 </a:t>
            </a:r>
            <a:r>
              <a:rPr lang="en-US" altLang="ko-KR" sz="1400" b="0" dirty="0" smtClean="0"/>
              <a:t>DBMS</a:t>
            </a:r>
            <a:r>
              <a:rPr lang="ko-KR" altLang="en-US" sz="1400" b="0" dirty="0" smtClean="0"/>
              <a:t>의 표준 언어인 </a:t>
            </a:r>
            <a:r>
              <a:rPr lang="en-US" altLang="ko-KR" sz="1400" b="0" dirty="0" smtClean="0"/>
              <a:t>SQL</a:t>
            </a:r>
            <a:r>
              <a:rPr lang="ko-KR" altLang="en-US" sz="1400" b="0" dirty="0" smtClean="0"/>
              <a:t>의 이론적인 기반을 제공함</a:t>
            </a:r>
            <a:r>
              <a:rPr lang="en-US" altLang="ko-KR" sz="1000" b="0" dirty="0" smtClean="0"/>
              <a:t/>
            </a:r>
            <a:br>
              <a:rPr lang="en-US" altLang="ko-KR" sz="1000" b="0" dirty="0" smtClean="0"/>
            </a:b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400" dirty="0" smtClean="0"/>
              <a:t>→ </a:t>
            </a:r>
            <a:r>
              <a:rPr lang="ko-KR" altLang="en-US" sz="1400" dirty="0" smtClean="0"/>
              <a:t>관계대수와 관계해석은 모두 관계 데이터 모델의 중요한 언어이며 실제 동일한 표현 능력을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가지고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수학적 개념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en-US" altLang="ko-KR" sz="1200" b="0" dirty="0" smtClean="0"/>
              <a:t>A </a:t>
            </a:r>
            <a:r>
              <a:rPr lang="en-US" altLang="ko-KR" sz="1200" b="0" dirty="0" smtClean="0">
                <a:sym typeface="Symbol" pitchFamily="18" charset="2"/>
              </a:rPr>
              <a:t> {2, 4}, B  {1, 3, 5} </a:t>
            </a:r>
            <a:r>
              <a:rPr lang="ko-KR" altLang="en-US" sz="1200" b="0" dirty="0" smtClean="0">
                <a:sym typeface="Symbol" pitchFamily="18" charset="2"/>
              </a:rPr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en-US" altLang="ko-KR" sz="1200" b="0" dirty="0" smtClean="0"/>
              <a:t>A</a:t>
            </a:r>
            <a:r>
              <a:rPr lang="en-US" altLang="ko-KR" sz="1200" b="0" dirty="0" smtClean="0">
                <a:sym typeface="Symbol" pitchFamily="18" charset="2"/>
              </a:rPr>
              <a:t>B  {(2,1), (2,3), (2,5), (4,1), (4,3), (4,5)}</a:t>
            </a: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     </a:t>
            </a:r>
            <a:r>
              <a:rPr lang="ko-KR" altLang="en-US" sz="1200" b="0" dirty="0" err="1" smtClean="0">
                <a:sym typeface="Symbol" pitchFamily="18" charset="2"/>
              </a:rPr>
              <a:t>릴레이션</a:t>
            </a:r>
            <a:r>
              <a:rPr lang="ko-KR" altLang="en-US" sz="1200" b="0" dirty="0" smtClean="0">
                <a:sym typeface="Symbol" pitchFamily="18" charset="2"/>
              </a:rPr>
              <a:t> </a:t>
            </a:r>
            <a:r>
              <a:rPr lang="en-US" altLang="ko-KR" sz="1200" b="0" dirty="0" smtClean="0">
                <a:sym typeface="Symbol" pitchFamily="18" charset="2"/>
              </a:rPr>
              <a:t>R</a:t>
            </a:r>
            <a:r>
              <a:rPr lang="ko-KR" altLang="en-US" sz="1200" b="0" dirty="0" smtClean="0">
                <a:sym typeface="Symbol" pitchFamily="18" charset="2"/>
              </a:rPr>
              <a:t>은 카티전 </a:t>
            </a:r>
            <a:r>
              <a:rPr lang="ko-KR" altLang="en-US" sz="1200" b="0" dirty="0" err="1" smtClean="0">
                <a:sym typeface="Symbol" pitchFamily="18" charset="2"/>
              </a:rPr>
              <a:t>프로덕트의</a:t>
            </a:r>
            <a:r>
              <a:rPr lang="ko-KR" altLang="en-US" sz="1200" b="0" dirty="0" smtClean="0">
                <a:sym typeface="Symbol" pitchFamily="18" charset="2"/>
              </a:rPr>
              <a:t> 부분집합으로 정의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R1  {(2,1), (4,1)}, </a:t>
            </a:r>
            <a:r>
              <a:rPr lang="pt-BR" altLang="ko-KR" sz="1200" b="0" dirty="0" smtClean="0"/>
              <a:t>R2={(2, 1), (2, 3), (2, </a:t>
            </a:r>
            <a:r>
              <a:rPr lang="en-US" altLang="ko-KR" sz="1200" b="0" dirty="0" smtClean="0"/>
              <a:t>5)}, </a:t>
            </a:r>
            <a:r>
              <a:rPr lang="pt-BR" altLang="ko-KR" sz="1200" b="0" dirty="0" smtClean="0"/>
              <a:t>R3={(2, 3), (2, 5), (4, 3), (4, 5)}</a:t>
            </a:r>
          </a:p>
          <a:p>
            <a:pPr>
              <a:buNone/>
            </a:pP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원소 개수가 </a:t>
            </a:r>
            <a:r>
              <a:rPr lang="en-US" altLang="ko-KR" sz="1200" b="0" dirty="0" smtClean="0"/>
              <a:t>n</a:t>
            </a:r>
            <a:r>
              <a:rPr lang="ko-KR" altLang="en-US" sz="1200" b="0" dirty="0" smtClean="0"/>
              <a:t>인 집합 </a:t>
            </a:r>
            <a:r>
              <a:rPr lang="en-US" altLang="ko-KR" sz="1200" b="0" dirty="0" smtClean="0"/>
              <a:t>S</a:t>
            </a:r>
            <a:r>
              <a:rPr lang="ko-KR" altLang="en-US" sz="1200" b="0" dirty="0" smtClean="0"/>
              <a:t>의 부분집합의 개수는 </a:t>
            </a:r>
            <a:r>
              <a:rPr lang="en-US" altLang="ko-KR" sz="1200" b="0" dirty="0" smtClean="0"/>
              <a:t>2ⁿ</a:t>
            </a:r>
            <a:r>
              <a:rPr lang="ko-KR" altLang="en-US" sz="1200" b="0" dirty="0" smtClean="0"/>
              <a:t>이므로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A×B</a:t>
            </a:r>
            <a:r>
              <a:rPr lang="ko-KR" altLang="en-US" sz="1200" b="0" dirty="0" smtClean="0"/>
              <a:t>의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부분집합의 개수는            임</a:t>
            </a:r>
            <a:r>
              <a:rPr lang="en-US" altLang="ko-KR" sz="1200" b="0" dirty="0" smtClean="0"/>
              <a:t>.</a:t>
            </a:r>
            <a:r>
              <a:rPr lang="en-US" altLang="ko-KR" sz="1200" b="0" dirty="0" smtClean="0">
                <a:sym typeface="Symbol" pitchFamily="18" charset="2"/>
              </a:rPr>
              <a:t> </a:t>
            </a: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프로덕트의</a:t>
            </a:r>
            <a:r>
              <a:rPr lang="ko-KR" altLang="en-US" sz="1200" b="0" dirty="0" smtClean="0"/>
              <a:t> 기초 집합 </a:t>
            </a:r>
            <a:r>
              <a:rPr lang="en-US" altLang="ko-KR" sz="1200" b="0" dirty="0" smtClean="0"/>
              <a:t>A, B </a:t>
            </a:r>
            <a:r>
              <a:rPr lang="ko-KR" altLang="en-US" sz="1200" b="0" dirty="0" smtClean="0"/>
              <a:t>각각이 가질 수 있는 값의 범위를 도메인</a:t>
            </a:r>
            <a:r>
              <a:rPr lang="en-US" altLang="ko-KR" sz="1200" b="0" dirty="0" smtClean="0"/>
              <a:t>(domain)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즉 집합 </a:t>
            </a:r>
            <a:r>
              <a:rPr lang="en-US" altLang="ko-KR" sz="1200" b="0" dirty="0" smtClean="0"/>
              <a:t>A</a:t>
            </a:r>
            <a:r>
              <a:rPr lang="ko-KR" altLang="en-US" sz="1200" b="0" dirty="0" smtClean="0"/>
              <a:t>의 도메인은 </a:t>
            </a:r>
            <a:r>
              <a:rPr lang="en-US" altLang="ko-KR" sz="1200" b="0" dirty="0" smtClean="0"/>
              <a:t>{2, 4}</a:t>
            </a:r>
            <a:r>
              <a:rPr lang="ko-KR" altLang="en-US" sz="1200" b="0" dirty="0" smtClean="0"/>
              <a:t>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역시 집합이므로 집합에서 집합에서 가능한 연산은 합집합</a:t>
            </a:r>
            <a:r>
              <a:rPr lang="en-US" altLang="ko-KR" sz="1200" b="0" dirty="0" smtClean="0"/>
              <a:t>(∪), </a:t>
            </a:r>
            <a:r>
              <a:rPr lang="ko-KR" altLang="en-US" sz="1200" b="0" dirty="0" smtClean="0"/>
              <a:t>교집합</a:t>
            </a:r>
            <a:r>
              <a:rPr lang="en-US" altLang="ko-KR" sz="1200" b="0" dirty="0" smtClean="0"/>
              <a:t>(∩),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en-US" altLang="ko-KR" sz="1200" b="0" dirty="0" smtClean="0"/>
              <a:t>(×)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등이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pt-BR" altLang="ko-KR" sz="1200" b="0" dirty="0" smtClean="0"/>
              <a:t>R1 ∪ R2 = {(2, 1), (4, 1), (2, 3), (2, 5)}</a:t>
            </a:r>
          </a:p>
          <a:p>
            <a:pPr>
              <a:buNone/>
            </a:pPr>
            <a:r>
              <a:rPr lang="pt-BR" altLang="ko-KR" sz="1200" b="0" dirty="0" smtClean="0"/>
              <a:t>	     </a:t>
            </a:r>
            <a:r>
              <a:rPr lang="en-US" altLang="ko-KR" sz="1200" b="0" dirty="0" smtClean="0"/>
              <a:t>R1 ∩ R2 = {(2, 1)}</a:t>
            </a:r>
            <a:endParaRPr lang="ko-KR" altLang="en-US" sz="12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01008"/>
            <a:ext cx="50595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현실 세계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={2, 4}, 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}</a:t>
            </a:r>
            <a:r>
              <a:rPr lang="ko-KR" altLang="en-US" sz="1200" b="0" dirty="0" smtClean="0"/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두 집합의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과목은 학번 원소와 과목 원소의 순서쌍의 집합임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즉</a:t>
            </a:r>
            <a:r>
              <a:rPr lang="en-US" altLang="ko-KR" sz="1200" b="0" dirty="0" smtClean="0">
                <a:sym typeface="Symbol" pitchFamily="18" charset="2"/>
              </a:rPr>
              <a:t>, </a:t>
            </a:r>
            <a:r>
              <a:rPr lang="ko-KR" altLang="en-US" sz="1200" b="0" dirty="0" smtClean="0">
                <a:sym typeface="Symbol" pitchFamily="18" charset="2"/>
              </a:rPr>
              <a:t>학</a:t>
            </a:r>
            <a:r>
              <a:rPr lang="ko-KR" altLang="en-US" sz="1200" b="0" dirty="0" smtClean="0"/>
              <a:t>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을 말함</a:t>
            </a:r>
            <a:r>
              <a:rPr lang="en-US" altLang="ko-KR" sz="1200" b="0" dirty="0" smtClean="0"/>
              <a:t>.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각 원소는 학생이 과목을 수강할 수 있는 모든 경우를 나열한 것임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수강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은 카티전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부분집합으로 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수강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위에서 나열한 여섯 개 원소 중 하나로</a:t>
            </a:r>
            <a:r>
              <a:rPr lang="en-US" altLang="ko-KR" sz="1200" b="0" dirty="0" smtClean="0"/>
              <a:t>, 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아래 수강 테이블을 데이터베이스에서는 </a:t>
            </a:r>
            <a:r>
              <a:rPr lang="ko-KR" altLang="en-US" sz="1200" b="0" dirty="0" err="1" smtClean="0"/>
              <a:t>릴레이션</a:t>
            </a:r>
            <a:r>
              <a:rPr lang="en-US" altLang="ko-KR" sz="1200" b="0" dirty="0" smtClean="0"/>
              <a:t>(relation)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</a:t>
            </a: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400" dirty="0" smtClean="0">
                <a:sym typeface="Symbol" pitchFamily="18" charset="2"/>
              </a:rPr>
              <a:t>	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94310" y="4221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65633"/>
              </p:ext>
            </p:extLst>
          </p:nvPr>
        </p:nvGraphicFramePr>
        <p:xfrm>
          <a:off x="1285368" y="4509120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1536171"/>
              </a:tblGrid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자료구조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프로그래밍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3360" y="563267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관계대수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376369"/>
              </p:ext>
            </p:extLst>
          </p:nvPr>
        </p:nvGraphicFramePr>
        <p:xfrm>
          <a:off x="638432" y="1059713"/>
          <a:ext cx="7841121" cy="55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04056"/>
                <a:gridCol w="311297"/>
                <a:gridCol w="584927"/>
                <a:gridCol w="511811"/>
                <a:gridCol w="511811"/>
                <a:gridCol w="4697139"/>
              </a:tblGrid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조건에 만족하는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프로젝션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속성을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릴레이션이나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속성의 이름을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포함된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모두 갖고 있는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합집합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합집합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차집합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카디전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프로덕트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속한 모든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비교 조건에 만족하는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같은 값을 가진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동등 조인에서 중복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오른쪽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왼쪽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자연 조인 후 각각 왼쪽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(left),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(right),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양쪽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(full)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값을 결과로 추출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조인이 실패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값이 없을 경우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쪽의 값을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채움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full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0064" y="53106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연산자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626" y="1472045"/>
            <a:ext cx="1954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626" y="1718864"/>
            <a:ext cx="1851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0676" y="1970944"/>
            <a:ext cx="157808" cy="21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6484" y="2336319"/>
            <a:ext cx="162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50676" y="2802275"/>
            <a:ext cx="1690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1151" y="3334906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6484" y="3776479"/>
            <a:ext cx="1728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2576" y="4290060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0093" y="4909581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69143" y="5154156"/>
            <a:ext cx="328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9618" y="5413613"/>
            <a:ext cx="302273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78668" y="5658212"/>
            <a:ext cx="283954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78668" y="5908120"/>
            <a:ext cx="29376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59618" y="6162268"/>
            <a:ext cx="350001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50093" y="6412200"/>
            <a:ext cx="332939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56712" y="4645969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관계대수식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관계대수식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400" b="0" dirty="0" smtClean="0"/>
              <a:t>관계대수는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 연산을 통해 결과 </a:t>
            </a:r>
            <a:r>
              <a:rPr lang="ko-KR" altLang="en-US" sz="1400" b="0" dirty="0" err="1" smtClean="0"/>
              <a:t>릴레이션을</a:t>
            </a:r>
            <a:r>
              <a:rPr lang="ko-KR" altLang="en-US" sz="1400" b="0" dirty="0" smtClean="0"/>
              <a:t> 찾는 절차를 기술한 언어로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 연산을 수행하기 위한 식을 관계대수식</a:t>
            </a:r>
            <a:r>
              <a:rPr lang="en-US" altLang="ko-KR" sz="1400" b="0" dirty="0" smtClean="0"/>
              <a:t>(relational algebra expression)</a:t>
            </a:r>
            <a:r>
              <a:rPr lang="ko-KR" altLang="en-US" sz="1400" b="0" dirty="0" smtClean="0"/>
              <a:t>이라고 함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관계대수식은</a:t>
            </a:r>
            <a:r>
              <a:rPr lang="ko-KR" altLang="en-US" sz="1400" b="0" dirty="0" smtClean="0"/>
              <a:t> 대상이 되는 </a:t>
            </a:r>
            <a:r>
              <a:rPr lang="ko-KR" altLang="en-US" sz="1400" b="0" dirty="0" err="1" smtClean="0"/>
              <a:t>릴레이션과</a:t>
            </a:r>
            <a:r>
              <a:rPr lang="ko-KR" altLang="en-US" sz="1400" b="0" dirty="0" smtClean="0"/>
              <a:t> 연산자로 구성되며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결과는 </a:t>
            </a:r>
            <a:r>
              <a:rPr lang="ko-KR" altLang="en-US" sz="1400" b="0" dirty="0" err="1" smtClean="0"/>
              <a:t>릴레이션으로</a:t>
            </a:r>
            <a:r>
              <a:rPr lang="ko-KR" altLang="en-US" sz="1400" b="0" dirty="0" smtClean="0"/>
              <a:t> 반환됨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 err="1" smtClean="0"/>
              <a:t>릴레이션은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모든 특징을 따름</a:t>
            </a:r>
            <a:r>
              <a:rPr lang="en-US" altLang="ko-KR" sz="1400" b="0" dirty="0" smtClean="0"/>
              <a:t>. </a:t>
            </a:r>
          </a:p>
          <a:p>
            <a:pPr marL="0" indent="0">
              <a:buNone/>
            </a:pPr>
            <a:endParaRPr lang="en-US" altLang="ko-KR" sz="1400" b="0" dirty="0" smtClean="0"/>
          </a:p>
          <a:p>
            <a:pPr lvl="1"/>
            <a:r>
              <a:rPr lang="ko-KR" altLang="en-US" sz="1400" b="1" dirty="0" err="1" smtClean="0">
                <a:latin typeface="+mn-ea"/>
              </a:rPr>
              <a:t>단항</a:t>
            </a:r>
            <a:r>
              <a:rPr lang="ko-KR" altLang="en-US" sz="1400" b="1" dirty="0" smtClean="0">
                <a:latin typeface="+mn-ea"/>
              </a:rPr>
              <a:t>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ko-KR" altLang="en-US" sz="1400" b="1" dirty="0" smtClean="0">
                <a:latin typeface="+mn-ea"/>
              </a:rPr>
              <a:t>이항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1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2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24030"/>
              </p:ext>
            </p:extLst>
          </p:nvPr>
        </p:nvGraphicFramePr>
        <p:xfrm>
          <a:off x="1172200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6000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69186"/>
              </p:ext>
            </p:extLst>
          </p:nvPr>
        </p:nvGraphicFramePr>
        <p:xfrm>
          <a:off x="3007633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31433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370" y="5583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2-17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관계대수식을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이해하기 위한 예제 데이터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464301"/>
              </p:ext>
            </p:extLst>
          </p:nvPr>
        </p:nvGraphicFramePr>
        <p:xfrm>
          <a:off x="467544" y="1304850"/>
          <a:ext cx="8208714" cy="54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7"/>
                <a:gridCol w="1392618"/>
                <a:gridCol w="3200445"/>
                <a:gridCol w="2736304"/>
              </a:tblGrid>
              <a:tr h="25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 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l-GR" altLang="ko-KR" sz="1000" dirty="0" smtClean="0"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    (R1)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투플을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l-GR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(R2)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속성만을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(∪)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∪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합집합을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R1 -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         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카티전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구하여 조건에 맞는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61545"/>
              </p:ext>
            </p:extLst>
          </p:nvPr>
        </p:nvGraphicFramePr>
        <p:xfrm>
          <a:off x="2872185" y="1622251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48236"/>
              </p:ext>
            </p:extLst>
          </p:nvPr>
        </p:nvGraphicFramePr>
        <p:xfrm>
          <a:off x="2872185" y="2505397"/>
          <a:ext cx="8640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98858"/>
              </p:ext>
            </p:extLst>
          </p:nvPr>
        </p:nvGraphicFramePr>
        <p:xfrm>
          <a:off x="2872185" y="5673749"/>
          <a:ext cx="295232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/>
                <a:gridCol w="513449"/>
                <a:gridCol w="496111"/>
                <a:gridCol w="476440"/>
                <a:gridCol w="476440"/>
                <a:gridCol w="476440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7119"/>
              </p:ext>
            </p:extLst>
          </p:nvPr>
        </p:nvGraphicFramePr>
        <p:xfrm>
          <a:off x="2872185" y="3628950"/>
          <a:ext cx="12444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28"/>
                <a:gridCol w="414828"/>
                <a:gridCol w="414828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6002"/>
              </p:ext>
            </p:extLst>
          </p:nvPr>
        </p:nvGraphicFramePr>
        <p:xfrm>
          <a:off x="2872185" y="5001294"/>
          <a:ext cx="1008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189" y="1977305"/>
            <a:ext cx="504055" cy="10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72" y="2989609"/>
            <a:ext cx="144016" cy="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2630" y="6081761"/>
            <a:ext cx="595114" cy="14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0341" y="8316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식의 사용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48260"/>
              </p:ext>
            </p:extLst>
          </p:nvPr>
        </p:nvGraphicFramePr>
        <p:xfrm>
          <a:off x="5076056" y="206416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b4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08520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0010"/>
              </p:ext>
            </p:extLst>
          </p:nvPr>
        </p:nvGraphicFramePr>
        <p:xfrm>
          <a:off x="7236296" y="188640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76256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추출하기 위한 연산임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하는 </a:t>
            </a:r>
            <a:r>
              <a:rPr lang="ko-KR" altLang="en-US" sz="1400" dirty="0" err="1" smtClean="0"/>
              <a:t>단항</a:t>
            </a:r>
            <a:r>
              <a:rPr lang="ko-KR" altLang="en-US" sz="1400" dirty="0" smtClean="0"/>
              <a:t> 연산자며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찾고자 하는 </a:t>
            </a:r>
            <a:r>
              <a:rPr lang="ko-KR" altLang="en-US" sz="1400" dirty="0" err="1" smtClean="0"/>
              <a:t>투플의</a:t>
            </a:r>
            <a:r>
              <a:rPr lang="ko-KR" altLang="en-US" sz="1400" dirty="0" smtClean="0"/>
              <a:t> 조건</a:t>
            </a:r>
            <a:r>
              <a:rPr lang="en-US" altLang="ko-KR" sz="1400" dirty="0" smtClean="0"/>
              <a:t>(predicate)</a:t>
            </a:r>
            <a:r>
              <a:rPr lang="ko-KR" altLang="en-US" sz="1400" dirty="0" smtClean="0"/>
              <a:t>을 명시하고 그 조건에 만족하는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endParaRPr lang="en-US" altLang="ko-KR" sz="500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</a:t>
            </a:r>
            <a:r>
              <a:rPr lang="en-US" altLang="ko-KR" sz="2000" b="0" dirty="0" smtClean="0"/>
              <a:t> </a:t>
            </a:r>
            <a:r>
              <a:rPr lang="el-GR" altLang="ko-KR" sz="2000" b="0" dirty="0" smtClean="0"/>
              <a:t>σ</a:t>
            </a:r>
            <a:r>
              <a:rPr lang="en-US" altLang="ko-KR" sz="1400" b="0" baseline="-25000" dirty="0" smtClean="0"/>
              <a:t>&lt;</a:t>
            </a:r>
            <a:r>
              <a:rPr lang="ko-KR" altLang="en-US" sz="1400" b="0" baseline="-25000" dirty="0" smtClean="0"/>
              <a:t>조건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(R)   (R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sz="2000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dirty="0" smtClean="0"/>
              <a:t>Σ</a:t>
            </a:r>
            <a:r>
              <a:rPr lang="en-US" altLang="ko-KR" b="0" dirty="0" smtClean="0"/>
              <a:t> 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25353"/>
              </p:ext>
            </p:extLst>
          </p:nvPr>
        </p:nvGraphicFramePr>
        <p:xfrm>
          <a:off x="899592" y="2348880"/>
          <a:ext cx="7560840" cy="75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마당서점에서 판매하는 도서 중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3384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2000" b="0" smtClean="0"/>
                        <a:t>σ</a:t>
                      </a:r>
                      <a:r>
                        <a:rPr lang="ko-KR" altLang="en-US" sz="1400" b="0" baseline="-25000" smtClean="0"/>
                        <a:t>가격</a:t>
                      </a:r>
                      <a:r>
                        <a:rPr lang="en-US" altLang="ko-KR" sz="1400" b="0" baseline="-25000" dirty="0" smtClean="0"/>
                        <a:t>&lt;=8000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도서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15394"/>
              </p:ext>
            </p:extLst>
          </p:nvPr>
        </p:nvGraphicFramePr>
        <p:xfrm>
          <a:off x="977950" y="3552110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68"/>
                <a:gridCol w="1138736"/>
                <a:gridCol w="1127872"/>
                <a:gridCol w="708332"/>
              </a:tblGrid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5942" y="3264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2707852" y="50904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2707852" y="559121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76609" y="5129105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+mn-ea"/>
                <a:ea typeface="+mn-ea"/>
              </a:rPr>
              <a:t>σ</a:t>
            </a:r>
            <a:r>
              <a:rPr lang="ko-KR" altLang="en-US" sz="1400" baseline="-25000" dirty="0" smtClean="0">
                <a:latin typeface="+mn-ea"/>
                <a:ea typeface="+mn-ea"/>
              </a:rPr>
              <a:t>가격</a:t>
            </a:r>
            <a:r>
              <a:rPr lang="en-US" altLang="ko-KR" sz="1400" baseline="-25000" dirty="0" smtClean="0">
                <a:latin typeface="+mn-ea"/>
                <a:ea typeface="+mn-ea"/>
              </a:rPr>
              <a:t>&lt;=8000</a:t>
            </a:r>
            <a:r>
              <a:rPr lang="en-US" sz="1400" baseline="-25000" dirty="0" smtClean="0">
                <a:latin typeface="+mn-ea"/>
                <a:ea typeface="+mn-ea"/>
              </a:rPr>
              <a:t> </a:t>
            </a:r>
            <a:r>
              <a:rPr lang="en-US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도서</a:t>
            </a:r>
            <a:r>
              <a:rPr lang="en-US" sz="1200" dirty="0" smtClean="0">
                <a:latin typeface="+mn-ea"/>
                <a:ea typeface="+mn-ea"/>
              </a:rPr>
              <a:t>)</a:t>
            </a:r>
            <a:endParaRPr lang="el-GR" sz="1200" dirty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47558"/>
              </p:ext>
            </p:extLst>
          </p:nvPr>
        </p:nvGraphicFramePr>
        <p:xfrm>
          <a:off x="977950" y="5860196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38"/>
                <a:gridCol w="1138166"/>
                <a:gridCol w="1127872"/>
                <a:gridCol w="708332"/>
              </a:tblGrid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88024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σ</a:t>
            </a:r>
            <a:r>
              <a:rPr lang="en-US" altLang="ko-KR" sz="1400" baseline="-25000" dirty="0" smtClean="0"/>
              <a:t>&lt;</a:t>
            </a:r>
            <a:r>
              <a:rPr lang="ko-KR" altLang="en-US" sz="1400" baseline="-25000" dirty="0" smtClean="0"/>
              <a:t>복합조건</a:t>
            </a:r>
            <a:r>
              <a:rPr lang="en-US" altLang="ko-KR" sz="140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smtClean="0"/>
              <a:t>) (</a:t>
            </a:r>
            <a:r>
              <a:rPr lang="en-US" altLang="ko-KR" b="0" dirty="0" smtClean="0"/>
              <a:t>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smtClean="0"/>
              <a:t>Σ</a:t>
            </a:r>
            <a:r>
              <a:rPr lang="en-US" altLang="ko-KR" b="0" smtClean="0"/>
              <a:t> )</a:t>
            </a:r>
            <a:br>
              <a:rPr lang="en-US" altLang="ko-KR" b="0" smtClean="0"/>
            </a:br>
            <a:endParaRPr lang="en-US" altLang="ko-KR" b="0" smtClean="0"/>
          </a:p>
          <a:p>
            <a:r>
              <a:rPr lang="ko-KR" altLang="en-US" b="0" smtClean="0"/>
              <a:t>여러 </a:t>
            </a:r>
            <a:r>
              <a:rPr lang="ko-KR" altLang="en-US" b="0" dirty="0" smtClean="0"/>
              <a:t>개의 조건을 ∧</a:t>
            </a:r>
            <a:r>
              <a:rPr lang="en-US" altLang="ko-KR" b="0" dirty="0" smtClean="0"/>
              <a:t>(and), </a:t>
            </a:r>
            <a:r>
              <a:rPr lang="ko-KR" altLang="en-US" b="0" dirty="0" smtClean="0"/>
              <a:t>∨ </a:t>
            </a:r>
            <a:r>
              <a:rPr lang="en-US" altLang="ko-KR" b="0" dirty="0" smtClean="0"/>
              <a:t>(or), </a:t>
            </a:r>
            <a:r>
              <a:rPr lang="ko-KR" altLang="en-US" b="0" dirty="0"/>
              <a:t>┑</a:t>
            </a:r>
            <a:r>
              <a:rPr lang="en-US" altLang="ko-KR" b="0" dirty="0" smtClean="0"/>
              <a:t>(not) </a:t>
            </a:r>
            <a:r>
              <a:rPr lang="ko-KR" altLang="en-US" b="0" dirty="0" smtClean="0"/>
              <a:t>기호를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이용하여 복합조건을 표시할 수 있다</a:t>
            </a:r>
            <a:r>
              <a:rPr lang="en-US" altLang="ko-KR" b="0" smtClean="0"/>
              <a:t>. </a:t>
            </a:r>
            <a:r>
              <a:rPr lang="ko-KR" altLang="en-US" b="0" smtClean="0"/>
              <a:t>예를 </a:t>
            </a:r>
            <a:r>
              <a:rPr lang="ko-KR" altLang="en-US" b="0" dirty="0" smtClean="0"/>
              <a:t>들어</a:t>
            </a:r>
            <a:r>
              <a:rPr lang="en-US" altLang="ko-KR" b="0" dirty="0" smtClean="0"/>
              <a:t>, “</a:t>
            </a:r>
            <a:r>
              <a:rPr lang="ko-KR" altLang="en-US" b="0" dirty="0" smtClean="0"/>
              <a:t>가격이 </a:t>
            </a:r>
            <a:r>
              <a:rPr lang="en-US" altLang="ko-KR" b="0" dirty="0" smtClean="0"/>
              <a:t>8,000</a:t>
            </a:r>
            <a:r>
              <a:rPr lang="ko-KR" altLang="en-US" b="0" dirty="0" smtClean="0"/>
              <a:t>원 이하이고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도서번호가 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이상인 책을 찾아라</a:t>
            </a:r>
            <a:r>
              <a:rPr lang="en-US" altLang="ko-KR" b="0" dirty="0" smtClean="0"/>
              <a:t>”</a:t>
            </a:r>
            <a:r>
              <a:rPr lang="ko-KR" altLang="en-US" b="0" smtClean="0"/>
              <a:t>는 질의는 다음과 같이 표현한다</a:t>
            </a:r>
            <a:r>
              <a:rPr lang="en-US" altLang="ko-KR" b="0" smtClean="0"/>
              <a:t>.</a:t>
            </a:r>
            <a:br>
              <a:rPr lang="en-US" altLang="ko-KR" b="0" smtClean="0"/>
            </a:br>
            <a:r>
              <a:rPr lang="el-GR" altLang="ko-KR" sz="2400" b="0" smtClean="0"/>
              <a:t>σ</a:t>
            </a:r>
            <a:r>
              <a:rPr lang="en-US" altLang="ko-KR" sz="1800" b="0" baseline="-25000" smtClean="0"/>
              <a:t>(</a:t>
            </a:r>
            <a:r>
              <a:rPr lang="ko-KR" altLang="en-US" sz="1800" b="0" baseline="-25000" dirty="0" smtClean="0"/>
              <a:t>가격</a:t>
            </a:r>
            <a:r>
              <a:rPr lang="en-US" altLang="ko-KR" sz="1800" b="0" baseline="-25000" dirty="0"/>
              <a:t>&lt;=</a:t>
            </a:r>
            <a:r>
              <a:rPr lang="en-US" altLang="ko-KR" sz="1800" b="0" baseline="-25000" dirty="0" smtClean="0"/>
              <a:t>8000 </a:t>
            </a:r>
            <a:r>
              <a:rPr lang="ko-KR" altLang="en-US" sz="1800" b="0" baseline="-25000" dirty="0"/>
              <a:t>∧ </a:t>
            </a:r>
            <a:r>
              <a:rPr lang="ko-KR" altLang="en-US" sz="1800" b="0" baseline="-25000" dirty="0" smtClean="0"/>
              <a:t>도서번호 </a:t>
            </a:r>
            <a:r>
              <a:rPr lang="en-US" altLang="ko-KR" sz="1800" b="0" baseline="-25000" dirty="0" smtClean="0"/>
              <a:t>&gt;=3) </a:t>
            </a:r>
            <a:r>
              <a:rPr lang="en-US" altLang="ko-KR" b="0" dirty="0"/>
              <a:t>(</a:t>
            </a:r>
            <a:r>
              <a:rPr lang="ko-KR" altLang="en-US" b="0" dirty="0"/>
              <a:t>도서</a:t>
            </a:r>
            <a:r>
              <a:rPr lang="en-US" altLang="ko-KR" b="0" dirty="0"/>
              <a:t>)</a:t>
            </a:r>
            <a:endParaRPr lang="ko-KR" altLang="en-US" b="0" dirty="0">
              <a:solidFill>
                <a:sysClr val="windowText" lastClr="000000"/>
              </a:solidFill>
            </a:endParaRPr>
          </a:p>
          <a:p>
            <a:pPr marL="355600" indent="0">
              <a:buNone/>
            </a:pPr>
            <a:r>
              <a:rPr lang="ko-KR" altLang="en-US" b="0" dirty="0" smtClean="0"/>
              <a:t> 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b="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</a:t>
            </a:r>
            <a:r>
              <a:rPr lang="en-US" altLang="ko-KR" smtClean="0"/>
              <a:t>selection)</a:t>
            </a:r>
            <a:r>
              <a:rPr lang="ko-KR" altLang="en-US" smtClean="0"/>
              <a:t>의 확장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3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(projection)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속성을 추출하기 위한 연산으로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π</a:t>
            </a:r>
            <a:r>
              <a:rPr lang="el-GR" altLang="ko-KR" sz="1400" b="0" baseline="-25000" dirty="0" smtClean="0"/>
              <a:t>&lt;</a:t>
            </a:r>
            <a:r>
              <a:rPr lang="ko-KR" altLang="en-US" sz="1400" b="0" baseline="-25000" dirty="0" smtClean="0"/>
              <a:t>속성리스트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dirty="0"/>
              <a:t>) </a:t>
            </a:r>
            <a:r>
              <a:rPr lang="en-US" altLang="ko-KR" b="0" dirty="0" smtClean="0"/>
              <a:t> (</a:t>
            </a:r>
            <a:r>
              <a:rPr lang="en-US" altLang="ko-KR" b="0" dirty="0"/>
              <a:t>R</a:t>
            </a:r>
            <a:r>
              <a:rPr lang="ko-KR" altLang="en-US" b="0" dirty="0"/>
              <a:t>은 </a:t>
            </a:r>
            <a:r>
              <a:rPr lang="ko-KR" altLang="en-US" b="0" dirty="0" err="1"/>
              <a:t>릴레이션</a:t>
            </a:r>
            <a:r>
              <a:rPr lang="en-US" altLang="ko-KR" b="0" dirty="0"/>
              <a:t>, </a:t>
            </a:r>
            <a:r>
              <a:rPr lang="el-GR" altLang="ko-KR" b="0" dirty="0" smtClean="0"/>
              <a:t>π </a:t>
            </a:r>
            <a:r>
              <a:rPr lang="ko-KR" altLang="en-US" b="0" dirty="0"/>
              <a:t>는 그리스</a:t>
            </a:r>
            <a:r>
              <a:rPr lang="en-US" altLang="ko-KR" b="0" dirty="0"/>
              <a:t> </a:t>
            </a:r>
            <a:r>
              <a:rPr lang="ko-KR" altLang="en-US" b="0" dirty="0"/>
              <a:t>문자이며 대문자는 </a:t>
            </a:r>
            <a:r>
              <a:rPr lang="el-GR" altLang="ko-KR" b="0" dirty="0" smtClean="0"/>
              <a:t>Π</a:t>
            </a:r>
            <a:r>
              <a:rPr lang="en-US" altLang="ko-KR" b="0" dirty="0" smtClean="0"/>
              <a:t> </a:t>
            </a:r>
            <a:r>
              <a:rPr lang="en-US" altLang="ko-KR" b="0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57918"/>
              </p:ext>
            </p:extLst>
          </p:nvPr>
        </p:nvGraphicFramePr>
        <p:xfrm>
          <a:off x="899592" y="2132856"/>
          <a:ext cx="7632848" cy="97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30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신간도서 안내를 위해 고객의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적힌 카탈로그 주소록을 만드시오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1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핸드폰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441" y="30855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087926" y="463681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087926" y="509077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634" y="4714860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dk1"/>
                </a:solidFill>
                <a:latin typeface="+mn-ea"/>
                <a:ea typeface="+mn-ea"/>
              </a:rPr>
              <a:t>π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주소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핸드폰 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dk1"/>
                </a:solidFill>
                <a:latin typeface="+mn-ea"/>
                <a:ea typeface="+mn-ea"/>
              </a:rPr>
              <a:t>고객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601" y="63123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60841"/>
              </p:ext>
            </p:extLst>
          </p:nvPr>
        </p:nvGraphicFramePr>
        <p:xfrm>
          <a:off x="937783" y="3372108"/>
          <a:ext cx="47863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6"/>
                <a:gridCol w="591910"/>
                <a:gridCol w="1192091"/>
                <a:gridCol w="1218343"/>
                <a:gridCol w="1087805"/>
              </a:tblGrid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810225-1111111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900905-2222222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831009-2333333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820713-1444444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32186"/>
              </p:ext>
            </p:extLst>
          </p:nvPr>
        </p:nvGraphicFramePr>
        <p:xfrm>
          <a:off x="1801879" y="5378807"/>
          <a:ext cx="2898058" cy="124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0"/>
                <a:gridCol w="1218343"/>
                <a:gridCol w="1087805"/>
              </a:tblGrid>
              <a:tr h="249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합하여 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 두 개의 릴레이션은 서로 같은 속성 순서와 도메인을 가져야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9858"/>
              </p:ext>
            </p:extLst>
          </p:nvPr>
        </p:nvGraphicFramePr>
        <p:xfrm>
          <a:off x="971600" y="2276872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관리하며 릴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이름은 각각 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도서를 하나의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dirty="0" smtClean="0"/>
                        <a:t>∪ </a:t>
                      </a:r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46617"/>
              </p:ext>
            </p:extLst>
          </p:nvPr>
        </p:nvGraphicFramePr>
        <p:xfrm>
          <a:off x="907774" y="3827892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561576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63238"/>
              </p:ext>
            </p:extLst>
          </p:nvPr>
        </p:nvGraphicFramePr>
        <p:xfrm>
          <a:off x="907774" y="5394528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5113538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81782"/>
              </p:ext>
            </p:extLst>
          </p:nvPr>
        </p:nvGraphicFramePr>
        <p:xfrm>
          <a:off x="4792014" y="4353664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59766" y="4951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500173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50226" y="61538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교집합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합병가능한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공통으로 가지고 있는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∩ 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2554"/>
              </p:ext>
            </p:extLst>
          </p:nvPr>
        </p:nvGraphicFramePr>
        <p:xfrm>
          <a:off x="971600" y="2464430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2476"/>
              </p:ext>
            </p:extLst>
          </p:nvPr>
        </p:nvGraphicFramePr>
        <p:xfrm>
          <a:off x="907774" y="376274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74" y="3531350"/>
            <a:ext cx="601447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75006"/>
              </p:ext>
            </p:extLst>
          </p:nvPr>
        </p:nvGraphicFramePr>
        <p:xfrm>
          <a:off x="907774" y="532938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74" y="5083312"/>
            <a:ext cx="590226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55346"/>
              </p:ext>
            </p:extLst>
          </p:nvPr>
        </p:nvGraphicFramePr>
        <p:xfrm>
          <a:off x="4792014" y="4816960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9766" y="4917911"/>
            <a:ext cx="389850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dk1"/>
                </a:solidFill>
                <a:latin typeface="+mn-ea"/>
                <a:ea typeface="+mn-ea"/>
              </a:rPr>
              <a:t>∩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501702" y="4974645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016" y="5949280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err="1" smtClean="0"/>
              <a:t>차집합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첫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속하고 두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속하지 않는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- 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87597"/>
              </p:ext>
            </p:extLst>
          </p:nvPr>
        </p:nvGraphicFramePr>
        <p:xfrm>
          <a:off x="936451" y="2132856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0324"/>
              </p:ext>
            </p:extLst>
          </p:nvPr>
        </p:nvGraphicFramePr>
        <p:xfrm>
          <a:off x="907774" y="362330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356992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41955"/>
              </p:ext>
            </p:extLst>
          </p:nvPr>
        </p:nvGraphicFramePr>
        <p:xfrm>
          <a:off x="907774" y="518994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4908954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140" y="4746630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dk1"/>
                </a:solidFill>
                <a:latin typeface="+mn-ea"/>
              </a:rPr>
              <a:t>-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47971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318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차집합의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7198"/>
              </p:ext>
            </p:extLst>
          </p:nvPr>
        </p:nvGraphicFramePr>
        <p:xfrm>
          <a:off x="4792014" y="4528170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연결시켜 하나로 합칠 때 사용함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첫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오른쪽에 두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모든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순서대로 배열하여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차수는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차수의 합이며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카디날리티는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카디날리티의</a:t>
            </a:r>
            <a:r>
              <a:rPr lang="ko-KR" altLang="en-US" sz="1400" dirty="0" smtClean="0"/>
              <a:t> 곱임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×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36446"/>
              </p:ext>
            </p:extLst>
          </p:nvPr>
        </p:nvGraphicFramePr>
        <p:xfrm>
          <a:off x="899592" y="3284984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카티전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결과가 많으므로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일부 삭제한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×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cartesian</a:t>
            </a:r>
            <a:r>
              <a:rPr lang="en-US" altLang="ko-KR" dirty="0" smtClean="0"/>
              <a:t> product)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6409"/>
              </p:ext>
            </p:extLst>
          </p:nvPr>
        </p:nvGraphicFramePr>
        <p:xfrm>
          <a:off x="395536" y="1484784"/>
          <a:ext cx="3832381" cy="97536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057104"/>
              </a:tblGrid>
              <a:tr h="198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07892"/>
              </p:ext>
            </p:extLst>
          </p:nvPr>
        </p:nvGraphicFramePr>
        <p:xfrm>
          <a:off x="4572000" y="1484784"/>
          <a:ext cx="4177058" cy="1219200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84561"/>
              </p:ext>
            </p:extLst>
          </p:nvPr>
        </p:nvGraphicFramePr>
        <p:xfrm>
          <a:off x="520502" y="3068960"/>
          <a:ext cx="8064896" cy="3169920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  <a:gridCol w="1224136"/>
                <a:gridCol w="1080120"/>
                <a:gridCol w="792088"/>
                <a:gridCol w="792088"/>
                <a:gridCol w="792088"/>
                <a:gridCol w="792088"/>
                <a:gridCol w="1008112"/>
              </a:tblGrid>
              <a:tr h="227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505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1485" y="184482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×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23778" y="279159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3681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2-23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904" y="1052736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 : </a:t>
            </a:r>
            <a:r>
              <a:rPr lang="ko-KR" altLang="en-US" dirty="0" smtClean="0"/>
              <a:t>행과 열로 구성된 테이블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2343"/>
              </p:ext>
            </p:extLst>
          </p:nvPr>
        </p:nvGraphicFramePr>
        <p:xfrm>
          <a:off x="1010464" y="2060846"/>
          <a:ext cx="7416825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한글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라고 하지 않음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 model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database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데이터베이스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algebra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relationship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0464" y="17008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관련된 한글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릴레이션의 공통 속성을 기준으로 속성 값이 같은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수평으로 결합하는 연산임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조인을 수행하기 위해서는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조인에 참여하는 속성이 서로 동일한 도메인으로 구성되어야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 연산의 결과는 공통 속성의 속성 값이 동일한 </a:t>
            </a:r>
            <a:r>
              <a:rPr lang="ko-KR" altLang="en-US" dirty="0" err="1" smtClean="0"/>
              <a:t>투플만을</a:t>
            </a:r>
            <a:r>
              <a:rPr lang="ko-KR" altLang="en-US" dirty="0" smtClean="0"/>
              <a:t> </a:t>
            </a:r>
            <a:r>
              <a:rPr lang="ko-KR" altLang="en-US" smtClean="0"/>
              <a:t>반환함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pt-BR" altLang="ko-KR" b="0" dirty="0" smtClean="0"/>
              <a:t>R    </a:t>
            </a:r>
            <a:r>
              <a:rPr lang="pt-BR" altLang="ko-KR" sz="800" b="0" smtClean="0"/>
              <a:t>C</a:t>
            </a:r>
            <a:r>
              <a:rPr lang="pt-BR" altLang="ko-KR" b="0" smtClean="0"/>
              <a:t> S </a:t>
            </a:r>
            <a:r>
              <a:rPr lang="pt-BR" altLang="ko-KR" b="0" dirty="0" smtClean="0"/>
              <a:t>= </a:t>
            </a:r>
            <a:r>
              <a:rPr lang="el-GR" altLang="ko-KR" sz="2000" b="0" smtClean="0"/>
              <a:t>σ</a:t>
            </a:r>
            <a:r>
              <a:rPr lang="pt-BR" altLang="ko-KR" b="0" baseline="-25000" smtClean="0"/>
              <a:t>c </a:t>
            </a:r>
            <a:r>
              <a:rPr lang="pt-BR" altLang="ko-KR" b="0" smtClean="0"/>
              <a:t>(R×S</a:t>
            </a:r>
            <a:r>
              <a:rPr lang="pt-BR" altLang="ko-KR" b="0" dirty="0" smtClean="0"/>
              <a:t>)   (R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는 릴레이션</a:t>
            </a:r>
            <a:r>
              <a:rPr lang="en-US" altLang="ko-KR" b="0" dirty="0" smtClean="0"/>
              <a:t>, c </a:t>
            </a:r>
            <a:r>
              <a:rPr lang="ko-KR" altLang="en-US" b="0" dirty="0" smtClean="0"/>
              <a:t>는 조인조</a:t>
            </a:r>
            <a:r>
              <a:rPr lang="ko-KR" altLang="en-US" b="0" dirty="0"/>
              <a:t>건</a:t>
            </a:r>
            <a:r>
              <a:rPr lang="en-US" altLang="ko-KR" b="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조인 연산의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기본연산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세타조인</a:t>
            </a:r>
            <a:r>
              <a:rPr lang="en-US" altLang="ko-KR" sz="1600" b="1" dirty="0" smtClean="0">
                <a:latin typeface="+mn-ea"/>
              </a:rPr>
              <a:t>(      ), </a:t>
            </a:r>
            <a:r>
              <a:rPr lang="ko-KR" altLang="en-US" sz="1600" b="1" dirty="0" smtClean="0">
                <a:latin typeface="+mn-ea"/>
              </a:rPr>
              <a:t>동등조인</a:t>
            </a:r>
            <a:r>
              <a:rPr lang="en-US" altLang="ko-KR" sz="1600" b="1" dirty="0" smtClean="0">
                <a:latin typeface="+mn-ea"/>
              </a:rPr>
              <a:t>(     ), </a:t>
            </a:r>
            <a:r>
              <a:rPr lang="ko-KR" altLang="en-US" sz="1600" b="1" dirty="0" smtClean="0">
                <a:latin typeface="+mn-ea"/>
              </a:rPr>
              <a:t>자연조인</a:t>
            </a:r>
            <a:r>
              <a:rPr lang="en-US" altLang="ko-KR" sz="1600" b="1" dirty="0" smtClean="0">
                <a:latin typeface="+mn-ea"/>
              </a:rPr>
              <a:t>(      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확장된 조인 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세미조인</a:t>
            </a:r>
            <a:r>
              <a:rPr lang="en-US" altLang="ko-KR" sz="1600" b="1" dirty="0" smtClean="0">
                <a:latin typeface="+mn-ea"/>
              </a:rPr>
              <a:t>(          ), </a:t>
            </a:r>
            <a:r>
              <a:rPr lang="ko-KR" altLang="en-US" sz="1600" b="1" dirty="0" smtClean="0">
                <a:latin typeface="+mn-ea"/>
              </a:rPr>
              <a:t>외부조인</a:t>
            </a:r>
            <a:r>
              <a:rPr lang="en-US" altLang="ko-KR" sz="1600" b="1" dirty="0" smtClean="0">
                <a:latin typeface="+mn-ea"/>
              </a:rPr>
              <a:t>(                 ) 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9435"/>
            <a:ext cx="21915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700" y="4328793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8314" y="4332699"/>
            <a:ext cx="360040" cy="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0239" y="4767479"/>
            <a:ext cx="655499" cy="22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8274" y="4809850"/>
            <a:ext cx="1080120" cy="1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7420" y="4316887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세타조인</a:t>
            </a:r>
            <a:r>
              <a:rPr lang="en-US" altLang="ko-KR" dirty="0" smtClean="0"/>
              <a:t>(theta join, θ)</a:t>
            </a:r>
          </a:p>
          <a:p>
            <a:pPr lvl="1"/>
            <a:r>
              <a:rPr lang="ko-KR" altLang="en-US" sz="1400" dirty="0" smtClean="0"/>
              <a:t>조인에 참여하는 두 릴레이션의 속성 값을 비교하여 조건을 만족하는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</a:p>
          <a:p>
            <a:pPr lvl="1"/>
            <a:r>
              <a:rPr lang="ko-KR" altLang="en-US" sz="1400" dirty="0" err="1" smtClean="0"/>
              <a:t>세타조인의</a:t>
            </a:r>
            <a:r>
              <a:rPr lang="ko-KR" altLang="en-US" sz="1400" dirty="0" smtClean="0"/>
              <a:t> 조건은 </a:t>
            </a:r>
            <a:r>
              <a:rPr lang="en-US" altLang="ko-KR" sz="1400" dirty="0" smtClean="0"/>
              <a:t>{=, ≠, ≤, ≥, </a:t>
            </a:r>
            <a:r>
              <a:rPr lang="ko-KR" altLang="en-US" sz="1400" dirty="0" smtClean="0"/>
              <a:t>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＞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중 하나가 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</a:t>
            </a:r>
            <a:r>
              <a:rPr lang="ko-KR" altLang="en-US" sz="1400" baseline="-25000" dirty="0" smtClean="0"/>
              <a:t>조건 </a:t>
            </a:r>
            <a:r>
              <a:rPr lang="en-US" altLang="ko-KR" sz="1400" baseline="-25000" dirty="0" smtClean="0"/>
              <a:t>s) </a:t>
            </a:r>
            <a:r>
              <a:rPr lang="en-US" altLang="ko-KR" sz="1400" dirty="0" smtClean="0"/>
              <a:t>S (R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는 릴레이션이며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, 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join)</a:t>
            </a:r>
          </a:p>
          <a:p>
            <a:pPr lvl="1"/>
            <a:r>
              <a:rPr lang="ko-KR" altLang="en-US" sz="1400" dirty="0" err="1" smtClean="0"/>
              <a:t>세타조인에서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연산자를 사용한 조인을 말함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조인 연산이라고 하면 동등조인을 지칭함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= s)</a:t>
            </a:r>
            <a:r>
              <a:rPr lang="en-US" altLang="ko-KR" sz="1400" dirty="0" smtClean="0"/>
              <a:t> S</a:t>
            </a:r>
            <a:endParaRPr lang="ko-KR" altLang="en-US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22" y="217796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588" y="372208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77662"/>
              </p:ext>
            </p:extLst>
          </p:nvPr>
        </p:nvGraphicFramePr>
        <p:xfrm>
          <a:off x="827584" y="427085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65" y="4922118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0581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16158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538"/>
              </p:ext>
            </p:extLst>
          </p:nvPr>
        </p:nvGraphicFramePr>
        <p:xfrm>
          <a:off x="323528" y="4149256"/>
          <a:ext cx="8424938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3573016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  <a:ea typeface="+mn-ea"/>
              </a:rPr>
              <a:t>고객 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318" y="3610306"/>
            <a:ext cx="284610" cy="16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33053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2" y="4149080"/>
            <a:ext cx="854571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3796" y="64035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동등조인의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 smtClean="0"/>
              <a:t>(</a:t>
            </a:r>
            <a:r>
              <a:rPr lang="en-US" altLang="ko-KR" dirty="0"/>
              <a:t>natural 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동등조인에서 조인에 참여한 속성이 두 번 나오지 않도록 두 번째 속성을 제거한 결과를 반환함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R     </a:t>
            </a:r>
            <a:r>
              <a:rPr lang="en-US" altLang="ko-KR" sz="800" b="0" dirty="0" smtClean="0"/>
              <a:t>N(r, s) </a:t>
            </a:r>
            <a:r>
              <a:rPr lang="en-US" altLang="ko-KR" b="0" dirty="0" smtClean="0"/>
              <a:t>S</a:t>
            </a:r>
            <a:endParaRPr lang="ko-KR" altLang="en-US" b="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205" y="1979315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38198"/>
              </p:ext>
            </p:extLst>
          </p:nvPr>
        </p:nvGraphicFramePr>
        <p:xfrm>
          <a:off x="827584" y="2564904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보여주되 같은 속성은 한 번만 표시하시오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249" y="3206787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/>
              <a:t>(natural join)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74103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9003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43649"/>
              </p:ext>
            </p:extLst>
          </p:nvPr>
        </p:nvGraphicFramePr>
        <p:xfrm>
          <a:off x="711605" y="4149256"/>
          <a:ext cx="7604811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848" y="3573016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N(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289" y="3597525"/>
            <a:ext cx="288032" cy="17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21130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1130" y="63772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자연조인의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798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외부조인</a:t>
            </a:r>
            <a:r>
              <a:rPr lang="en-US" altLang="ko-KR" dirty="0" smtClean="0"/>
              <a:t>(outer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자연조인 시 조인에 실패한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모두 보여주되 값이 없는 대응 속성에는 </a:t>
            </a:r>
            <a:r>
              <a:rPr lang="en-US" altLang="ko-KR" sz="1300" dirty="0" smtClean="0"/>
              <a:t>NULL </a:t>
            </a:r>
            <a:r>
              <a:rPr lang="ko-KR" altLang="en-US" sz="1300" dirty="0" smtClean="0"/>
              <a:t>값을 채워서 반환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모든 속성을 보여주는 기준 </a:t>
            </a:r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위치에 따라 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외부조인으로 나뉨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형식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	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        </a:t>
            </a:r>
            <a:r>
              <a:rPr lang="ko-KR" altLang="en-US" sz="1300" dirty="0" smtClean="0"/>
              <a:t> 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- R      </a:t>
            </a:r>
            <a:r>
              <a:rPr lang="en-US" altLang="ko-KR" sz="1300" baseline="-25000" dirty="0" smtClean="0"/>
              <a:t>(r, s)</a:t>
            </a:r>
            <a:r>
              <a:rPr lang="en-US" altLang="ko-KR" sz="1300" dirty="0" smtClean="0"/>
              <a:t> 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607" y="2636912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0854" y="306896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7926" y="3501008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70426"/>
              </p:ext>
            </p:extLst>
          </p:nvPr>
        </p:nvGraphicFramePr>
        <p:xfrm>
          <a:off x="851000" y="4369567"/>
          <a:ext cx="1371600" cy="857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05625"/>
              </p:ext>
            </p:extLst>
          </p:nvPr>
        </p:nvGraphicFramePr>
        <p:xfrm>
          <a:off x="2723208" y="4362721"/>
          <a:ext cx="1371600" cy="857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ff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44743"/>
              </p:ext>
            </p:extLst>
          </p:nvPr>
        </p:nvGraphicFramePr>
        <p:xfrm>
          <a:off x="1499072" y="5894908"/>
          <a:ext cx="2057400" cy="847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480022" y="6317431"/>
            <a:ext cx="2088232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325" y="4081535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200" y="4093739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330970" y="565201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345828" y="5219971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6340" y="5363987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R1      </a:t>
            </a:r>
            <a:r>
              <a:rPr lang="en-US" altLang="ko-KR" sz="800" b="1" dirty="0" smtClean="0"/>
              <a:t>(R1.B, R2.B) </a:t>
            </a:r>
            <a:r>
              <a:rPr lang="en-US" altLang="ko-KR" sz="1200" b="1" dirty="0" smtClean="0"/>
              <a:t>R2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601" y="5397765"/>
            <a:ext cx="324995" cy="2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67944" y="617341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 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76389"/>
              </p:ext>
            </p:extLst>
          </p:nvPr>
        </p:nvGraphicFramePr>
        <p:xfrm>
          <a:off x="683568" y="1340768"/>
          <a:ext cx="7848872" cy="250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2-9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고객과 고객의 주문 내역을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기준으로 주문내역이 없는 고객도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주문내역이 없는 고객과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 기준으로 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962" y="2939795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198" y="3271416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726" y="3604572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19"/>
              </p:ext>
            </p:extLst>
          </p:nvPr>
        </p:nvGraphicFramePr>
        <p:xfrm>
          <a:off x="3024335" y="1460401"/>
          <a:ext cx="1368152" cy="1066800"/>
        </p:xfrm>
        <a:graphic>
          <a:graphicData uri="http://schemas.openxmlformats.org/drawingml/2006/table">
            <a:tbl>
              <a:tblPr/>
              <a:tblGrid>
                <a:gridCol w="720080"/>
                <a:gridCol w="648072"/>
              </a:tblGrid>
              <a:tr h="187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24492"/>
              </p:ext>
            </p:extLst>
          </p:nvPr>
        </p:nvGraphicFramePr>
        <p:xfrm>
          <a:off x="4752527" y="1446684"/>
          <a:ext cx="2267745" cy="1728192"/>
        </p:xfrm>
        <a:graphic>
          <a:graphicData uri="http://schemas.openxmlformats.org/drawingml/2006/table">
            <a:tbl>
              <a:tblPr/>
              <a:tblGrid>
                <a:gridCol w="781981"/>
                <a:gridCol w="730187"/>
                <a:gridCol w="755577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21010"/>
              </p:ext>
            </p:extLst>
          </p:nvPr>
        </p:nvGraphicFramePr>
        <p:xfrm>
          <a:off x="244624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84636"/>
              </p:ext>
            </p:extLst>
          </p:nvPr>
        </p:nvGraphicFramePr>
        <p:xfrm>
          <a:off x="6084168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01"/>
              </p:ext>
            </p:extLst>
          </p:nvPr>
        </p:nvGraphicFramePr>
        <p:xfrm>
          <a:off x="3168438" y="3861048"/>
          <a:ext cx="2743200" cy="193167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322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51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432176" y="307067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02807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32176" y="361188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51127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34640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152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994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75273" y="5589240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93693" y="5157192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636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676" y="3381375"/>
            <a:ext cx="238253" cy="15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72" y="3390900"/>
            <a:ext cx="2190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13326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936" y="3400425"/>
            <a:ext cx="214312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4360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① 왼쪽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02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② 완전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5974230"/>
            <a:ext cx="13003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③ 오른쪽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64" y="639726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세미조인</a:t>
            </a:r>
            <a:r>
              <a:rPr lang="en-US" altLang="ko-KR" dirty="0" smtClean="0"/>
              <a:t>(semi join)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자연조인을 한 후 두 릴레이션 중 한쪽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결과만 반환하며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기호에서 닫힌 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형식  </a:t>
            </a:r>
            <a:r>
              <a:rPr lang="en-US" altLang="ko-KR" sz="1600" dirty="0" smtClean="0"/>
              <a:t>: R     </a:t>
            </a:r>
            <a:r>
              <a:rPr lang="en-US" altLang="ko-KR" sz="1600" baseline="-25000" dirty="0" smtClean="0"/>
              <a:t>(r, s) </a:t>
            </a:r>
            <a:r>
              <a:rPr lang="en-US" altLang="ko-KR" sz="1600" dirty="0" smtClean="0"/>
              <a:t>S	</a:t>
            </a:r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603" y="2380809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3637"/>
              </p:ext>
            </p:extLst>
          </p:nvPr>
        </p:nvGraphicFramePr>
        <p:xfrm>
          <a:off x="827584" y="309010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2-10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 중 주문 내역이 있는 고객의 고객 정보를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36082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43533"/>
              </p:ext>
            </p:extLst>
          </p:nvPr>
        </p:nvGraphicFramePr>
        <p:xfrm>
          <a:off x="355387" y="1627446"/>
          <a:ext cx="3930229" cy="1226594"/>
        </p:xfrm>
        <a:graphic>
          <a:graphicData uri="http://schemas.openxmlformats.org/drawingml/2006/table">
            <a:tbl>
              <a:tblPr/>
              <a:tblGrid>
                <a:gridCol w="810047"/>
                <a:gridCol w="810047"/>
                <a:gridCol w="1170068"/>
                <a:gridCol w="1140067"/>
              </a:tblGrid>
              <a:tr h="251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82460"/>
              </p:ext>
            </p:extLst>
          </p:nvPr>
        </p:nvGraphicFramePr>
        <p:xfrm>
          <a:off x="2584351" y="4317479"/>
          <a:ext cx="3972327" cy="1080120"/>
        </p:xfrm>
        <a:graphic>
          <a:graphicData uri="http://schemas.openxmlformats.org/drawingml/2006/table">
            <a:tbl>
              <a:tblPr/>
              <a:tblGrid>
                <a:gridCol w="818724"/>
                <a:gridCol w="818724"/>
                <a:gridCol w="1182601"/>
                <a:gridCol w="1152278"/>
              </a:tblGrid>
              <a:tr h="270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46428"/>
              </p:ext>
            </p:extLst>
          </p:nvPr>
        </p:nvGraphicFramePr>
        <p:xfrm>
          <a:off x="4471444" y="1622296"/>
          <a:ext cx="4205012" cy="1950720"/>
        </p:xfrm>
        <a:graphic>
          <a:graphicData uri="http://schemas.openxmlformats.org/drawingml/2006/table">
            <a:tbl>
              <a:tblPr/>
              <a:tblGrid>
                <a:gridCol w="706376"/>
                <a:gridCol w="747384"/>
                <a:gridCol w="815328"/>
                <a:gridCol w="815328"/>
                <a:gridCol w="1120596"/>
              </a:tblGrid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9597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57686" y="371874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987522"/>
            <a:ext cx="2505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,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796" y="4067547"/>
            <a:ext cx="24002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55776" y="4327004"/>
            <a:ext cx="864096" cy="108012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06440" y="595381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세미조인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왼쪽이 닫힌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릴레이션이란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</a:t>
            </a:r>
            <a:r>
              <a:rPr lang="ko-KR" altLang="en-US" sz="1200" dirty="0" smtClean="0"/>
              <a:t>도서번호 </a:t>
            </a:r>
            <a:r>
              <a:rPr lang="en-US" altLang="ko-KR" sz="1200" dirty="0" smtClean="0"/>
              <a:t>	= {1,2,3,4,5}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도서이름 </a:t>
            </a:r>
            <a:r>
              <a:rPr lang="en-US" altLang="ko-KR" sz="1200" dirty="0" smtClean="0"/>
              <a:t>	= {</a:t>
            </a:r>
            <a:r>
              <a:rPr lang="ko-KR" altLang="en-US" sz="1200" dirty="0" smtClean="0"/>
              <a:t>축구의 역사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축구아는</a:t>
            </a:r>
            <a:r>
              <a:rPr lang="ko-KR" altLang="en-US" sz="1200" dirty="0" smtClean="0"/>
              <a:t> 여자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축구의 이해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골프 바이블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피겨 교본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출판사 </a:t>
            </a:r>
            <a:r>
              <a:rPr lang="en-US" altLang="ko-KR" sz="1200" dirty="0" smtClean="0"/>
              <a:t>		= {</a:t>
            </a:r>
            <a:r>
              <a:rPr lang="ko-KR" altLang="en-US" sz="1200" dirty="0" err="1" smtClean="0"/>
              <a:t>굿스포츠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나무수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대한미디어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		= {7000, 13000, 22000, 35000, 8000}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ko-KR" altLang="en-US" sz="1200" b="0" dirty="0" smtClean="0"/>
              <a:t>     → 첫 번째 행</a:t>
            </a:r>
            <a:r>
              <a:rPr lang="en-US" altLang="ko-KR" sz="1200" b="0" dirty="0" smtClean="0"/>
              <a:t>(1, </a:t>
            </a:r>
            <a:r>
              <a:rPr lang="ko-KR" altLang="en-US" sz="1200" b="0" dirty="0" smtClean="0"/>
              <a:t>축구의 역사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굿스포츠</a:t>
            </a:r>
            <a:r>
              <a:rPr lang="en-US" altLang="ko-KR" sz="1200" b="0" dirty="0" smtClean="0"/>
              <a:t>, 7000)</a:t>
            </a:r>
            <a:r>
              <a:rPr lang="ko-KR" altLang="en-US" sz="1200" b="0" dirty="0" smtClean="0"/>
              <a:t>의 경우 네 개의 집합에서 각각 원소 한 개씩 선택하여 만들어진       </a:t>
            </a:r>
            <a:r>
              <a:rPr lang="en-US" altLang="ko-KR" sz="1200" b="0" dirty="0" smtClean="0"/>
              <a:t>    </a:t>
            </a:r>
          </a:p>
          <a:p>
            <a:pPr>
              <a:buNone/>
            </a:pPr>
            <a:r>
              <a:rPr lang="ko-KR" altLang="en-US" sz="1200" b="0" dirty="0" smtClean="0"/>
              <a:t>         것으로 이 원소들이 관계</a:t>
            </a:r>
            <a:r>
              <a:rPr lang="en-US" altLang="ko-KR" sz="1200" b="0" dirty="0" smtClean="0"/>
              <a:t>(relationship)</a:t>
            </a:r>
            <a:r>
              <a:rPr lang="ko-KR" altLang="en-US" sz="1200" b="0" dirty="0" smtClean="0"/>
              <a:t>를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맺고 있다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574" y="2360636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539552" y="35010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데이터와 테이블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82870"/>
              </p:ext>
            </p:extLst>
          </p:nvPr>
        </p:nvGraphicFramePr>
        <p:xfrm>
          <a:off x="4139953" y="1700808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72382" y="1844825"/>
            <a:ext cx="3135522" cy="1368152"/>
            <a:chOff x="296152" y="1844824"/>
            <a:chExt cx="3135522" cy="13681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6152" y="2996952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5,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피겨 교본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  8000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6152" y="2708920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4,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골프 바이블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35000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6152" y="2420888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3,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축구의 이해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22000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6152" y="2132856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2,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축구아는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여자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나무수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13000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6152" y="1844824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1,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축구의 역사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7000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</a:t>
            </a:r>
            <a:r>
              <a:rPr lang="en-US" altLang="ko-KR" dirty="0"/>
              <a:t>division)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속성 값의 집합으로 연산을 수행함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64961"/>
              </p:ext>
            </p:extLst>
          </p:nvPr>
        </p:nvGraphicFramePr>
        <p:xfrm>
          <a:off x="971600" y="2060848"/>
          <a:ext cx="4680520" cy="3841194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342900"/>
                <a:gridCol w="558676"/>
                <a:gridCol w="504056"/>
                <a:gridCol w="679152"/>
                <a:gridCol w="544984"/>
                <a:gridCol w="679152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788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8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디비전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마당서점의 지점이 하나인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b="0" dirty="0" smtClean="0"/>
              <a:t> 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5507"/>
              </p:ext>
            </p:extLst>
          </p:nvPr>
        </p:nvGraphicFramePr>
        <p:xfrm>
          <a:off x="611560" y="1268760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2-11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중 가격이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이하인 도서이름과 출판사를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18092"/>
              </p:ext>
            </p:extLst>
          </p:nvPr>
        </p:nvGraphicFramePr>
        <p:xfrm>
          <a:off x="827584" y="5217760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49766"/>
              </p:ext>
            </p:extLst>
          </p:nvPr>
        </p:nvGraphicFramePr>
        <p:xfrm>
          <a:off x="5868144" y="5217760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99952"/>
              </p:ext>
            </p:extLst>
          </p:nvPr>
        </p:nvGraphicFramePr>
        <p:xfrm>
          <a:off x="827584" y="2996952"/>
          <a:ext cx="3668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1412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565301" y="4609703"/>
            <a:ext cx="206499" cy="48919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3472" y="270892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72514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104631" y="5085184"/>
            <a:ext cx="216024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398" y="5695156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6208208"/>
            <a:ext cx="1872208" cy="2380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마당서점의 지점이 둘 이상인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A</a:t>
            </a:r>
            <a:r>
              <a:rPr lang="en-US" altLang="ko-KR" dirty="0" smtClean="0"/>
              <a:t>) ∪ 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65874"/>
              </p:ext>
            </p:extLst>
          </p:nvPr>
        </p:nvGraphicFramePr>
        <p:xfrm>
          <a:off x="688733" y="3595484"/>
          <a:ext cx="366841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44479"/>
              </p:ext>
            </p:extLst>
          </p:nvPr>
        </p:nvGraphicFramePr>
        <p:xfrm>
          <a:off x="4716016" y="3595484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7596"/>
              </p:ext>
            </p:extLst>
          </p:nvPr>
        </p:nvGraphicFramePr>
        <p:xfrm>
          <a:off x="2703782" y="4615036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55"/>
                <a:gridCol w="1091954"/>
                <a:gridCol w="1126647"/>
                <a:gridCol w="707562"/>
              </a:tblGrid>
              <a:tr h="18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87913"/>
              </p:ext>
            </p:extLst>
          </p:nvPr>
        </p:nvGraphicFramePr>
        <p:xfrm>
          <a:off x="3347864" y="5683716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94256"/>
              </p:ext>
            </p:extLst>
          </p:nvPr>
        </p:nvGraphicFramePr>
        <p:xfrm>
          <a:off x="683568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2"/>
                <a:gridCol w="1119077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57397"/>
              </p:ext>
            </p:extLst>
          </p:nvPr>
        </p:nvGraphicFramePr>
        <p:xfrm>
          <a:off x="4716016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/>
                <a:gridCol w="108995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9888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8625" y="1994173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8318" y="323316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5908" y="3252217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5976" y="37998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439219" y="43710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47034" y="542788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49341" y="5373216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6453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두 개 이상의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en-US" altLang="ko-KR" sz="800" dirty="0" smtClean="0"/>
              <a:t>AND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×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05856"/>
              </p:ext>
            </p:extLst>
          </p:nvPr>
        </p:nvGraphicFramePr>
        <p:xfrm>
          <a:off x="611560" y="140197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2-12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박지성 고객의 거래 내역 중 주문번호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18402"/>
              </p:ext>
            </p:extLst>
          </p:nvPr>
        </p:nvGraphicFramePr>
        <p:xfrm>
          <a:off x="4885230" y="309143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6142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16385"/>
              </p:ext>
            </p:extLst>
          </p:nvPr>
        </p:nvGraphicFramePr>
        <p:xfrm>
          <a:off x="331357" y="309143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5497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00578"/>
              </p:ext>
            </p:extLst>
          </p:nvPr>
        </p:nvGraphicFramePr>
        <p:xfrm>
          <a:off x="323528" y="1916832"/>
          <a:ext cx="8352930" cy="2432760"/>
        </p:xfrm>
        <a:graphic>
          <a:graphicData uri="http://schemas.openxmlformats.org/drawingml/2006/table">
            <a:tbl>
              <a:tblPr/>
              <a:tblGrid>
                <a:gridCol w="667246"/>
                <a:gridCol w="667246"/>
                <a:gridCol w="1309777"/>
                <a:gridCol w="932625"/>
                <a:gridCol w="913065"/>
                <a:gridCol w="702358"/>
                <a:gridCol w="702358"/>
                <a:gridCol w="763465"/>
                <a:gridCol w="641250"/>
                <a:gridCol w="1053540"/>
              </a:tblGrid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900905-2222222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04968"/>
              </p:ext>
            </p:extLst>
          </p:nvPr>
        </p:nvGraphicFramePr>
        <p:xfrm>
          <a:off x="323525" y="4740273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39715"/>
              </p:ext>
            </p:extLst>
          </p:nvPr>
        </p:nvGraphicFramePr>
        <p:xfrm>
          <a:off x="4103162" y="5887098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94837" y="1620015"/>
            <a:ext cx="877163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고객</a:t>
            </a:r>
            <a:r>
              <a:rPr lang="en-US" altLang="ko-KR" sz="1000" b="1" dirty="0" smtClean="0">
                <a:latin typeface="+mn-ea"/>
              </a:rPr>
              <a:t> × </a:t>
            </a:r>
            <a:r>
              <a:rPr lang="ko-KR" altLang="en-US" sz="1000" b="1" dirty="0" smtClean="0">
                <a:latin typeface="+mn-ea"/>
              </a:rPr>
              <a:t>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4398281"/>
            <a:ext cx="239681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 </a:t>
            </a:r>
            <a:r>
              <a:rPr lang="en-US" altLang="ko-KR" sz="1000" b="1" baseline="-25000" dirty="0" smtClean="0"/>
              <a:t>AND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536419"/>
            <a:ext cx="190949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고객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6288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8037358" y="2852936"/>
            <a:ext cx="944165" cy="623034"/>
          </a:xfrm>
          <a:prstGeom prst="wedgeEllipseCallout">
            <a:avLst>
              <a:gd name="adj1" fmla="val -19554"/>
              <a:gd name="adj2" fmla="val 746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결과</a:t>
            </a:r>
            <a:endParaRPr lang="en-US" altLang="ko-KR" sz="1200" b="1" smtClean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생략</a:t>
            </a:r>
            <a:endParaRPr lang="ko-KR" altLang="en-US" sz="1200" b="1" dirty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573710" y="444236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5944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72" y="61462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조인을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    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sz="800" dirty="0" smtClean="0"/>
              <a:t> 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37" y="1673399"/>
            <a:ext cx="36292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80648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pPr>
              <a:buClr>
                <a:schemeClr val="accent1"/>
              </a:buClr>
            </a:pPr>
            <a:r>
              <a:rPr kumimoji="0" lang="ko-KR" altLang="en-US" dirty="0" err="1" smtClean="0"/>
              <a:t>카티전</a:t>
            </a:r>
            <a:r>
              <a:rPr kumimoji="0" lang="ko-KR" altLang="en-US" dirty="0" smtClean="0"/>
              <a:t> </a:t>
            </a:r>
            <a:r>
              <a:rPr kumimoji="0" lang="ko-KR" altLang="en-US" dirty="0" err="1" smtClean="0"/>
              <a:t>프로덕트를</a:t>
            </a:r>
            <a:r>
              <a:rPr kumimoji="0" lang="ko-KR" altLang="en-US" dirty="0" smtClean="0"/>
              <a:t> 사용한 연산 </a:t>
            </a:r>
            <a:r>
              <a:rPr kumimoji="0" lang="en-US" altLang="ko-KR" dirty="0" smtClean="0"/>
              <a:t>(</a:t>
            </a:r>
            <a:r>
              <a:rPr kumimoji="0" lang="ko-KR" altLang="en-US" b="0" dirty="0" smtClean="0"/>
              <a:t>위 </a:t>
            </a:r>
            <a:r>
              <a:rPr kumimoji="0" lang="ko-KR" altLang="en-US" b="0" dirty="0" err="1" smtClean="0"/>
              <a:t>연산식과</a:t>
            </a:r>
            <a:r>
              <a:rPr kumimoji="0" lang="ko-KR" altLang="en-US" b="0" dirty="0" smtClean="0"/>
              <a:t> 동일함</a:t>
            </a:r>
            <a:r>
              <a:rPr kumimoji="0" lang="en-US" altLang="ko-KR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kumimoji="0" lang="en-US" altLang="ko-KR" dirty="0" smtClean="0"/>
              <a:t>	 </a:t>
            </a:r>
            <a:r>
              <a:rPr kumimoji="0" lang="en-US" altLang="ko-KR" sz="2000" b="0" dirty="0" smtClean="0"/>
              <a:t>π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주문번호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판매가격 </a:t>
            </a:r>
            <a:r>
              <a:rPr kumimoji="0" lang="en-US" altLang="ko-KR" dirty="0" smtClean="0"/>
              <a:t>(</a:t>
            </a:r>
            <a:r>
              <a:rPr kumimoji="0" lang="en-US" altLang="ko-KR" sz="2000" b="0" dirty="0" smtClean="0"/>
              <a:t>σ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</a:t>
            </a:r>
            <a:r>
              <a:rPr kumimoji="0" lang="en-US" altLang="ko-KR" sz="800" dirty="0" smtClean="0"/>
              <a:t>=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 </a:t>
            </a:r>
            <a:r>
              <a:rPr kumimoji="0" lang="en-US" altLang="ko-KR" sz="800" dirty="0" smtClean="0"/>
              <a:t>AND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=‘</a:t>
            </a:r>
            <a:r>
              <a:rPr kumimoji="0" lang="ko-KR" altLang="en-US" sz="800" dirty="0" smtClean="0"/>
              <a:t>박지성’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고객</a:t>
            </a:r>
            <a:r>
              <a:rPr kumimoji="0" lang="en-US" altLang="ko-KR" dirty="0" smtClean="0"/>
              <a:t>×</a:t>
            </a:r>
            <a:r>
              <a:rPr kumimoji="0" lang="ko-KR" altLang="en-US" dirty="0" smtClean="0"/>
              <a:t>주문</a:t>
            </a:r>
            <a:r>
              <a:rPr kumimoji="0" lang="en-US" altLang="ko-KR" dirty="0" smtClean="0"/>
              <a:t>))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19675"/>
              </p:ext>
            </p:extLst>
          </p:nvPr>
        </p:nvGraphicFramePr>
        <p:xfrm>
          <a:off x="4885230" y="597175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34945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48047"/>
              </p:ext>
            </p:extLst>
          </p:nvPr>
        </p:nvGraphicFramePr>
        <p:xfrm>
          <a:off x="331357" y="597175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34300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20566"/>
              </p:ext>
            </p:extLst>
          </p:nvPr>
        </p:nvGraphicFramePr>
        <p:xfrm>
          <a:off x="323525" y="4275048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05291"/>
              </p:ext>
            </p:extLst>
          </p:nvPr>
        </p:nvGraphicFramePr>
        <p:xfrm>
          <a:off x="3453952" y="5401289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1908047"/>
            <a:ext cx="2137124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/>
              <a:t>고객    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ko-KR" altLang="en-US" sz="1000" b="1" dirty="0" smtClean="0"/>
              <a:t> 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3933056"/>
            <a:ext cx="82426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071194"/>
            <a:ext cx="126989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91683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573710" y="397713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12926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7609" y="60047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조인을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6846"/>
              </p:ext>
            </p:extLst>
          </p:nvPr>
        </p:nvGraphicFramePr>
        <p:xfrm>
          <a:off x="323528" y="2204864"/>
          <a:ext cx="8352928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0176"/>
                <a:gridCol w="645229"/>
                <a:gridCol w="1106108"/>
                <a:gridCol w="1149989"/>
                <a:gridCol w="1062226"/>
                <a:gridCol w="693524"/>
                <a:gridCol w="596935"/>
                <a:gridCol w="737405"/>
                <a:gridCol w="737405"/>
                <a:gridCol w="1013931"/>
              </a:tblGrid>
              <a:tr h="162679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주민번호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주소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핸드폰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주문번호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도서번호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판매가격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주문일자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박지성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영국 맨체스타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7000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810225-1111111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13000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김연아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900905-2222222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대한민국 서울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000-6000-0001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8000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장미란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831009-2333333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대한민국 강원도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000-7000-0001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13000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820713-1444444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미국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클리블랜드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35000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820713-1444444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미국 클리블랜드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7" y="1973982"/>
            <a:ext cx="201943" cy="12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6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릴레이션에서</a:t>
            </a:r>
            <a:r>
              <a:rPr lang="ko-KR" altLang="en-US" sz="1400" b="1" dirty="0"/>
              <a:t> 특정 속성에 해당하는 열을 선택하는 데 사용하며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릴레이션의</a:t>
            </a:r>
            <a:r>
              <a:rPr lang="ko-KR" altLang="en-US" sz="1400" b="1" dirty="0"/>
              <a:t> 수직적 부분 집합을 반환하는 관계대수 연산자는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projection </a:t>
            </a: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② </a:t>
            </a:r>
            <a:r>
              <a:rPr lang="en-US" altLang="ko-KR" sz="1400" b="1" dirty="0"/>
              <a:t>join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division </a:t>
            </a:r>
            <a:r>
              <a:rPr lang="en-US" altLang="ko-KR" sz="1400" b="1" dirty="0" smtClean="0"/>
              <a:t>   		</a:t>
            </a:r>
            <a:r>
              <a:rPr lang="ko-KR" altLang="en-US" sz="1400" b="1" dirty="0" smtClean="0"/>
              <a:t>④ </a:t>
            </a:r>
            <a:r>
              <a:rPr lang="en-US" altLang="ko-KR" sz="1400" b="1" dirty="0"/>
              <a:t>selection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7.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A(X, Y)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B(Y, Z)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/>
              <a:t>자연조인한</a:t>
            </a:r>
            <a:r>
              <a:rPr lang="ko-KR" altLang="en-US" sz="1400" b="1" dirty="0"/>
              <a:t> 결과일 때 다음 중 맞는 설명을 모두 </a:t>
            </a:r>
            <a:r>
              <a:rPr lang="ko-KR" altLang="en-US" sz="1400" b="1" dirty="0" smtClean="0"/>
              <a:t>고르시오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많다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②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적다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많다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④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적다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⑤ </a:t>
            </a:r>
            <a:r>
              <a:rPr lang="ko-KR" altLang="en-US" sz="1400" b="1" dirty="0"/>
              <a:t>모두 틀리다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ko-KR" altLang="en-US" sz="1400" b="1" dirty="0"/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58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980728"/>
            <a:ext cx="750069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12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 smtClean="0">
                <a:latin typeface="+mj-ea"/>
                <a:ea typeface="+mj-ea"/>
              </a:rPr>
              <a:t>다음 </a:t>
            </a:r>
            <a:r>
              <a:rPr lang="ko-KR" altLang="en-US" sz="1400" b="1" dirty="0" err="1" smtClean="0">
                <a:latin typeface="+mj-ea"/>
                <a:ea typeface="+mj-ea"/>
              </a:rPr>
              <a:t>릴레이션에서</a:t>
            </a:r>
            <a:r>
              <a:rPr lang="ko-KR" altLang="en-US" sz="1400" b="1" dirty="0" smtClean="0">
                <a:latin typeface="+mj-ea"/>
                <a:ea typeface="+mj-ea"/>
              </a:rPr>
              <a:t> 관계대수 식의 </a:t>
            </a:r>
            <a:r>
              <a:rPr lang="ko-KR" altLang="en-US" sz="1400" b="1" dirty="0">
                <a:latin typeface="+mj-ea"/>
                <a:ea typeface="+mj-ea"/>
              </a:rPr>
              <a:t>결과를 </a:t>
            </a:r>
            <a:r>
              <a:rPr lang="ko-KR" altLang="en-US" sz="1400" b="1" smtClean="0">
                <a:latin typeface="+mj-ea"/>
                <a:ea typeface="+mj-ea"/>
              </a:rPr>
              <a:t>작성하시오</a:t>
            </a:r>
            <a:r>
              <a:rPr lang="en-US" altLang="ko-KR" sz="1400" b="1" smtClean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1) </a:t>
            </a:r>
            <a:r>
              <a:rPr lang="pt-BR" altLang="ko-KR" sz="2000" dirty="0">
                <a:latin typeface="+mj-ea"/>
                <a:ea typeface="+mj-ea"/>
              </a:rPr>
              <a:t>σ</a:t>
            </a:r>
            <a:r>
              <a:rPr lang="pt-BR" altLang="ko-KR" sz="1400" baseline="-25000" dirty="0">
                <a:latin typeface="+mj-ea"/>
                <a:ea typeface="+mj-ea"/>
              </a:rPr>
              <a:t>A=a2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2</a:t>
            </a:r>
            <a:r>
              <a:rPr lang="pt-BR" altLang="ko-KR" sz="1400">
                <a:latin typeface="+mj-ea"/>
                <a:ea typeface="+mj-ea"/>
              </a:rPr>
              <a:t>) </a:t>
            </a:r>
            <a:r>
              <a:rPr lang="pt-BR" altLang="ko-KR" sz="2000" smtClean="0">
                <a:latin typeface="+mj-ea"/>
                <a:ea typeface="+mj-ea"/>
              </a:rPr>
              <a:t>π</a:t>
            </a:r>
            <a:r>
              <a:rPr lang="pt-BR" altLang="ko-KR" sz="1400" baseline="-25000" smtClean="0">
                <a:latin typeface="+mj-ea"/>
                <a:ea typeface="+mj-ea"/>
              </a:rPr>
              <a:t>A,B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3</a:t>
            </a:r>
            <a:r>
              <a:rPr lang="pt-BR" altLang="ko-KR" sz="1400">
                <a:latin typeface="+mj-ea"/>
                <a:ea typeface="+mj-ea"/>
              </a:rPr>
              <a:t>) </a:t>
            </a:r>
            <a:r>
              <a:rPr lang="pt-BR" altLang="ko-KR" sz="1400" smtClean="0">
                <a:latin typeface="+mj-ea"/>
                <a:ea typeface="+mj-ea"/>
              </a:rPr>
              <a:t>R     </a:t>
            </a:r>
            <a:r>
              <a:rPr lang="pt-BR" altLang="ko-KR" sz="1400" baseline="-25000" smtClean="0">
                <a:latin typeface="+mj-ea"/>
                <a:ea typeface="+mj-ea"/>
              </a:rPr>
              <a:t>R.c=S.c</a:t>
            </a:r>
            <a:r>
              <a:rPr lang="pt-BR" altLang="ko-KR" sz="1400" smtClean="0">
                <a:latin typeface="+mj-ea"/>
                <a:ea typeface="+mj-ea"/>
              </a:rPr>
              <a:t> S </a:t>
            </a:r>
            <a:endParaRPr lang="pt-BR" altLang="ko-KR" sz="1400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R                                           S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13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다음 수강신청 관련 </a:t>
            </a:r>
            <a:r>
              <a:rPr lang="ko-KR" altLang="en-US" sz="1400" b="1" dirty="0" err="1">
                <a:latin typeface="+mj-ea"/>
                <a:ea typeface="+mj-ea"/>
              </a:rPr>
              <a:t>릴레이션에</a:t>
            </a:r>
            <a:r>
              <a:rPr lang="ko-KR" altLang="en-US" sz="1400" b="1" dirty="0">
                <a:latin typeface="+mj-ea"/>
                <a:ea typeface="+mj-ea"/>
              </a:rPr>
              <a:t> 대한 </a:t>
            </a:r>
            <a:r>
              <a:rPr lang="ko-KR" altLang="en-US" sz="1400" b="1" dirty="0" err="1">
                <a:latin typeface="+mj-ea"/>
                <a:ea typeface="+mj-ea"/>
              </a:rPr>
              <a:t>질의문을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관계대수식으로</a:t>
            </a:r>
            <a:r>
              <a:rPr lang="ko-KR" altLang="en-US" sz="1400" b="1" dirty="0">
                <a:latin typeface="+mj-ea"/>
                <a:ea typeface="+mj-ea"/>
              </a:rPr>
              <a:t> 표현하시오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학생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이름，전공，학년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수강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수강학기，성적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과목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과목코드，과목이름，강의실，요일，담당교수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1)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이고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성적이 </a:t>
            </a:r>
            <a:r>
              <a:rPr lang="en-US" altLang="ko-KR" sz="1400" b="1" dirty="0">
                <a:latin typeface="+mn-ea"/>
                <a:ea typeface="+mn-ea"/>
              </a:rPr>
              <a:t>A</a:t>
            </a:r>
            <a:r>
              <a:rPr lang="ko-KR" altLang="en-US" sz="1400" b="1" dirty="0">
                <a:latin typeface="+mn-ea"/>
                <a:ea typeface="+mn-ea"/>
              </a:rPr>
              <a:t>인 모든 학생의 학번을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2)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인 과목을 등록한 학생의 이름과 전공을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(3) </a:t>
            </a:r>
            <a:r>
              <a:rPr lang="ko-KR" altLang="en-US" sz="1400" b="1" dirty="0">
                <a:latin typeface="+mn-ea"/>
                <a:ea typeface="+mn-ea"/>
              </a:rPr>
              <a:t>과목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에 등록하지 않은 학생의 이름을 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(4) </a:t>
            </a:r>
            <a:r>
              <a:rPr lang="ko-KR" altLang="en-US" sz="1400" b="1" dirty="0" smtClean="0">
                <a:latin typeface="+mn-ea"/>
                <a:ea typeface="+mn-ea"/>
              </a:rPr>
              <a:t>모든 </a:t>
            </a:r>
            <a:r>
              <a:rPr lang="ko-KR" altLang="en-US" sz="1400" b="1" dirty="0">
                <a:latin typeface="+mn-ea"/>
                <a:ea typeface="+mn-ea"/>
              </a:rPr>
              <a:t>과목에 등록한 학생의 이름을 보이시오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8384"/>
              </p:ext>
            </p:extLst>
          </p:nvPr>
        </p:nvGraphicFramePr>
        <p:xfrm>
          <a:off x="1331640" y="3027272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93512"/>
              </p:ext>
            </p:extLst>
          </p:nvPr>
        </p:nvGraphicFramePr>
        <p:xfrm>
          <a:off x="4067944" y="3027272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492" y="2471690"/>
            <a:ext cx="255156" cy="15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9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15 [</a:t>
            </a:r>
            <a:r>
              <a:rPr lang="ko-KR" altLang="en-US" sz="1400" b="1" dirty="0">
                <a:latin typeface="+mj-ea"/>
                <a:ea typeface="+mj-ea"/>
              </a:rPr>
              <a:t>판매원 데이터베이스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다음 </a:t>
            </a:r>
            <a:r>
              <a:rPr lang="ko-KR" altLang="en-US" sz="1400" b="1" dirty="0" err="1">
                <a:latin typeface="+mj-ea"/>
                <a:ea typeface="+mj-ea"/>
              </a:rPr>
              <a:t>릴레이션을</a:t>
            </a:r>
            <a:r>
              <a:rPr lang="ko-KR" altLang="en-US" sz="1400" b="1" dirty="0">
                <a:latin typeface="+mj-ea"/>
                <a:ea typeface="+mj-ea"/>
              </a:rPr>
              <a:t> 보고 물음에 답하시오</a:t>
            </a:r>
            <a:r>
              <a:rPr lang="en-US" altLang="ko-KR" sz="1400" b="1" dirty="0">
                <a:latin typeface="+mj-ea"/>
                <a:ea typeface="+mj-ea"/>
              </a:rPr>
              <a:t>. Salesperson</a:t>
            </a:r>
            <a:r>
              <a:rPr lang="ko-KR" altLang="en-US" sz="1400" b="1" dirty="0">
                <a:latin typeface="+mj-ea"/>
                <a:ea typeface="+mj-ea"/>
              </a:rPr>
              <a:t>은 판매원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Order</a:t>
            </a:r>
            <a:r>
              <a:rPr lang="ko-KR" altLang="en-US" sz="1400" b="1" dirty="0">
                <a:latin typeface="+mj-ea"/>
                <a:ea typeface="+mj-ea"/>
              </a:rPr>
              <a:t>는 주문</a:t>
            </a:r>
            <a:r>
              <a:rPr lang="en-US" altLang="ko-KR" sz="1400" b="1" dirty="0">
                <a:latin typeface="+mj-ea"/>
                <a:ea typeface="+mj-ea"/>
              </a:rPr>
              <a:t>, Customer</a:t>
            </a:r>
            <a:r>
              <a:rPr lang="ko-KR" altLang="en-US" sz="1400" b="1" dirty="0">
                <a:latin typeface="+mj-ea"/>
                <a:ea typeface="+mj-ea"/>
              </a:rPr>
              <a:t>는 고객을 나타낸다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밑줄 친 속성은 </a:t>
            </a:r>
            <a:r>
              <a:rPr lang="ko-KR" altLang="en-US" sz="1400" b="1" dirty="0" err="1" smtClean="0">
                <a:latin typeface="+mj-ea"/>
                <a:ea typeface="+mj-ea"/>
              </a:rPr>
              <a:t>기본키고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ko-KR" altLang="en-US" sz="1400" b="1" dirty="0">
                <a:latin typeface="+mj-ea"/>
                <a:ea typeface="+mj-ea"/>
              </a:rPr>
              <a:t>과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salesperson</a:t>
            </a:r>
            <a:r>
              <a:rPr lang="ko-KR" altLang="en-US" sz="1400" b="1" dirty="0">
                <a:latin typeface="+mj-ea"/>
                <a:ea typeface="+mj-ea"/>
              </a:rPr>
              <a:t>은 각각 </a:t>
            </a:r>
            <a:r>
              <a:rPr lang="en-US" altLang="ko-KR" sz="1400" b="1" dirty="0">
                <a:latin typeface="+mj-ea"/>
                <a:ea typeface="+mj-ea"/>
              </a:rPr>
              <a:t>Customer.name</a:t>
            </a:r>
            <a:r>
              <a:rPr lang="ko-KR" altLang="en-US" sz="1400" b="1" dirty="0">
                <a:latin typeface="+mj-ea"/>
                <a:ea typeface="+mj-ea"/>
              </a:rPr>
              <a:t>과 </a:t>
            </a:r>
            <a:r>
              <a:rPr lang="en-US" altLang="ko-KR" sz="1400" b="1" dirty="0">
                <a:latin typeface="+mj-ea"/>
                <a:ea typeface="+mj-ea"/>
              </a:rPr>
              <a:t>Salesperson.name</a:t>
            </a:r>
            <a:r>
              <a:rPr lang="ko-KR" altLang="en-US" sz="1400" b="1" dirty="0">
                <a:latin typeface="+mj-ea"/>
                <a:ea typeface="+mj-ea"/>
              </a:rPr>
              <a:t>을 참조하는 </a:t>
            </a:r>
            <a:r>
              <a:rPr lang="ko-KR" altLang="en-US" sz="1400" b="1" dirty="0" err="1" smtClean="0">
                <a:latin typeface="+mj-ea"/>
                <a:ea typeface="+mj-ea"/>
              </a:rPr>
              <a:t>외래키다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Salesperson(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age, salary)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Order(</a:t>
            </a:r>
            <a:r>
              <a:rPr lang="en-US" altLang="ko-KR" sz="1400" b="1" u="sng" dirty="0" smtClean="0">
                <a:latin typeface="+mj-ea"/>
                <a:ea typeface="+mj-ea"/>
              </a:rPr>
              <a:t>number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en-US" altLang="ko-KR" sz="1400" b="1" dirty="0">
                <a:latin typeface="+mj-ea"/>
                <a:ea typeface="+mj-ea"/>
              </a:rPr>
              <a:t>, salesperson, amount)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Customer(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city, </a:t>
            </a:r>
            <a:r>
              <a:rPr lang="en-US" altLang="ko-KR" sz="1400" b="1" dirty="0" err="1">
                <a:latin typeface="+mj-ea"/>
                <a:ea typeface="+mj-ea"/>
              </a:rPr>
              <a:t>industrytype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모든 판매원</a:t>
            </a:r>
            <a:r>
              <a:rPr lang="en-US" altLang="ko-KR" sz="1400" b="1" dirty="0">
                <a:latin typeface="+mj-ea"/>
                <a:ea typeface="+mj-ea"/>
              </a:rPr>
              <a:t>(Salesperson)</a:t>
            </a:r>
            <a:r>
              <a:rPr lang="ko-KR" altLang="en-US" sz="1400" b="1" dirty="0">
                <a:latin typeface="+mj-ea"/>
                <a:ea typeface="+mj-ea"/>
              </a:rPr>
              <a:t>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(2)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(3) </a:t>
            </a:r>
            <a:r>
              <a:rPr lang="ko-KR" altLang="en-US" sz="1400" b="1" dirty="0">
                <a:latin typeface="+mj-ea"/>
                <a:ea typeface="+mj-ea"/>
              </a:rPr>
              <a:t>주문이 있는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(4) </a:t>
            </a:r>
            <a:r>
              <a:rPr lang="ko-KR" altLang="en-US" sz="1400" b="1" dirty="0">
                <a:latin typeface="+mj-ea"/>
                <a:ea typeface="+mj-ea"/>
              </a:rPr>
              <a:t>주문이 없는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(5)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나이를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(6) </a:t>
            </a:r>
            <a:r>
              <a:rPr lang="ko-KR" altLang="en-US" sz="1400" b="1" dirty="0">
                <a:latin typeface="+mj-ea"/>
                <a:ea typeface="+mj-ea"/>
              </a:rPr>
              <a:t>나이가 </a:t>
            </a:r>
            <a:r>
              <a:rPr lang="en-US" altLang="ko-KR" sz="1400" b="1" dirty="0">
                <a:latin typeface="+mj-ea"/>
                <a:ea typeface="+mj-ea"/>
              </a:rPr>
              <a:t>25</a:t>
            </a:r>
            <a:r>
              <a:rPr lang="ko-KR" altLang="en-US" sz="1400" b="1" dirty="0">
                <a:latin typeface="+mj-ea"/>
                <a:ea typeface="+mj-ea"/>
              </a:rPr>
              <a:t>살인 판매원에게 주문한 고객의 </a:t>
            </a:r>
            <a:r>
              <a:rPr lang="en-US" altLang="ko-KR" sz="1400" b="1" dirty="0">
                <a:latin typeface="+mj-ea"/>
                <a:ea typeface="+mj-ea"/>
              </a:rPr>
              <a:t>city </a:t>
            </a:r>
            <a:r>
              <a:rPr lang="ko-KR" altLang="en-US" sz="1400" b="1" dirty="0">
                <a:latin typeface="+mj-ea"/>
                <a:ea typeface="+mj-ea"/>
              </a:rPr>
              <a:t>값을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(7) </a:t>
            </a:r>
            <a:r>
              <a:rPr lang="ko-KR" altLang="en-US" sz="1400" b="1" dirty="0">
                <a:latin typeface="+mj-ea"/>
                <a:ea typeface="+mj-ea"/>
              </a:rPr>
              <a:t>판매원의 이름과 그 판매원에게 주문을 한 고객의 이름을 보이시오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단 주문이 없는 판매원</a:t>
            </a:r>
          </a:p>
          <a:p>
            <a:pPr marL="0" indent="0">
              <a:buNone/>
            </a:pPr>
            <a:r>
              <a:rPr lang="ko-KR" altLang="en-US" sz="1400" b="1" dirty="0" smtClean="0">
                <a:latin typeface="+mj-ea"/>
                <a:ea typeface="+mj-ea"/>
              </a:rPr>
              <a:t>    도 </a:t>
            </a:r>
            <a:r>
              <a:rPr lang="ko-KR" altLang="en-US" sz="1400" b="1" dirty="0">
                <a:latin typeface="+mj-ea"/>
                <a:ea typeface="+mj-ea"/>
              </a:rPr>
              <a:t>포함하여 구한다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85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내에서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 데이터들의 관계</a:t>
            </a:r>
            <a:endParaRPr lang="en-US" altLang="ko-KR" sz="1400" b="0" dirty="0" smtClean="0"/>
          </a:p>
          <a:p>
            <a:pPr>
              <a:buNone/>
            </a:pPr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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간에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간의 관계</a:t>
            </a:r>
            <a:r>
              <a:rPr lang="en-US" altLang="ko-KR" sz="1400" b="0" dirty="0" smtClean="0"/>
              <a:t> </a:t>
            </a:r>
            <a:endParaRPr lang="ko-KR" altLang="en-US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4617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9984" y="339299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판매가격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주문일자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9984" y="267291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출판사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9984" y="411307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고객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주민번호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주소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핸드폰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591258" y="3212976"/>
            <a:ext cx="50485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44080" y="3681028"/>
            <a:ext cx="79208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 데이터베이스 시스템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옵션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셀렉션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6288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애트리뷰트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), </a:t>
            </a:r>
          </a:p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열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(column)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차수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=4)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4548536" y="642411"/>
            <a:ext cx="190944" cy="34563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0696" y="3139226"/>
            <a:ext cx="189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(tuple), </a:t>
            </a:r>
          </a:p>
          <a:p>
            <a:pPr algn="r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행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(row)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r"/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카디널리티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=5)</a:t>
            </a:r>
          </a:p>
        </p:txBody>
      </p:sp>
      <p:sp>
        <p:nvSpPr>
          <p:cNvPr id="12" name="오른쪽 대괄호 11"/>
          <p:cNvSpPr/>
          <p:nvPr/>
        </p:nvSpPr>
        <p:spPr>
          <a:xfrm>
            <a:off x="7058372" y="2869267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오른쪽 대괄호 6"/>
          <p:cNvSpPr/>
          <p:nvPr/>
        </p:nvSpPr>
        <p:spPr>
          <a:xfrm rot="10800000">
            <a:off x="1995887" y="2913678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" name="직선 연결선 12"/>
          <p:cNvCxnSpPr/>
          <p:nvPr/>
        </p:nvCxnSpPr>
        <p:spPr>
          <a:xfrm>
            <a:off x="1995887" y="3231191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95887" y="3548705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95887" y="38662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04219"/>
              </p:ext>
            </p:extLst>
          </p:nvPr>
        </p:nvGraphicFramePr>
        <p:xfrm>
          <a:off x="2267744" y="2506013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/>
                <a:gridCol w="1524396"/>
                <a:gridCol w="1255385"/>
                <a:gridCol w="1076044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7048847" y="2663746"/>
            <a:ext cx="64807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0352" y="2419147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스키마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내포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Schema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7226771" y="3571275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8236" y="3355251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인스턴스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Instance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00834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5736" y="217209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스키마의 요소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(attribute) : </a:t>
            </a:r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스키마의 열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(domain) : </a:t>
            </a:r>
            <a:r>
              <a:rPr lang="ko-KR" altLang="en-US" sz="1400" dirty="0" smtClean="0">
                <a:latin typeface="+mn-ea"/>
              </a:rPr>
              <a:t>속성이 가질 수 있는 값의 집합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차수</a:t>
            </a:r>
            <a:r>
              <a:rPr lang="en-US" altLang="ko-KR" sz="1400" dirty="0" smtClean="0">
                <a:latin typeface="+mn-ea"/>
              </a:rPr>
              <a:t>(degree) : </a:t>
            </a:r>
            <a:r>
              <a:rPr lang="ko-KR" altLang="en-US" sz="1400" dirty="0" smtClean="0">
                <a:latin typeface="+mn-ea"/>
              </a:rPr>
              <a:t>속성의 개수</a:t>
            </a:r>
            <a:endParaRPr lang="en-US" altLang="ko-KR" sz="140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스키마의 표현</a:t>
            </a:r>
            <a:endParaRPr lang="en-US" altLang="ko-KR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이름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1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1,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2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2,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3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3 …)</a:t>
            </a:r>
          </a:p>
          <a:p>
            <a:pPr lvl="1">
              <a:buNone/>
            </a:pPr>
            <a:r>
              <a:rPr lang="en-US" altLang="ko-KR" sz="1400" dirty="0" smtClean="0">
                <a:latin typeface="+mn-ea"/>
              </a:rPr>
              <a:t>	EX) </a:t>
            </a:r>
            <a:r>
              <a:rPr lang="ko-KR" altLang="en-US" sz="1400" dirty="0" smtClean="0">
                <a:latin typeface="+mn-ea"/>
              </a:rPr>
              <a:t>도서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도서번호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도서이름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출판사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가격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5701</Words>
  <Application>Microsoft Office PowerPoint</Application>
  <PresentationFormat>화면 슬라이드 쇼(4:3)</PresentationFormat>
  <Paragraphs>2864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1" baseType="lpstr">
      <vt:lpstr>HY견고딕</vt:lpstr>
      <vt:lpstr>HY엽서L</vt:lpstr>
      <vt:lpstr>굴림</vt:lpstr>
      <vt:lpstr>돋움</vt:lpstr>
      <vt:lpstr>맑은 고딕</vt:lpstr>
      <vt:lpstr>바탕</vt:lpstr>
      <vt:lpstr>Arial</vt:lpstr>
      <vt:lpstr>Symbol</vt:lpstr>
      <vt:lpstr>Tahoma</vt:lpstr>
      <vt:lpstr>Wingdings</vt:lpstr>
      <vt:lpstr>2_Office 테마</vt:lpstr>
      <vt:lpstr>PowerPoint 프레젠테이션</vt:lpstr>
      <vt:lpstr>PowerPoint 프레젠테이션</vt:lpstr>
      <vt:lpstr>PowerPoint 프레젠테이션</vt:lpstr>
      <vt:lpstr>01. 관계 데이터 모델의 개념</vt:lpstr>
      <vt:lpstr>1.1 릴레이션</vt:lpstr>
      <vt:lpstr>1.1 릴레이션</vt:lpstr>
      <vt:lpstr>1.1 릴레이션</vt:lpstr>
      <vt:lpstr>1.2 릴레이션 스키마와 인스턴스</vt:lpstr>
      <vt:lpstr>1.2.1 릴레이션 스키마</vt:lpstr>
      <vt:lpstr>1.2.2 릴레이션 인스턴스</vt:lpstr>
      <vt:lpstr>1.3 릴레이션의 특징</vt:lpstr>
      <vt:lpstr>1.3 릴레이션의 특징</vt:lpstr>
      <vt:lpstr>1.4 관계 데이터 모델</vt:lpstr>
      <vt:lpstr>연습문제 풀이 </vt:lpstr>
      <vt:lpstr>02. 무결성 제약조건</vt:lpstr>
      <vt:lpstr>2.1 키</vt:lpstr>
      <vt:lpstr>2.1 키</vt:lpstr>
      <vt:lpstr>2.1.1 슈퍼키</vt:lpstr>
      <vt:lpstr>2.1.2 후보키</vt:lpstr>
      <vt:lpstr>2.1.3 기본키</vt:lpstr>
      <vt:lpstr>2.1.4 대리키</vt:lpstr>
      <vt:lpstr>2.1.5 대체키</vt:lpstr>
      <vt:lpstr>2.1.6 외래키</vt:lpstr>
      <vt:lpstr>2.1.6 외래키</vt:lpstr>
      <vt:lpstr>2.1.6 외래키</vt:lpstr>
      <vt:lpstr>2.1 키 – 내용 요약</vt:lpstr>
      <vt:lpstr>2.2 무결성 제약조건</vt:lpstr>
      <vt:lpstr>2.2 무결성 제약조건</vt:lpstr>
      <vt:lpstr>2.3.1 개체 무결성 제약조건</vt:lpstr>
      <vt:lpstr>2.3.2 참조 무결성 제약조건</vt:lpstr>
      <vt:lpstr>2.3.2 참조 무결성 제약조건</vt:lpstr>
      <vt:lpstr>2.3.2 참조 무결성 제약조건</vt:lpstr>
      <vt:lpstr>2.3.2 참조 무결성 제약조건</vt:lpstr>
      <vt:lpstr>연습문제 풀이 </vt:lpstr>
      <vt:lpstr>03. 관계대수</vt:lpstr>
      <vt:lpstr>3.1 관계대수</vt:lpstr>
      <vt:lpstr>3.1.1 관계의 수학적 의미</vt:lpstr>
      <vt:lpstr>3.1.1 관계의 수학적 의미</vt:lpstr>
      <vt:lpstr>3.1.2 관계대수 연산자</vt:lpstr>
      <vt:lpstr>3.1.3 관계대수식</vt:lpstr>
      <vt:lpstr>PowerPoint 프레젠테이션</vt:lpstr>
      <vt:lpstr>3.2.1 셀렉션(selection)</vt:lpstr>
      <vt:lpstr>3.2.1 셀렉션(selection)의 확장</vt:lpstr>
      <vt:lpstr>3.2.2 프로젝션(projection)</vt:lpstr>
      <vt:lpstr>3.3.1 합집합</vt:lpstr>
      <vt:lpstr>3.3.2 교집합</vt:lpstr>
      <vt:lpstr>3.3.3 차집합</vt:lpstr>
      <vt:lpstr>3.3.4 카티전 프로덕트(cartesian product)</vt:lpstr>
      <vt:lpstr>3.3.4 카티전 프로덕트(cartesian product)</vt:lpstr>
      <vt:lpstr>3.4 조인(join)</vt:lpstr>
      <vt:lpstr>3.4.1 세타조인과 동등조인</vt:lpstr>
      <vt:lpstr>3.4.1 세타조인과 동등조인</vt:lpstr>
      <vt:lpstr>3.4.2 자연조인(natural join)</vt:lpstr>
      <vt:lpstr>3.4.2 자연조인(natural join)</vt:lpstr>
      <vt:lpstr>3.4.3 외부조인과 세미조인</vt:lpstr>
      <vt:lpstr>3.4.3 외부조인과 세미조인</vt:lpstr>
      <vt:lpstr>3.4.3 외부조인과 세미조인</vt:lpstr>
      <vt:lpstr>3.4.3 외부조인과 세미조인</vt:lpstr>
      <vt:lpstr>3.4.3 외부조인과 세미조인</vt:lpstr>
      <vt:lpstr>3.5 디비전(division)</vt:lpstr>
      <vt:lpstr>3.6.1 셀렉션, 프로젝션, 집합연산의 복합 사용</vt:lpstr>
      <vt:lpstr>3.6.1 셀렉션, 프로젝션, 집합연산의 복합 사용</vt:lpstr>
      <vt:lpstr>3.6.2 카티전 프로덕트를 사용한 연산과 조인을 사용한 연산</vt:lpstr>
      <vt:lpstr>PowerPoint 프레젠테이션</vt:lpstr>
      <vt:lpstr>3.6.2 카티전 프로덕트를 사용한 연산과 조인을 사용한 연산</vt:lpstr>
      <vt:lpstr>PowerPoint 프레젠테이션</vt:lpstr>
      <vt:lpstr>연습문제 풀이</vt:lpstr>
      <vt:lpstr>연습문제 풀이</vt:lpstr>
      <vt:lpstr>연습문제 풀이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681</cp:revision>
  <dcterms:created xsi:type="dcterms:W3CDTF">2012-07-11T10:23:22Z</dcterms:created>
  <dcterms:modified xsi:type="dcterms:W3CDTF">2017-02-02T02:19:25Z</dcterms:modified>
</cp:coreProperties>
</file>