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9"/>
  </p:handoutMasterIdLst>
  <p:sldIdLst>
    <p:sldId id="256" r:id="rId2"/>
    <p:sldId id="266" r:id="rId3"/>
    <p:sldId id="383" r:id="rId4"/>
    <p:sldId id="382" r:id="rId5"/>
    <p:sldId id="384" r:id="rId6"/>
    <p:sldId id="389" r:id="rId7"/>
    <p:sldId id="390" r:id="rId8"/>
    <p:sldId id="391" r:id="rId9"/>
    <p:sldId id="385" r:id="rId10"/>
    <p:sldId id="455" r:id="rId11"/>
    <p:sldId id="462" r:id="rId12"/>
    <p:sldId id="392" r:id="rId13"/>
    <p:sldId id="463" r:id="rId14"/>
    <p:sldId id="393" r:id="rId15"/>
    <p:sldId id="464" r:id="rId16"/>
    <p:sldId id="395" r:id="rId17"/>
    <p:sldId id="403" r:id="rId18"/>
    <p:sldId id="461" r:id="rId19"/>
    <p:sldId id="404" r:id="rId20"/>
    <p:sldId id="405" r:id="rId21"/>
    <p:sldId id="398" r:id="rId22"/>
    <p:sldId id="394" r:id="rId23"/>
    <p:sldId id="396" r:id="rId24"/>
    <p:sldId id="397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7" r:id="rId36"/>
    <p:sldId id="418" r:id="rId37"/>
    <p:sldId id="419" r:id="rId38"/>
    <p:sldId id="420" r:id="rId39"/>
    <p:sldId id="421" r:id="rId40"/>
    <p:sldId id="459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60" r:id="rId59"/>
    <p:sldId id="39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00" r:id="rId70"/>
    <p:sldId id="449" r:id="rId71"/>
    <p:sldId id="450" r:id="rId72"/>
    <p:sldId id="451" r:id="rId73"/>
    <p:sldId id="452" r:id="rId74"/>
    <p:sldId id="453" r:id="rId75"/>
    <p:sldId id="439" r:id="rId76"/>
    <p:sldId id="458" r:id="rId77"/>
    <p:sldId id="401" r:id="rId7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5050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8901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03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en-US" altLang="ko-KR" b="1" dirty="0" smtClean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 smtClean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57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9" r:id="rId3"/>
    <p:sldLayoutId id="2147483690" r:id="rId4"/>
    <p:sldLayoutId id="2147483679" r:id="rId5"/>
    <p:sldLayoutId id="2147483680" r:id="rId6"/>
    <p:sldLayoutId id="2147483686" r:id="rId7"/>
    <p:sldLayoutId id="2147483685" r:id="rId8"/>
    <p:sldLayoutId id="214748368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91" y="1196751"/>
            <a:ext cx="7575484" cy="48245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+mj-ea"/>
                <a:ea typeface="+mj-ea"/>
              </a:rPr>
              <a:t>오라클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11g r2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A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j-ea"/>
                <a:ea typeface="+mj-ea"/>
              </a:rPr>
              <a:t>오라클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DBMS</a:t>
            </a:r>
            <a:r>
              <a:rPr lang="ko-KR" altLang="en-US" sz="1400" dirty="0" smtClean="0">
                <a:latin typeface="+mj-ea"/>
                <a:ea typeface="+mj-ea"/>
              </a:rPr>
              <a:t>를 </a:t>
            </a:r>
            <a:r>
              <a:rPr lang="ko-KR" altLang="en-US" sz="1400" dirty="0" err="1" smtClean="0">
                <a:latin typeface="+mj-ea"/>
                <a:ea typeface="+mj-ea"/>
              </a:rPr>
              <a:t>내려받아</a:t>
            </a:r>
            <a:r>
              <a:rPr lang="ko-KR" altLang="en-US" sz="1400" dirty="0" smtClean="0">
                <a:latin typeface="+mj-ea"/>
                <a:ea typeface="+mj-ea"/>
              </a:rPr>
              <a:t> 설치함</a:t>
            </a:r>
            <a:r>
              <a:rPr lang="en-US" altLang="ko-KR" sz="1400" dirty="0" smtClean="0">
                <a:latin typeface="+mj-ea"/>
                <a:ea typeface="+mj-ea"/>
              </a:rPr>
              <a:t>(C:\app\madang\product\11.2.0\dbhome_1 </a:t>
            </a:r>
            <a:r>
              <a:rPr lang="ko-KR" altLang="en-US" sz="1400" dirty="0" smtClean="0">
                <a:latin typeface="+mj-ea"/>
                <a:ea typeface="+mj-ea"/>
              </a:rPr>
              <a:t>폴더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j-ea"/>
                <a:ea typeface="+mj-ea"/>
              </a:rPr>
              <a:t>시스템 관리자 계정 </a:t>
            </a:r>
            <a:r>
              <a:rPr lang="en-US" altLang="ko-KR" sz="1400" dirty="0" smtClean="0">
                <a:latin typeface="+mj-ea"/>
                <a:ea typeface="+mj-ea"/>
              </a:rPr>
              <a:t>: system, </a:t>
            </a:r>
            <a:r>
              <a:rPr lang="ko-KR" altLang="en-US" sz="1400" dirty="0" smtClean="0">
                <a:latin typeface="+mj-ea"/>
                <a:ea typeface="+mj-ea"/>
              </a:rPr>
              <a:t>비밀번호 </a:t>
            </a:r>
            <a:r>
              <a:rPr lang="en-US" altLang="ko-KR" sz="1400" dirty="0" smtClean="0">
                <a:latin typeface="+mj-ea"/>
                <a:ea typeface="+mj-ea"/>
              </a:rPr>
              <a:t>: Manager1  (</a:t>
            </a:r>
            <a:r>
              <a:rPr lang="ko-KR" altLang="en-US" sz="1400" dirty="0" smtClean="0">
                <a:latin typeface="+mj-ea"/>
                <a:ea typeface="+mj-ea"/>
              </a:rPr>
              <a:t>비밀번호에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대문자와 숫자가 필요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[</a:t>
            </a:r>
            <a:r>
              <a:rPr lang="ko-KR" altLang="en-US" sz="1400" dirty="0" smtClean="0">
                <a:latin typeface="+mj-ea"/>
                <a:ea typeface="+mj-ea"/>
              </a:rPr>
              <a:t>시작</a:t>
            </a:r>
            <a:r>
              <a:rPr lang="en-US" altLang="ko-KR" sz="1400" dirty="0" smtClean="0">
                <a:latin typeface="+mj-ea"/>
                <a:ea typeface="+mj-ea"/>
              </a:rPr>
              <a:t>]-[</a:t>
            </a:r>
            <a:r>
              <a:rPr lang="ko-KR" altLang="en-US" sz="1400" dirty="0" smtClean="0">
                <a:latin typeface="+mj-ea"/>
                <a:ea typeface="+mj-ea"/>
              </a:rPr>
              <a:t>모든 프로그램</a:t>
            </a:r>
            <a:r>
              <a:rPr lang="en-US" altLang="ko-KR" sz="1400" dirty="0" smtClean="0">
                <a:latin typeface="+mj-ea"/>
                <a:ea typeface="+mj-ea"/>
              </a:rPr>
              <a:t>]-[Oracle-OraDB11g_home1]-[</a:t>
            </a:r>
            <a:r>
              <a:rPr lang="ko-KR" altLang="en-US" sz="1400" dirty="0" smtClean="0">
                <a:latin typeface="+mj-ea"/>
                <a:ea typeface="+mj-ea"/>
              </a:rPr>
              <a:t>응용 프로그램 개발</a:t>
            </a:r>
            <a:r>
              <a:rPr lang="en-US" altLang="ko-KR" sz="1400" dirty="0" smtClean="0">
                <a:latin typeface="+mj-ea"/>
                <a:ea typeface="+mj-ea"/>
              </a:rPr>
              <a:t>] </a:t>
            </a:r>
            <a:r>
              <a:rPr lang="ko-KR" altLang="en-US" sz="1400" dirty="0" smtClean="0">
                <a:latin typeface="+mj-ea"/>
                <a:ea typeface="+mj-ea"/>
              </a:rPr>
              <a:t>메뉴에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포함된 </a:t>
            </a:r>
            <a:r>
              <a:rPr lang="en-US" altLang="ko-KR" sz="1400" dirty="0" smtClean="0">
                <a:latin typeface="+mj-ea"/>
                <a:ea typeface="+mj-ea"/>
              </a:rPr>
              <a:t>SQL </a:t>
            </a:r>
            <a:r>
              <a:rPr lang="ko-KR" altLang="en-US" sz="1400" dirty="0" smtClean="0">
                <a:latin typeface="+mj-ea"/>
                <a:ea typeface="+mj-ea"/>
              </a:rPr>
              <a:t>프로그램 사용 가능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30303"/>
              </p:ext>
            </p:extLst>
          </p:nvPr>
        </p:nvGraphicFramePr>
        <p:xfrm>
          <a:off x="1152768" y="3044825"/>
          <a:ext cx="6947624" cy="1735700"/>
        </p:xfrm>
        <a:graphic>
          <a:graphicData uri="http://schemas.openxmlformats.org/drawingml/2006/table">
            <a:tbl>
              <a:tblPr/>
              <a:tblGrid>
                <a:gridCol w="2361662"/>
                <a:gridCol w="2292981"/>
                <a:gridCol w="2292981"/>
              </a:tblGrid>
              <a:tr h="433925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버전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 버전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(32bit)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XP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(64bit)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 XE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(Express Edition)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(released 2014</a:t>
                      </a:r>
                      <a:r>
                        <a:rPr lang="en-US" altLang="ko-KR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June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 r2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standard r2(release 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12c r1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standard r1(release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638" y="281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8598" y="5123970"/>
            <a:ext cx="727978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여기서 잠깐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오라클 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11g 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설치 소요시간 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오라클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11g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버전은 설치 파일이 용량이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2G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가 넘기 때문에 다운로드부터 설치까지 많은 시간이 소요된다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다운로드 속도가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5M/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초인 시스템에서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분정도 소요된다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다운로드 속도가 느리다면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 이상 소요될 수도 있다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또 설치 시간도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 정도 소요될 수 있다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4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75484" cy="3240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샘플 데이터베이스 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B.3~B4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  <a:ea typeface="+mn-ea"/>
              </a:rPr>
              <a:t>madang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사용자 계정 및 샘플 데이터베이스 설치 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latin typeface="+mn-ea"/>
                <a:ea typeface="+mn-ea"/>
              </a:rPr>
              <a:t>B.3 </a:t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스크립트를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실행한다  </a:t>
            </a: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en-US" altLang="ko-KR" sz="1400" dirty="0" err="1" smtClean="0">
                <a:latin typeface="+mn-ea"/>
                <a:ea typeface="+mn-ea"/>
              </a:rPr>
              <a:t>demo_madang.sql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  <a:ea typeface="+mn-ea"/>
              </a:rPr>
              <a:t>scott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사용자 계정 사용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해제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latin typeface="+mn-ea"/>
                <a:ea typeface="+mn-ea"/>
              </a:rPr>
              <a:t>B.4 </a:t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ko-KR" altLang="en-US" sz="1400" dirty="0" err="1" smtClean="0">
                <a:latin typeface="+mn-ea"/>
                <a:ea typeface="+mn-ea"/>
              </a:rPr>
              <a:t>오라클의</a:t>
            </a:r>
            <a:r>
              <a:rPr lang="ko-KR" altLang="en-US" sz="1400" dirty="0" smtClean="0">
                <a:latin typeface="+mn-ea"/>
                <a:ea typeface="+mn-ea"/>
              </a:rPr>
              <a:t> 기본 계정으로 이미 설치되어 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예제로 </a:t>
            </a:r>
            <a:r>
              <a:rPr lang="en-US" altLang="ko-KR" sz="1400" dirty="0" err="1" smtClean="0">
                <a:latin typeface="+mn-ea"/>
                <a:ea typeface="+mn-ea"/>
              </a:rPr>
              <a:t>Emp</a:t>
            </a:r>
            <a:r>
              <a:rPr lang="ko-KR" altLang="en-US" sz="1400" dirty="0" smtClean="0">
                <a:latin typeface="+mn-ea"/>
                <a:ea typeface="+mn-ea"/>
              </a:rPr>
              <a:t>와 </a:t>
            </a:r>
            <a:r>
              <a:rPr lang="en-US" altLang="ko-KR" sz="1400" dirty="0" err="1" smtClean="0">
                <a:latin typeface="+mn-ea"/>
                <a:ea typeface="+mn-ea"/>
              </a:rPr>
              <a:t>Dept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테이블 포함</a:t>
            </a: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계정 사용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해제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ko-KR" altLang="en-US" sz="1400" dirty="0" smtClean="0">
                <a:latin typeface="+mn-ea"/>
                <a:ea typeface="+mn-ea"/>
              </a:rPr>
              <a:t>명령 </a:t>
            </a:r>
            <a:r>
              <a:rPr lang="en-US" altLang="ko-KR" sz="1400" dirty="0" smtClean="0">
                <a:latin typeface="+mn-ea"/>
                <a:ea typeface="+mn-ea"/>
              </a:rPr>
              <a:t>: ALTER USER </a:t>
            </a:r>
            <a:r>
              <a:rPr lang="en-US" altLang="ko-KR" sz="1400" dirty="0" err="1" smtClean="0">
                <a:latin typeface="+mn-ea"/>
                <a:ea typeface="+mn-ea"/>
              </a:rPr>
              <a:t>scott</a:t>
            </a:r>
            <a:r>
              <a:rPr lang="en-US" altLang="ko-KR" sz="1400" dirty="0" smtClean="0">
                <a:latin typeface="+mn-ea"/>
                <a:ea typeface="+mn-ea"/>
              </a:rPr>
              <a:t> ACCOUNT UNLOCK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SQL Developer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B.1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j-ea"/>
                <a:ea typeface="+mj-ea"/>
              </a:rPr>
              <a:t>오라클</a:t>
            </a:r>
            <a:r>
              <a:rPr lang="ko-KR" altLang="en-US" sz="1400" dirty="0" smtClean="0">
                <a:latin typeface="+mj-ea"/>
                <a:ea typeface="+mj-ea"/>
              </a:rPr>
              <a:t> 홈페이지에서 본인의 환경에 맞는 버전 </a:t>
            </a:r>
            <a:r>
              <a:rPr lang="ko-KR" altLang="en-US" sz="1400" dirty="0" err="1" smtClean="0">
                <a:latin typeface="+mj-ea"/>
                <a:ea typeface="+mj-ea"/>
              </a:rPr>
              <a:t>다운로드하여</a:t>
            </a:r>
            <a:r>
              <a:rPr lang="ko-KR" altLang="en-US" sz="1400" dirty="0" smtClean="0">
                <a:latin typeface="+mj-ea"/>
                <a:ea typeface="+mj-ea"/>
              </a:rPr>
              <a:t> 설치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95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14" y="2256854"/>
            <a:ext cx="4768312" cy="3113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2" y="1700808"/>
            <a:ext cx="3101653" cy="3682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SQL Plus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59" y="1243261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924" y="1172381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SQL Plus </a:t>
            </a:r>
            <a:r>
              <a:rPr lang="ko-KR" altLang="en-US" sz="1600" b="1" dirty="0" smtClean="0">
                <a:latin typeface="+mj-ea"/>
                <a:ea typeface="+mj-ea"/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924" y="1844824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1994" y="1772816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b="1" dirty="0" err="1" smtClean="0">
                <a:latin typeface="+mj-ea"/>
                <a:ea typeface="+mj-ea"/>
              </a:rPr>
              <a:t>쿼리창</a:t>
            </a:r>
            <a:r>
              <a:rPr lang="ko-KR" altLang="en-US" sz="1600" b="1" dirty="0" smtClean="0">
                <a:latin typeface="+mj-ea"/>
                <a:ea typeface="+mj-ea"/>
              </a:rPr>
              <a:t> 열기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1383" y="4458147"/>
            <a:ext cx="1836401" cy="194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95936" y="2981599"/>
            <a:ext cx="1736689" cy="3753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24023" y="3025279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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7657" y="4470966"/>
            <a:ext cx="360237" cy="2386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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SQL Plus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1124744"/>
            <a:ext cx="7699132" cy="56166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SQL </a:t>
            </a:r>
            <a:r>
              <a:rPr lang="ko-KR" altLang="en-US" sz="1400" b="1" dirty="0">
                <a:latin typeface="+mn-ea"/>
                <a:ea typeface="+mn-ea"/>
              </a:rPr>
              <a:t>문을 작성할 때 주로 사용하는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&lt;Tip&gt; SQL Plus</a:t>
            </a:r>
            <a:r>
              <a:rPr lang="ko-KR" altLang="en-US" sz="1400" dirty="0">
                <a:latin typeface="+mn-ea"/>
                <a:ea typeface="+mn-ea"/>
              </a:rPr>
              <a:t>에서 사용하는 명령어에 관한 자세한 설명은 다음의 링크를 참고한다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http</a:t>
            </a:r>
            <a:r>
              <a:rPr lang="en-US" altLang="ko-KR" sz="1400" dirty="0">
                <a:latin typeface="+mn-ea"/>
                <a:ea typeface="+mn-ea"/>
              </a:rPr>
              <a:t>://docs.oracle.com/cd/E11882_01/server.112/e16604/ch_twelve001.htm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&lt;/Tip&gt;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데이터베이스 접속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conn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conn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/tiger :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계정에 비밀번호 </a:t>
            </a:r>
            <a:r>
              <a:rPr lang="en-US" altLang="ko-KR" sz="1400" dirty="0">
                <a:latin typeface="+mn-ea"/>
                <a:ea typeface="+mn-ea"/>
              </a:rPr>
              <a:t>tiger</a:t>
            </a:r>
            <a:r>
              <a:rPr lang="ko-KR" altLang="en-US" sz="1400" dirty="0">
                <a:latin typeface="+mn-ea"/>
                <a:ea typeface="+mn-ea"/>
              </a:rPr>
              <a:t>로 접속한다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실행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run : </a:t>
            </a:r>
            <a:r>
              <a:rPr lang="ko-KR" altLang="en-US" sz="1400" dirty="0">
                <a:latin typeface="+mn-ea"/>
                <a:ea typeface="+mn-ea"/>
              </a:rPr>
              <a:t>바로 전에 실행했던 명령어를 다시 실행한다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/ : run</a:t>
            </a:r>
            <a:r>
              <a:rPr lang="ko-KR" altLang="en-US" sz="1400" dirty="0">
                <a:latin typeface="+mn-ea"/>
                <a:ea typeface="+mn-ea"/>
              </a:rPr>
              <a:t>과 같은 의미다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찾기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list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list : </a:t>
            </a:r>
            <a:r>
              <a:rPr lang="ko-KR" altLang="en-US" sz="1400" dirty="0">
                <a:latin typeface="+mn-ea"/>
                <a:ea typeface="+mn-ea"/>
              </a:rPr>
              <a:t>마지막에 수행했던 명령어를 출력한다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직전 </a:t>
            </a:r>
            <a:r>
              <a:rPr lang="ko-KR" altLang="en-US" sz="1400" dirty="0" err="1">
                <a:latin typeface="+mn-ea"/>
                <a:ea typeface="+mn-ea"/>
              </a:rPr>
              <a:t>명령줄이</a:t>
            </a:r>
            <a:r>
              <a:rPr lang="ko-KR" altLang="en-US" sz="1400" dirty="0">
                <a:latin typeface="+mn-ea"/>
                <a:ea typeface="+mn-ea"/>
              </a:rPr>
              <a:t> 길 경우 편리하다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메모장을 이용하여 명령어 작성 및 실행하기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en-US" altLang="ko-KR" sz="1400" dirty="0" err="1"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이름의 파일이 메모장을 이용하여 작성할 수 있도록 열린다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start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이름에 저장된 명령어 스크립트가 실행된다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@ test : start test</a:t>
            </a:r>
            <a:r>
              <a:rPr lang="ko-KR" altLang="en-US" sz="1400" dirty="0">
                <a:latin typeface="+mn-ea"/>
                <a:ea typeface="+mn-ea"/>
              </a:rPr>
              <a:t>와 같은 의미다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출력 모양을 조절하는 명령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column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en-US" altLang="ko-KR" sz="1400" dirty="0">
                <a:latin typeface="+mn-ea"/>
                <a:ea typeface="+mn-ea"/>
              </a:rPr>
              <a:t> format a20 :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ko-KR" altLang="en-US" sz="1400" dirty="0">
                <a:latin typeface="+mn-ea"/>
                <a:ea typeface="+mn-ea"/>
              </a:rPr>
              <a:t>을 길이 </a:t>
            </a:r>
            <a:r>
              <a:rPr lang="en-US" altLang="ko-KR" sz="1400" dirty="0">
                <a:latin typeface="+mn-ea"/>
                <a:ea typeface="+mn-ea"/>
              </a:rPr>
              <a:t>20</a:t>
            </a:r>
            <a:r>
              <a:rPr lang="ko-KR" altLang="en-US" sz="1400" dirty="0">
                <a:latin typeface="+mn-ea"/>
                <a:ea typeface="+mn-ea"/>
              </a:rPr>
              <a:t>의 문자 포맷으로 출력한다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price format 999999 : price</a:t>
            </a:r>
            <a:r>
              <a:rPr lang="ko-KR" altLang="en-US" sz="1400" dirty="0">
                <a:latin typeface="+mn-ea"/>
                <a:ea typeface="+mn-ea"/>
              </a:rPr>
              <a:t>를 길이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개의 숫자 포맷으로 출력한다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0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2" y="1340768"/>
            <a:ext cx="6446490" cy="5013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SQL Developer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16" y="123374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31705" y="1556792"/>
            <a:ext cx="4020596" cy="3899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7918" y="1628800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메뉴와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도구바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1322" y="5301208"/>
            <a:ext cx="8547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+mn-ea"/>
                <a:ea typeface="+mn-ea"/>
              </a:rPr>
              <a:t>출력 화면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3694" y="2132856"/>
            <a:ext cx="271178" cy="2145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6840" y="1988840"/>
            <a:ext cx="1296144" cy="20628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9206" y="4016097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네비게이터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42984" y="1988840"/>
            <a:ext cx="5040560" cy="21184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83544" y="3156705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질의 작성기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65627" y="4149080"/>
            <a:ext cx="5040560" cy="19762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7483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문을 실행한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00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SQL Developer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7920" y="51571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3-10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접속 아이콘 생성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7966672" descr="EMB000018542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36" y="1811288"/>
            <a:ext cx="56499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19" y="1556792"/>
            <a:ext cx="80283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을 사용해 자료를 찾는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47672"/>
              </p:ext>
            </p:extLst>
          </p:nvPr>
        </p:nvGraphicFramePr>
        <p:xfrm>
          <a:off x="539750" y="1496184"/>
          <a:ext cx="806450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프로그래밍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데이터베이스에서 데이터를 추출하여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입출력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입력은 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출력도 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형태의 입출력 가능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컴파일러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Book;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{…}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일반 프로그래밍 언어의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기능에 따른 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정의어</a:t>
            </a:r>
            <a:r>
              <a:rPr lang="en-US" altLang="ko-KR" sz="1400" dirty="0" smtClean="0"/>
              <a:t>(DDL) : </a:t>
            </a:r>
            <a:r>
              <a:rPr lang="ko-KR" altLang="en-US" sz="1400" dirty="0" smtClean="0"/>
              <a:t>테이블이나 관계의 구조를 생성하는 데 사용하며 </a:t>
            </a:r>
            <a:r>
              <a:rPr lang="en-US" altLang="ko-KR" sz="1400" dirty="0" smtClean="0"/>
              <a:t>CREATE, ALTER,  DROP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조작어</a:t>
            </a:r>
            <a:r>
              <a:rPr lang="en-US" altLang="ko-KR" sz="1400" dirty="0" smtClean="0"/>
              <a:t>(DML) : </a:t>
            </a:r>
            <a:r>
              <a:rPr lang="ko-KR" altLang="en-US" sz="1400" dirty="0" smtClean="0"/>
              <a:t>테이블에 데이터를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삭제하는 데 사용하며 </a:t>
            </a:r>
            <a:r>
              <a:rPr lang="en-US" altLang="ko-KR" sz="1400" dirty="0" smtClean="0"/>
              <a:t>SELECT, INSERT, DELETE, UPDATE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문은 특별히 </a:t>
            </a:r>
            <a:r>
              <a:rPr lang="ko-KR" altLang="en-US" sz="1400" dirty="0" err="1" smtClean="0"/>
              <a:t>질의어</a:t>
            </a:r>
            <a:r>
              <a:rPr lang="en-US" altLang="ko-KR" sz="1400" dirty="0" smtClean="0"/>
              <a:t>(query)</a:t>
            </a:r>
            <a:r>
              <a:rPr lang="ko-KR" altLang="en-US" sz="1400" dirty="0" smtClean="0"/>
              <a:t>라고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제어어</a:t>
            </a:r>
            <a:r>
              <a:rPr lang="en-US" altLang="ko-KR" sz="1400" dirty="0" smtClean="0"/>
              <a:t>(DCL) : </a:t>
            </a:r>
            <a:r>
              <a:rPr lang="ko-KR" altLang="en-US" sz="1400" dirty="0" smtClean="0"/>
              <a:t>데이터의 사용 권한을 관리하는 데 사용하며 </a:t>
            </a:r>
            <a:r>
              <a:rPr lang="en-US" altLang="ko-KR" sz="1400" dirty="0" smtClean="0"/>
              <a:t>GRANT, REVOKE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561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정의어와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 데이터 조작어의 주요 명령어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16" y="1478632"/>
            <a:ext cx="72294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학습을 </a:t>
            </a:r>
            <a:r>
              <a:rPr lang="ko-KR" altLang="en-US" dirty="0" smtClean="0"/>
              <a:t>위한 준비</a:t>
            </a:r>
            <a:endParaRPr lang="ko-KR" altLang="en-US" dirty="0"/>
          </a:p>
          <a:p>
            <a:r>
              <a:rPr lang="en-US" altLang="ko-KR" dirty="0"/>
              <a:t>SQL </a:t>
            </a:r>
            <a:r>
              <a:rPr lang="ko-KR" altLang="en-US" dirty="0"/>
              <a:t>개요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1505900"/>
              </p:ext>
            </p:extLst>
          </p:nvPr>
        </p:nvGraphicFramePr>
        <p:xfrm>
          <a:off x="755576" y="1273175"/>
          <a:ext cx="770485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 고객의 전화번호를 찾으시오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phone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name=‘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272056" y="3113612"/>
            <a:ext cx="2350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② WHERE name='</a:t>
            </a:r>
            <a:r>
              <a:rPr lang="ko-KR" altLang="en-US" sz="1400" b="1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/>
              <a:t>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0631" y="4499948"/>
            <a:ext cx="1693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③  SELECT phone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6051" y="3082677"/>
            <a:ext cx="1829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① FROM Customer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61073" y="3548633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6695" y="4297288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52333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문의 내부적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3192"/>
            <a:ext cx="3240361" cy="1264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08552"/>
            <a:ext cx="3384376" cy="569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5" y="4776948"/>
            <a:ext cx="936104" cy="4649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집계 함수와 </a:t>
            </a:r>
            <a:r>
              <a:rPr lang="en-US" altLang="ko-KR" dirty="0" smtClean="0"/>
              <a:t>GROUP BY</a:t>
            </a:r>
          </a:p>
          <a:p>
            <a:r>
              <a:rPr lang="ko-KR" altLang="en-US" dirty="0" smtClean="0"/>
              <a:t>두 개 이상 테이블에서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구성 요소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기본 문법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0806" y="3933055"/>
            <a:ext cx="5616624" cy="2097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SELECT [ALL┃DISTINCT]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FROM </a:t>
            </a:r>
            <a:r>
              <a:rPr lang="en-US" altLang="ko-KR" sz="1200" dirty="0" smtClean="0">
                <a:latin typeface="+mn-ea"/>
                <a:ea typeface="+mn-ea"/>
              </a:rPr>
              <a:t>	  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[WHERE </a:t>
            </a:r>
            <a:r>
              <a:rPr lang="en-US" altLang="ko-KR" sz="1200" dirty="0" smtClean="0">
                <a:latin typeface="+mn-ea"/>
                <a:ea typeface="+mn-ea"/>
              </a:rPr>
              <a:t> 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[GROUP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[HAVING </a:t>
            </a: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[ORDER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>
                <a:latin typeface="+mn-ea"/>
                <a:ea typeface="+mn-ea"/>
              </a:rPr>
              <a:t>[ASC┃DESC</a:t>
            </a:r>
            <a:r>
              <a:rPr lang="en-US" altLang="ko-KR" sz="1200" dirty="0" smtClean="0">
                <a:latin typeface="+mn-ea"/>
                <a:ea typeface="+mn-ea"/>
              </a:rPr>
              <a:t>]]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--------------------------------------------------------------------------------</a:t>
            </a:r>
            <a:endParaRPr lang="en-US" altLang="ko-KR" sz="1000" dirty="0">
              <a:latin typeface="+mn-ea"/>
              <a:ea typeface="+mn-ea"/>
            </a:endParaRP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[ ] : </a:t>
            </a:r>
            <a:r>
              <a:rPr lang="ko-KR" altLang="en-US" sz="900" dirty="0">
                <a:latin typeface="+mn-ea"/>
                <a:ea typeface="+mn-ea"/>
              </a:rPr>
              <a:t>대괄호 안의 </a:t>
            </a:r>
            <a:r>
              <a:rPr lang="en-US" altLang="ko-KR" sz="900" dirty="0">
                <a:latin typeface="+mn-ea"/>
                <a:ea typeface="+mn-ea"/>
              </a:rPr>
              <a:t>SQL </a:t>
            </a:r>
            <a:r>
              <a:rPr lang="ko-KR" altLang="en-US" sz="900" dirty="0" err="1">
                <a:latin typeface="+mn-ea"/>
                <a:ea typeface="+mn-ea"/>
              </a:rPr>
              <a:t>예약어들은</a:t>
            </a:r>
            <a:r>
              <a:rPr lang="ko-KR" altLang="en-US" sz="900" dirty="0">
                <a:latin typeface="+mn-ea"/>
                <a:ea typeface="+mn-ea"/>
              </a:rPr>
              <a:t> 선택적으로 사용한다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| : </a:t>
            </a:r>
            <a:r>
              <a:rPr lang="ko-KR" altLang="en-US" sz="900" dirty="0">
                <a:latin typeface="+mn-ea"/>
                <a:ea typeface="+mn-ea"/>
              </a:rPr>
              <a:t>선택 가능한 문법들 중 한 개를 사용할 수 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280" y="19983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SELECT   </a:t>
            </a:r>
            <a:r>
              <a:rPr lang="en-US" altLang="ko-KR" sz="14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FROM    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WHERE   price &gt;= 10000;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18511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키워드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1619673" y="2339008"/>
            <a:ext cx="936103" cy="9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1619673" y="2132856"/>
            <a:ext cx="936103" cy="206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>
            <a:off x="1619673" y="2339008"/>
            <a:ext cx="936103" cy="297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95936" y="2348880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671900" y="188082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72816"/>
            <a:ext cx="208823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4569110" y="1880034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887129" y="281613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162346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22041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770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검색 조건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9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509552"/>
            <a:ext cx="2497383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price, </a:t>
            </a:r>
            <a:r>
              <a:rPr lang="en-US" altLang="ko-KR" sz="1400" dirty="0" err="1" smtClean="0">
                <a:solidFill>
                  <a:schemeClr val="dk1"/>
                </a:solidFill>
              </a:rPr>
              <a:t>bookname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 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37087"/>
              </p:ext>
            </p:extLst>
          </p:nvPr>
        </p:nvGraphicFramePr>
        <p:xfrm>
          <a:off x="569293" y="1124744"/>
          <a:ext cx="52988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85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이름과 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51478"/>
              </p:ext>
            </p:extLst>
          </p:nvPr>
        </p:nvGraphicFramePr>
        <p:xfrm>
          <a:off x="569293" y="4221088"/>
          <a:ext cx="522684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가격과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052736"/>
            <a:ext cx="2190750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861049"/>
            <a:ext cx="22428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457" y="4404643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*</a:t>
            </a: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89123"/>
              </p:ext>
            </p:extLst>
          </p:nvPr>
        </p:nvGraphicFramePr>
        <p:xfrm>
          <a:off x="467544" y="1127632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도서번호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publisher,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7525" y="980728"/>
            <a:ext cx="9001695" cy="4320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중복을 제거하고 싶으면 </a:t>
            </a:r>
            <a:r>
              <a:rPr lang="en-US" altLang="ko-KR" sz="1400" dirty="0" smtClean="0"/>
              <a:t>DISTINCT</a:t>
            </a:r>
            <a:r>
              <a:rPr lang="ko-KR" altLang="en-US" sz="1400" dirty="0" smtClean="0"/>
              <a:t>라는 키워드를 사용한다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5535" y="454121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DISTINCT publisher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057508"/>
              </p:ext>
            </p:extLst>
          </p:nvPr>
        </p:nvGraphicFramePr>
        <p:xfrm>
          <a:off x="569293" y="1124744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 테이블에 있는 모든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13" y="1660079"/>
            <a:ext cx="1031158" cy="248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14" y="4437112"/>
            <a:ext cx="107552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99767"/>
              </p:ext>
            </p:extLst>
          </p:nvPr>
        </p:nvGraphicFramePr>
        <p:xfrm>
          <a:off x="589013" y="1322183"/>
          <a:ext cx="7229376" cy="2298954"/>
        </p:xfrm>
        <a:graphic>
          <a:graphicData uri="http://schemas.openxmlformats.org/drawingml/2006/table">
            <a:tbl>
              <a:tblPr/>
              <a:tblGrid>
                <a:gridCol w="1049063"/>
                <a:gridCol w="1931841"/>
                <a:gridCol w="4248472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0494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절에 조건으로 사용할 수 있는 술어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89102"/>
              </p:ext>
            </p:extLst>
          </p:nvPr>
        </p:nvGraphicFramePr>
        <p:xfrm>
          <a:off x="569293" y="422108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미만인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&lt;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653136"/>
            <a:ext cx="3952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BETWEEN</a:t>
            </a:r>
            <a:r>
              <a:rPr lang="ko-KR" altLang="en-US" sz="1400" dirty="0" smtClean="0"/>
              <a:t>은 논리 연산자인 </a:t>
            </a:r>
            <a:r>
              <a:rPr lang="en-US" altLang="ko-KR" sz="1400" dirty="0" smtClean="0"/>
              <a:t>AND</a:t>
            </a:r>
            <a:r>
              <a:rPr lang="ko-KR" altLang="en-US" sz="1400" dirty="0" smtClean="0"/>
              <a:t>를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00302"/>
              </p:ext>
            </p:extLst>
          </p:nvPr>
        </p:nvGraphicFramePr>
        <p:xfrm>
          <a:off x="569293" y="167856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BETWEEN 10000 AND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price &gt;= 10000 AND price &lt;= 20000;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16295"/>
            <a:ext cx="3414894" cy="1168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79" y="4221460"/>
            <a:ext cx="3569937" cy="116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출판사가 ‘</a:t>
            </a:r>
            <a:r>
              <a:rPr lang="ko-KR" altLang="en-US" sz="1400" dirty="0" err="1" smtClean="0"/>
              <a:t>굿스포츠</a:t>
            </a:r>
            <a:r>
              <a:rPr lang="ko-KR" altLang="en-US" sz="1400" dirty="0" smtClean="0"/>
              <a:t>’ 혹은 ‘대한미디어’가 아닌 도서를 검색하시오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991561"/>
              </p:ext>
            </p:extLst>
          </p:nvPr>
        </p:nvGraphicFramePr>
        <p:xfrm>
          <a:off x="569292" y="1678568"/>
          <a:ext cx="753110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 IN ('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',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smtClean="0"/>
              <a:t>publisher NOT IN ('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', '</a:t>
            </a:r>
            <a:r>
              <a:rPr lang="ko-KR" altLang="en-US" sz="1400" dirty="0" smtClean="0"/>
              <a:t>대한미디어</a:t>
            </a:r>
            <a:r>
              <a:rPr lang="en-US" altLang="ko-KR" sz="1400" dirty="0" smtClean="0"/>
              <a:t>');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060848"/>
            <a:ext cx="3537967" cy="1540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3" y="4962629"/>
            <a:ext cx="39338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43855"/>
              </p:ext>
            </p:extLst>
          </p:nvPr>
        </p:nvGraphicFramePr>
        <p:xfrm>
          <a:off x="568127" y="1678568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3-7   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출간한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축구의 역사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461867"/>
              </p:ext>
            </p:extLst>
          </p:nvPr>
        </p:nvGraphicFramePr>
        <p:xfrm>
          <a:off x="568127" y="3913480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166565"/>
            <a:ext cx="214312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71" y="4437112"/>
            <a:ext cx="215229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SQL</a:t>
            </a:r>
            <a:r>
              <a:rPr lang="ko-KR" altLang="en-US" sz="1600" dirty="0"/>
              <a:t>의 개념과 주요 명령어를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SELECT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집계 함수와 </a:t>
            </a:r>
            <a:r>
              <a:rPr lang="en-US" altLang="ko-KR" sz="1600" dirty="0"/>
              <a:t>GROUP BY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두 개 이상의 테이블을 조회하여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DDL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테이블의 구조를 정의하고 변경하는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DML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데이터를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방법을 알아본다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87581"/>
              </p:ext>
            </p:extLst>
          </p:nvPr>
        </p:nvGraphicFramePr>
        <p:xfrm>
          <a:off x="593701" y="1111121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도서이름의 왼쪽 두 번째 위치에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문자열을 갖는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'_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35108"/>
              </p:ext>
            </p:extLst>
          </p:nvPr>
        </p:nvGraphicFramePr>
        <p:xfrm>
          <a:off x="582984" y="39067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/>
                <a:gridCol w="2363889"/>
                <a:gridCol w="381642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644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와일드 문자의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60079"/>
            <a:ext cx="3438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복합조건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95585"/>
              </p:ext>
            </p:extLst>
          </p:nvPr>
        </p:nvGraphicFramePr>
        <p:xfrm>
          <a:off x="593329" y="1678568"/>
          <a:ext cx="757907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축구에 관한 도서 중 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 AND price &gt;= 20000;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71907"/>
              </p:ext>
            </p:extLst>
          </p:nvPr>
        </p:nvGraphicFramePr>
        <p:xfrm>
          <a:off x="593329" y="3913480"/>
          <a:ext cx="7651079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publisher='</a:t>
                      </a:r>
                      <a:r>
                        <a:rPr lang="ko-KR" altLang="en-US" sz="1400" spc="-100" baseline="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'  OR  publisher='</a:t>
                      </a:r>
                      <a:r>
                        <a:rPr lang="ko-KR" altLang="en-US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</a:rPr>
                        <a:t>';</a:t>
                      </a:r>
                      <a:endParaRPr lang="en-US" altLang="ko-KR" sz="1400" spc="-100" baseline="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35909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48" y="4437112"/>
            <a:ext cx="3302893" cy="141051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65013"/>
              </p:ext>
            </p:extLst>
          </p:nvPr>
        </p:nvGraphicFramePr>
        <p:xfrm>
          <a:off x="569293" y="107518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165468"/>
              </p:ext>
            </p:extLst>
          </p:nvPr>
        </p:nvGraphicFramePr>
        <p:xfrm>
          <a:off x="569293" y="4007936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같으면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 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84785"/>
            <a:ext cx="3342108" cy="2316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00" y="4437112"/>
            <a:ext cx="3308880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5335"/>
              </p:ext>
            </p:extLst>
          </p:nvPr>
        </p:nvGraphicFramePr>
        <p:xfrm>
          <a:off x="569293" y="1075184"/>
          <a:ext cx="727280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가격의 내림차순으로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가격이 같다면 출판사의 오름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price DESC, publisher ASC;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39433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 </a:t>
            </a:r>
            <a:r>
              <a:rPr lang="ko-KR" altLang="en-US" sz="1400" dirty="0" smtClean="0"/>
              <a:t>의미 있는 열 이름을 출력하고 싶으면 속성이름의 별칭을 지칭하는 </a:t>
            </a:r>
            <a:r>
              <a:rPr lang="en-US" altLang="ko-KR" sz="1400" dirty="0" smtClean="0"/>
              <a:t>AS </a:t>
            </a:r>
            <a:r>
              <a:rPr lang="ko-KR" altLang="en-US" sz="1400" dirty="0" smtClean="0"/>
              <a:t>키워드를 사용하여 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   열 이름을 부여한다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485106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3900587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SELECT	SUM(</a:t>
            </a:r>
            <a:r>
              <a:rPr lang="en-US" altLang="ko-KR" sz="1400" dirty="0" err="1" smtClean="0">
                <a:solidFill>
                  <a:schemeClr val="dk1"/>
                </a:solidFill>
                <a:latin typeface="+mn-ea"/>
              </a:rPr>
              <a:t>saleprice</a:t>
            </a:r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) AS </a:t>
            </a:r>
            <a:r>
              <a:rPr lang="ko-KR" altLang="en-US" sz="1400" dirty="0" err="1" smtClean="0">
                <a:solidFill>
                  <a:schemeClr val="dk1"/>
                </a:solidFill>
                <a:latin typeface="+mn-ea"/>
              </a:rPr>
              <a:t>총매출</a:t>
            </a:r>
            <a:endParaRPr lang="en-US" altLang="ko-KR" sz="1400" dirty="0" smtClean="0">
              <a:solidFill>
                <a:schemeClr val="dk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FROM	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844824"/>
            <a:ext cx="16002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98" y="3900661"/>
            <a:ext cx="10382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477310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3-16   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김연아 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총매출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=2;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648547"/>
              </p:ext>
            </p:extLst>
          </p:nvPr>
        </p:nvGraphicFramePr>
        <p:xfrm>
          <a:off x="702618" y="3265408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평균값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최고가를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Total,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AVG(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Average,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MIN(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Minimum,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MAX(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Maximum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844824"/>
            <a:ext cx="10096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933056"/>
            <a:ext cx="35147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9932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COUNT(*)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79396"/>
              </p:ext>
            </p:extLst>
          </p:nvPr>
        </p:nvGraphicFramePr>
        <p:xfrm>
          <a:off x="713309" y="3546700"/>
          <a:ext cx="7373392" cy="1970532"/>
        </p:xfrm>
        <a:graphic>
          <a:graphicData uri="http://schemas.openxmlformats.org/drawingml/2006/table">
            <a:tbl>
              <a:tblPr/>
              <a:tblGrid>
                <a:gridCol w="1069961"/>
                <a:gridCol w="4012866"/>
                <a:gridCol w="2290565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2129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집계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772816"/>
            <a:ext cx="11525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72924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도서의 총 수량과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4503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23" y="1778111"/>
            <a:ext cx="2061396" cy="1218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" y="3099023"/>
            <a:ext cx="69723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005216"/>
              </p:ext>
            </p:extLst>
          </p:nvPr>
        </p:nvGraphicFramePr>
        <p:xfrm>
          <a:off x="713309" y="1268760"/>
          <a:ext cx="7459091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 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&gt;= 8000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HAVING   	   count(*) &gt;= 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988840"/>
            <a:ext cx="15240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97836"/>
              </p:ext>
            </p:extLst>
          </p:nvPr>
        </p:nvGraphicFramePr>
        <p:xfrm>
          <a:off x="467544" y="1610446"/>
          <a:ext cx="8352928" cy="4770882"/>
        </p:xfrm>
        <a:graphic>
          <a:graphicData uri="http://schemas.openxmlformats.org/drawingml/2006/table">
            <a:tbl>
              <a:tblPr/>
              <a:tblGrid>
                <a:gridCol w="1656184"/>
                <a:gridCol w="669674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그룹으로 묶은 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집</a:t>
                      </a:r>
                    </a:p>
                    <a:p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계함수만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나올 수 있음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/* 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절이 같이 포함된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문은 검색조건이 모호해질 수 있음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① 반드시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같이 작성해야 하고 ②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절보다 뒤에 나와야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③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SUM, AVG, MAX, MIN, COUNT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같은 집계함수가 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/*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151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HAVING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문법과 주의사항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52028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064896" cy="5472608"/>
          </a:xfrm>
        </p:spPr>
        <p:txBody>
          <a:bodyPr/>
          <a:lstStyle/>
          <a:p>
            <a:r>
              <a:rPr lang="ko-KR" altLang="en-US" dirty="0"/>
              <a:t>마당서점의 데이터</a:t>
            </a:r>
            <a:endParaRPr lang="en-US" altLang="ko-KR" dirty="0"/>
          </a:p>
          <a:p>
            <a:r>
              <a:rPr lang="ko-KR" altLang="en-US" dirty="0"/>
              <a:t>누가 어떤 정보를 원하는가</a:t>
            </a:r>
            <a:r>
              <a:rPr lang="en-US" altLang="ko-KR" dirty="0"/>
              <a:t>?</a:t>
            </a:r>
          </a:p>
          <a:p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616624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도서번호가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</a:t>
            </a:r>
            <a:r>
              <a:rPr lang="ko-KR" altLang="en-US" sz="1400" dirty="0">
                <a:latin typeface="+mj-ea"/>
                <a:ea typeface="+mj-ea"/>
              </a:rPr>
              <a:t>가격이 </a:t>
            </a:r>
            <a:r>
              <a:rPr lang="en-US" altLang="ko-KR" sz="1400" dirty="0">
                <a:latin typeface="+mj-ea"/>
                <a:ea typeface="+mj-ea"/>
              </a:rPr>
              <a:t>20,000</a:t>
            </a:r>
            <a:r>
              <a:rPr lang="ko-KR" altLang="en-US" sz="1400" dirty="0">
                <a:latin typeface="+mj-ea"/>
                <a:ea typeface="+mj-ea"/>
              </a:rPr>
              <a:t>원 이상인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박지성의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ko-KR" altLang="en-US" sz="1400" dirty="0" smtClean="0">
                <a:latin typeface="+mj-ea"/>
                <a:ea typeface="+mj-ea"/>
              </a:rPr>
              <a:t>구매액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박지성의 고객번호는 </a:t>
            </a:r>
            <a:r>
              <a:rPr lang="en-US" altLang="ko-KR" sz="1400" dirty="0" smtClean="0">
                <a:latin typeface="+mj-ea"/>
                <a:ea typeface="+mj-ea"/>
              </a:rPr>
              <a:t>1</a:t>
            </a:r>
            <a:r>
              <a:rPr lang="ko-KR" altLang="en-US" sz="1400" dirty="0" smtClean="0">
                <a:latin typeface="+mj-ea"/>
                <a:ea typeface="+mj-ea"/>
              </a:rPr>
              <a:t>번으로 놓고 작성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박지성이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구매한 도서의 수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박지성의 고객번호는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번으로 놓고 작성</a:t>
            </a:r>
            <a:r>
              <a:rPr lang="en-US" altLang="ko-KR" sz="1400" dirty="0" smtClean="0">
                <a:latin typeface="+mj-ea"/>
              </a:rPr>
              <a:t>)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dirty="0">
                <a:latin typeface="+mj-ea"/>
              </a:rPr>
              <a:t>  (1) </a:t>
            </a:r>
            <a:r>
              <a:rPr lang="ko-KR" altLang="en-US" sz="1400" dirty="0">
                <a:latin typeface="+mj-ea"/>
              </a:rPr>
              <a:t>마당서점 도서의 총 개수</a:t>
            </a:r>
          </a:p>
          <a:p>
            <a:r>
              <a:rPr lang="en-US" altLang="ko-KR" sz="1400" dirty="0">
                <a:latin typeface="+mj-ea"/>
              </a:rPr>
              <a:t>  (2) </a:t>
            </a:r>
            <a:r>
              <a:rPr lang="ko-KR" altLang="en-US" sz="1400" dirty="0">
                <a:latin typeface="+mj-ea"/>
              </a:rPr>
              <a:t>마당서점에 도서를 출고하는 출판사의 총 개수</a:t>
            </a:r>
          </a:p>
          <a:p>
            <a:r>
              <a:rPr lang="en-US" altLang="ko-KR" sz="1400" dirty="0">
                <a:latin typeface="+mj-ea"/>
              </a:rPr>
              <a:t>  (3) </a:t>
            </a:r>
            <a:r>
              <a:rPr lang="ko-KR" altLang="en-US" sz="1400" dirty="0">
                <a:latin typeface="+mj-ea"/>
              </a:rPr>
              <a:t>모든 고객의 이름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주소</a:t>
            </a:r>
          </a:p>
          <a:p>
            <a:r>
              <a:rPr lang="en-US" altLang="ko-KR" sz="1400" dirty="0">
                <a:latin typeface="+mj-ea"/>
              </a:rPr>
              <a:t>  (4)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도서의 주문번호</a:t>
            </a:r>
          </a:p>
          <a:p>
            <a:r>
              <a:rPr lang="en-US" altLang="ko-KR" sz="1400" dirty="0">
                <a:latin typeface="+mj-ea"/>
              </a:rPr>
              <a:t>  (5)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도서를 제외한 도서의 주문번호</a:t>
            </a:r>
          </a:p>
          <a:p>
            <a:r>
              <a:rPr lang="en-US" altLang="ko-KR" sz="1400" dirty="0">
                <a:latin typeface="+mj-ea"/>
              </a:rPr>
              <a:t>  (6) </a:t>
            </a:r>
            <a:r>
              <a:rPr lang="ko-KR" altLang="en-US" sz="1400" dirty="0">
                <a:latin typeface="+mj-ea"/>
              </a:rPr>
              <a:t>성이 ‘김’ 씨인 고객의 이름과 주소</a:t>
            </a:r>
          </a:p>
          <a:p>
            <a:r>
              <a:rPr lang="en-US" altLang="ko-KR" sz="1400" dirty="0">
                <a:latin typeface="+mj-ea"/>
              </a:rPr>
              <a:t>  (7) </a:t>
            </a:r>
            <a:r>
              <a:rPr lang="ko-KR" altLang="en-US" sz="1400" dirty="0">
                <a:latin typeface="+mj-ea"/>
              </a:rPr>
              <a:t>성이 ‘김’ 씨이고 이름이 ‘아’로 끝나는 고객의 이름과 </a:t>
            </a:r>
            <a:r>
              <a:rPr lang="ko-KR" altLang="en-US" sz="1400" dirty="0" smtClean="0">
                <a:latin typeface="+mj-ea"/>
              </a:rPr>
              <a:t>주소</a:t>
            </a:r>
            <a:endParaRPr lang="ko-KR" altLang="en-US" sz="1400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 smtClean="0"/>
              <a:t>Customer </a:t>
            </a:r>
            <a:r>
              <a:rPr lang="ko-KR" altLang="en-US" sz="1400" dirty="0" smtClean="0"/>
              <a:t>테이블을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테이블과 조건 없이 연결해보자</a:t>
            </a:r>
            <a:r>
              <a:rPr lang="en-US" altLang="ko-KR" sz="1400" dirty="0" smtClean="0"/>
              <a:t>. Customer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테이블의 합체 결과 </a:t>
            </a:r>
            <a:r>
              <a:rPr lang="ko-KR" altLang="en-US" sz="1400" dirty="0" err="1"/>
              <a:t>투</a:t>
            </a:r>
            <a:r>
              <a:rPr lang="ko-KR" altLang="en-US" sz="1400" dirty="0" err="1" smtClean="0"/>
              <a:t>플의</a:t>
            </a:r>
            <a:r>
              <a:rPr lang="ko-KR" altLang="en-US" sz="1400" dirty="0" smtClean="0"/>
              <a:t> 개수는 고객이 다섯 명이고 주문이 열 개이</a:t>
            </a:r>
            <a:r>
              <a:rPr lang="ko-KR" altLang="en-US" dirty="0" smtClean="0"/>
              <a:t>므로 </a:t>
            </a:r>
            <a:r>
              <a:rPr lang="en-US" altLang="ko-KR" sz="1400" dirty="0" smtClean="0"/>
              <a:t>5×10 </a:t>
            </a:r>
            <a:r>
              <a:rPr lang="ko-KR" altLang="en-US" sz="1400" dirty="0" smtClean="0"/>
              <a:t>해서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028379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SELECT	*</a:t>
            </a:r>
          </a:p>
          <a:p>
            <a:r>
              <a:rPr lang="en-US" altLang="ko-KR" sz="1400" dirty="0" smtClean="0"/>
              <a:t>FROM    	Customer, 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60999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Customer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합체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68" y="2028379"/>
            <a:ext cx="5007780" cy="3953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89169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모두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992888" cy="262754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03554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고객번호 순으로 정렬하여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924944"/>
            <a:ext cx="7560840" cy="24998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10284"/>
              </p:ext>
            </p:extLst>
          </p:nvPr>
        </p:nvGraphicFramePr>
        <p:xfrm>
          <a:off x="735807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판매가격을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12806"/>
              </p:ext>
            </p:extLst>
          </p:nvPr>
        </p:nvGraphicFramePr>
        <p:xfrm>
          <a:off x="735807" y="4417536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모든 도서의 총 판매액을 구하고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정렬하시오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GROUP BY	Customer.name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Customer.name;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0" y="1700808"/>
            <a:ext cx="1482458" cy="23042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44" y="4869160"/>
            <a:ext cx="1826674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5400000">
            <a:off x="669281" y="2675582"/>
            <a:ext cx="1631801" cy="739130"/>
          </a:xfrm>
          <a:prstGeom prst="bentConnector3">
            <a:avLst>
              <a:gd name="adj1" fmla="val 27819"/>
            </a:avLst>
          </a:prstGeom>
          <a:ln w="9525">
            <a:solidFill>
              <a:schemeClr val="tx1"/>
            </a:solidFill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151" y="62182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 간의 연결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583313" cy="500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231027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4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31716"/>
              </p:ext>
            </p:extLst>
          </p:nvPr>
        </p:nvGraphicFramePr>
        <p:xfrm>
          <a:off x="735807" y="4417536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도서를 주문한 고객의 이름과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736158"/>
            <a:ext cx="1866900" cy="2276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797152"/>
            <a:ext cx="18383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외부조인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672316"/>
              </p:ext>
            </p:extLst>
          </p:nvPr>
        </p:nvGraphicFramePr>
        <p:xfrm>
          <a:off x="593329" y="1678568"/>
          <a:ext cx="757907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구매하지 않은 고객을 포함하여 고객의 이름과 고객이 주문한 도서의 판매가격을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 LEFT OUTER JOIN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Orders ON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435919"/>
            <a:ext cx="16573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71206"/>
              </p:ext>
            </p:extLst>
          </p:nvPr>
        </p:nvGraphicFramePr>
        <p:xfrm>
          <a:off x="582984" y="1700808"/>
          <a:ext cx="7949456" cy="3456384"/>
        </p:xfrm>
        <a:graphic>
          <a:graphicData uri="http://schemas.openxmlformats.org/drawingml/2006/table">
            <a:tbl>
              <a:tblPr/>
              <a:tblGrid>
                <a:gridCol w="1108696"/>
                <a:gridCol w="3888432"/>
                <a:gridCol w="2952328"/>
              </a:tblGrid>
              <a:tr h="369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2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AND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문에서는 주로 동등조인을 사용함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가지 문법 중 하나를 사용할 수 있음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41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INNER JOIN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{LEFT |RIGHT |FULL [OUTER]} JOIN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외부조인은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조인 종류를 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이용하여 조인조건을 명시함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 문법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5576" y="57466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941463"/>
              </p:ext>
            </p:extLst>
          </p:nvPr>
        </p:nvGraphicFramePr>
        <p:xfrm>
          <a:off x="827584" y="1412776"/>
          <a:ext cx="7579071" cy="16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446505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3-28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비싼 도서의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37671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price = ( SELECT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MAX(price)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           FROM Book)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55534"/>
            <a:ext cx="7660821" cy="2677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631146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현황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1"/>
            <a:ext cx="5684425" cy="4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86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구매한 적이 있는 고객의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name</a:t>
                      </a:r>
                    </a:p>
                    <a:p>
                      <a:r>
                        <a:rPr lang="en-US" altLang="ko-KR" sz="1400" dirty="0" smtClean="0"/>
                        <a:t>FROM     	Customer</a:t>
                      </a:r>
                    </a:p>
                    <a:p>
                      <a:r>
                        <a:rPr lang="en-US" altLang="ko-KR" sz="1400" dirty="0" smtClean="0"/>
                        <a:t>WHERE   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IN (SELECT    </a:t>
                      </a:r>
                      <a:r>
                        <a:rPr lang="en-US" altLang="ko-KR" sz="1400" dirty="0" err="1" smtClean="0"/>
                        <a:t>custid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                      	FROM  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dirty="0" smtClean="0"/>
                        <a:t>Orders);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087598"/>
              </p:ext>
            </p:extLst>
          </p:nvPr>
        </p:nvGraphicFramePr>
        <p:xfrm>
          <a:off x="735807" y="3717032"/>
          <a:ext cx="7652617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대한미디어에서 출판한 도서를 구매한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	Customer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2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Orders</a:t>
                      </a: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Book</a:t>
                      </a: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publisher='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62" y="1700808"/>
            <a:ext cx="76200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62" y="4221088"/>
            <a:ext cx="80962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864" y="4725144"/>
            <a:ext cx="33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(SELECT 	</a:t>
            </a:r>
            <a:r>
              <a:rPr lang="en-US" altLang="ko-KR" sz="1400" dirty="0" err="1" smtClean="0">
                <a:latin typeface="+mn-ea"/>
                <a:ea typeface="+mn-ea"/>
              </a:rPr>
              <a:t>bookid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FROM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WHERE	publisher='</a:t>
            </a:r>
            <a:r>
              <a:rPr lang="ko-KR" altLang="en-US" sz="1400" dirty="0" smtClean="0">
                <a:latin typeface="+mn-ea"/>
                <a:ea typeface="+mn-ea"/>
              </a:rPr>
              <a:t>대한미디어</a:t>
            </a:r>
            <a:r>
              <a:rPr lang="en-US" altLang="ko-KR" sz="1400" dirty="0" smtClean="0">
                <a:latin typeface="+mn-ea"/>
                <a:ea typeface="+mn-ea"/>
              </a:rPr>
              <a:t>')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017" y="3554432"/>
            <a:ext cx="337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(SELECT 	</a:t>
            </a:r>
            <a:r>
              <a:rPr lang="en-US" altLang="ko-KR" sz="1400" dirty="0" err="1" smtClean="0">
                <a:latin typeface="+mn-ea"/>
              </a:rPr>
              <a:t>custid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FROM	Orders</a:t>
            </a:r>
          </a:p>
          <a:p>
            <a:r>
              <a:rPr lang="en-US" altLang="ko-KR" sz="1400" dirty="0" smtClean="0">
                <a:latin typeface="+mn-ea"/>
              </a:rPr>
              <a:t> WHERE	</a:t>
            </a:r>
            <a:r>
              <a:rPr lang="en-US" altLang="ko-KR" sz="1400" dirty="0" err="1" smtClean="0">
                <a:latin typeface="+mn-ea"/>
              </a:rPr>
              <a:t>bookid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320" y="2420888"/>
            <a:ext cx="3380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SELECT	name</a:t>
            </a:r>
          </a:p>
          <a:p>
            <a:r>
              <a:rPr lang="en-US" altLang="ko-KR" sz="1400" dirty="0" smtClean="0">
                <a:latin typeface="+mn-ea"/>
              </a:rPr>
              <a:t>FROM	Customer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err="1" smtClean="0">
                <a:latin typeface="+mn-ea"/>
              </a:rPr>
              <a:t>custid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5495" y="435557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1050" y="314096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376" y="19888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1026642" y="210904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3451688" y="3261171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923185" y="445482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3" y="1226394"/>
            <a:ext cx="7715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59" y="2339727"/>
            <a:ext cx="9239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3294856"/>
            <a:ext cx="9239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304" y="59683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순서와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083287" cy="4543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상관 부속질의</a:t>
            </a:r>
            <a:r>
              <a:rPr lang="en-US" altLang="ko-KR" dirty="0" smtClean="0"/>
              <a:t>(correlated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상위 부속질의의 투플을 이용하여 하위 부속질의를 계산함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상위 부속질의와 하위 부속질의가 독립적이지 않고 서로 관련을 맺고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53828"/>
              </p:ext>
            </p:extLst>
          </p:nvPr>
        </p:nvGraphicFramePr>
        <p:xfrm>
          <a:off x="807815" y="2636912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출판사별로 출판사의 평균 도서 가격보다 비싼 도서를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27584" y="3284984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b1.bookname</a:t>
            </a:r>
          </a:p>
          <a:p>
            <a:r>
              <a:rPr lang="en-US" altLang="ko-KR" sz="1400" dirty="0" smtClean="0"/>
              <a:t>FROM 	Book b1</a:t>
            </a:r>
          </a:p>
          <a:p>
            <a:r>
              <a:rPr lang="en-US" altLang="ko-KR" sz="1400" dirty="0" smtClean="0"/>
              <a:t>WHERE 	b1.price &gt; (SELECT 	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(b2.price)</a:t>
            </a:r>
          </a:p>
          <a:p>
            <a:r>
              <a:rPr lang="en-US" altLang="ko-KR" sz="1400" dirty="0" smtClean="0"/>
              <a:t>		FROM 	Book b2</a:t>
            </a:r>
          </a:p>
          <a:p>
            <a:r>
              <a:rPr lang="en-US" altLang="ko-KR" sz="1400" dirty="0" smtClean="0"/>
              <a:t>		WHERE 	b2.publisher=b1.publisher);</a:t>
            </a:r>
            <a:endParaRPr lang="ko-KR" altLang="en-US" sz="1400" dirty="0"/>
          </a:p>
        </p:txBody>
      </p:sp>
      <p:pic>
        <p:nvPicPr>
          <p:cNvPr id="25" name="Picture 2" descr="C:\Documents and Settings\Administrator\바탕 화면\DB_개론과_실습_강의교안_제작\04. 캡처 이미지\3장 이미지\ch03_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42134"/>
            <a:ext cx="771525" cy="809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부속질의의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0" y="1654356"/>
            <a:ext cx="8064896" cy="271074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smtClean="0"/>
              <a:t>집합연산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주문하지 않은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합집합 </a:t>
            </a:r>
            <a:r>
              <a:rPr lang="en-US" altLang="ko-KR" dirty="0" smtClean="0"/>
              <a:t>UNION,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MINUS, </a:t>
            </a:r>
            <a:r>
              <a:rPr lang="ko-KR" altLang="en-US" dirty="0" smtClean="0"/>
              <a:t>교집합 </a:t>
            </a:r>
            <a:r>
              <a:rPr lang="en-US" altLang="ko-KR" dirty="0" smtClean="0"/>
              <a:t>INTERSECT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{</a:t>
            </a:r>
            <a:r>
              <a:rPr lang="ko-KR" altLang="en-US" sz="1200" b="0" dirty="0" smtClean="0"/>
              <a:t>도서를 주문하지 않은 고객</a:t>
            </a:r>
            <a:r>
              <a:rPr lang="en-US" altLang="ko-KR" sz="1200" b="0" dirty="0" smtClean="0"/>
              <a:t>} = {</a:t>
            </a:r>
            <a:r>
              <a:rPr lang="ko-KR" altLang="en-US" sz="1200" b="0" dirty="0" smtClean="0"/>
              <a:t>모든 고객</a:t>
            </a:r>
            <a:r>
              <a:rPr lang="en-US" altLang="ko-KR" sz="1200" b="0" dirty="0" smtClean="0"/>
              <a:t>} - {</a:t>
            </a:r>
            <a:r>
              <a:rPr lang="ko-KR" altLang="en-US" sz="1200" b="0" dirty="0" smtClean="0"/>
              <a:t>도서를 주문한 고객</a:t>
            </a:r>
            <a:r>
              <a:rPr lang="en-US" altLang="ko-KR" sz="1200" b="0" dirty="0" smtClean="0"/>
              <a:t>}</a:t>
            </a:r>
            <a:endParaRPr lang="ko-KR" altLang="en-US" sz="1200" b="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9157"/>
              </p:ext>
            </p:extLst>
          </p:nvPr>
        </p:nvGraphicFramePr>
        <p:xfrm>
          <a:off x="879823" y="2708920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주문하지 않은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356992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MINUS</a:t>
            </a:r>
          </a:p>
          <a:p>
            <a:r>
              <a:rPr lang="en-US" altLang="ko-KR" sz="1400" smtClean="0"/>
              <a:t>SELECT </a:t>
            </a:r>
            <a:r>
              <a:rPr lang="en-US" altLang="ko-KR" sz="1400" dirty="0" smtClean="0"/>
              <a:t>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   FROM  Orders);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385038"/>
            <a:ext cx="704850" cy="657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9592" y="5871755"/>
            <a:ext cx="5670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) Oracle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차집합을</a:t>
            </a:r>
            <a:r>
              <a:rPr lang="ko-KR" altLang="en-US" sz="1200" dirty="0" smtClean="0"/>
              <a:t> </a:t>
            </a:r>
            <a:r>
              <a:rPr lang="en-US" altLang="ko-KR" sz="1200" b="1" dirty="0" smtClean="0"/>
              <a:t>MINUS</a:t>
            </a:r>
            <a:r>
              <a:rPr lang="ko-KR" altLang="en-US" sz="1200" dirty="0" smtClean="0"/>
              <a:t>로 하지만 </a:t>
            </a:r>
            <a:r>
              <a:rPr lang="en-US" altLang="ko-KR" sz="1200" dirty="0" smtClean="0"/>
              <a:t>SQL </a:t>
            </a:r>
            <a:r>
              <a:rPr lang="ko-KR" altLang="en-US" sz="1200" dirty="0" smtClean="0"/>
              <a:t>표준에서는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EXCEPT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EXISTS</a:t>
            </a:r>
            <a:r>
              <a:rPr lang="ko-KR" altLang="en-US" dirty="0" smtClean="0"/>
              <a:t>는 원래 단어에서 의미하는 것과 같이 조건에 맞는 튜플이 존재하면 결과에 포함시킴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부속질의문의 어떤 행이 조건에 만족하면 참임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NOT EXISTS</a:t>
            </a:r>
            <a:r>
              <a:rPr lang="ko-KR" altLang="en-US" dirty="0" smtClean="0"/>
              <a:t>는 부속질의문의 모든 행이 조건에 만족하지 않을 때만 참임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57978"/>
              </p:ext>
            </p:extLst>
          </p:nvPr>
        </p:nvGraphicFramePr>
        <p:xfrm>
          <a:off x="879823" y="2564904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주문이 있는 고객의 이름과 주소를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99592" y="3212976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name, address</a:t>
            </a:r>
          </a:p>
          <a:p>
            <a:r>
              <a:rPr lang="en-US" altLang="ko-KR" sz="1400" dirty="0" smtClean="0"/>
              <a:t>FROM 	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r>
              <a:rPr lang="en-US" altLang="ko-KR" sz="1400" dirty="0" smtClean="0"/>
              <a:t>	           FROM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 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21" y="3107804"/>
            <a:ext cx="17811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7756" y="22588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37756" y="267037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37756" y="28684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37756" y="30818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37756" y="24722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34348" y="204470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554740" y="229814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②`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720852" y="25404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873862" y="27752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④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007570" y="29889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⑤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256556" y="1613411"/>
            <a:ext cx="145178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Customer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064429" y="1634828"/>
            <a:ext cx="1451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Orders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EXISTS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부속질의문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18" y="1892959"/>
            <a:ext cx="2290992" cy="1382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57" y="1911268"/>
            <a:ext cx="2262881" cy="234118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33387" y="5067027"/>
            <a:ext cx="51125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SELECT 	name, address</a:t>
            </a:r>
          </a:p>
          <a:p>
            <a:r>
              <a:rPr lang="en-US" altLang="ko-KR" sz="1000" dirty="0" smtClean="0"/>
              <a:t>FROM 	Customer </a:t>
            </a:r>
            <a:r>
              <a:rPr lang="en-US" altLang="ko-KR" sz="1000" dirty="0" err="1" smtClean="0"/>
              <a:t>cs</a:t>
            </a:r>
            <a:endParaRPr lang="en-US" altLang="ko-KR" sz="1000" dirty="0" smtClean="0"/>
          </a:p>
          <a:p>
            <a:r>
              <a:rPr lang="en-US" altLang="ko-KR" sz="1000" dirty="0" smtClean="0"/>
              <a:t>WHERE 	EXISTS (SELECT *</a:t>
            </a:r>
          </a:p>
          <a:p>
            <a:r>
              <a:rPr lang="en-US" altLang="ko-KR" sz="1000" dirty="0" smtClean="0"/>
              <a:t>	           FROM  Orders </a:t>
            </a:r>
            <a:r>
              <a:rPr lang="en-US" altLang="ko-KR" sz="1000" dirty="0" err="1" smtClean="0"/>
              <a:t>od</a:t>
            </a:r>
            <a:endParaRPr lang="en-US" altLang="ko-KR" sz="1000" dirty="0" smtClean="0"/>
          </a:p>
          <a:p>
            <a:r>
              <a:rPr lang="en-US" altLang="ko-KR" sz="1000" dirty="0" smtClean="0"/>
              <a:t>	           WHERE </a:t>
            </a:r>
            <a:r>
              <a:rPr lang="en-US" altLang="ko-KR" sz="1000" dirty="0" err="1" smtClean="0"/>
              <a:t>cs.custid</a:t>
            </a:r>
            <a:r>
              <a:rPr lang="en-US" altLang="ko-KR" sz="1000" dirty="0" smtClean="0"/>
              <a:t> =</a:t>
            </a:r>
            <a:r>
              <a:rPr lang="en-US" altLang="ko-KR" sz="1000" dirty="0" err="1" smtClean="0"/>
              <a:t>od.custid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4320480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5)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 수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6)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이름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가격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정가와 판매가격의 차이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7) </a:t>
            </a:r>
            <a:r>
              <a:rPr lang="ko-KR" altLang="en-US" sz="1400" b="1" dirty="0">
                <a:latin typeface="+mj-ea"/>
                <a:ea typeface="+mj-ea"/>
              </a:rPr>
              <a:t>박지성이 구매하지 않은 도서의 </a:t>
            </a:r>
            <a:r>
              <a:rPr lang="ko-KR" altLang="en-US" sz="1400" b="1" dirty="0" smtClean="0">
                <a:latin typeface="+mj-ea"/>
                <a:ea typeface="+mj-ea"/>
              </a:rPr>
              <a:t>이름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</a:rPr>
              <a:t>  </a:t>
            </a:r>
            <a:r>
              <a:rPr lang="en-US" altLang="ko-KR" sz="1400" b="1" dirty="0">
                <a:latin typeface="+mj-ea"/>
              </a:rPr>
              <a:t>(8) </a:t>
            </a:r>
            <a:r>
              <a:rPr lang="ko-KR" altLang="en-US" sz="1400" b="1" dirty="0">
                <a:latin typeface="+mj-ea"/>
              </a:rPr>
              <a:t>주문하지 않은 고객의 이름</a:t>
            </a:r>
            <a:r>
              <a:rPr lang="en-US" altLang="ko-KR" sz="1400" b="1" dirty="0" smtClean="0">
                <a:latin typeface="+mj-ea"/>
              </a:rPr>
              <a:t>(</a:t>
            </a:r>
            <a:r>
              <a:rPr lang="ko-KR" altLang="en-US" sz="1400" b="1" dirty="0" smtClean="0">
                <a:latin typeface="+mj-ea"/>
              </a:rPr>
              <a:t>부속질의 사용</a:t>
            </a:r>
            <a:r>
              <a:rPr lang="en-US" altLang="ko-KR" sz="1400" b="1" dirty="0">
                <a:latin typeface="+mj-ea"/>
              </a:rPr>
              <a:t>)</a:t>
            </a:r>
          </a:p>
          <a:p>
            <a:r>
              <a:rPr lang="en-US" altLang="ko-KR" sz="1400" b="1" dirty="0">
                <a:latin typeface="+mj-ea"/>
              </a:rPr>
              <a:t>  (9) </a:t>
            </a:r>
            <a:r>
              <a:rPr lang="ko-KR" altLang="en-US" sz="1400" b="1" dirty="0">
                <a:latin typeface="+mj-ea"/>
              </a:rPr>
              <a:t>주문 금액의 총액과 주문의 평균 금액</a:t>
            </a:r>
          </a:p>
          <a:p>
            <a:r>
              <a:rPr lang="en-US" altLang="ko-KR" sz="1400" b="1" dirty="0">
                <a:latin typeface="+mj-ea"/>
              </a:rPr>
              <a:t>  (10) </a:t>
            </a:r>
            <a:r>
              <a:rPr lang="ko-KR" altLang="en-US" sz="1400" b="1" dirty="0">
                <a:latin typeface="+mj-ea"/>
              </a:rPr>
              <a:t>고객의 이름과 고객별 구매액</a:t>
            </a:r>
          </a:p>
          <a:p>
            <a:r>
              <a:rPr lang="en-US" altLang="ko-KR" sz="1400" b="1" dirty="0">
                <a:latin typeface="+mj-ea"/>
              </a:rPr>
              <a:t>  (11) </a:t>
            </a:r>
            <a:r>
              <a:rPr lang="ko-KR" altLang="en-US" sz="1400" b="1" dirty="0">
                <a:latin typeface="+mj-ea"/>
              </a:rPr>
              <a:t>고객의 이름과 고객이 구매한 도서 목록</a:t>
            </a:r>
          </a:p>
          <a:p>
            <a:r>
              <a:rPr lang="en-US" altLang="ko-KR" sz="1400" b="1" dirty="0">
                <a:latin typeface="+mj-ea"/>
              </a:rPr>
              <a:t>  (12) </a:t>
            </a:r>
            <a:r>
              <a:rPr lang="ko-KR" altLang="en-US" sz="1400" b="1" dirty="0">
                <a:latin typeface="+mj-ea"/>
              </a:rPr>
              <a:t>도서의 가격</a:t>
            </a:r>
            <a:r>
              <a:rPr lang="en-US" altLang="ko-KR" sz="1400" b="1" dirty="0">
                <a:latin typeface="+mj-ea"/>
              </a:rPr>
              <a:t>(Book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과 판매가격</a:t>
            </a:r>
            <a:r>
              <a:rPr lang="en-US" altLang="ko-KR" sz="1400" b="1" dirty="0">
                <a:latin typeface="+mj-ea"/>
              </a:rPr>
              <a:t>(Orders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의 차이가 가장 많은 주문</a:t>
            </a:r>
          </a:p>
          <a:p>
            <a:r>
              <a:rPr lang="en-US" altLang="ko-KR" sz="1400" b="1" dirty="0">
                <a:latin typeface="+mj-ea"/>
              </a:rPr>
              <a:t>  (13) </a:t>
            </a:r>
            <a:r>
              <a:rPr lang="ko-KR" altLang="en-US" sz="1400" b="1" dirty="0">
                <a:latin typeface="+mj-ea"/>
              </a:rPr>
              <a:t>도서의 판매액 평균보다 자신의 구매액 평균이 더 높은 </a:t>
            </a:r>
            <a:r>
              <a:rPr lang="ko-KR" altLang="en-US" sz="1400" b="1">
                <a:latin typeface="+mj-ea"/>
              </a:rPr>
              <a:t>고객의 </a:t>
            </a:r>
            <a:r>
              <a:rPr lang="ko-KR" altLang="en-US" sz="1400" b="1" smtClean="0">
                <a:latin typeface="+mj-ea"/>
              </a:rPr>
              <a:t>이름</a:t>
            </a:r>
            <a:endParaRPr lang="ko-KR" altLang="en-US" sz="1400" b="1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43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운영 시스템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385434" cy="4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1400" dirty="0" smtClean="0"/>
              <a:t>테이블을 구성하고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속성과 속성에 관한 제약을 정의하며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기본키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정의하는 명령</a:t>
            </a:r>
            <a:endParaRPr lang="en-US" altLang="ko-KR" sz="1400" dirty="0" smtClean="0"/>
          </a:p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는 기본키를 정할 때 사용하고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는 외래키를 지정할 때 사용하며</a:t>
            </a:r>
            <a:r>
              <a:rPr lang="en-US" altLang="ko-KR" sz="1400" dirty="0" smtClean="0"/>
              <a:t>, ON UPDATE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ON DELETE</a:t>
            </a:r>
            <a:r>
              <a:rPr lang="ko-KR" altLang="en-US" sz="1400" dirty="0" smtClean="0"/>
              <a:t>는 외래키 속성의 수정과 </a:t>
            </a:r>
            <a:r>
              <a:rPr lang="ko-KR" altLang="en-US" sz="1400" dirty="0" err="1" smtClean="0"/>
              <a:t>투플</a:t>
            </a:r>
            <a:r>
              <a:rPr lang="ko-KR" altLang="en-US" sz="1400" dirty="0" smtClean="0"/>
              <a:t> 삭제 시 동작을 나타냄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문의 기본 문법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1884" y="2852936"/>
            <a:ext cx="6756176" cy="266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( {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[NOT NULL | UNIQUE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DEFAULT </a:t>
            </a:r>
            <a:r>
              <a:rPr lang="ko-KR" altLang="en-US" sz="1200" dirty="0" smtClean="0">
                <a:latin typeface="+mn-ea"/>
                <a:ea typeface="+mn-ea"/>
              </a:rPr>
              <a:t>기본값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CHECK </a:t>
            </a:r>
            <a:r>
              <a:rPr lang="ko-KR" altLang="en-US" sz="1200" dirty="0" smtClean="0">
                <a:latin typeface="+mn-ea"/>
                <a:ea typeface="+mn-ea"/>
              </a:rPr>
              <a:t>체크조건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[PRIMARY KEY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들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{[FOREIGN KEY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REFERENCES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	 [ON DELETE [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r>
              <a:rPr lang="en-US" altLang="ko-KR" sz="1200" dirty="0" smtClean="0">
                <a:latin typeface="+mn-ea"/>
                <a:ea typeface="+mn-ea"/>
              </a:rPr>
              <a:t>ASCADE┃SET NULL]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)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137195"/>
              </p:ext>
            </p:extLst>
          </p:nvPr>
        </p:nvGraphicFramePr>
        <p:xfrm>
          <a:off x="764043" y="1070577"/>
          <a:ext cx="7652617" cy="483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1872911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다음과 같은 속성을 가진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NewBook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문자형은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가변형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문자타입인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publisher(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출판사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08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CREATE TABLE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bookid</a:t>
                      </a:r>
                      <a:r>
                        <a:rPr lang="en-US" altLang="ko-KR" sz="1400" b="0" dirty="0" smtClean="0"/>
                        <a:t> 	     NUMBER,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bookname</a:t>
                      </a:r>
                      <a:r>
                        <a:rPr lang="en-US" altLang="ko-KR" sz="1400" b="0" dirty="0" smtClean="0"/>
                        <a:t>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publisher 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price 	     NUMBER);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8233">
                <a:tc>
                  <a:txBody>
                    <a:bodyPr/>
                    <a:lstStyle/>
                    <a:p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5088698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 NUMBER,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NUMBER,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PRIMARY KEY (</a:t>
            </a:r>
            <a:r>
              <a:rPr lang="en-US" altLang="ko-KR" sz="1200" b="1" dirty="0" err="1" smtClean="0"/>
              <a:t>bookid</a:t>
            </a:r>
            <a:r>
              <a:rPr lang="en-US" altLang="ko-KR" sz="1200" b="1" dirty="0" smtClean="0"/>
              <a:t>));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20149" y="561407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19599" y="5181031"/>
            <a:ext cx="3384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NUMBER 	</a:t>
            </a:r>
            <a:r>
              <a:rPr lang="en-US" altLang="ko-KR" sz="1200" b="1" dirty="0" smtClean="0"/>
              <a:t>PRIMARY KEY,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NUMBER);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34" y="4723831"/>
            <a:ext cx="475252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※ </a:t>
            </a:r>
            <a:r>
              <a:rPr lang="ko-KR" altLang="en-US" sz="1400" b="1" dirty="0" err="1">
                <a:latin typeface="+mj-ea"/>
                <a:ea typeface="+mj-ea"/>
              </a:rPr>
              <a:t>기본키를</a:t>
            </a:r>
            <a:r>
              <a:rPr lang="ko-KR" altLang="en-US" sz="1400" b="1" dirty="0">
                <a:latin typeface="+mj-ea"/>
                <a:ea typeface="+mj-ea"/>
              </a:rPr>
              <a:t> 지정하고 싶다면 다음과 같이 생성한다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 없어서 두 개의 속성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</a:t>
            </a:r>
            <a:r>
              <a:rPr lang="ko-KR" altLang="en-US" sz="1400" dirty="0" smtClean="0"/>
              <a:t>가 기본키가 된다면 괄호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를 사용하여 </a:t>
            </a:r>
            <a:r>
              <a:rPr lang="ko-KR" altLang="en-US" sz="1400" dirty="0" err="1" smtClean="0"/>
              <a:t>복합키를</a:t>
            </a:r>
            <a:r>
              <a:rPr lang="ko-KR" altLang="en-US" sz="1400" dirty="0" smtClean="0"/>
              <a:t> 지정한다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 </a:t>
            </a: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문에 좀 더 복잡한 제약사항을 추가한다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71021" y="1882433"/>
            <a:ext cx="4572000" cy="166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publisher 	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price 	     NUMBER,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PRIMARY KEY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688270"/>
            <a:ext cx="7488832" cy="648072"/>
          </a:xfrm>
          <a:prstGeom prst="roundRect">
            <a:avLst>
              <a:gd name="adj" fmla="val 931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bookname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가질 수 없고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publisher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는 같은 값이 있으면 안 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price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값이 입력되지 않을 경우 기본 값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저장한다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또 가격은 최소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1,000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원 이상으로 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021" y="5004214"/>
            <a:ext cx="67687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VARCHAR(20) 	</a:t>
            </a:r>
            <a:r>
              <a:rPr lang="en-US" altLang="ko-KR" sz="1400" b="1" dirty="0" smtClean="0"/>
              <a:t>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publisher      VARCHAR(20) 	</a:t>
            </a:r>
            <a:r>
              <a:rPr lang="en-US" altLang="ko-KR" sz="1400" b="1" dirty="0" smtClean="0"/>
              <a:t>UNIQUE,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price 	     NUMBER 	</a:t>
            </a:r>
            <a:r>
              <a:rPr lang="en-US" altLang="ko-KR" sz="1400" b="1" dirty="0" smtClean="0"/>
              <a:t>DEFAULT 10000 </a:t>
            </a:r>
            <a:r>
              <a:rPr lang="en-US" altLang="ko-KR" sz="1400" dirty="0" smtClean="0"/>
              <a:t>CHECK(price &gt; 1000),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PRIMARY KEY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40825"/>
              </p:ext>
            </p:extLst>
          </p:nvPr>
        </p:nvGraphicFramePr>
        <p:xfrm>
          <a:off x="735807" y="1268760"/>
          <a:ext cx="7652617" cy="328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phone(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VARCHAR2(30)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     NUMBER  PRIMARY KEY,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name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address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phone 	     VARCHAR2(30) 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20472"/>
              </p:ext>
            </p:extLst>
          </p:nvPr>
        </p:nvGraphicFramePr>
        <p:xfrm>
          <a:off x="735807" y="1268760"/>
          <a:ext cx="7652617" cy="451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NewCustomer.custid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연쇄삭제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 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orderdate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판매일자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 	DATE,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PRIMARY KEY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 FOREIGN KEY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REFERENCES </a:t>
                      </a:r>
                      <a:r>
                        <a:rPr lang="en-US" altLang="ko-KR" sz="1400" b="0" dirty="0" err="1" smtClean="0"/>
                        <a:t>NewCustomer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ON DELETE CASCADE 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명시할 때는 반드시 참조되는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존재해야 하며 참조되는 테이블의 </a:t>
            </a:r>
            <a:r>
              <a:rPr lang="ko-KR" altLang="en-US" dirty="0" err="1" smtClean="0"/>
              <a:t>기본키여야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지정 시 </a:t>
            </a:r>
            <a:r>
              <a:rPr lang="en-US" altLang="ko-KR" dirty="0" smtClean="0"/>
              <a:t>ON DELETE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ON UPDATE </a:t>
            </a:r>
            <a:r>
              <a:rPr lang="ko-KR" altLang="en-US" dirty="0" smtClean="0"/>
              <a:t>옵션은 참조되는 테이블의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삭제되거나 수정될 때 취할 수 있는 동작을 지정함</a:t>
            </a:r>
            <a:r>
              <a:rPr lang="en-US" altLang="ko-KR" dirty="0" smtClean="0"/>
              <a:t>. NO ACTION</a:t>
            </a:r>
            <a:r>
              <a:rPr lang="ko-KR" altLang="en-US" dirty="0" smtClean="0"/>
              <a:t>은 어떠한 동작도 취하지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94226"/>
              </p:ext>
            </p:extLst>
          </p:nvPr>
        </p:nvGraphicFramePr>
        <p:xfrm>
          <a:off x="943024" y="3501008"/>
          <a:ext cx="7373392" cy="2909183"/>
        </p:xfrm>
        <a:graphic>
          <a:graphicData uri="http://schemas.openxmlformats.org/drawingml/2006/table">
            <a:tbl>
              <a:tblPr/>
              <a:tblGrid>
                <a:gridCol w="1684760"/>
                <a:gridCol w="3398067"/>
                <a:gridCol w="2290565"/>
              </a:tblGrid>
              <a:tr h="38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비슷한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NUMBER(p, s)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실수형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소수 부분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생략하여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라고 쓰면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8, 2)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DECIMAL(p, s)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NUMBER[(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p,s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INTEGER, INT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SMALLINT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고정길이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문자를 저장하고 남은 공간은 공백으로 채움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가변길이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4000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바이트까지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 VARYING(n)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 VARYING(n)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시간을 지정함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140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데이터 타입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문은 생성된 테이블의 속성과 속성에 관한 제약을 변경하며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변경함</a:t>
            </a:r>
            <a:r>
              <a:rPr lang="en-US" altLang="ko-KR" dirty="0" smtClean="0"/>
              <a:t>. ADD, DROP</a:t>
            </a:r>
            <a:r>
              <a:rPr lang="ko-KR" altLang="en-US" dirty="0" smtClean="0"/>
              <a:t>은 속성을 추가하거나 제거할 때 사용함</a:t>
            </a:r>
            <a:r>
              <a:rPr lang="en-US" altLang="ko-KR" dirty="0" smtClean="0"/>
              <a:t>. MODIFY</a:t>
            </a:r>
            <a:r>
              <a:rPr lang="ko-KR" altLang="en-US" dirty="0" smtClean="0"/>
              <a:t>는 속성의 기본값을 설정하거나 삭제할 때 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ADD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&gt;, DROP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제약사항을 추가하거나 삭제할 때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144" y="3573016"/>
            <a:ext cx="6756176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ALTER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[ADD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[DROP COLUMN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[NULL┃NOT NULL]]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[ADD PRIMARY KEY(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[[ADD┃DROP] </a:t>
            </a:r>
            <a:r>
              <a:rPr lang="ko-KR" altLang="en-US" sz="1200" dirty="0" smtClean="0">
                <a:latin typeface="+mn-ea"/>
                <a:ea typeface="+mn-ea"/>
              </a:rPr>
              <a:t>제약이름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287656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3-37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VARCHAR2(13)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자료형을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추가하시오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ADD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VARCHAR2(13);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19324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3-38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 데이터 타입을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MODIFY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NUMBER;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308955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3-39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DROP COLUMN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804615"/>
              </p:ext>
            </p:extLst>
          </p:nvPr>
        </p:nvGraphicFramePr>
        <p:xfrm>
          <a:off x="735807" y="448937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3-40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제약조건을 적용하시오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MODIFY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NUMBER </a:t>
                      </a:r>
                      <a:r>
                        <a:rPr lang="en-US" altLang="ko-KR" sz="1400" b="1" dirty="0" smtClean="0"/>
                        <a:t>NOT NULL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332647"/>
              </p:ext>
            </p:extLst>
          </p:nvPr>
        </p:nvGraphicFramePr>
        <p:xfrm>
          <a:off x="735807" y="556949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3-41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 PRIMARY KEY(</a:t>
                      </a:r>
                      <a:r>
                        <a:rPr lang="en-US" altLang="ko-KR" sz="1400" b="1" dirty="0" err="1" smtClean="0"/>
                        <a:t>bookid</a:t>
                      </a:r>
                      <a:r>
                        <a:rPr lang="en-US" altLang="ko-KR" sz="1400" b="1" dirty="0" smtClean="0"/>
                        <a:t>);</a:t>
                      </a:r>
                      <a:endParaRPr lang="ko-KR" altLang="en-US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DROP </a:t>
            </a:r>
            <a:r>
              <a:rPr lang="ko-KR" altLang="en-US" dirty="0" smtClean="0"/>
              <a:t>문은 테이블을 삭제하는 명령</a:t>
            </a:r>
            <a:r>
              <a:rPr lang="en-US" altLang="ko-KR" dirty="0" smtClean="0"/>
              <a:t>. DROP </a:t>
            </a:r>
            <a:r>
              <a:rPr lang="ko-KR" altLang="en-US" dirty="0" smtClean="0"/>
              <a:t>문은 테이블의 구조와 데이터를 모두 삭제하므로 사용에 주의해야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데이터만 삭제하려면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문을 사용함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806" y="3140968"/>
            <a:ext cx="7652617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7295"/>
              </p:ext>
            </p:extLst>
          </p:nvPr>
        </p:nvGraphicFramePr>
        <p:xfrm>
          <a:off x="735807" y="3789040"/>
          <a:ext cx="76526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DROP  TABLE 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75359"/>
              </p:ext>
            </p:extLst>
          </p:nvPr>
        </p:nvGraphicFramePr>
        <p:xfrm>
          <a:off x="755576" y="4921423"/>
          <a:ext cx="7652617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삭제가 거절된다면 원인을 파악하고 관련된 테이블을 같이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테이블이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참조하고 있음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DROP TABLE 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8975"/>
              </p:ext>
            </p:extLst>
          </p:nvPr>
        </p:nvGraphicFramePr>
        <p:xfrm>
          <a:off x="449461" y="1134400"/>
          <a:ext cx="3681440" cy="3124962"/>
        </p:xfrm>
        <a:graphic>
          <a:graphicData uri="http://schemas.openxmlformats.org/drawingml/2006/table">
            <a:tbl>
              <a:tblPr/>
              <a:tblGrid>
                <a:gridCol w="723938"/>
                <a:gridCol w="1373326"/>
                <a:gridCol w="936104"/>
                <a:gridCol w="648072"/>
              </a:tblGrid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29125"/>
              </p:ext>
            </p:extLst>
          </p:nvPr>
        </p:nvGraphicFramePr>
        <p:xfrm>
          <a:off x="451474" y="4748614"/>
          <a:ext cx="3697510" cy="1726692"/>
        </p:xfrm>
        <a:graphic>
          <a:graphicData uri="http://schemas.openxmlformats.org/drawingml/2006/table">
            <a:tbl>
              <a:tblPr/>
              <a:tblGrid>
                <a:gridCol w="601166"/>
                <a:gridCol w="648072"/>
                <a:gridCol w="1224136"/>
                <a:gridCol w="1224136"/>
              </a:tblGrid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7039"/>
              </p:ext>
            </p:extLst>
          </p:nvPr>
        </p:nvGraphicFramePr>
        <p:xfrm>
          <a:off x="4562949" y="1134400"/>
          <a:ext cx="4104456" cy="3162282"/>
        </p:xfrm>
        <a:graphic>
          <a:graphicData uri="http://schemas.openxmlformats.org/drawingml/2006/table">
            <a:tbl>
              <a:tblPr/>
              <a:tblGrid>
                <a:gridCol w="682241"/>
                <a:gridCol w="682241"/>
                <a:gridCol w="682241"/>
                <a:gridCol w="808333"/>
                <a:gridCol w="1249400"/>
              </a:tblGrid>
              <a:tr h="283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28" y="4228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928" y="647530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Customer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2384" y="425157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문은 테이블에 새로운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삽입하는 명령임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 INTO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smtClean="0">
                <a:latin typeface="+mn-ea"/>
                <a:ea typeface="+mn-ea"/>
              </a:rPr>
              <a:t>속성리스트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542925" indent="-5429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 VALUES (</a:t>
            </a:r>
            <a:r>
              <a:rPr lang="ko-KR" altLang="en-US" sz="1200" dirty="0" err="1" smtClean="0">
                <a:latin typeface="+mn-ea"/>
                <a:ea typeface="+mn-ea"/>
              </a:rPr>
              <a:t>값리스트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95408"/>
              </p:ext>
            </p:extLst>
          </p:nvPr>
        </p:nvGraphicFramePr>
        <p:xfrm>
          <a:off x="611560" y="3212976"/>
          <a:ext cx="806489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4014241"/>
            <a:ext cx="647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INSERT  INTO </a:t>
            </a:r>
            <a:r>
              <a:rPr lang="en-US" altLang="ko-KR" sz="1400" dirty="0" smtClean="0"/>
              <a:t>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pPr marL="714375" indent="-714375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VALUES</a:t>
            </a:r>
            <a:r>
              <a:rPr lang="en-US" altLang="ko-KR" sz="1400" dirty="0" smtClean="0"/>
              <a:t> (11,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', 90000);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87" y="3921591"/>
            <a:ext cx="3301273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546029"/>
              </p:ext>
            </p:extLst>
          </p:nvPr>
        </p:nvGraphicFramePr>
        <p:xfrm>
          <a:off x="807815" y="1412776"/>
          <a:ext cx="765261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미정이다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177777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</a:t>
            </a:r>
          </a:p>
          <a:p>
            <a:pPr marL="714375" indent="-714375"/>
            <a:r>
              <a:rPr lang="en-US" altLang="ko-KR" sz="1400" dirty="0" smtClean="0"/>
              <a:t>	VALUES (14,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66811"/>
            <a:ext cx="3816424" cy="309201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대량 삽입</a:t>
            </a:r>
            <a:r>
              <a:rPr lang="en-US" altLang="ko-KR" dirty="0" smtClean="0"/>
              <a:t>(bulk insert)</a:t>
            </a:r>
            <a:r>
              <a:rPr lang="ko-KR" altLang="en-US" dirty="0" smtClean="0"/>
              <a:t>이란 한꺼번에 여러 개의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삽입하는 방법임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87321"/>
              </p:ext>
            </p:extLst>
          </p:nvPr>
        </p:nvGraphicFramePr>
        <p:xfrm>
          <a:off x="827584" y="1844824"/>
          <a:ext cx="77966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수입도서 목록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모두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테이블은 스크립트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같이 이미 만들어져 있음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0487" y="2761422"/>
            <a:ext cx="5112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publisher)</a:t>
            </a:r>
          </a:p>
          <a:p>
            <a:pPr marL="714375" indent="-714375"/>
            <a:r>
              <a:rPr lang="en-US" altLang="ko-KR" sz="1400" dirty="0" smtClean="0"/>
              <a:t>	SELECT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</a:t>
            </a:r>
          </a:p>
          <a:p>
            <a:pPr indent="714375"/>
            <a:r>
              <a:rPr lang="en-US" altLang="ko-KR" sz="1400" dirty="0" smtClean="0"/>
              <a:t>FROM  </a:t>
            </a:r>
            <a:r>
              <a:rPr lang="en-US" altLang="ko-KR" sz="1400" dirty="0" err="1" smtClean="0"/>
              <a:t>Imported_book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01008"/>
            <a:ext cx="3528392" cy="3076034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문은 특정 속성 값을 수정하는 명령이다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95" y="242088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UPDATE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809625" indent="-8096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SET    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1=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1[,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2=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2, ...]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&lt;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&gt;];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14506"/>
              </p:ext>
            </p:extLst>
          </p:nvPr>
        </p:nvGraphicFramePr>
        <p:xfrm>
          <a:off x="746895" y="1412776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고객의 주소를 ‘대한민국 부산’으로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5807" y="2257127"/>
            <a:ext cx="6655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Customer</a:t>
            </a:r>
          </a:p>
          <a:p>
            <a:r>
              <a:rPr lang="en-US" altLang="ko-KR" sz="1400" dirty="0" smtClean="0"/>
              <a:t>SET 	address='</a:t>
            </a:r>
            <a:r>
              <a:rPr lang="ko-KR" altLang="en-US" sz="1400" dirty="0" smtClean="0"/>
              <a:t>대한민국 부산</a:t>
            </a:r>
            <a:r>
              <a:rPr lang="en-US" altLang="ko-KR" sz="1400" dirty="0" smtClean="0"/>
              <a:t>'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382810"/>
              </p:ext>
            </p:extLst>
          </p:nvPr>
        </p:nvGraphicFramePr>
        <p:xfrm>
          <a:off x="746895" y="386598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박세리 고객의 주소를 김연아 고객의 주소로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5807" y="4509120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	Customer</a:t>
            </a:r>
          </a:p>
          <a:p>
            <a:r>
              <a:rPr lang="en-US" altLang="ko-KR" sz="1400" dirty="0" smtClean="0"/>
              <a:t>SET 	address = (SELECT address</a:t>
            </a:r>
          </a:p>
          <a:p>
            <a:r>
              <a:rPr lang="en-US" altLang="ko-KR" sz="1400" dirty="0" smtClean="0"/>
              <a:t>		FROM Customer</a:t>
            </a:r>
          </a:p>
          <a:p>
            <a:r>
              <a:rPr lang="en-US" altLang="ko-KR" sz="1400" dirty="0" smtClean="0"/>
              <a:t>		WHERE 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smtClean="0"/>
              <a:t>WHERE 	name LIKE '</a:t>
            </a:r>
            <a:r>
              <a:rPr lang="ko-KR" altLang="en-US" sz="1400" dirty="0" smtClean="0"/>
              <a:t>박세리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47" y="2204864"/>
            <a:ext cx="3252252" cy="1331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77" y="4365104"/>
            <a:ext cx="3305822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문은 테이블에 있는 기존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삭제하는 명령임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370" y="196241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DELETE FROM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628650" indent="-628650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];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22866"/>
              </p:ext>
            </p:extLst>
          </p:nvPr>
        </p:nvGraphicFramePr>
        <p:xfrm>
          <a:off x="737370" y="3098199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5576" y="3656329"/>
            <a:ext cx="6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386292"/>
              </p:ext>
            </p:extLst>
          </p:nvPr>
        </p:nvGraphicFramePr>
        <p:xfrm>
          <a:off x="732475" y="486389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고객을 삭제하시오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7370" y="5391814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22324"/>
            <a:ext cx="3386275" cy="1177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28" y="5373785"/>
            <a:ext cx="4471020" cy="108635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395595"/>
            <a:ext cx="8136904" cy="5472608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  <a:ea typeface="+mj-ea"/>
              </a:rPr>
              <a:t>3 </a:t>
            </a:r>
            <a:r>
              <a:rPr lang="ko-KR" altLang="en-US" sz="1400" b="1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출판사와 같은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</a:t>
            </a:r>
            <a:r>
              <a:rPr lang="ko-KR" altLang="en-US" sz="1400" b="1" dirty="0">
                <a:latin typeface="+mj-ea"/>
                <a:ea typeface="+mj-ea"/>
              </a:rPr>
              <a:t>두 개 이상의 서로 다른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생략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ko-KR" altLang="en-US" sz="1400" b="1" dirty="0" smtClean="0">
                <a:latin typeface="+mj-ea"/>
                <a:ea typeface="+mj-ea"/>
              </a:rPr>
              <a:t>전체 </a:t>
            </a:r>
            <a:r>
              <a:rPr lang="ko-KR" altLang="en-US" sz="1400" b="1" dirty="0">
                <a:latin typeface="+mj-ea"/>
                <a:ea typeface="+mj-ea"/>
              </a:rPr>
              <a:t>고객의 </a:t>
            </a:r>
            <a:r>
              <a:rPr lang="en-US" altLang="ko-KR" sz="1400" b="1" dirty="0">
                <a:latin typeface="+mj-ea"/>
                <a:ea typeface="+mj-ea"/>
              </a:rPr>
              <a:t>30% </a:t>
            </a:r>
            <a:r>
              <a:rPr lang="ko-KR" altLang="en-US" sz="1400" b="1" dirty="0">
                <a:latin typeface="+mj-ea"/>
                <a:ea typeface="+mj-ea"/>
              </a:rPr>
              <a:t>이상이 구매한 </a:t>
            </a:r>
            <a:r>
              <a:rPr lang="ko-KR" altLang="en-US" sz="1400" b="1" dirty="0" smtClean="0">
                <a:latin typeface="+mj-ea"/>
                <a:ea typeface="+mj-ea"/>
              </a:rPr>
              <a:t>도서 </a:t>
            </a:r>
            <a:endParaRPr lang="en-US" altLang="ko-KR" sz="1400" b="1" smtClean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4 </a:t>
            </a:r>
            <a:r>
              <a:rPr lang="ko-KR" altLang="en-US" sz="1400" b="1" dirty="0">
                <a:latin typeface="+mj-ea"/>
                <a:ea typeface="+mj-ea"/>
              </a:rPr>
              <a:t>다음 질의에 대해 </a:t>
            </a:r>
            <a:r>
              <a:rPr lang="en-US" altLang="ko-KR" sz="1400" b="1" dirty="0">
                <a:latin typeface="+mj-ea"/>
                <a:ea typeface="+mj-ea"/>
              </a:rPr>
              <a:t>DML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새로운 도서 </a:t>
            </a:r>
            <a:r>
              <a:rPr lang="en-US" altLang="ko-KR" sz="1400" b="1" dirty="0">
                <a:latin typeface="+mj-ea"/>
                <a:ea typeface="+mj-ea"/>
              </a:rPr>
              <a:t>(‘</a:t>
            </a:r>
            <a:r>
              <a:rPr lang="ko-KR" altLang="en-US" sz="1400" b="1" dirty="0">
                <a:latin typeface="+mj-ea"/>
                <a:ea typeface="+mj-ea"/>
              </a:rPr>
              <a:t>스포츠 세계’</a:t>
            </a:r>
            <a:r>
              <a:rPr lang="en-US" altLang="ko-KR" sz="1400" b="1" dirty="0">
                <a:latin typeface="+mj-ea"/>
                <a:ea typeface="+mj-ea"/>
              </a:rPr>
              <a:t>, ‘</a:t>
            </a:r>
            <a:r>
              <a:rPr lang="ko-KR" altLang="en-US" sz="1400" b="1" dirty="0">
                <a:latin typeface="+mj-ea"/>
                <a:ea typeface="+mj-ea"/>
              </a:rPr>
              <a:t>대한미디어’</a:t>
            </a:r>
            <a:r>
              <a:rPr lang="en-US" altLang="ko-KR" sz="1400" b="1" dirty="0">
                <a:latin typeface="+mj-ea"/>
                <a:ea typeface="+mj-ea"/>
              </a:rPr>
              <a:t>, 10000</a:t>
            </a:r>
            <a:r>
              <a:rPr lang="ko-KR" altLang="en-US" sz="1400" b="1" dirty="0">
                <a:latin typeface="+mj-ea"/>
                <a:ea typeface="+mj-ea"/>
              </a:rPr>
              <a:t>원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이 마당서점에 입고되었다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</a:t>
            </a:r>
            <a:r>
              <a:rPr lang="ko-KR" altLang="en-US" sz="1400" b="1" dirty="0" smtClean="0">
                <a:latin typeface="+mj-ea"/>
                <a:ea typeface="+mj-ea"/>
              </a:rPr>
              <a:t>삽입이 </a:t>
            </a:r>
            <a:r>
              <a:rPr lang="ko-KR" altLang="en-US" sz="1400" b="1" dirty="0">
                <a:latin typeface="+mj-ea"/>
                <a:ea typeface="+mj-ea"/>
              </a:rPr>
              <a:t>안 </a:t>
            </a:r>
            <a:r>
              <a:rPr lang="ko-KR" altLang="en-US" sz="1400" b="1" dirty="0" smtClean="0">
                <a:latin typeface="+mj-ea"/>
                <a:ea typeface="+mj-ea"/>
              </a:rPr>
              <a:t>될 경우 </a:t>
            </a:r>
            <a:r>
              <a:rPr lang="ko-KR" altLang="en-US" sz="1400" b="1" dirty="0">
                <a:latin typeface="+mj-ea"/>
                <a:ea typeface="+mj-ea"/>
              </a:rPr>
              <a:t>필요한 데이터가 더 있는지 찾아보자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‘</a:t>
            </a:r>
            <a:r>
              <a:rPr lang="ko-KR" altLang="en-US" sz="1400" b="1" dirty="0">
                <a:latin typeface="+mj-ea"/>
                <a:ea typeface="+mj-ea"/>
              </a:rPr>
              <a:t>삼성당’에서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‘</a:t>
            </a:r>
            <a:r>
              <a:rPr lang="ko-KR" altLang="en-US" sz="1400" b="1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4) </a:t>
            </a:r>
            <a:r>
              <a:rPr lang="ko-KR" altLang="en-US" sz="1400" b="1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98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312368" cy="5472608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Oracle Database 11g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(DLL)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(DML)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집계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내부조인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0837" y="1085503"/>
            <a:ext cx="3312368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2"/>
            </a:pPr>
            <a:r>
              <a:rPr kumimoji="0" lang="ko-KR" altLang="en-US" dirty="0" smtClean="0"/>
              <a:t>상관 </a:t>
            </a:r>
            <a:r>
              <a:rPr kumimoji="0" lang="ko-KR" altLang="en-US" dirty="0"/>
              <a:t>부속질의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 err="1"/>
              <a:t>투플</a:t>
            </a:r>
            <a:r>
              <a:rPr kumimoji="0" lang="ko-KR" altLang="en-US" dirty="0"/>
              <a:t> 변수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EXISTS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CREATE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ALTER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DROP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INSERT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UPDATE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DELETE</a:t>
            </a:r>
          </a:p>
          <a:p>
            <a:pPr>
              <a:buFont typeface="+mj-lt"/>
              <a:buAutoNum type="arabicPeriod" startAt="12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4293096"/>
            <a:ext cx="3950600" cy="5208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916832"/>
            <a:ext cx="4166549" cy="520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0" y="3137621"/>
            <a:ext cx="4788991" cy="533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605" y="50162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데이터 구성도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9605" y="124696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Book(</a:t>
            </a:r>
            <a:r>
              <a:rPr lang="en-US" altLang="ko-KR" sz="1400" u="sng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2088" y="28030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Orders(</a:t>
            </a:r>
            <a:r>
              <a:rPr lang="en-US" altLang="ko-KR" sz="1400" u="sng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92088" y="39830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Customer(</a:t>
            </a:r>
            <a:r>
              <a:rPr lang="en-US" altLang="ko-KR" sz="1400" u="sng" dirty="0" err="1" smtClean="0"/>
              <a:t>custid</a:t>
            </a:r>
            <a:r>
              <a:rPr lang="en-US" altLang="ko-KR" sz="1400" dirty="0" smtClean="0"/>
              <a:t>, name, address, phone)</a:t>
            </a:r>
            <a:endParaRPr lang="ko-KR" altLang="en-US" sz="1400" dirty="0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1003902" y="3586243"/>
            <a:ext cx="1133053" cy="5305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152128" y="2204864"/>
            <a:ext cx="288032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96144" y="2348880"/>
            <a:ext cx="129614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592288" y="2348880"/>
            <a:ext cx="0" cy="936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누가 어떤 정보를 원하는가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8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9484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그룹별로 원하는 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3890</Words>
  <Application>Microsoft Office PowerPoint</Application>
  <PresentationFormat>화면 슬라이드 쇼(4:3)</PresentationFormat>
  <Paragraphs>1164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7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01. SQL 학습을 위한 준비</vt:lpstr>
      <vt:lpstr>01. SQL 학습을 위한 준비</vt:lpstr>
      <vt:lpstr>01. SQL 학습을 위한 준비</vt:lpstr>
      <vt:lpstr>1.1 마당서점의 데이터</vt:lpstr>
      <vt:lpstr>1.1 마당서점의 데이터</vt:lpstr>
      <vt:lpstr>1.2 누가 어떤 정보를 원하는가?</vt:lpstr>
      <vt:lpstr>1.3 오라클과 샘플 데이터 설치</vt:lpstr>
      <vt:lpstr>1.3 오라클과 샘플 데이터 설치</vt:lpstr>
      <vt:lpstr>1.3.1 SQL Plus </vt:lpstr>
      <vt:lpstr>1.3.1 SQL Plus </vt:lpstr>
      <vt:lpstr>1.3.2 SQL Developer</vt:lpstr>
      <vt:lpstr>1.3.2 SQL Developer</vt:lpstr>
      <vt:lpstr>02. SQL 개요</vt:lpstr>
      <vt:lpstr>02. SQL 개요</vt:lpstr>
      <vt:lpstr>02. SQL 개요</vt:lpstr>
      <vt:lpstr>02. SQL 개요</vt:lpstr>
      <vt:lpstr>02. SQL 개요</vt:lpstr>
      <vt:lpstr>03. 데이터 조작어 - 검색</vt:lpstr>
      <vt:lpstr>03. 데이터 조작어 - 검색</vt:lpstr>
      <vt:lpstr>3.1.1 SELECT/FROM_서점에 어떤 도서가 있는지 알고 싶다  </vt:lpstr>
      <vt:lpstr>3.1.1 SELECT/FROM_서점에 어떤 도서가 있는지 알고 싶다  </vt:lpstr>
      <vt:lpstr>3.1.1 SELECT/FROM_서점에 어떤 도서가 있는지 알고 싶다  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3.1.3 ORDER BY_도서를 이름순으로 보고 싶다</vt:lpstr>
      <vt:lpstr>3.1.3 ORDER BY_도서를 이름순으로 보고 싶다</vt:lpstr>
      <vt:lpstr>3.2.1 집계 함수_도서 판매액의 합계를 알고 싶다</vt:lpstr>
      <vt:lpstr>3.2.1 집계 함수_도서 판매액의 합계를 알고 싶다</vt:lpstr>
      <vt:lpstr>3.2.1 집계 함수_도서 판매액의 합계를 알고 싶다</vt:lpstr>
      <vt:lpstr>3.2.2 GROUP BY_어느 고객이 얼마나 주문했는지 알고 싶다</vt:lpstr>
      <vt:lpstr>3.2.2 GROUP BY_어느 고객이 얼마나 주문했는지 알고 싶다</vt:lpstr>
      <vt:lpstr>3.2.2 GROUP BY_어느 고객이 얼마나 주문했는지 알고 싶다</vt:lpstr>
      <vt:lpstr>연습문제 풀이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3.3.3 집합연산_도서를 주문하지 않은 고객을 알고 싶다</vt:lpstr>
      <vt:lpstr>3.3.4 EXISTS_주문이 있는 고객을 알고 싶다</vt:lpstr>
      <vt:lpstr>3.3.4 EXISTS_주문이 있는 고객을 알고 싶다</vt:lpstr>
      <vt:lpstr>연습문제 풀이</vt:lpstr>
      <vt:lpstr>04. 데이터 정의어</vt:lpstr>
      <vt:lpstr>4.1 CREATE 문</vt:lpstr>
      <vt:lpstr>4.1 CREATE 문</vt:lpstr>
      <vt:lpstr>4.1 CREATE 문</vt:lpstr>
      <vt:lpstr>4.1 CREATE 문</vt:lpstr>
      <vt:lpstr>4.1 CREATE 문</vt:lpstr>
      <vt:lpstr>4.1 CREATE 문</vt:lpstr>
      <vt:lpstr>4.2 ALTER 문</vt:lpstr>
      <vt:lpstr>4.2 ALTER 문</vt:lpstr>
      <vt:lpstr>4.3 DROP 문</vt:lpstr>
      <vt:lpstr>05. 데이터 조작어 – 삽입, 수정, 삭제</vt:lpstr>
      <vt:lpstr>5.1 INSERT 문</vt:lpstr>
      <vt:lpstr>5.1 INSERT 문</vt:lpstr>
      <vt:lpstr>5.1 INSERT 문</vt:lpstr>
      <vt:lpstr>5.2 UPDATE 문</vt:lpstr>
      <vt:lpstr>5.2 UPDATE 문</vt:lpstr>
      <vt:lpstr>5.3 DELETE 문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679</cp:revision>
  <dcterms:created xsi:type="dcterms:W3CDTF">2012-07-11T10:23:22Z</dcterms:created>
  <dcterms:modified xsi:type="dcterms:W3CDTF">2017-02-02T02:27:19Z</dcterms:modified>
</cp:coreProperties>
</file>