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457" r:id="rId2"/>
    <p:sldId id="266" r:id="rId3"/>
    <p:sldId id="383" r:id="rId4"/>
    <p:sldId id="382" r:id="rId5"/>
    <p:sldId id="394" r:id="rId6"/>
    <p:sldId id="395" r:id="rId7"/>
    <p:sldId id="396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52" r:id="rId16"/>
    <p:sldId id="389" r:id="rId17"/>
    <p:sldId id="405" r:id="rId18"/>
    <p:sldId id="406" r:id="rId19"/>
    <p:sldId id="407" r:id="rId20"/>
    <p:sldId id="408" r:id="rId21"/>
    <p:sldId id="409" r:id="rId22"/>
    <p:sldId id="458" r:id="rId23"/>
    <p:sldId id="410" r:id="rId24"/>
    <p:sldId id="459" r:id="rId25"/>
    <p:sldId id="414" r:id="rId26"/>
    <p:sldId id="415" r:id="rId27"/>
    <p:sldId id="461" r:id="rId28"/>
    <p:sldId id="462" r:id="rId29"/>
    <p:sldId id="418" r:id="rId30"/>
    <p:sldId id="463" r:id="rId31"/>
    <p:sldId id="453" r:id="rId32"/>
    <p:sldId id="390" r:id="rId33"/>
    <p:sldId id="420" r:id="rId34"/>
    <p:sldId id="464" r:id="rId35"/>
    <p:sldId id="465" r:id="rId36"/>
    <p:sldId id="423" r:id="rId37"/>
    <p:sldId id="466" r:id="rId38"/>
    <p:sldId id="425" r:id="rId39"/>
    <p:sldId id="467" r:id="rId40"/>
    <p:sldId id="427" r:id="rId41"/>
    <p:sldId id="428" r:id="rId42"/>
    <p:sldId id="429" r:id="rId43"/>
    <p:sldId id="430" r:id="rId44"/>
    <p:sldId id="431" r:id="rId45"/>
    <p:sldId id="456" r:id="rId46"/>
    <p:sldId id="469" r:id="rId47"/>
    <p:sldId id="468" r:id="rId48"/>
    <p:sldId id="470" r:id="rId49"/>
    <p:sldId id="454" r:id="rId50"/>
    <p:sldId id="393" r:id="rId51"/>
    <p:sldId id="436" r:id="rId52"/>
    <p:sldId id="437" r:id="rId53"/>
    <p:sldId id="438" r:id="rId54"/>
    <p:sldId id="439" r:id="rId55"/>
    <p:sldId id="471" r:id="rId56"/>
    <p:sldId id="473" r:id="rId57"/>
    <p:sldId id="474" r:id="rId58"/>
    <p:sldId id="472" r:id="rId59"/>
    <p:sldId id="444" r:id="rId60"/>
    <p:sldId id="475" r:id="rId61"/>
    <p:sldId id="476" r:id="rId62"/>
    <p:sldId id="447" r:id="rId63"/>
    <p:sldId id="448" r:id="rId64"/>
    <p:sldId id="449" r:id="rId65"/>
    <p:sldId id="477" r:id="rId66"/>
    <p:sldId id="455" r:id="rId67"/>
    <p:sldId id="392" r:id="rId6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  <a:srgbClr val="FFFFFF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2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3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511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06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1560" y="1414517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08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3600" b="1" smtClean="0"/>
              <a:t>트랜잭션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동시성 제어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회복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22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트랜잭션이 </a:t>
            </a:r>
            <a:r>
              <a:rPr lang="ko-KR" altLang="en-US" dirty="0" smtClean="0"/>
              <a:t>원자처럼 더 이상 쪼개지지 않는 하나의 프로그램 단위로 동작해야 </a:t>
            </a:r>
            <a:r>
              <a:rPr lang="ko-KR" altLang="en-US" smtClean="0"/>
              <a:t>한다는 의미</a:t>
            </a:r>
            <a:endParaRPr lang="en-US" altLang="ko-KR" dirty="0" smtClean="0"/>
          </a:p>
          <a:p>
            <a:r>
              <a:rPr lang="ko-KR" altLang="en-US" dirty="0" smtClean="0"/>
              <a:t>일부만 수행되는 일이 없도록 전부 수행하거나 아예 수행하지 않아야</a:t>
            </a:r>
            <a:r>
              <a:rPr lang="en-US" altLang="ko-KR" dirty="0" smtClean="0"/>
              <a:t>(all or nothing)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1.2.1 </a:t>
            </a:r>
            <a:r>
              <a:rPr lang="ko-KR" altLang="en-US" smtClean="0"/>
              <a:t>원자성</a:t>
            </a:r>
            <a:r>
              <a:rPr lang="en-US" altLang="ko-KR" smtClean="0"/>
              <a:t>(</a:t>
            </a:r>
            <a:r>
              <a:rPr lang="en-US" altLang="ko-KR"/>
              <a:t>Atomicity)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트랜잭션 제어 명령어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(TCL)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10871"/>
              </p:ext>
            </p:extLst>
          </p:nvPr>
        </p:nvGraphicFramePr>
        <p:xfrm>
          <a:off x="755576" y="3419475"/>
          <a:ext cx="7416823" cy="2910078"/>
        </p:xfrm>
        <a:graphic>
          <a:graphicData uri="http://schemas.openxmlformats.org/drawingml/2006/table">
            <a:tbl>
              <a:tblPr/>
              <a:tblGrid>
                <a:gridCol w="1771820"/>
                <a:gridCol w="3673053"/>
                <a:gridCol w="1971950"/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 명령어</a:t>
                      </a:r>
                    </a:p>
                  </a:txBody>
                  <a:tcPr marL="64770" marR="64770" marT="17907" marB="17907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오라클 데이터베이스 문법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START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TRANSACTION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&lt;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트랜잭션의 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트랜잭션의 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ROLLBACK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ROLLBACK {TO &lt;savepoint&gt;}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트랜잭션을 전체 혹은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&lt;savepoint&gt;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무효화시킴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 &lt;savepoint&gt;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4310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1.2.2 </a:t>
            </a:r>
            <a:r>
              <a:rPr lang="ko-KR" altLang="en-US" smtClean="0"/>
              <a:t>일관성</a:t>
            </a:r>
            <a:r>
              <a:rPr lang="en-US" altLang="ko-KR"/>
              <a:t>(</a:t>
            </a:r>
            <a:r>
              <a:rPr lang="en-US" altLang="ko-KR" smtClean="0"/>
              <a:t>Consistency)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트랜잭션은 </a:t>
            </a:r>
            <a:r>
              <a:rPr lang="ko-KR" altLang="en-US" smtClean="0"/>
              <a:t>데이터베이스의 일관성을 </a:t>
            </a:r>
            <a:r>
              <a:rPr lang="ko-KR" altLang="en-US" dirty="0" smtClean="0"/>
              <a:t>유지해야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일관성은 테이블이 생성 시 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ALTER 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제약조건을 통해 명시됨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137564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73422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355493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(inconsistent)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437250" y="3382138"/>
            <a:ext cx="16561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626065" y="3382138"/>
            <a:ext cx="16561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3534324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19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340176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20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5751714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20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284392" y="2914086"/>
            <a:ext cx="2160240" cy="14401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500416" y="2452421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계좌이체</a:t>
            </a:r>
            <a:r>
              <a:rPr lang="en-US" altLang="ko-KR" sz="1200" dirty="0" smtClean="0">
                <a:latin typeface="+mn-ea"/>
                <a:ea typeface="+mn-ea"/>
              </a:rPr>
              <a:t>(1</a:t>
            </a:r>
            <a:r>
              <a:rPr lang="ko-KR" altLang="en-US" sz="1200" dirty="0" smtClean="0">
                <a:latin typeface="+mn-ea"/>
                <a:ea typeface="+mn-ea"/>
              </a:rPr>
              <a:t>만 원 이체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트랜잭션 실행 중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2880" y="49599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변경 중과 변경 후의 일관성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1.2.3 </a:t>
            </a:r>
            <a:r>
              <a:rPr lang="ko-KR" altLang="en-US" smtClean="0"/>
              <a:t>고립성</a:t>
            </a:r>
            <a:r>
              <a:rPr lang="en-US" altLang="ko-KR"/>
              <a:t>(Isolation)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데이터베이스는 공유가 목적이므로 여러 트랜잭션이 동시에 수행됨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동시에 수행되는 트랜잭션은 상호 존재를 모르고 독립적으로 수행되는데</a:t>
            </a:r>
            <a:r>
              <a:rPr lang="en-US" altLang="ko-KR" dirty="0" smtClean="0"/>
              <a:t>, </a:t>
            </a:r>
            <a:r>
              <a:rPr lang="ko-KR" altLang="en-US" smtClean="0"/>
              <a:t>이를 고립성이라고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고립성을 유지하기 위해서는 트랜잭션이 변경 중인 임시 데이터를 다른 트랜잭션이 읽고 쓸 때 제어가 필요함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71600" y="2617747"/>
            <a:ext cx="5848981" cy="3428668"/>
            <a:chOff x="1315307" y="1537621"/>
            <a:chExt cx="6543160" cy="3835595"/>
          </a:xfrm>
        </p:grpSpPr>
        <p:sp>
          <p:nvSpPr>
            <p:cNvPr id="5" name="순서도: 자기 디스크 4"/>
            <p:cNvSpPr/>
            <p:nvPr/>
          </p:nvSpPr>
          <p:spPr>
            <a:xfrm>
              <a:off x="1963728" y="4005522"/>
              <a:ext cx="5894739" cy="1367694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 smtClean="0"/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데이터베이스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769315" y="2309676"/>
              <a:ext cx="6043045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 6"/>
            <p:cNvSpPr/>
            <p:nvPr/>
          </p:nvSpPr>
          <p:spPr>
            <a:xfrm>
              <a:off x="2847939" y="2488595"/>
              <a:ext cx="1237895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3253707" y="2792730"/>
              <a:ext cx="2357896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791097" y="3046176"/>
              <a:ext cx="1768422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5205835" y="3311874"/>
              <a:ext cx="1237895" cy="160797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435307" y="4565131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37288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B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52150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C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045345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D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032424" y="1856192"/>
              <a:ext cx="0" cy="19768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2"/>
            <p:cNvSpPr txBox="1"/>
            <p:nvPr/>
          </p:nvSpPr>
          <p:spPr>
            <a:xfrm>
              <a:off x="1315307" y="2147297"/>
              <a:ext cx="825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시간 </a:t>
              </a:r>
              <a:endParaRPr lang="ko-KR" altLang="en-US" sz="1200" dirty="0"/>
            </a:p>
          </p:txBody>
        </p:sp>
        <p:sp>
          <p:nvSpPr>
            <p:cNvPr id="17" name="TextBox 23"/>
            <p:cNvSpPr txBox="1"/>
            <p:nvPr/>
          </p:nvSpPr>
          <p:spPr>
            <a:xfrm>
              <a:off x="1590335" y="2380675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1</a:t>
              </a:r>
              <a:endParaRPr lang="ko-KR" altLang="en-US" sz="1200" dirty="0"/>
            </a:p>
          </p:txBody>
        </p:sp>
        <p:sp>
          <p:nvSpPr>
            <p:cNvPr id="18" name="TextBox 24"/>
            <p:cNvSpPr txBox="1"/>
            <p:nvPr/>
          </p:nvSpPr>
          <p:spPr>
            <a:xfrm>
              <a:off x="1590335" y="2681924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2</a:t>
              </a:r>
              <a:endParaRPr lang="ko-KR" altLang="en-US" sz="1200" dirty="0"/>
            </a:p>
          </p:txBody>
        </p:sp>
        <p:sp>
          <p:nvSpPr>
            <p:cNvPr id="19" name="TextBox 25"/>
            <p:cNvSpPr txBox="1"/>
            <p:nvPr/>
          </p:nvSpPr>
          <p:spPr>
            <a:xfrm>
              <a:off x="1590335" y="2975681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3</a:t>
              </a:r>
              <a:endParaRPr lang="ko-KR" altLang="en-US" sz="1200" dirty="0"/>
            </a:p>
          </p:txBody>
        </p:sp>
        <p:sp>
          <p:nvSpPr>
            <p:cNvPr id="20" name="TextBox 26"/>
            <p:cNvSpPr txBox="1"/>
            <p:nvPr/>
          </p:nvSpPr>
          <p:spPr>
            <a:xfrm>
              <a:off x="1590335" y="3299623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4</a:t>
              </a:r>
              <a:endParaRPr lang="ko-KR" altLang="en-US" sz="1200" dirty="0"/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4869152" y="1537621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t1</a:t>
              </a:r>
              <a:r>
                <a:rPr lang="en-US" altLang="ko-KR" sz="1400" dirty="0" smtClean="0"/>
                <a:t> </a:t>
              </a:r>
            </a:p>
            <a:p>
              <a:r>
                <a:rPr lang="en-US" altLang="ko-KR" sz="1400" dirty="0" smtClean="0"/>
                <a:t>         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>
              <a:endCxn id="11" idx="0"/>
            </p:cNvCxnSpPr>
            <p:nvPr/>
          </p:nvCxnSpPr>
          <p:spPr>
            <a:xfrm flipH="1">
              <a:off x="2936360" y="2634624"/>
              <a:ext cx="510385" cy="193050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1" idx="0"/>
            </p:cNvCxnSpPr>
            <p:nvPr/>
          </p:nvCxnSpPr>
          <p:spPr>
            <a:xfrm flipH="1">
              <a:off x="2936360" y="2936352"/>
              <a:ext cx="1387597" cy="162877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2" idx="0"/>
            </p:cNvCxnSpPr>
            <p:nvPr/>
          </p:nvCxnSpPr>
          <p:spPr>
            <a:xfrm flipH="1">
              <a:off x="4138341" y="2936352"/>
              <a:ext cx="185616" cy="16200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2" idx="0"/>
            </p:cNvCxnSpPr>
            <p:nvPr/>
          </p:nvCxnSpPr>
          <p:spPr>
            <a:xfrm flipH="1">
              <a:off x="4138341" y="3187792"/>
              <a:ext cx="478020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13" idx="0"/>
            </p:cNvCxnSpPr>
            <p:nvPr/>
          </p:nvCxnSpPr>
          <p:spPr>
            <a:xfrm>
              <a:off x="4616361" y="3187792"/>
              <a:ext cx="736842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4" idx="0"/>
            </p:cNvCxnSpPr>
            <p:nvPr/>
          </p:nvCxnSpPr>
          <p:spPr>
            <a:xfrm>
              <a:off x="4616361" y="3187792"/>
              <a:ext cx="1930037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3" idx="0"/>
            </p:cNvCxnSpPr>
            <p:nvPr/>
          </p:nvCxnSpPr>
          <p:spPr>
            <a:xfrm flipH="1">
              <a:off x="5353203" y="3439232"/>
              <a:ext cx="491254" cy="111717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78320" y="638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동시 수행과 데이터 공유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1.2.4 </a:t>
            </a:r>
            <a:r>
              <a:rPr lang="ko-KR" altLang="en-US" smtClean="0"/>
              <a:t>지속성</a:t>
            </a:r>
            <a:r>
              <a:rPr lang="en-US" altLang="ko-KR" smtClean="0"/>
              <a:t>(</a:t>
            </a:r>
            <a:r>
              <a:rPr lang="en-US" altLang="ko-KR"/>
              <a:t>Durability)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smtClean="0"/>
              <a:t>트랜잭션이 </a:t>
            </a:r>
            <a:r>
              <a:rPr lang="ko-KR" altLang="en-US" sz="1400" dirty="0" smtClean="0"/>
              <a:t>정상적으로 완료</a:t>
            </a:r>
            <a:r>
              <a:rPr lang="en-US" altLang="ko-KR" sz="1400" dirty="0" smtClean="0"/>
              <a:t>(commit) </a:t>
            </a:r>
            <a:r>
              <a:rPr lang="ko-KR" altLang="en-US" sz="1400" dirty="0" smtClean="0"/>
              <a:t>혹은 부분완료</a:t>
            </a:r>
            <a:r>
              <a:rPr lang="en-US" altLang="ko-KR" sz="1400" dirty="0" smtClean="0"/>
              <a:t>(partial commit)</a:t>
            </a:r>
            <a:r>
              <a:rPr lang="ko-KR" altLang="en-US" sz="1400" dirty="0" smtClean="0"/>
              <a:t>한 데이터는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책임지고 데이터베이스에 기록하는 성질</a:t>
            </a:r>
            <a:r>
              <a:rPr lang="en-US" altLang="ko-KR" sz="1400" dirty="0" smtClean="0"/>
              <a:t>. </a:t>
            </a:r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lvl="1" algn="just"/>
            <a:endParaRPr lang="en-US" altLang="ko-KR" b="1" dirty="0" smtClean="0"/>
          </a:p>
        </p:txBody>
      </p:sp>
      <p:cxnSp>
        <p:nvCxnSpPr>
          <p:cNvPr id="4" name="직선 화살표 연결선 3"/>
          <p:cNvCxnSpPr>
            <a:endCxn id="8" idx="1"/>
          </p:cNvCxnSpPr>
          <p:nvPr/>
        </p:nvCxnSpPr>
        <p:spPr>
          <a:xfrm flipV="1">
            <a:off x="1609852" y="2645408"/>
            <a:ext cx="2587712" cy="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33788" y="2289880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시작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(begin)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>
            <a:stCxn id="8" idx="3"/>
            <a:endCxn id="9" idx="1"/>
          </p:cNvCxnSpPr>
          <p:nvPr/>
        </p:nvCxnSpPr>
        <p:spPr>
          <a:xfrm>
            <a:off x="5287504" y="2645408"/>
            <a:ext cx="1578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0" idx="3"/>
            <a:endCxn id="11" idx="1"/>
          </p:cNvCxnSpPr>
          <p:nvPr/>
        </p:nvCxnSpPr>
        <p:spPr>
          <a:xfrm>
            <a:off x="5292080" y="3788416"/>
            <a:ext cx="15743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97564" y="2285408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부분 완료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(partially committed)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6436" y="2285408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완료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(commit)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2140" y="3428416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실패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(failed)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66436" y="3428416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(aborted)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2667077" y="2641590"/>
            <a:ext cx="1544657" cy="1069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56632" y="2276872"/>
            <a:ext cx="1313124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수행 중</a:t>
            </a:r>
            <a:r>
              <a:rPr lang="en-US" altLang="ko-KR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(active)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12117" y="2284204"/>
            <a:ext cx="1782660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버퍼내용 기록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화살표 연결선 14"/>
          <p:cNvCxnSpPr>
            <a:stCxn id="8" idx="2"/>
            <a:endCxn id="10" idx="0"/>
          </p:cNvCxnSpPr>
          <p:nvPr/>
        </p:nvCxnSpPr>
        <p:spPr>
          <a:xfrm>
            <a:off x="4742534" y="3005408"/>
            <a:ext cx="4576" cy="423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85640" y="3418321"/>
            <a:ext cx="1782660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작업 취소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310" y="378593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상태도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는 원자성을 유지하기 위해 회복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관리자 프로그램을 작동시킴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일관성을 유지하기 위해 무결성 제약조건을 활용함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고립성을 유지하기 위해 일관성을 유지하는 것과 마찬가지로 동시성 제어 알고리즘을 작동시킴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지속성을 유지하기 위해 회복 관리자 프로그램을 이용함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75210" y="3284984"/>
            <a:ext cx="1360908" cy="31832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트랜잭션의 성질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16136" y="3288603"/>
            <a:ext cx="1966385" cy="31832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DBMS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의 기능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6135" y="3624486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무결성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제약조건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(SQL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6135" y="4261128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동시성 제어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(LOCKING)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16135" y="4897770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복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(LOG DB)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607306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원자성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4116620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일관성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625933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고립성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5135247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지속성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9" idx="3"/>
            <a:endCxn id="8" idx="1"/>
          </p:cNvCxnSpPr>
          <p:nvPr/>
        </p:nvCxnSpPr>
        <p:spPr>
          <a:xfrm>
            <a:off x="2106053" y="3798299"/>
            <a:ext cx="1210083" cy="1354129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1"/>
          </p:cNvCxnSpPr>
          <p:nvPr/>
        </p:nvCxnSpPr>
        <p:spPr>
          <a:xfrm flipV="1">
            <a:off x="2106053" y="3879143"/>
            <a:ext cx="1210082" cy="36315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1"/>
          </p:cNvCxnSpPr>
          <p:nvPr/>
        </p:nvCxnSpPr>
        <p:spPr>
          <a:xfrm>
            <a:off x="2102200" y="4394519"/>
            <a:ext cx="1213935" cy="12126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7" idx="1"/>
          </p:cNvCxnSpPr>
          <p:nvPr/>
        </p:nvCxnSpPr>
        <p:spPr>
          <a:xfrm flipV="1">
            <a:off x="2106053" y="4515785"/>
            <a:ext cx="1210083" cy="3011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  <a:endCxn id="8" idx="1"/>
          </p:cNvCxnSpPr>
          <p:nvPr/>
        </p:nvCxnSpPr>
        <p:spPr>
          <a:xfrm flipV="1">
            <a:off x="2106053" y="5152427"/>
            <a:ext cx="1210083" cy="17381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성질과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36443"/>
            <a:ext cx="6839409" cy="5193562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 bwMode="auto">
          <a:xfrm>
            <a:off x="539552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동시성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갱신손실 문제</a:t>
            </a:r>
            <a:endParaRPr lang="en-US" altLang="ko-KR" dirty="0" smtClean="0"/>
          </a:p>
          <a:p>
            <a:r>
              <a:rPr lang="ko-KR" altLang="en-US" dirty="0" err="1" smtClean="0"/>
              <a:t>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동시성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동시성 제어</a:t>
            </a:r>
            <a:r>
              <a:rPr lang="en-US" altLang="ko-KR" dirty="0"/>
              <a:t>(concurrency control) </a:t>
            </a:r>
            <a:r>
              <a:rPr lang="en-US" altLang="ko-KR" dirty="0" smtClean="0"/>
              <a:t>:</a:t>
            </a:r>
            <a:r>
              <a:rPr lang="ko-KR" altLang="en-US" dirty="0" smtClean="0"/>
              <a:t>트랜잭션이 동시에 수행될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일관성을 해치지 않도록 트랜잭션의 데이터 접근을 제어하는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277220"/>
              </p:ext>
            </p:extLst>
          </p:nvPr>
        </p:nvGraphicFramePr>
        <p:xfrm>
          <a:off x="755775" y="2403712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/>
                <a:gridCol w="936104"/>
                <a:gridCol w="936104"/>
                <a:gridCol w="3384376"/>
                <a:gridCol w="1872209"/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유령 데이터 읽기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 선택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20322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읽기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(read)/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쓰기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(write)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갱신손실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갱신손실</a:t>
            </a:r>
            <a:r>
              <a:rPr lang="en-US" altLang="ko-KR" dirty="0" smtClean="0"/>
              <a:t>(lost update) :</a:t>
            </a:r>
            <a:r>
              <a:rPr lang="ko-KR" altLang="en-US" dirty="0" smtClean="0"/>
              <a:t>두 개의 트랜잭션이 한 개의 데이터를 동시에 갱신</a:t>
            </a:r>
            <a:r>
              <a:rPr lang="en-US" altLang="ko-KR" dirty="0" smtClean="0"/>
              <a:t>(update)</a:t>
            </a:r>
            <a:r>
              <a:rPr lang="ko-KR" altLang="en-US" dirty="0" smtClean="0"/>
              <a:t>할 때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데이터베이스에서 절대 발생하면 안 되는 현상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한 개의 데이터에 두 개의 트랜잭션이 접근하여 갱신하는 작업</a:t>
            </a:r>
            <a:endParaRPr lang="en-US" altLang="ko-KR" b="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두 개의 트랜잭션이 동시에 작업을 진행</a:t>
            </a:r>
            <a:endParaRPr lang="en-US" altLang="ko-KR" b="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갱신손실 </a:t>
            </a:r>
            <a:endParaRPr lang="en-US" altLang="ko-KR" b="0" dirty="0" smtClean="0"/>
          </a:p>
          <a:p>
            <a:pPr lvl="1" algn="just">
              <a:buNone/>
            </a:pPr>
            <a:r>
              <a:rPr lang="en-US" altLang="ko-KR" dirty="0" smtClean="0"/>
              <a:t>	T2</a:t>
            </a:r>
            <a:r>
              <a:rPr lang="ko-KR" altLang="en-US" dirty="0" smtClean="0"/>
              <a:t>는 잘못된 데이터로 작업하여 잘못된 결과를 만든 다음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의 갱신 작업을 무효화하고 덧쓰기를 수행한 것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T1</a:t>
            </a:r>
            <a:r>
              <a:rPr lang="ko-KR" altLang="en-US" dirty="0" smtClean="0"/>
              <a:t>의 갱신이 손실된 갱신손실</a:t>
            </a:r>
            <a:r>
              <a:rPr lang="en-US" altLang="ko-KR" dirty="0" smtClean="0"/>
              <a:t>(lost update) </a:t>
            </a:r>
            <a:r>
              <a:rPr lang="ko-KR" altLang="en-US" dirty="0" smtClean="0"/>
              <a:t>문제가 발생한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갱신손실 문제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7" idx="2"/>
            <a:endCxn id="6" idx="1"/>
          </p:cNvCxnSpPr>
          <p:nvPr/>
        </p:nvCxnSpPr>
        <p:spPr>
          <a:xfrm rot="5400000">
            <a:off x="5151233" y="4661041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828318" y="4512007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819592" y="4973789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3927" y="2914131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5181" y="3006749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07041" y="5639248"/>
            <a:ext cx="99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데이터베이스 </a:t>
            </a:r>
            <a:endParaRPr lang="en-US" altLang="ko-KR" sz="1000" dirty="0" smtClean="0">
              <a:latin typeface="+mn-ea"/>
            </a:endParaRPr>
          </a:p>
          <a:p>
            <a:pPr algn="ctr"/>
            <a:endParaRPr lang="en-US" altLang="ko-KR" sz="1000" dirty="0" smtClean="0">
              <a:latin typeface="+mn-ea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069508" y="3894966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4933141" y="3637985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094744" y="5775805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958376" y="5564623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380161" y="3006749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4412" y="3006749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15914" y="3538400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① 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3315914" y="3895228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6630011" y="3554820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 ②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637937" y="3901422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78506" y="3699000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24412" y="3702793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A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5691"/>
              </p:ext>
            </p:extLst>
          </p:nvPr>
        </p:nvGraphicFramePr>
        <p:xfrm>
          <a:off x="2761644" y="1124744"/>
          <a:ext cx="5410125" cy="1635876"/>
        </p:xfrm>
        <a:graphic>
          <a:graphicData uri="http://schemas.openxmlformats.org/drawingml/2006/table">
            <a:tbl>
              <a:tblPr/>
              <a:tblGrid>
                <a:gridCol w="1847998"/>
                <a:gridCol w="1847998"/>
                <a:gridCol w="1714129"/>
              </a:tblGrid>
              <a:tr h="245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버퍼의 데이터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0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B=B+100;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9552" y="60494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갱신손실 문제 발생 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2" name="직선 연결선 41"/>
          <p:cNvCxnSpPr>
            <a:stCxn id="30" idx="3"/>
            <a:endCxn id="17" idx="1"/>
          </p:cNvCxnSpPr>
          <p:nvPr/>
        </p:nvCxnSpPr>
        <p:spPr>
          <a:xfrm flipV="1">
            <a:off x="4248061" y="3505831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7" idx="3"/>
            <a:endCxn id="32" idx="1"/>
          </p:cNvCxnSpPr>
          <p:nvPr/>
        </p:nvCxnSpPr>
        <p:spPr>
          <a:xfrm>
            <a:off x="5728920" y="3505831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9" idx="3"/>
          </p:cNvCxnSpPr>
          <p:nvPr/>
        </p:nvCxnSpPr>
        <p:spPr>
          <a:xfrm flipV="1">
            <a:off x="4520333" y="3596112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3586965" y="4570316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20111" y="55064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4805819" y="5290396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1000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>
          <a:xfrm flipV="1">
            <a:off x="5456215" y="3562204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5142516" y="4503588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6" idx="3"/>
          </p:cNvCxnSpPr>
          <p:nvPr/>
        </p:nvCxnSpPr>
        <p:spPr>
          <a:xfrm flipV="1">
            <a:off x="5815645" y="5434412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4796773" y="3363194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③ 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+mn-ea"/>
                </a:rPr>
                <a:t>④ </a:t>
              </a:r>
              <a:endParaRPr lang="ko-KR" altLang="en-US" sz="1000" dirty="0" smtClean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r>
              <a:rPr lang="ko-KR" altLang="en-US" dirty="0" smtClean="0"/>
              <a:t>동시성 제어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트랜잭션 고립 수준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회복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갱신손실 문제를 해결하려면 상대방 트랜잭션이 데이터를 사용하는지 여부를 알 수 있는 규칙이 필요함</a:t>
            </a:r>
            <a:r>
              <a:rPr lang="en-US" altLang="ko-KR" smtClean="0"/>
              <a:t>. </a:t>
            </a:r>
            <a:endParaRPr lang="en-US" altLang="ko-KR" smtClean="0"/>
          </a:p>
          <a:p>
            <a:pPr algn="just"/>
            <a:r>
              <a:rPr lang="ko-KR" altLang="en-US" smtClean="0"/>
              <a:t>데이터를 </a:t>
            </a:r>
            <a:r>
              <a:rPr lang="ko-KR" altLang="en-US" dirty="0" smtClean="0"/>
              <a:t>수정 중이라는 사실을 알리는 </a:t>
            </a:r>
            <a:r>
              <a:rPr lang="ko-KR" altLang="en-US" smtClean="0"/>
              <a:t>방법의 </a:t>
            </a:r>
            <a:r>
              <a:rPr lang="ko-KR" altLang="en-US" smtClean="0"/>
              <a:t>잠금 장치임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24336"/>
              </p:ext>
            </p:extLst>
          </p:nvPr>
        </p:nvGraphicFramePr>
        <p:xfrm>
          <a:off x="1213542" y="1014636"/>
          <a:ext cx="6454801" cy="2373630"/>
        </p:xfrm>
        <a:graphic>
          <a:graphicData uri="http://schemas.openxmlformats.org/drawingml/2006/table">
            <a:tbl>
              <a:tblPr/>
              <a:tblGrid>
                <a:gridCol w="2204840"/>
                <a:gridCol w="2204840"/>
                <a:gridCol w="2045121"/>
              </a:tblGrid>
              <a:tr h="160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버퍼의 데이터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LOCK(X)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LOCK(X)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(wait...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UNLOCK(X);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B=B+100;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UNLOCK(X)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67544" y="5563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락을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이용한 갱신손실 문제 해결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꺾인 연결선 38"/>
          <p:cNvCxnSpPr>
            <a:stCxn id="43" idx="2"/>
            <a:endCxn id="41" idx="1"/>
          </p:cNvCxnSpPr>
          <p:nvPr/>
        </p:nvCxnSpPr>
        <p:spPr>
          <a:xfrm rot="5400000">
            <a:off x="5851752" y="5250580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528837" y="5101546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4520111" y="5563328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64446" y="3503670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55700" y="3596288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6807560" y="6228787"/>
            <a:ext cx="99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데이터베이스 </a:t>
            </a:r>
            <a:endParaRPr lang="en-US" altLang="ko-KR" sz="1000" dirty="0" smtClean="0">
              <a:latin typeface="+mn-ea"/>
            </a:endParaRPr>
          </a:p>
          <a:p>
            <a:pPr algn="ctr"/>
            <a:endParaRPr lang="en-US" altLang="ko-KR" sz="1000" dirty="0" smtClean="0">
              <a:latin typeface="+mn-ea"/>
            </a:endParaRPr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5770027" y="4484505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49" name="Group 8"/>
          <p:cNvGrpSpPr>
            <a:grpSpLocks/>
          </p:cNvGrpSpPr>
          <p:nvPr/>
        </p:nvGrpSpPr>
        <p:grpSpPr bwMode="auto">
          <a:xfrm>
            <a:off x="5633660" y="4227524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52" name="Group 11"/>
          <p:cNvGrpSpPr>
            <a:grpSpLocks/>
          </p:cNvGrpSpPr>
          <p:nvPr/>
        </p:nvGrpSpPr>
        <p:grpSpPr bwMode="auto">
          <a:xfrm>
            <a:off x="5795263" y="6365344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55" name="Group 8"/>
          <p:cNvGrpSpPr>
            <a:grpSpLocks/>
          </p:cNvGrpSpPr>
          <p:nvPr/>
        </p:nvGrpSpPr>
        <p:grpSpPr bwMode="auto">
          <a:xfrm>
            <a:off x="5658895" y="6154162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080680" y="3596288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24931" y="3596288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auto">
          <a:xfrm>
            <a:off x="4016433" y="412793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①</a:t>
            </a:r>
            <a:r>
              <a:rPr lang="en-US" altLang="ko-KR" sz="1000" dirty="0" smtClean="0">
                <a:latin typeface="+mn-ea"/>
              </a:rPr>
              <a:t> 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016433" y="4484767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auto">
          <a:xfrm>
            <a:off x="7330530" y="414435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②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7338456" y="4490961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79025" y="4288539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24931" y="4292332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A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66" name="직선 연결선 65"/>
          <p:cNvCxnSpPr>
            <a:stCxn id="60" idx="3"/>
            <a:endCxn id="78" idx="1"/>
          </p:cNvCxnSpPr>
          <p:nvPr/>
        </p:nvCxnSpPr>
        <p:spPr>
          <a:xfrm flipV="1">
            <a:off x="4948580" y="4095370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78" idx="3"/>
            <a:endCxn id="62" idx="1"/>
          </p:cNvCxnSpPr>
          <p:nvPr/>
        </p:nvCxnSpPr>
        <p:spPr>
          <a:xfrm>
            <a:off x="6429439" y="4095370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9" idx="3"/>
          </p:cNvCxnSpPr>
          <p:nvPr/>
        </p:nvCxnSpPr>
        <p:spPr>
          <a:xfrm flipV="1">
            <a:off x="5220852" y="4185651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4287484" y="5159855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20630" y="6095959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"/>
          <p:cNvGrpSpPr>
            <a:grpSpLocks/>
          </p:cNvGrpSpPr>
          <p:nvPr/>
        </p:nvGrpSpPr>
        <p:grpSpPr bwMode="auto">
          <a:xfrm>
            <a:off x="5506338" y="5879935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1000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cxnSp>
        <p:nvCxnSpPr>
          <p:cNvPr id="74" name="직선 화살표 연결선 73"/>
          <p:cNvCxnSpPr/>
          <p:nvPr/>
        </p:nvCxnSpPr>
        <p:spPr>
          <a:xfrm flipV="1">
            <a:off x="6156734" y="4151743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5843035" y="5093127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2" idx="3"/>
          </p:cNvCxnSpPr>
          <p:nvPr/>
        </p:nvCxnSpPr>
        <p:spPr>
          <a:xfrm flipV="1">
            <a:off x="6516164" y="6023951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5"/>
          <p:cNvGrpSpPr>
            <a:grpSpLocks/>
          </p:cNvGrpSpPr>
          <p:nvPr/>
        </p:nvGrpSpPr>
        <p:grpSpPr bwMode="auto">
          <a:xfrm>
            <a:off x="5497292" y="3952733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7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③ 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+mn-ea"/>
                </a:rPr>
                <a:t>④ </a:t>
              </a:r>
              <a:endParaRPr lang="ko-KR" altLang="en-US" sz="1000" dirty="0" smtClean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한 개의 데이터에 두 개의 트랜잭션이 접근하여 갱신하는 작업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56792"/>
            <a:ext cx="698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 smtClean="0"/>
              <a:t>SQL </a:t>
            </a:r>
            <a:r>
              <a:rPr lang="en-US" altLang="ko-KR" dirty="0" err="1" smtClean="0"/>
              <a:t>Develeoper</a:t>
            </a:r>
            <a:r>
              <a:rPr lang="ko-KR" altLang="en-US" dirty="0" smtClean="0"/>
              <a:t>에서 두 트랜잭션을 동시에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443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200" b="0" dirty="0"/>
              <a:t>트랜잭션 실습을 진행하기 위해서는 </a:t>
            </a:r>
            <a:r>
              <a:rPr lang="ko-KR" altLang="en-US" sz="1200" b="0" dirty="0" err="1"/>
              <a:t>오라클</a:t>
            </a:r>
            <a:r>
              <a:rPr lang="ko-KR" altLang="en-US" sz="1200" b="0" dirty="0"/>
              <a:t> 접속 시 서로 다른 두 세션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세션은 </a:t>
            </a:r>
            <a:r>
              <a:rPr lang="ko-KR" altLang="en-US" sz="1200" b="0" dirty="0" err="1"/>
              <a:t>오라클의</a:t>
            </a:r>
            <a:r>
              <a:rPr lang="ko-KR" altLang="en-US" sz="1200" b="0" dirty="0"/>
              <a:t> 접속단위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에서 </a:t>
            </a:r>
            <a:r>
              <a:rPr lang="ko-KR" altLang="en-US" sz="1200" b="0" dirty="0" smtClean="0"/>
              <a:t>진행해야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오라클을</a:t>
            </a:r>
            <a:r>
              <a:rPr lang="ko-KR" altLang="en-US" sz="1200" b="0" dirty="0"/>
              <a:t> 두 번 연결하기 위해서는 </a:t>
            </a:r>
            <a:r>
              <a:rPr lang="en-US" altLang="ko-KR" sz="1200" b="0" dirty="0"/>
              <a:t>SQL Plus</a:t>
            </a:r>
            <a:r>
              <a:rPr lang="ko-KR" altLang="en-US" sz="1200" b="0" dirty="0"/>
              <a:t>나 </a:t>
            </a:r>
            <a:r>
              <a:rPr lang="en-US" altLang="ko-KR" sz="1200" b="0" dirty="0"/>
              <a:t>SQL Developer</a:t>
            </a:r>
            <a:r>
              <a:rPr lang="ko-KR" altLang="en-US" sz="1200" b="0" dirty="0"/>
              <a:t>를 두 번 실행시켜 실습을 </a:t>
            </a:r>
            <a:r>
              <a:rPr lang="ko-KR" altLang="en-US" sz="1200" b="0" dirty="0" smtClean="0"/>
              <a:t>진행하거나 </a:t>
            </a:r>
            <a:r>
              <a:rPr lang="en-US" altLang="ko-KR" sz="1200" b="0" dirty="0"/>
              <a:t>SQL Developer</a:t>
            </a:r>
            <a:r>
              <a:rPr lang="ko-KR" altLang="en-US" sz="1200" b="0" dirty="0"/>
              <a:t>의 접속을 하나 더 만든 후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md_madang</a:t>
            </a:r>
            <a:r>
              <a:rPr lang="ko-KR" altLang="en-US" sz="1200" b="0" dirty="0"/>
              <a:t>과 동일한 내용으로 </a:t>
            </a:r>
            <a:r>
              <a:rPr lang="en-US" altLang="ko-KR" sz="1200" b="0" dirty="0"/>
              <a:t>md_madang2</a:t>
            </a:r>
            <a:r>
              <a:rPr lang="ko-KR" altLang="en-US" sz="1200" b="0" dirty="0"/>
              <a:t>를 만듦</a:t>
            </a:r>
            <a:r>
              <a:rPr lang="en-US" altLang="ko-KR" sz="1200" b="0" dirty="0"/>
              <a:t>)</a:t>
            </a:r>
          </a:p>
          <a:p>
            <a:pPr marL="0" indent="0">
              <a:buNone/>
            </a:pPr>
            <a:r>
              <a:rPr lang="ko-KR" altLang="en-US" sz="1200" b="0" dirty="0" smtClean="0"/>
              <a:t>       그림과 </a:t>
            </a:r>
            <a:r>
              <a:rPr lang="ko-KR" altLang="en-US" sz="1200" b="0" dirty="0"/>
              <a:t>같이 워크시트를 </a:t>
            </a:r>
            <a:r>
              <a:rPr lang="en-US" altLang="ko-KR" sz="1200" b="0" dirty="0" err="1"/>
              <a:t>md_madang</a:t>
            </a:r>
            <a:r>
              <a:rPr lang="ko-KR" altLang="en-US" sz="1200" b="0" dirty="0"/>
              <a:t>과 </a:t>
            </a:r>
            <a:r>
              <a:rPr lang="en-US" altLang="ko-KR" sz="1200" b="0" dirty="0"/>
              <a:t>md_madang2</a:t>
            </a:r>
            <a:r>
              <a:rPr lang="ko-KR" altLang="en-US" sz="1200" b="0" dirty="0"/>
              <a:t>로 </a:t>
            </a:r>
            <a:r>
              <a:rPr lang="en-US" altLang="ko-KR" sz="1200" b="0" u="sng" dirty="0" smtClean="0"/>
              <a:t>SQL</a:t>
            </a:r>
            <a:r>
              <a:rPr lang="en-US" altLang="ko-KR" sz="1200" b="0" dirty="0" smtClean="0"/>
              <a:t> </a:t>
            </a:r>
            <a:r>
              <a:rPr lang="ko-KR" altLang="en-US" sz="1200" b="0" u="sng" dirty="0" smtClean="0"/>
              <a:t>워크시트</a:t>
            </a:r>
            <a:r>
              <a:rPr lang="ko-KR" altLang="en-US" sz="1200" b="0" dirty="0" smtClean="0"/>
              <a:t>로 </a:t>
            </a:r>
            <a:r>
              <a:rPr lang="en-US" altLang="ko-KR" sz="1200" b="0" dirty="0" smtClean="0"/>
              <a:t>2</a:t>
            </a:r>
            <a:r>
              <a:rPr lang="ko-KR" altLang="en-US" sz="1200" b="0" dirty="0" smtClean="0"/>
              <a:t>개 </a:t>
            </a:r>
            <a:r>
              <a:rPr lang="ko-KR" altLang="en-US" sz="1200" b="0" dirty="0"/>
              <a:t>접속하여 진행할 수 있다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</a:t>
            </a:r>
            <a:r>
              <a:rPr lang="ko-KR" altLang="en-US" sz="1200" b="0" dirty="0" err="1" smtClean="0"/>
              <a:t>접속후</a:t>
            </a:r>
            <a:r>
              <a:rPr lang="ko-KR" altLang="en-US" sz="1200" b="0" dirty="0" smtClean="0"/>
              <a:t> 화면을 드래그하여 아래와 같이 배치한다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208072488" descr="EMB00000ba8b0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50" y="3690784"/>
            <a:ext cx="4976458" cy="29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7716"/>
            <a:ext cx="4953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3821476" y="2608103"/>
            <a:ext cx="1152128" cy="688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트랜잭션을 동시에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445</a:t>
            </a:r>
            <a:r>
              <a:rPr lang="ko-KR" altLang="en-US" dirty="0" smtClean="0"/>
              <a:t>쪽 참고</a:t>
            </a:r>
            <a:endParaRPr lang="en-US" altLang="ko-KR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82083"/>
              </p:ext>
            </p:extLst>
          </p:nvPr>
        </p:nvGraphicFramePr>
        <p:xfrm>
          <a:off x="971600" y="1484784"/>
          <a:ext cx="7200800" cy="5239223"/>
        </p:xfrm>
        <a:graphic>
          <a:graphicData uri="http://schemas.openxmlformats.org/drawingml/2006/table">
            <a:tbl>
              <a:tblPr/>
              <a:tblGrid>
                <a:gridCol w="3600400"/>
                <a:gridCol w="3600400"/>
              </a:tblGrid>
              <a:tr h="1711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419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'T1';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price=7100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1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'T2';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price=price+100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0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 상태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)...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7656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01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락은</a:t>
            </a:r>
            <a:r>
              <a:rPr lang="ko-KR" altLang="en-US" dirty="0" smtClean="0"/>
              <a:t> 트랜잭션이 읽기를 할 때 사용하는 </a:t>
            </a:r>
            <a:r>
              <a:rPr lang="ko-KR" altLang="en-US" dirty="0" err="1" smtClean="0"/>
              <a:t>락인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공유락</a:t>
            </a:r>
            <a:r>
              <a:rPr lang="en-US" altLang="ko-KR" dirty="0" smtClean="0"/>
              <a:t>(LS, shared lock)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읽고 쓰기를 할 때 사용하는 </a:t>
            </a:r>
            <a:r>
              <a:rPr lang="ko-KR" altLang="en-US" dirty="0" err="1" smtClean="0"/>
              <a:t>배타락</a:t>
            </a:r>
            <a:r>
              <a:rPr lang="en-US" altLang="ko-KR" dirty="0" smtClean="0"/>
              <a:t>(LX, exclusive lock)</a:t>
            </a:r>
            <a:r>
              <a:rPr lang="ko-KR" altLang="en-US" dirty="0" smtClean="0"/>
              <a:t>으로 나뉨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공유락과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배타락을</a:t>
            </a:r>
            <a:r>
              <a:rPr lang="ko-KR" altLang="en-US" dirty="0" smtClean="0"/>
              <a:t> 사용하는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걸려있지 않으면 트랜잭션은 데이터에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걸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데이터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읽기만 할 경우 </a:t>
            </a:r>
            <a:r>
              <a:rPr lang="en-US" altLang="ko-KR" dirty="0" smtClean="0"/>
              <a:t>LS(X)</a:t>
            </a:r>
            <a:r>
              <a:rPr lang="ko-KR" altLang="en-US" dirty="0" smtClean="0"/>
              <a:t>를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읽거나 쓰기를 할 경우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를 요청한다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트랜잭션이 데이터에 </a:t>
            </a:r>
            <a:r>
              <a:rPr lang="en-US" altLang="ko-KR" dirty="0" smtClean="0"/>
              <a:t>LS(X)</a:t>
            </a:r>
            <a:r>
              <a:rPr lang="ko-KR" altLang="en-US" dirty="0" smtClean="0"/>
              <a:t>을 걸어둔 경우</a:t>
            </a:r>
            <a:r>
              <a:rPr lang="en-US" altLang="ko-KR" dirty="0" smtClean="0"/>
              <a:t>, LS(X)</a:t>
            </a:r>
            <a:r>
              <a:rPr lang="ko-KR" altLang="en-US" dirty="0" smtClean="0"/>
              <a:t>의 요청은 허용하고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는 허용하지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트랜잭션이 데이터에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을 걸어둔 경우</a:t>
            </a:r>
            <a:r>
              <a:rPr lang="en-US" altLang="ko-KR" dirty="0" smtClean="0"/>
              <a:t>, LS(X)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LX(X) </a:t>
            </a:r>
            <a:r>
              <a:rPr lang="ko-KR" altLang="en-US" dirty="0" smtClean="0"/>
              <a:t>모두 허용하지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허용받지</a:t>
            </a:r>
            <a:r>
              <a:rPr lang="ko-KR" altLang="en-US" dirty="0" smtClean="0"/>
              <a:t> 못하면 대기 상태가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02200"/>
              </p:ext>
            </p:extLst>
          </p:nvPr>
        </p:nvGraphicFramePr>
        <p:xfrm>
          <a:off x="755775" y="4474816"/>
          <a:ext cx="7848672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33"/>
                <a:gridCol w="2880320"/>
                <a:gridCol w="2880319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LX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LX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1033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락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호환행렬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en-US" altLang="ko-KR" dirty="0"/>
              <a:t>(2 phase locking)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걸고 해제하는 시점에 제한을 두지 않으면 두 개의 트랜잭션이 동시에 실행될 때 데이터의 일관성이 깨질 수 있어 이를 방지하는 방법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확장단계</a:t>
            </a:r>
            <a:r>
              <a:rPr lang="en-US" altLang="ko-KR" dirty="0" smtClean="0"/>
              <a:t>(Growing phase, Expanding phase) : </a:t>
            </a:r>
            <a:r>
              <a:rPr lang="ko-KR" altLang="en-US" dirty="0" smtClean="0"/>
              <a:t>트랜잭션이 필요한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획득하는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단계에서는 이미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획득한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해제하지 않음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수축단계</a:t>
            </a:r>
            <a:r>
              <a:rPr lang="en-US" altLang="ko-KR" dirty="0" smtClean="0"/>
              <a:t>(Shrinking phase) : </a:t>
            </a:r>
            <a:r>
              <a:rPr lang="ko-KR" altLang="en-US" dirty="0" smtClean="0"/>
              <a:t>트랜잭션이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해제하는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단계에서는 새로운 락을 획득하지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개의 데이터에 두 개의 트랜잭션이 접근하여 갱신하는 작업</a:t>
            </a:r>
            <a:endParaRPr lang="en-US" altLang="ko-KR" dirty="0" smtClean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447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 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사용할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448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algn="just"/>
            <a:endParaRPr lang="ko-KR" altLang="en-US" dirty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</a:t>
            </a:r>
            <a:r>
              <a:rPr lang="ko-KR" altLang="en-US" dirty="0" smtClean="0"/>
              <a:t>경우</a:t>
            </a:r>
            <a:endParaRPr lang="ko-KR" altLang="en-US" dirty="0"/>
          </a:p>
          <a:p>
            <a:pPr algn="just"/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090993"/>
              </p:ext>
            </p:extLst>
          </p:nvPr>
        </p:nvGraphicFramePr>
        <p:xfrm>
          <a:off x="755775" y="1703674"/>
          <a:ext cx="7632650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1"/>
                <a:gridCol w="2520280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t1=t1-100;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B=1000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B=1100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t1=t1+100;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B=1200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A+B=2190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일관성 제약조건에 위배됨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4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]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r>
              <a:rPr lang="ko-KR" altLang="en-US" dirty="0" smtClean="0"/>
              <a:t> 기법을 사용할 경우</a:t>
            </a:r>
          </a:p>
          <a:p>
            <a:pPr algn="just"/>
            <a:endParaRPr lang="ko-KR" altLang="en-US" dirty="0"/>
          </a:p>
          <a:p>
            <a:pPr algn="just"/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971023"/>
              </p:ext>
            </p:extLst>
          </p:nvPr>
        </p:nvGraphicFramePr>
        <p:xfrm>
          <a:off x="755775" y="1703674"/>
          <a:ext cx="7632650" cy="47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1"/>
                <a:gridCol w="2520280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t1=t1-100;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B=1000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…(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대기상태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t1=t1+100;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B=1100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B=1210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A+B=2200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일관성 제약조건을 지킴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4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r>
              <a:rPr lang="en-US" altLang="ko-KR" dirty="0"/>
              <a:t>(deadlock)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 이상의 트랜잭션이 각각 자신의 데이터에 대하여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획득하고 상대방 데이터에 대하여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요청하면 무한 대기 상태에 빠질 수 있는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교착상태라고도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개의 데이터에 두 개의 트랜잭션이 접근하여 갱신하는 작업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] Oracle DBMS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450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일반적으로 </a:t>
            </a:r>
            <a:r>
              <a:rPr lang="ko-KR" altLang="en-US" dirty="0" err="1" smtClean="0"/>
              <a:t>데드락이</a:t>
            </a:r>
            <a:r>
              <a:rPr lang="ko-KR" altLang="en-US" dirty="0" smtClean="0"/>
              <a:t> 발생하면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T1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T2</a:t>
            </a:r>
            <a:r>
              <a:rPr lang="ko-KR" altLang="en-US" dirty="0" smtClean="0"/>
              <a:t>의 작업 중 하나를 강제로 중지시킴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 나머지 </a:t>
            </a:r>
            <a:r>
              <a:rPr lang="ko-KR" altLang="en-US" dirty="0" err="1" smtClean="0"/>
              <a:t>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랜잭션은</a:t>
            </a:r>
            <a:r>
              <a:rPr lang="ko-KR" altLang="en-US" dirty="0" smtClean="0"/>
              <a:t> 정상적으로 실행됨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중지시키는 트랜잭션에서 변경한 데이터는 원래 상태로 되돌려 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트랜잭션의 개념을 이해하고 데이터베이스에서 왜 필요한지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트랜잭션 실행 시 동시성 제어가 필요한 이유를 알아보고 </a:t>
            </a:r>
            <a:r>
              <a:rPr lang="ko-KR" altLang="en-US" sz="1600" dirty="0" err="1" smtClean="0"/>
              <a:t>락킹을</a:t>
            </a:r>
            <a:r>
              <a:rPr lang="ko-KR" altLang="en-US" sz="1600" dirty="0" smtClean="0"/>
              <a:t> 이용한 동시성 제어 기법에 대해 알아본다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락킹보다</a:t>
            </a:r>
            <a:r>
              <a:rPr lang="ko-KR" altLang="en-US" sz="1600" dirty="0" smtClean="0"/>
              <a:t> 완화된 방법으로 트랜잭션의 동시성을 높이는 트랜잭션 고립 수준에 대해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데이터베이스 시스템에 문제가 생길 때의 복구 방법을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54109"/>
              </p:ext>
            </p:extLst>
          </p:nvPr>
        </p:nvGraphicFramePr>
        <p:xfrm>
          <a:off x="827584" y="1124744"/>
          <a:ext cx="7632649" cy="56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34093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86906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TRANSACTION NAME ‘T1’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pPr marL="542925" indent="-542925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price=price+100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6906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TRANSACTION NAME ‘T2’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price=price*1.1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=2;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468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price=price+100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=2;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…(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468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price=price*1.1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…(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4937"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2736304" cy="10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27" y="5884118"/>
            <a:ext cx="2592288" cy="22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603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105650" cy="349567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 bwMode="auto">
          <a:xfrm>
            <a:off x="611560" y="1166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75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트랜잭션 고립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동시 실행 문제</a:t>
            </a:r>
            <a:endParaRPr lang="en-US" altLang="ko-KR" dirty="0" smtClean="0"/>
          </a:p>
          <a:p>
            <a:r>
              <a:rPr lang="ko-KR" altLang="en-US" dirty="0" smtClean="0"/>
              <a:t>트랜잭션 고립 수준 명령어</a:t>
            </a:r>
            <a:endParaRPr lang="en-US" altLang="ko-KR" dirty="0" smtClean="0"/>
          </a:p>
          <a:p>
            <a:r>
              <a:rPr lang="ko-KR" altLang="en-US" dirty="0" smtClean="0"/>
              <a:t>트랜잭션 고립 수준 실습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505659"/>
              </p:ext>
            </p:extLst>
          </p:nvPr>
        </p:nvGraphicFramePr>
        <p:xfrm>
          <a:off x="788142" y="3501008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/>
                <a:gridCol w="936104"/>
                <a:gridCol w="936104"/>
                <a:gridCol w="3384376"/>
                <a:gridCol w="1872209"/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유령 데이터 읽기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 선택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5935" y="312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읽기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(read)/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쓰기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(write)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오손 읽기</a:t>
            </a:r>
            <a:r>
              <a:rPr lang="en-US" altLang="ko-KR" dirty="0" smtClean="0"/>
              <a:t>(dirty read)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읽기 작업을 하는 트랜잭션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이 쓰기 작업을 하는 트랜잭션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작업한 중간 데이터를 읽기 때문에 생기는 문제</a:t>
            </a:r>
            <a:endParaRPr lang="en-US" altLang="ko-KR" sz="1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작업 중인 트랜잭션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어떤 이유에서 작업을 철회</a:t>
            </a:r>
            <a:r>
              <a:rPr lang="en-US" altLang="ko-KR" sz="1400" b="0" dirty="0" smtClean="0"/>
              <a:t>(ROLLBACK)</a:t>
            </a:r>
            <a:r>
              <a:rPr lang="ko-KR" altLang="en-US" sz="1400" b="0" dirty="0" smtClean="0"/>
              <a:t>할 경우 트랜잭션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은 무효가 된 데이터를 읽게 되고 잘못된 결과를 </a:t>
            </a:r>
            <a:r>
              <a:rPr lang="ko-KR" altLang="en-US" sz="1400" b="0" smtClean="0"/>
              <a:t>도출하는 </a:t>
            </a:r>
            <a:r>
              <a:rPr lang="ko-KR" altLang="en-US" sz="1400" b="0" smtClean="0"/>
              <a:t>현상</a:t>
            </a:r>
            <a:endParaRPr lang="en-US" altLang="ko-KR" sz="1400" b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800" b="0" smtClean="0"/>
          </a:p>
          <a:p>
            <a:pPr>
              <a:buFont typeface="맑은 고딕" panose="020B0503020000020004" pitchFamily="50" charset="-127"/>
              <a:buChar char="■"/>
            </a:pPr>
            <a:r>
              <a:rPr lang="ko-KR" altLang="en-US" sz="1400" smtClean="0"/>
              <a:t>오손 읽기</a:t>
            </a:r>
            <a:r>
              <a:rPr lang="en-US" altLang="ko-KR" sz="1400" smtClean="0"/>
              <a:t>(dirty read)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를 실험하기 위한 실습테이블 생성</a:t>
            </a:r>
            <a:r>
              <a:rPr lang="en-US" altLang="ko-KR" sz="140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989" y="3429000"/>
            <a:ext cx="7632848" cy="328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실습 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Drop TABLE Users;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Users (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id 	  INTEGER,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name 	  VARCHAR2(20),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age 	  NUMBER);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Users VALUES (1, 'HONG GILDONG', 30);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FROM  Users;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smtClean="0">
                <a:latin typeface="+mn-ea"/>
                <a:ea typeface="+mn-ea"/>
              </a:rPr>
              <a:t>COMMIT</a:t>
            </a:r>
            <a:r>
              <a:rPr lang="en-US" altLang="ko-KR" sz="1200" smtClean="0">
                <a:latin typeface="+mn-ea"/>
                <a:ea typeface="+mn-ea"/>
              </a:rPr>
              <a:t>;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pic>
        <p:nvPicPr>
          <p:cNvPr id="5" name="Picture 2" descr="C:\Documents and Settings\Administrator\바탕 화면\DB_개론과_실습_강의교안_제작\04. 캡처 이미지\8장 이미지\ch08_r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4163" y="5445224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>
                <a:latin typeface="+mn-ea"/>
              </a:rPr>
              <a:t>가 동시에 실행된다</a:t>
            </a:r>
            <a:r>
              <a:rPr lang="en-US" altLang="ko-KR" dirty="0">
                <a:latin typeface="+mn-ea"/>
              </a:rPr>
              <a:t>. T1</a:t>
            </a:r>
            <a:r>
              <a:rPr lang="ko-KR" altLang="en-US" dirty="0">
                <a:latin typeface="+mn-ea"/>
              </a:rPr>
              <a:t>은 읽기만 하고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는 쓰기를 한다</a:t>
            </a:r>
            <a:r>
              <a:rPr lang="en-US" altLang="ko-KR" dirty="0">
                <a:latin typeface="+mn-ea"/>
              </a:rPr>
              <a:t>. T1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가 변경한 데이터를 읽어와 </a:t>
            </a:r>
            <a:endParaRPr lang="en-US" altLang="ko-KR" dirty="0">
              <a:latin typeface="+mn-ea"/>
            </a:endParaRPr>
          </a:p>
          <a:p>
            <a:pPr lvl="1" algn="just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작업하는데</a:t>
            </a:r>
            <a:r>
              <a:rPr lang="en-US" altLang="ko-KR" dirty="0">
                <a:latin typeface="+mn-ea"/>
              </a:rPr>
              <a:t>, T2</a:t>
            </a:r>
            <a:r>
              <a:rPr lang="ko-KR" altLang="en-US" dirty="0">
                <a:latin typeface="+mn-ea"/>
              </a:rPr>
              <a:t>가 작업 중 철회</a:t>
            </a:r>
            <a:r>
              <a:rPr lang="en-US" altLang="ko-KR" dirty="0">
                <a:latin typeface="+mn-ea"/>
              </a:rPr>
              <a:t>(ROLLBACK)</a:t>
            </a:r>
            <a:r>
              <a:rPr lang="ko-KR" altLang="en-US" dirty="0">
                <a:latin typeface="+mn-ea"/>
              </a:rPr>
              <a:t>를 하게 되었다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 algn="just">
              <a:buNone/>
            </a:pPr>
            <a:endParaRPr lang="en-US" altLang="ko-KR" dirty="0">
              <a:latin typeface="+mn-ea"/>
            </a:endParaRPr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오손 읽기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T2</a:t>
            </a:r>
            <a:r>
              <a:rPr lang="ko-KR" altLang="en-US" dirty="0"/>
              <a:t>가 변경한 데이터를 </a:t>
            </a:r>
            <a:r>
              <a:rPr lang="en-US" altLang="ko-KR" dirty="0"/>
              <a:t>T1</a:t>
            </a:r>
            <a:r>
              <a:rPr lang="ko-KR" altLang="en-US" dirty="0"/>
              <a:t>이 읽은 후 어떤 원인으로 인하여 </a:t>
            </a:r>
            <a:r>
              <a:rPr lang="en-US" altLang="ko-KR" dirty="0"/>
              <a:t>T2</a:t>
            </a:r>
            <a:r>
              <a:rPr lang="ko-KR" altLang="en-US" dirty="0"/>
              <a:t>가 스스로 철회</a:t>
            </a:r>
            <a:r>
              <a:rPr lang="en-US" altLang="ko-KR" dirty="0"/>
              <a:t>(ROLLBACK)</a:t>
            </a:r>
            <a:r>
              <a:rPr lang="ko-KR" altLang="en-US" dirty="0"/>
              <a:t>를 하게 되었다</a:t>
            </a:r>
            <a:r>
              <a:rPr lang="en-US" altLang="ko-KR" dirty="0"/>
              <a:t>. </a:t>
            </a:r>
            <a:r>
              <a:rPr lang="ko-KR" altLang="en-US" dirty="0"/>
              <a:t>철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회를 하면 </a:t>
            </a:r>
            <a:r>
              <a:rPr lang="en-US" altLang="ko-KR" dirty="0"/>
              <a:t>T2</a:t>
            </a:r>
            <a:r>
              <a:rPr lang="ko-KR" altLang="en-US" dirty="0"/>
              <a:t>의 작업은 없던 일이 된다</a:t>
            </a:r>
            <a:r>
              <a:rPr lang="en-US" altLang="ko-KR" dirty="0"/>
              <a:t>. T1</a:t>
            </a:r>
            <a:r>
              <a:rPr lang="ko-KR" altLang="en-US" dirty="0"/>
              <a:t>은 </a:t>
            </a:r>
            <a:r>
              <a:rPr lang="en-US" altLang="ko-KR" dirty="0"/>
              <a:t>T2</a:t>
            </a:r>
            <a:r>
              <a:rPr lang="ko-KR" altLang="en-US" dirty="0"/>
              <a:t>가 종료하지 않은 상태에서 </a:t>
            </a:r>
            <a:r>
              <a:rPr lang="en-US" altLang="ko-KR" dirty="0"/>
              <a:t>T2</a:t>
            </a:r>
            <a:r>
              <a:rPr lang="ko-KR" altLang="en-US" dirty="0"/>
              <a:t>가 변경한 데이터를 보고 작업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을 하게 된 것이다</a:t>
            </a:r>
            <a:r>
              <a:rPr lang="en-US" altLang="ko-KR" dirty="0"/>
              <a:t>. </a:t>
            </a:r>
            <a:r>
              <a:rPr lang="ko-KR" altLang="en-US" dirty="0"/>
              <a:t>아래는 트랜잭션 </a:t>
            </a:r>
            <a:r>
              <a:rPr lang="en-US" altLang="ko-KR" dirty="0"/>
              <a:t>T2</a:t>
            </a:r>
            <a:r>
              <a:rPr lang="ko-KR" altLang="en-US" dirty="0"/>
              <a:t>가 홍길동의 나이를 </a:t>
            </a:r>
            <a:r>
              <a:rPr lang="en-US" altLang="ko-KR" dirty="0"/>
              <a:t>30</a:t>
            </a:r>
            <a:r>
              <a:rPr lang="ko-KR" altLang="en-US" dirty="0"/>
              <a:t>에서 </a:t>
            </a:r>
            <a:r>
              <a:rPr lang="en-US" altLang="ko-KR" dirty="0"/>
              <a:t>21</a:t>
            </a:r>
            <a:r>
              <a:rPr lang="ko-KR" altLang="en-US" dirty="0"/>
              <a:t>로 변경한 후 철회</a:t>
            </a:r>
            <a:r>
              <a:rPr lang="en-US" altLang="ko-KR" dirty="0"/>
              <a:t>(ROLLBACK)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에게 오류를 발생시킨 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endParaRPr lang="ko-KR" altLang="en-US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523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836298"/>
              </p:ext>
            </p:extLst>
          </p:nvPr>
        </p:nvGraphicFramePr>
        <p:xfrm>
          <a:off x="827584" y="1658870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22472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UNCOMMITTED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582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 READ</a:t>
                      </a:r>
                    </a:p>
                    <a:p>
                      <a:r>
                        <a:rPr lang="en-US" altLang="ko-KR" sz="1200" dirty="0" smtClean="0"/>
                        <a:t>UNCOMMITTED;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UPDATE Users SET       age=21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ROLLBACK;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id=1;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558430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925" y="3717032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4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4785" y="4390651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5" descr="C:\Documents and Settings\Administrator\바탕 화면\DB_개론과_실습_강의교안_제작\04. 캡처 이미지\8장 이미지\ch08_r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291" y="5301208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18086" y="1184884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  <a:ea typeface="+mn-ea"/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READ UNCOMMITTED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명령을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제공하지 않기 때문에 실험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재현은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불가능하다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29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반복불가능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반복불가능 읽기</a:t>
            </a:r>
            <a:r>
              <a:rPr lang="en-US" altLang="ko-KR" dirty="0" smtClean="0"/>
              <a:t>(non-repeatable read)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데이터를 읽고 트랜잭션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가 데이터를 쓰고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갱신</a:t>
            </a:r>
            <a:r>
              <a:rPr lang="en-US" altLang="ko-KR" sz="1400" b="0" dirty="0"/>
              <a:t>, UPDATE) </a:t>
            </a: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다시 한 번 데이터를 읽을 때 생기는 문제</a:t>
            </a:r>
            <a:endParaRPr lang="en-US" altLang="ko-K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읽기 작업을 다시 한 번 반복할 경우 이전의 결과와 다른 결과가 나오는 현상</a:t>
            </a:r>
            <a:endParaRPr lang="en-US" altLang="ko-KR" sz="1400" b="0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/>
              <a:t>가 동시에 실행된다</a:t>
            </a:r>
            <a:r>
              <a:rPr lang="en-US" altLang="ko-KR" dirty="0"/>
              <a:t>. 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, UPDATE)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반복불가능 읽기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T1</a:t>
            </a:r>
            <a:r>
              <a:rPr lang="ko-KR" altLang="en-US" dirty="0"/>
              <a:t>이 데이터를 읽고 작업하던 중 </a:t>
            </a:r>
            <a:r>
              <a:rPr lang="en-US" altLang="ko-KR" dirty="0"/>
              <a:t>T2</a:t>
            </a:r>
            <a:r>
              <a:rPr lang="ko-KR" altLang="en-US" dirty="0"/>
              <a:t>가 데이터를 변경하였다</a:t>
            </a:r>
            <a:r>
              <a:rPr lang="en-US" altLang="ko-KR" dirty="0"/>
              <a:t>. T1</a:t>
            </a:r>
            <a:r>
              <a:rPr lang="ko-KR" altLang="en-US" dirty="0"/>
              <a:t>은 변경한 데이터를 보고 다시 한 번 작업을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하였다</a:t>
            </a:r>
            <a:r>
              <a:rPr lang="en-US" altLang="ko-KR" dirty="0"/>
              <a:t>. </a:t>
            </a:r>
            <a:r>
              <a:rPr lang="ko-KR" altLang="en-US" dirty="0"/>
              <a:t>오손 읽기와 달리 이번에는 </a:t>
            </a: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데이터는 아니다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T1 </a:t>
            </a:r>
            <a:r>
              <a:rPr lang="ko-KR" altLang="en-US" dirty="0"/>
              <a:t>입장에서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는 같은 </a:t>
            </a:r>
            <a:r>
              <a:rPr lang="en-US" altLang="ko-KR" dirty="0"/>
              <a:t>SQL 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반복불가능 읽기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768591"/>
              </p:ext>
            </p:extLst>
          </p:nvPr>
        </p:nvGraphicFramePr>
        <p:xfrm>
          <a:off x="683568" y="1196752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COMMITTED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7966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 READ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 id=1;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 READ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Users  SET  age=21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id=1;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* FROM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id=1;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 id=1;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523869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365104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013176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1446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유령데이터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유령데이터 읽기</a:t>
            </a:r>
            <a:r>
              <a:rPr lang="en-US" altLang="ko-KR" dirty="0" smtClean="0"/>
              <a:t>(phantom read)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데이터를 읽고 트랜잭션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가 데이터를 쓰고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삽입</a:t>
            </a:r>
            <a:r>
              <a:rPr lang="en-US" altLang="ko-KR" sz="1400" b="0" dirty="0"/>
              <a:t>, INSERT) </a:t>
            </a: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다시 한 번 데이터를 읽을 때 생기는 문제</a:t>
            </a:r>
            <a:endParaRPr lang="en-US" altLang="ko-K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읽기 작업을 다시 한 번 반복할 경우 이전에 없던 데이터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유령 데이터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가 나타나는 현상</a:t>
            </a:r>
            <a:endParaRPr lang="en-US" altLang="ko-KR" sz="1400" b="0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INSERT)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유령데이터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이번에는 </a:t>
            </a:r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/>
              <a:t>T2</a:t>
            </a:r>
            <a:r>
              <a:rPr lang="ko-KR" altLang="en-US" dirty="0"/>
              <a:t>가 새로운 데이터를 삽입한 사실을 모르고 작업을 한다</a:t>
            </a:r>
            <a:r>
              <a:rPr lang="en-US" altLang="ko-KR" dirty="0"/>
              <a:t>. 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데이터는 아니다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T1 </a:t>
            </a:r>
            <a:r>
              <a:rPr lang="ko-KR" altLang="en-US" dirty="0"/>
              <a:t>입장에서는 새로운 데이터가 반영되어 반복불가능 읽기와 마찬가지로 같은 </a:t>
            </a:r>
            <a:r>
              <a:rPr lang="en-US" altLang="ko-KR" dirty="0"/>
              <a:t>SQL </a:t>
            </a:r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 </a:t>
            </a:r>
            <a:r>
              <a:rPr lang="ko-KR" altLang="en-US" dirty="0"/>
              <a:t>유령데이터 읽기는 반복불가능 읽기와 비슷하지만 없던 데이터가 삽입되었기 때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문에 다르게 구분한다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유령데이터 읽기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051479"/>
              </p:ext>
            </p:extLst>
          </p:nvPr>
        </p:nvGraphicFramePr>
        <p:xfrm>
          <a:off x="683568" y="1484784"/>
          <a:ext cx="7632649" cy="491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85336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</a:t>
                      </a:r>
                    </a:p>
                    <a:p>
                      <a:r>
                        <a:rPr lang="en-US" altLang="ko-KR" sz="1200" dirty="0" smtClean="0"/>
                        <a:t>REPEATABLE READ;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age BETWEEN 10 AND 30;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</a:t>
                      </a:r>
                    </a:p>
                    <a:p>
                      <a:r>
                        <a:rPr lang="en-US" altLang="ko-KR" sz="1200" dirty="0" smtClean="0"/>
                        <a:t>READ 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INSERT INTO Users VALUES (3, ‘Bob’, 27 );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age BETWEEN 10 AND 30;</a:t>
                      </a:r>
                    </a:p>
                    <a:p>
                      <a:endParaRPr lang="en-US" altLang="ko-KR" sz="1200" dirty="0" smtClean="0"/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age BETWEEN 10 AND 30;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171899"/>
            <a:ext cx="160020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3" descr="C:\Documents and Settings\Administrator\바탕 화면\DB_개론과_실습_강의교안_제작\04. 캡처 이미지\8장 이미지\ch08_r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157192"/>
            <a:ext cx="1609725" cy="619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4" descr="C:\Documents and Settings\Administrator\바탕 화면\DB_개론과_실습_강의교안_제작\04. 캡처 이미지\8장 이미지\ch08_r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6021288"/>
            <a:ext cx="1609725" cy="609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90088" y="915289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>
                <a:solidFill>
                  <a:srgbClr val="FF0000"/>
                </a:solidFill>
                <a:latin typeface="+mn-ea"/>
                <a:ea typeface="+mn-ea"/>
              </a:rPr>
              <a:t>오라클은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기본적으로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REPEATABLE READ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명령을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제공하지 않기 때문에 실험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재현은 불가능하다</a:t>
            </a:r>
            <a:r>
              <a:rPr lang="en-US" altLang="ko-KR" sz="120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T1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READ COMMITTED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로 바꾸어 실험을 해볼 수 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43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개념</a:t>
            </a:r>
            <a:endParaRPr lang="en-US" altLang="ko-KR" dirty="0" smtClean="0"/>
          </a:p>
          <a:p>
            <a:r>
              <a:rPr lang="ko-KR" altLang="en-US" dirty="0" smtClean="0"/>
              <a:t>트랜잭션의 성질</a:t>
            </a:r>
            <a:endParaRPr lang="en-US" altLang="ko-KR" dirty="0" smtClean="0"/>
          </a:p>
          <a:p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트랜잭션 고립 수준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트랜잭션 고립 수준 명령어</a:t>
            </a:r>
            <a:r>
              <a:rPr lang="en-US" altLang="ko-KR" dirty="0"/>
              <a:t>(transaction isolation level instruction)</a:t>
            </a:r>
          </a:p>
          <a:p>
            <a:pPr marL="355600" indent="0" algn="just">
              <a:buNone/>
            </a:pPr>
            <a:r>
              <a:rPr lang="en-US" altLang="ko-KR" dirty="0" smtClean="0"/>
              <a:t>DBMS</a:t>
            </a:r>
            <a:r>
              <a:rPr lang="ko-KR" altLang="en-US" dirty="0" smtClean="0"/>
              <a:t>는 트랜잭션을 동시에 실행시키면서 락보다 좀 더 완화된 방법으로 문제를 해결하기 위해 제공하는 명령어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385895"/>
              </p:ext>
            </p:extLst>
          </p:nvPr>
        </p:nvGraphicFramePr>
        <p:xfrm>
          <a:off x="614775" y="3140968"/>
          <a:ext cx="7848674" cy="200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9"/>
                <a:gridCol w="2016224"/>
                <a:gridCol w="2088232"/>
                <a:gridCol w="1872209"/>
              </a:tblGrid>
              <a:tr h="576064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고립 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오손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반복불가능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유령데이터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REPEATABLE READ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SERIALIZABLE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568" y="27695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고립 수준 명령어와 발생 현상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READ UNCOMMITTED(Level = 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고립 수준이 가장 낮은 명령어로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데이터에 아무런 </a:t>
            </a:r>
            <a:r>
              <a:rPr lang="ko-KR" altLang="en-US" dirty="0" err="1" smtClean="0"/>
              <a:t>공유락을</a:t>
            </a:r>
            <a:r>
              <a:rPr lang="ko-KR" altLang="en-US" dirty="0" smtClean="0"/>
              <a:t> 걸지 않음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1400" b="0" dirty="0" smtClean="0"/>
              <a:t>(</a:t>
            </a:r>
            <a:r>
              <a:rPr lang="ko-KR" altLang="en-US" sz="1400" b="0" dirty="0" err="1"/>
              <a:t>배타락은</a:t>
            </a:r>
            <a:r>
              <a:rPr lang="ko-KR" altLang="en-US" sz="1400" b="0" dirty="0"/>
              <a:t> 갱신손실 </a:t>
            </a:r>
            <a:r>
              <a:rPr lang="ko-KR" altLang="en-US" sz="1400" b="0" dirty="0" smtClean="0"/>
              <a:t>문제 때문에 </a:t>
            </a:r>
            <a:r>
              <a:rPr lang="ko-KR" altLang="en-US" sz="1400" b="0" dirty="0"/>
              <a:t>걸어야 한다</a:t>
            </a:r>
            <a:r>
              <a:rPr lang="en-US" altLang="ko-KR" sz="1400" b="0" dirty="0"/>
              <a:t>). </a:t>
            </a:r>
            <a:r>
              <a:rPr lang="ko-KR" altLang="en-US" sz="1400" b="0" dirty="0"/>
              <a:t>또한 다른 트랜잭션에 </a:t>
            </a:r>
            <a:r>
              <a:rPr lang="ko-KR" altLang="en-US" sz="1400" b="0" dirty="0" err="1"/>
              <a:t>공유락과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배타락이</a:t>
            </a:r>
            <a:r>
              <a:rPr lang="ko-KR" altLang="en-US" sz="1400" b="0" dirty="0"/>
              <a:t> 걸린 데이터를 대기하지 않고 읽는다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심지어 다른 트랜잭션이 </a:t>
            </a:r>
            <a:r>
              <a:rPr lang="en-US" altLang="ko-KR" sz="1400" b="0" dirty="0"/>
              <a:t>COMMIT</a:t>
            </a:r>
            <a:r>
              <a:rPr lang="ko-KR" altLang="en-US" sz="1400" b="0" dirty="0"/>
              <a:t>하지 않은 데이터도 읽을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때문에 오손</a:t>
            </a:r>
            <a:r>
              <a:rPr lang="en-US" altLang="ko-KR" sz="1400" b="0" dirty="0"/>
              <a:t>(dirty) </a:t>
            </a:r>
            <a:r>
              <a:rPr lang="ko-KR" altLang="en-US" sz="1400" b="0" dirty="0"/>
              <a:t>페이지의 데이터를 읽게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</a:t>
            </a:r>
            <a:r>
              <a:rPr lang="en-US" altLang="ko-KR" sz="1400" b="0" dirty="0"/>
              <a:t>SELECT </a:t>
            </a:r>
            <a:r>
              <a:rPr lang="ko-KR" altLang="en-US" sz="1400" b="0" dirty="0"/>
              <a:t>질의의 대상이 되는 테이블에 대해서 </a:t>
            </a:r>
            <a:r>
              <a:rPr lang="ko-KR" altLang="en-US" sz="1400" b="0" dirty="0" err="1"/>
              <a:t>락을</a:t>
            </a:r>
            <a:r>
              <a:rPr lang="ko-KR" altLang="en-US" sz="1400" b="0" dirty="0"/>
              <a:t> 설정하지 않은 것</a:t>
            </a:r>
            <a:r>
              <a:rPr lang="en-US" altLang="ko-KR" sz="1400" b="0" dirty="0"/>
              <a:t>(NOLOCK)</a:t>
            </a:r>
            <a:r>
              <a:rPr lang="ko-KR" altLang="en-US" sz="1400" b="0" dirty="0"/>
              <a:t>과 같다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56717"/>
              </p:ext>
            </p:extLst>
          </p:nvPr>
        </p:nvGraphicFramePr>
        <p:xfrm>
          <a:off x="967695" y="3789040"/>
          <a:ext cx="6788233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41"/>
                <a:gridCol w="5757992"/>
              </a:tblGrid>
              <a:tr h="3025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484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공유락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걸지 않음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트랜잭션의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공유락과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배타락이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걸린 데이터를 읽음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READ UNCOMMITTED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오손 읽기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반복불가능 읽기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4630" y="33444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READ UNCOMMITTED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READ COMMITTED(Level=1)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오손</a:t>
            </a:r>
            <a:r>
              <a:rPr lang="en-US" altLang="ko-KR" dirty="0" smtClean="0"/>
              <a:t>(dirty) </a:t>
            </a:r>
            <a:r>
              <a:rPr lang="ko-KR" altLang="en-US" dirty="0" smtClean="0"/>
              <a:t>페이지의 참조를 피하기 위해 자신의 데이터를 읽는 동안 </a:t>
            </a:r>
            <a:r>
              <a:rPr lang="ko-KR" altLang="en-US" dirty="0" err="1" smtClean="0"/>
              <a:t>공유락을</a:t>
            </a:r>
            <a:r>
              <a:rPr lang="ko-KR" altLang="en-US" dirty="0" smtClean="0"/>
              <a:t> 걸지만 트랜잭션이 끝나기 전에라도 해지 가능함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sz="1400" b="0" dirty="0" smtClean="0"/>
              <a:t>다른 트랜잭션 데이터는 </a:t>
            </a:r>
            <a:r>
              <a:rPr lang="ko-KR" altLang="en-US" sz="1400" b="0" dirty="0" err="1" smtClean="0"/>
              <a:t>락</a:t>
            </a:r>
            <a:r>
              <a:rPr lang="ko-KR" altLang="en-US" sz="1400" b="0" dirty="0" smtClean="0"/>
              <a:t> 호환성 규칙에 따라 진행한다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옵션은 </a:t>
            </a:r>
            <a:r>
              <a:rPr lang="ko-KR" altLang="en-US" sz="1400" b="0" dirty="0" err="1" smtClean="0"/>
              <a:t>오라클의</a:t>
            </a:r>
            <a:r>
              <a:rPr lang="ko-KR" altLang="en-US" sz="1400" b="0" dirty="0" smtClean="0"/>
              <a:t> 기본 설정으로 아무런 설정을 하지 않으면 </a:t>
            </a:r>
            <a:r>
              <a:rPr lang="en-US" altLang="ko-KR" sz="1400" b="0" dirty="0" smtClean="0"/>
              <a:t>READ COMMITTED </a:t>
            </a:r>
            <a:r>
              <a:rPr lang="ko-KR" altLang="en-US" sz="1400" b="0" dirty="0" smtClean="0"/>
              <a:t>방식으로 수행됨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735512"/>
              </p:ext>
            </p:extLst>
          </p:nvPr>
        </p:nvGraphicFramePr>
        <p:xfrm>
          <a:off x="827784" y="3152367"/>
          <a:ext cx="7704656" cy="20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끝나면 바로 해지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READ 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반복불가능 읽기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7" y="27809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READ COMMITTED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3.2.3 REPEATABLE READ(Level=2)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데이터에 설정된 </a:t>
            </a:r>
            <a:r>
              <a:rPr lang="ko-KR" altLang="en-US" dirty="0" err="1" smtClean="0"/>
              <a:t>공유락과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배타락을</a:t>
            </a:r>
            <a:r>
              <a:rPr lang="ko-KR" altLang="en-US" dirty="0" smtClean="0"/>
              <a:t> 트랜잭션이 종료할 때까지 유지하여 다른 트랜잭션이 자신의 데이터를 갱신</a:t>
            </a:r>
            <a:r>
              <a:rPr lang="en-US" altLang="ko-KR" dirty="0" smtClean="0"/>
              <a:t>(UPDATE)</a:t>
            </a:r>
            <a:r>
              <a:rPr lang="ko-KR" altLang="en-US" dirty="0" smtClean="0"/>
              <a:t>할 수 없도록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z="1400" b="0" dirty="0"/>
              <a:t>다른 트랜잭션 데이터는 </a:t>
            </a:r>
            <a:r>
              <a:rPr lang="ko-KR" altLang="en-US" sz="1400" b="0" dirty="0" err="1"/>
              <a:t>락</a:t>
            </a:r>
            <a:r>
              <a:rPr lang="ko-KR" altLang="en-US" sz="1400" b="0" dirty="0"/>
              <a:t> 호환성 규칙에 따라 진행한다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다른 고립화 수준에 비해 데이터의 동시성</a:t>
            </a:r>
            <a:r>
              <a:rPr lang="en-US" altLang="ko-KR" sz="1400" b="0" dirty="0"/>
              <a:t>(concurrency)</a:t>
            </a:r>
            <a:r>
              <a:rPr lang="ko-KR" altLang="en-US" sz="1400" b="0" dirty="0"/>
              <a:t>이 낮아 특별하지 않은 상황이라면 사용하지 않는 것이 좋다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348220"/>
              </p:ext>
            </p:extLst>
          </p:nvPr>
        </p:nvGraphicFramePr>
        <p:xfrm>
          <a:off x="827584" y="3645024"/>
          <a:ext cx="7704656" cy="20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21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REPEATABLE READ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3.2.4 SERIALIZABLE(Level=3)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고립 수준이 가장 높은 명령어로</a:t>
            </a:r>
            <a:r>
              <a:rPr lang="en-US" altLang="ko-KR" dirty="0"/>
              <a:t>, </a:t>
            </a:r>
            <a:r>
              <a:rPr lang="ko-KR" altLang="en-US" dirty="0"/>
              <a:t>실행 중인 트랜잭션은 다른 트랜잭션으로부터 완벽하게 분리된다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b="0" dirty="0" smtClean="0"/>
              <a:t>데이터 </a:t>
            </a:r>
            <a:r>
              <a:rPr lang="ko-KR" altLang="en-US" sz="1400" b="0" dirty="0"/>
              <a:t>집합에 범위를 지어 잠금을 설정할 수 있기 때문에 다른 사용자가 데이터를 변경하려고 할 때 트랜잭션을 완벽하게 분리할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네 가지 고립화 수준 중 제한이 가장 심하고 데이터의 동시성도 낮다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</a:t>
            </a:r>
            <a:r>
              <a:rPr lang="en-US" altLang="ko-KR" sz="1400" b="0" dirty="0"/>
              <a:t>SELECT </a:t>
            </a:r>
            <a:r>
              <a:rPr lang="ko-KR" altLang="en-US" sz="1400" b="0" dirty="0"/>
              <a:t>질의의 대상이 되는 테이블에 미리 </a:t>
            </a:r>
            <a:r>
              <a:rPr lang="ko-KR" altLang="en-US" sz="1400" b="0" dirty="0" err="1"/>
              <a:t>배타락을</a:t>
            </a:r>
            <a:r>
              <a:rPr lang="ko-KR" altLang="en-US" sz="1400" b="0" dirty="0"/>
              <a:t> 설정한 것과 같은 효과를 낸다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4812"/>
              </p:ext>
            </p:extLst>
          </p:nvPr>
        </p:nvGraphicFramePr>
        <p:xfrm>
          <a:off x="755576" y="3861048"/>
          <a:ext cx="7704656" cy="218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인덱스에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설정하여 다른 트랜잭션의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문이 금지됨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34290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SERIALIZABLE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반복불가능 읽기 문제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[</a:t>
            </a:r>
            <a:r>
              <a:rPr lang="ko-KR" altLang="en-US" dirty="0" smtClean="0"/>
              <a:t>문제발생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반복불가능 읽기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462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899762"/>
              </p:ext>
            </p:extLst>
          </p:nvPr>
        </p:nvGraphicFramePr>
        <p:xfrm>
          <a:off x="971600" y="1844824"/>
          <a:ext cx="7632649" cy="471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485" y="2996952"/>
            <a:ext cx="468327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021108"/>
            <a:ext cx="468327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5250152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8461" y="5958186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265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반복불가능 읽기 문제와 방지를 위한 고립수준 상향명령어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[</a:t>
            </a:r>
            <a:r>
              <a:rPr lang="ko-KR" altLang="en-US" dirty="0" smtClean="0"/>
              <a:t>문제방지</a:t>
            </a:r>
            <a:r>
              <a:rPr lang="en-US" altLang="ko-KR" dirty="0" smtClean="0"/>
              <a:t>] REPEATABLE READ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463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346155"/>
              </p:ext>
            </p:extLst>
          </p:nvPr>
        </p:nvGraphicFramePr>
        <p:xfrm>
          <a:off x="971600" y="1988840"/>
          <a:ext cx="7632649" cy="43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REPEATABLE READ;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SUM(price) </a:t>
                      </a:r>
                      <a:r>
                        <a:rPr lang="ko-KR" altLang="en-US" sz="1200" dirty="0" smtClean="0"/>
                        <a:t>총액 </a:t>
                      </a:r>
                      <a:r>
                        <a:rPr lang="en-US" altLang="ko-KR" sz="1200" dirty="0" smtClean="0"/>
                        <a:t>FROM  Book;</a:t>
                      </a:r>
                    </a:p>
                    <a:p>
                      <a:r>
                        <a:rPr lang="en-US" altLang="ko-KR" sz="1200" dirty="0" smtClean="0"/>
                        <a:t>/* </a:t>
                      </a:r>
                      <a:r>
                        <a:rPr lang="ko-KR" altLang="en-US" sz="1200" dirty="0" smtClean="0"/>
                        <a:t>여기까지 실행해본 후 진행 *</a:t>
                      </a:r>
                      <a:r>
                        <a:rPr lang="en-US" altLang="ko-KR" sz="1200" dirty="0" smtClean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FROM 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같음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515" y="303739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00506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515" y="544522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899592" y="6381135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</a:rPr>
              <a:t>REPEATABLE READ </a:t>
            </a:r>
            <a:r>
              <a:rPr lang="ko-KR" altLang="en-US" sz="1200" dirty="0">
                <a:solidFill>
                  <a:srgbClr val="FF0000"/>
                </a:solidFill>
              </a:rPr>
              <a:t>명령을 제공하지 않기 때문에 실험 재현은 불가능하다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0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5920468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611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12933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유령데이터 읽기 문제 발생 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[</a:t>
            </a:r>
            <a:r>
              <a:rPr lang="ko-KR" altLang="en-US" dirty="0" smtClean="0"/>
              <a:t>문제발생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유령데이터 읽기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464</a:t>
            </a:r>
            <a:r>
              <a:rPr lang="ko-KR" altLang="en-US" dirty="0" smtClean="0"/>
              <a:t>쪽</a:t>
            </a:r>
            <a:endParaRPr lang="en-US" altLang="ko-KR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09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714134"/>
              </p:ext>
            </p:extLst>
          </p:nvPr>
        </p:nvGraphicFramePr>
        <p:xfrm>
          <a:off x="899592" y="1844262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REPEATABLE READ;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INSERT INTO Book VALUES (11,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테스트출판사’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,5500);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220" y="3121688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93305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941168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6220" y="5733256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99592" y="6381135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</a:rPr>
              <a:t>REPEATABLE READ </a:t>
            </a:r>
            <a:r>
              <a:rPr lang="ko-KR" altLang="en-US" sz="1200" dirty="0">
                <a:solidFill>
                  <a:srgbClr val="FF0000"/>
                </a:solidFill>
              </a:rPr>
              <a:t>명령을 제공하지 않기 때문에 실험 재현은 불가능하다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1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유령데이터 읽기 문제 방지를 위한 고립 수준 상향 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[</a:t>
            </a:r>
            <a:r>
              <a:rPr lang="ko-KR" altLang="en-US" dirty="0" smtClean="0"/>
              <a:t>문제방지</a:t>
            </a:r>
            <a:r>
              <a:rPr lang="en-US" altLang="ko-KR" dirty="0" smtClean="0"/>
              <a:t>] SERIALIZABLE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466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368551"/>
              </p:ext>
            </p:extLst>
          </p:nvPr>
        </p:nvGraphicFramePr>
        <p:xfrm>
          <a:off x="899592" y="1988840"/>
          <a:ext cx="7632649" cy="43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SERIALIZABLE;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여기까지 실행해본 후 진행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INSERT INTO Book VALUES (11,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테스트출판사’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,5500);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SUM(price)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총액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FROM  Book;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앞의 결과와 같음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2875" y="3198502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0506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396" y="537321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949280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5153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0" y="1196752"/>
            <a:ext cx="5976664" cy="1135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7" y="2403987"/>
            <a:ext cx="6192688" cy="4265373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3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데이터를 다루는 논리적인 작업의 단위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데이터베이스에서 트랜잭션을 정의하는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데이터베이스에서 데이터를 다룰 때 장애가 일어날 때 데이터를 복구하는 작업의 단위가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데이터베이스에서 여러 작업이 동시에 같은 데이터를 다룰 때가 이 작업을 서로 분리하는 단위가 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트랜잭션은 전체가 수행되거나 또는 전혀 수행되지 않아야 함</a:t>
            </a:r>
            <a:r>
              <a:rPr lang="en-US" altLang="ko-KR" dirty="0" smtClean="0"/>
              <a:t>(all or nothing).</a:t>
            </a:r>
          </a:p>
          <a:p>
            <a:pPr lvl="1">
              <a:buNone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은행 업무를 보는데 </a:t>
            </a:r>
            <a:r>
              <a:rPr lang="en-US" altLang="ko-KR" sz="1400" dirty="0" smtClean="0"/>
              <a:t>A </a:t>
            </a:r>
            <a:r>
              <a:rPr lang="ko-KR" altLang="en-US" sz="1400" dirty="0" smtClean="0"/>
              <a:t>계좌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박지성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B </a:t>
            </a:r>
            <a:r>
              <a:rPr lang="ko-KR" altLang="en-US" sz="1400" dirty="0" smtClean="0"/>
              <a:t>계좌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10,000</a:t>
            </a:r>
            <a:r>
              <a:rPr lang="ko-KR" altLang="en-US" sz="1400" dirty="0" smtClean="0"/>
              <a:t>원을 이체할 경우</a:t>
            </a: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9856" y="3933056"/>
            <a:ext cx="7764288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BEGIN</a:t>
            </a:r>
          </a:p>
          <a:p>
            <a:pPr lvl="1">
              <a:lnSpc>
                <a:spcPct val="14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① </a:t>
            </a:r>
            <a:r>
              <a:rPr lang="en-US" altLang="ko-KR" sz="1400" dirty="0" smtClean="0">
                <a:latin typeface="+mn-ea"/>
                <a:ea typeface="+mn-ea"/>
              </a:rPr>
              <a:t>A </a:t>
            </a:r>
            <a:r>
              <a:rPr lang="ko-KR" altLang="en-US" sz="1400" dirty="0" smtClean="0">
                <a:latin typeface="+mn-ea"/>
                <a:ea typeface="+mn-ea"/>
              </a:rPr>
              <a:t>계좌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박지성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에서 </a:t>
            </a:r>
            <a:r>
              <a:rPr lang="en-US" altLang="ko-KR" sz="1400" dirty="0" smtClean="0">
                <a:latin typeface="+mn-ea"/>
                <a:ea typeface="+mn-ea"/>
              </a:rPr>
              <a:t>10,000</a:t>
            </a:r>
            <a:r>
              <a:rPr lang="ko-KR" altLang="en-US" sz="1400" dirty="0" smtClean="0">
                <a:latin typeface="+mn-ea"/>
                <a:ea typeface="+mn-ea"/>
              </a:rPr>
              <a:t>원을 인출하는 </a:t>
            </a:r>
            <a:r>
              <a:rPr lang="en-US" altLang="ko-KR" sz="1400" dirty="0" smtClean="0">
                <a:latin typeface="+mn-ea"/>
                <a:ea typeface="+mn-ea"/>
              </a:rPr>
              <a:t>UPDATE </a:t>
            </a:r>
            <a:r>
              <a:rPr lang="ko-KR" altLang="en-US" sz="1400" dirty="0" smtClean="0">
                <a:latin typeface="+mn-ea"/>
                <a:ea typeface="+mn-ea"/>
              </a:rPr>
              <a:t>문</a:t>
            </a:r>
          </a:p>
          <a:p>
            <a:pPr lvl="1">
              <a:lnSpc>
                <a:spcPct val="14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② 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ko-KR" altLang="en-US" sz="1400" dirty="0" smtClean="0">
                <a:latin typeface="+mn-ea"/>
                <a:ea typeface="+mn-ea"/>
              </a:rPr>
              <a:t>계좌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    </a:t>
            </a:r>
            <a:r>
              <a:rPr lang="en-US" altLang="ko-KR" sz="1400" dirty="0" smtClean="0">
                <a:latin typeface="+mn-ea"/>
                <a:ea typeface="+mn-ea"/>
              </a:rPr>
              <a:t>10,000</a:t>
            </a:r>
            <a:r>
              <a:rPr lang="ko-KR" altLang="en-US" sz="1400" dirty="0" smtClean="0">
                <a:latin typeface="+mn-ea"/>
                <a:ea typeface="+mn-ea"/>
              </a:rPr>
              <a:t>원을 입금하는 </a:t>
            </a:r>
            <a:r>
              <a:rPr lang="en-US" altLang="ko-KR" sz="1400" dirty="0" smtClean="0">
                <a:latin typeface="+mn-ea"/>
                <a:ea typeface="+mn-ea"/>
              </a:rPr>
              <a:t>UPDATE </a:t>
            </a:r>
            <a:r>
              <a:rPr lang="ko-KR" altLang="en-US" sz="1400" dirty="0" smtClean="0">
                <a:latin typeface="+mn-ea"/>
                <a:ea typeface="+mn-ea"/>
              </a:rPr>
              <a:t>문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END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트랜잭션과 회복</a:t>
            </a:r>
            <a:endParaRPr lang="en-US" altLang="ko-KR" dirty="0" smtClean="0"/>
          </a:p>
          <a:p>
            <a:r>
              <a:rPr lang="ko-KR" altLang="en-US" dirty="0" smtClean="0"/>
              <a:t>로그 파일</a:t>
            </a:r>
            <a:endParaRPr lang="en-US" altLang="ko-KR" dirty="0" smtClean="0"/>
          </a:p>
          <a:p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r>
              <a:rPr lang="ko-KR" altLang="en-US" dirty="0" smtClean="0"/>
              <a:t>체크포인트를 이용한 회복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회복</a:t>
            </a:r>
            <a:r>
              <a:rPr lang="en-US" altLang="ko-KR" dirty="0" smtClean="0"/>
              <a:t>(recovery)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    데이터베이스에 장애가 발생했을 때 데이터베이스를 일관성 있는 상태로 되돌리는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데이터베이스 시스템에서 발생할 수 있는 장애 유형</a:t>
            </a:r>
            <a:endParaRPr lang="en-US" altLang="ko-KR" dirty="0" smtClean="0"/>
          </a:p>
          <a:p>
            <a:pPr lvl="1" algn="just"/>
            <a:r>
              <a:rPr lang="ko-KR" altLang="en-US" sz="1400" dirty="0"/>
              <a:t>시스템 충돌 </a:t>
            </a:r>
            <a:r>
              <a:rPr lang="en-US" altLang="ko-KR" sz="1400" dirty="0"/>
              <a:t>: </a:t>
            </a:r>
            <a:r>
              <a:rPr lang="ko-KR" altLang="en-US" sz="1400" dirty="0"/>
              <a:t>하드웨어 혹은 소프트웨어의 오류로 인하여 주기억장치가 손실되는 것을 말한다</a:t>
            </a:r>
            <a:r>
              <a:rPr lang="en-US" altLang="ko-KR" sz="1400" dirty="0"/>
              <a:t>. </a:t>
            </a:r>
            <a:r>
              <a:rPr lang="ko-KR" altLang="en-US" sz="1400" dirty="0"/>
              <a:t>주기억장치에 </a:t>
            </a:r>
            <a:r>
              <a:rPr lang="ko-KR" altLang="en-US" sz="1400" dirty="0" smtClean="0"/>
              <a:t>상주하여 </a:t>
            </a:r>
            <a:r>
              <a:rPr lang="ko-KR" altLang="en-US" sz="1400" dirty="0"/>
              <a:t>처리 중인 프로그램과 데이터의 일부 혹은 전부가 손실된다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미디어 장애 </a:t>
            </a:r>
            <a:r>
              <a:rPr lang="en-US" altLang="ko-KR" sz="1400" dirty="0"/>
              <a:t>: </a:t>
            </a:r>
            <a:r>
              <a:rPr lang="ko-KR" altLang="en-US" sz="1400" dirty="0"/>
              <a:t>헤드의 충돌이나 읽기 장애에 의하여 보조기억장치의 일부 데이터가 손실되는 것을 말한다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보조기억장치에 </a:t>
            </a:r>
            <a:r>
              <a:rPr lang="ko-KR" altLang="en-US" sz="1400" dirty="0"/>
              <a:t>저장 중인 데이터의 일부 혹은 전부가 손실된다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응용 소프트웨어 오류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데이터베이스에 접근하는 소프트웨어의 논리적인 오류로 트랜잭션의 수행이 </a:t>
            </a:r>
            <a:r>
              <a:rPr lang="ko-KR" altLang="en-US" sz="1400" dirty="0" smtClean="0"/>
              <a:t>실패하는 </a:t>
            </a:r>
            <a:r>
              <a:rPr lang="ko-KR" altLang="en-US" sz="1400" dirty="0"/>
              <a:t>것을 말한다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자연재해 </a:t>
            </a:r>
            <a:r>
              <a:rPr lang="en-US" altLang="ko-KR" sz="1400" dirty="0"/>
              <a:t>: </a:t>
            </a:r>
            <a:r>
              <a:rPr lang="ko-KR" altLang="en-US" sz="1400" dirty="0"/>
              <a:t>화재</a:t>
            </a:r>
            <a:r>
              <a:rPr lang="en-US" altLang="ko-KR" sz="1400" dirty="0"/>
              <a:t>, </a:t>
            </a:r>
            <a:r>
              <a:rPr lang="ko-KR" altLang="en-US" sz="1400" dirty="0"/>
              <a:t>홍수</a:t>
            </a:r>
            <a:r>
              <a:rPr lang="en-US" altLang="ko-KR" sz="1400" dirty="0"/>
              <a:t>, </a:t>
            </a:r>
            <a:r>
              <a:rPr lang="ko-KR" altLang="en-US" sz="1400" dirty="0"/>
              <a:t>지진</a:t>
            </a:r>
            <a:r>
              <a:rPr lang="en-US" altLang="ko-KR" sz="1400" dirty="0"/>
              <a:t>, </a:t>
            </a:r>
            <a:r>
              <a:rPr lang="ko-KR" altLang="en-US" sz="1400" dirty="0"/>
              <a:t>정전 등에 의해 컴퓨터 시스템이 손상되는 것을 말한다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부주의 혹은 태업</a:t>
            </a:r>
            <a:r>
              <a:rPr lang="en-US" altLang="ko-KR" sz="1400" dirty="0"/>
              <a:t>sabotage : </a:t>
            </a:r>
            <a:r>
              <a:rPr lang="ko-KR" altLang="en-US" sz="1400" dirty="0"/>
              <a:t>운영자나 사용자의 부주의로 데이터가 손실되거나 의도적인 </a:t>
            </a:r>
            <a:r>
              <a:rPr lang="ko-KR" altLang="en-US" sz="1400" dirty="0" smtClean="0"/>
              <a:t>손상을 입는 </a:t>
            </a:r>
            <a:r>
              <a:rPr lang="ko-KR" altLang="en-US" sz="1400" dirty="0"/>
              <a:t>것을 </a:t>
            </a:r>
            <a:r>
              <a:rPr lang="ko-KR" altLang="en-US" sz="1400" dirty="0" smtClean="0"/>
              <a:t>말한다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트랜잭션과 회복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3568" y="638311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계좌이체 트랜잭션과 수행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과정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57334"/>
              </p:ext>
            </p:extLst>
          </p:nvPr>
        </p:nvGraphicFramePr>
        <p:xfrm>
          <a:off x="755576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5992712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(a) </a:t>
            </a:r>
            <a:r>
              <a:rPr lang="ko-KR" altLang="en-US" sz="1200" smtClean="0">
                <a:latin typeface="+mn-ea"/>
                <a:ea typeface="+mn-ea"/>
              </a:rPr>
              <a:t>계좌이체 트랜잭션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cxnSp>
        <p:nvCxnSpPr>
          <p:cNvPr id="7" name="직선 연결선 6"/>
          <p:cNvCxnSpPr>
            <a:stCxn id="10" idx="2"/>
          </p:cNvCxnSpPr>
          <p:nvPr/>
        </p:nvCxnSpPr>
        <p:spPr>
          <a:xfrm rot="5400000">
            <a:off x="5547362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72000" y="3284984"/>
            <a:ext cx="3138856" cy="6106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4572000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4512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547708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1528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702368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7301950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6352178" y="5205652"/>
            <a:ext cx="1189487" cy="261450"/>
            <a:chOff x="720" y="2784"/>
            <a:chExt cx="1104" cy="288"/>
          </a:xfrm>
          <a:solidFill>
            <a:schemeClr val="bg1"/>
          </a:solidFill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6780806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34181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440288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5868144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6494792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490789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09470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840442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767558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46921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865185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4467273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865185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6137864" y="5011048"/>
            <a:ext cx="1506776" cy="2512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814601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4375124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4601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6014184" y="4761816"/>
            <a:ext cx="1495286" cy="2685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437064" y="2319270"/>
            <a:ext cx="582380" cy="19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6605504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3"/>
          </p:cNvCxnSpPr>
          <p:nvPr/>
        </p:nvCxnSpPr>
        <p:spPr>
          <a:xfrm>
            <a:off x="7644640" y="5136655"/>
            <a:ext cx="374804" cy="148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314499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6476130" y="3499529"/>
            <a:ext cx="2880320" cy="2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52602" y="4941168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99809" y="38991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426671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711824" y="5992713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(b) </a:t>
            </a:r>
            <a:r>
              <a:rPr lang="ko-KR" altLang="en-US" sz="1200" dirty="0" smtClean="0">
                <a:latin typeface="+mn-ea"/>
                <a:ea typeface="+mn-ea"/>
              </a:rPr>
              <a:t>트랜잭션 수행과정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0789" y="5914796"/>
            <a:ext cx="1944216" cy="4683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(DBMS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가 즉시 갱신하는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경우</a:t>
            </a:r>
            <a:endParaRPr lang="en-US" altLang="ko-KR" sz="10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  <a:ea typeface="+mn-ea"/>
              </a:rPr>
              <a:t>COMMIT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전에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⑤⑥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이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 DB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기</a:t>
            </a:r>
            <a:endParaRPr lang="en-US" altLang="ko-KR" sz="10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록될 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수도 있음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0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트랜잭션과 회복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30" y="64137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수행과 상태도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77431"/>
              </p:ext>
            </p:extLst>
          </p:nvPr>
        </p:nvGraphicFramePr>
        <p:xfrm>
          <a:off x="755576" y="1196752"/>
          <a:ext cx="3528392" cy="4752528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47525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BEGIN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6097422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(a) </a:t>
            </a:r>
            <a:r>
              <a:rPr lang="ko-KR" altLang="en-US" sz="1200" dirty="0" smtClean="0">
                <a:latin typeface="+mn-ea"/>
                <a:ea typeface="+mn-ea"/>
              </a:rPr>
              <a:t>계좌이체 트랜잭션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6136729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(b) </a:t>
            </a:r>
            <a:r>
              <a:rPr lang="ko-KR" altLang="en-US" sz="1200" dirty="0" smtClean="0">
                <a:latin typeface="+mn-ea"/>
                <a:ea typeface="+mn-ea"/>
              </a:rPr>
              <a:t>트랜잭션 상태도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4568" y="2348880"/>
            <a:ext cx="1803517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 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(active)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2820" y="1394658"/>
            <a:ext cx="180351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(begin)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355976" y="1340768"/>
            <a:ext cx="136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9" idx="0"/>
          </p:cNvCxnSpPr>
          <p:nvPr/>
        </p:nvCxnSpPr>
        <p:spPr>
          <a:xfrm rot="5400000">
            <a:off x="6501374" y="2155676"/>
            <a:ext cx="378158" cy="8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4355976" y="2564904"/>
            <a:ext cx="136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355976" y="4899841"/>
            <a:ext cx="28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355976" y="5763937"/>
            <a:ext cx="28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6522" y="4475212"/>
            <a:ext cx="179969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부분 완료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(partially committed)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7" y="5552426"/>
            <a:ext cx="1800200" cy="396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완료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(committed)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8264" y="5564857"/>
            <a:ext cx="1904250" cy="3870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(aborted)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48263" y="4365104"/>
            <a:ext cx="1904709" cy="7547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>
                <a:solidFill>
                  <a:prstClr val="black"/>
                </a:solidFill>
              </a:rPr>
              <a:t>실패</a:t>
            </a:r>
            <a:r>
              <a:rPr lang="en-US" altLang="ko-KR" sz="1100" dirty="0">
                <a:solidFill>
                  <a:prstClr val="black"/>
                </a:solidFill>
              </a:rPr>
              <a:t>(failed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endParaRPr lang="en-US" altLang="ko-KR" sz="1100" dirty="0" smtClean="0">
              <a:solidFill>
                <a:prstClr val="black"/>
              </a:solidFill>
            </a:endParaRPr>
          </a:p>
          <a:p>
            <a:pPr lvl="0" algn="ctr"/>
            <a:endParaRPr lang="ko-KR" altLang="en-US" sz="1100" dirty="0">
              <a:solidFill>
                <a:prstClr val="black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85791" y="4647829"/>
            <a:ext cx="851458" cy="3982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 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93304" y="4647829"/>
            <a:ext cx="825515" cy="3982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 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9" idx="2"/>
            <a:endCxn id="16" idx="0"/>
          </p:cNvCxnSpPr>
          <p:nvPr/>
        </p:nvCxnSpPr>
        <p:spPr>
          <a:xfrm rot="5400000">
            <a:off x="5376214" y="3165099"/>
            <a:ext cx="1550268" cy="1069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19" idx="0"/>
          </p:cNvCxnSpPr>
          <p:nvPr/>
        </p:nvCxnSpPr>
        <p:spPr>
          <a:xfrm rot="16200000" flipH="1">
            <a:off x="6573392" y="3037878"/>
            <a:ext cx="1440160" cy="121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2"/>
            <a:endCxn id="17" idx="0"/>
          </p:cNvCxnSpPr>
          <p:nvPr/>
        </p:nvCxnSpPr>
        <p:spPr>
          <a:xfrm rot="5400000">
            <a:off x="6260642" y="4401547"/>
            <a:ext cx="506355" cy="179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  <a:endCxn id="17" idx="0"/>
          </p:cNvCxnSpPr>
          <p:nvPr/>
        </p:nvCxnSpPr>
        <p:spPr>
          <a:xfrm rot="5400000">
            <a:off x="5365668" y="5301725"/>
            <a:ext cx="501150" cy="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2"/>
            <a:endCxn id="18" idx="0"/>
          </p:cNvCxnSpPr>
          <p:nvPr/>
        </p:nvCxnSpPr>
        <p:spPr>
          <a:xfrm rot="5400000">
            <a:off x="7893833" y="5052628"/>
            <a:ext cx="518786" cy="505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6136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B-1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7308304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C-1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645374" y="200789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451649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D-1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292080" y="517624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B-2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8172400" y="52292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C-2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657181" y="521015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D-2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516216" y="4749527"/>
            <a:ext cx="432048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556473"/>
            <a:ext cx="7488832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&lt;T1, START&gt;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UPDATE, Customer(</a:t>
            </a:r>
            <a:r>
              <a:rPr lang="ko-KR" altLang="en-US" sz="1200" dirty="0" smtClean="0"/>
              <a:t>박지성</a:t>
            </a:r>
            <a:r>
              <a:rPr lang="en-US" altLang="ko-KR" sz="1200" dirty="0" smtClean="0"/>
              <a:t>).balance, 100000, 90000&gt;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UPDATE, Customer(</a:t>
            </a:r>
            <a:r>
              <a:rPr lang="ko-KR" altLang="en-US" sz="1200" dirty="0" smtClean="0"/>
              <a:t>김연아</a:t>
            </a:r>
            <a:r>
              <a:rPr lang="en-US" altLang="ko-KR" sz="1200" dirty="0" smtClean="0"/>
              <a:t>).balance, 100000, 110000&gt;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COMMIT&gt;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pPr algn="just"/>
            <a:r>
              <a:rPr lang="en-US" altLang="ko-KR" dirty="0" smtClean="0"/>
              <a:t>DBMS</a:t>
            </a:r>
            <a:r>
              <a:rPr lang="ko-KR" altLang="en-US" dirty="0" smtClean="0"/>
              <a:t>는 트랜잭션이 수행 중이거나 수행이 종료된 후 발생하는 데이터베이스 손실을 방지하기 위해 트랜잭션의 데이터베이스 기록을 추적하는 로그 파일</a:t>
            </a:r>
            <a:r>
              <a:rPr lang="en-US" altLang="ko-KR" dirty="0" smtClean="0"/>
              <a:t>(log file)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 파일은 트랜잭션이 반영한 모든 데이터의 변경사항을 데이터베이스에 기록하기 전에 미리 기록해두는 별도의 데이터베이스다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안전한 하드디스크에 저장되며 전원과 관계없이 기록이 남아있다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로그 파일에 저장된 로그의 구조는 다음과 같다</a:t>
            </a:r>
            <a:r>
              <a:rPr lang="en-US" altLang="ko-KR" dirty="0" smtClean="0"/>
              <a:t>.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&lt;</a:t>
            </a:r>
            <a:r>
              <a:rPr lang="ko-KR" altLang="en-US" sz="1200" b="0" dirty="0" smtClean="0"/>
              <a:t>트랜잭션번호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로그의 타입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항목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 전 값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 후 값</a:t>
            </a:r>
            <a:r>
              <a:rPr lang="en-US" altLang="ko-KR" sz="1200" b="0" dirty="0" smtClean="0"/>
              <a:t>&gt;</a:t>
            </a:r>
          </a:p>
          <a:p>
            <a:pPr algn="just">
              <a:buNone/>
            </a:pPr>
            <a:endParaRPr lang="en-US" altLang="ko-KR" dirty="0" smtClean="0"/>
          </a:p>
          <a:p>
            <a:pPr algn="just"/>
            <a:r>
              <a:rPr lang="ko-KR" altLang="en-US" dirty="0" smtClean="0"/>
              <a:t>‘로그의 타입’은 트랜잭션의 연산 타입으로 </a:t>
            </a:r>
            <a:r>
              <a:rPr lang="en-US" altLang="ko-KR" dirty="0" smtClean="0"/>
              <a:t>START, INSERT, UPDATE, DELETE,</a:t>
            </a:r>
          </a:p>
          <a:p>
            <a:pPr algn="just">
              <a:buNone/>
            </a:pPr>
            <a:r>
              <a:rPr lang="en-US" altLang="ko-KR" dirty="0" smtClean="0"/>
              <a:t>	ABORT, COMMIT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수정 전 값’은 데이터의 변경 전 값을 나타내고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수정 후 값’은 연산의 결과로 변경된 값을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6" idx="2"/>
          </p:cNvCxnSpPr>
          <p:nvPr/>
        </p:nvCxnSpPr>
        <p:spPr>
          <a:xfrm rot="5400000">
            <a:off x="5139606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4164244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6756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4139952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3772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294612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894194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944422" y="5205652"/>
            <a:ext cx="1343884" cy="31158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373050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26425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032532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60388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6087036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06473"/>
              </p:ext>
            </p:extLst>
          </p:nvPr>
        </p:nvGraphicFramePr>
        <p:xfrm>
          <a:off x="467544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083033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101714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6432686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6359802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39165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457429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059517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57429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730108" y="5011048"/>
            <a:ext cx="1403801" cy="2512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406845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3981223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06845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606428" y="4761816"/>
            <a:ext cx="1447796" cy="2552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029308" y="2338320"/>
            <a:ext cx="569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6197748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3"/>
          </p:cNvCxnSpPr>
          <p:nvPr/>
        </p:nvCxnSpPr>
        <p:spPr>
          <a:xfrm flipV="1">
            <a:off x="7133909" y="5130822"/>
            <a:ext cx="464711" cy="583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906743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7522389" y="2060848"/>
            <a:ext cx="1479" cy="28380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7054224" y="4889459"/>
            <a:ext cx="46816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867046" y="43019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4164244" y="3284984"/>
            <a:ext cx="3138856" cy="61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5364" y="5868189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(a) </a:t>
            </a:r>
            <a:r>
              <a:rPr lang="ko-KR" altLang="en-US" sz="1400" dirty="0" smtClean="0">
                <a:latin typeface="+mn-ea"/>
                <a:ea typeface="+mn-ea"/>
              </a:rPr>
              <a:t>계좌이체 트랜잭션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83582" y="5863997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dirty="0" smtClean="0">
                <a:latin typeface="+mn-ea"/>
                <a:ea typeface="+mn-ea"/>
              </a:rPr>
              <a:t>트랜잭션 수행과정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36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수행과 로그 파일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7796142" y="4157624"/>
            <a:ext cx="1048622" cy="1359608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200" dirty="0">
              <a:ea typeface="맑은 고딕" pitchFamily="50" charset="-127"/>
            </a:endParaRP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7905970" y="4838222"/>
            <a:ext cx="85472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트랜잭션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로그 파일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grpSp>
        <p:nvGrpSpPr>
          <p:cNvPr id="53" name="Group 11"/>
          <p:cNvGrpSpPr>
            <a:grpSpLocks/>
          </p:cNvGrpSpPr>
          <p:nvPr/>
        </p:nvGrpSpPr>
        <p:grpSpPr bwMode="auto">
          <a:xfrm>
            <a:off x="7836652" y="4445656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5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cxnSp>
        <p:nvCxnSpPr>
          <p:cNvPr id="57" name="직선 연결선 56"/>
          <p:cNvCxnSpPr>
            <a:stCxn id="51" idx="1"/>
          </p:cNvCxnSpPr>
          <p:nvPr/>
        </p:nvCxnSpPr>
        <p:spPr>
          <a:xfrm rot="16200000" flipV="1">
            <a:off x="8026131" y="3863301"/>
            <a:ext cx="584608" cy="4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7" idx="3"/>
          </p:cNvCxnSpPr>
          <p:nvPr/>
        </p:nvCxnSpPr>
        <p:spPr>
          <a:xfrm flipV="1">
            <a:off x="7303100" y="3573016"/>
            <a:ext cx="1013316" cy="173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4224" y="2339355"/>
            <a:ext cx="1449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502767" y="2338320"/>
            <a:ext cx="0" cy="20987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5"/>
          <p:cNvGrpSpPr>
            <a:grpSpLocks/>
          </p:cNvGrpSpPr>
          <p:nvPr/>
        </p:nvGrpSpPr>
        <p:grpSpPr bwMode="auto">
          <a:xfrm>
            <a:off x="6018915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45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7943584" y="2852936"/>
            <a:ext cx="611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④-1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7913975" y="2469760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latin typeface="함초롬바탕"/>
              </a:rPr>
              <a:t>③-1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8422395" y="2050288"/>
            <a:ext cx="0" cy="23473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536350" y="2050449"/>
            <a:ext cx="889003" cy="103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569084" y="39079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7614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변경 기록을 저장해 둔 로그 파일을 이용하면 시스템 장애도 복구할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아래 두 개의 트랜잭션이 실행된다고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편의상 트랜잭션의 연산 </a:t>
            </a:r>
            <a:r>
              <a:rPr lang="en-US" altLang="ko-KR" dirty="0" smtClean="0"/>
              <a:t>SELECT, UPDATE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read_item</a:t>
            </a:r>
            <a:r>
              <a:rPr lang="en-US" altLang="ko-KR" dirty="0" smtClean="0"/>
              <a:t>( ), 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write_item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으로 대체한다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트랜잭션은 각각 데이터 </a:t>
            </a:r>
            <a:r>
              <a:rPr lang="en-US" altLang="ko-KR" dirty="0" smtClean="0"/>
              <a:t>A, B, C, D</a:t>
            </a:r>
            <a:r>
              <a:rPr lang="ko-KR" altLang="en-US" dirty="0" smtClean="0"/>
              <a:t>를 읽거나 쓰는 작업을 진행한다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(A, B, </a:t>
            </a:r>
          </a:p>
          <a:p>
            <a:pPr lvl="1">
              <a:buNone/>
            </a:pPr>
            <a:r>
              <a:rPr lang="en-US" altLang="ko-KR" dirty="0" smtClean="0"/>
              <a:t>	C, D)</a:t>
            </a:r>
            <a:r>
              <a:rPr lang="ko-KR" altLang="en-US" dirty="0" smtClean="0"/>
              <a:t>의 초깃값은 </a:t>
            </a:r>
            <a:r>
              <a:rPr lang="en-US" altLang="ko-KR" dirty="0" smtClean="0"/>
              <a:t>(100, 200, 300, 400)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372955"/>
              </p:ext>
            </p:extLst>
          </p:nvPr>
        </p:nvGraphicFramePr>
        <p:xfrm>
          <a:off x="971600" y="3284984"/>
          <a:ext cx="741682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315"/>
                <a:gridCol w="370850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2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트랜잭션이 </a:t>
            </a:r>
            <a:r>
              <a:rPr lang="en-US" altLang="ko-KR" dirty="0" smtClean="0"/>
              <a:t>T1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T2 </a:t>
            </a:r>
            <a:r>
              <a:rPr lang="ko-KR" altLang="en-US" dirty="0" smtClean="0"/>
              <a:t>순으로 실행된다면 다음과 같은 로그 파일이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891024"/>
              </p:ext>
            </p:extLst>
          </p:nvPr>
        </p:nvGraphicFramePr>
        <p:xfrm>
          <a:off x="436017" y="1628477"/>
          <a:ext cx="4968552" cy="346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210]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100,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210,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853237"/>
              </p:ext>
            </p:extLst>
          </p:nvPr>
        </p:nvGraphicFramePr>
        <p:xfrm>
          <a:off x="5652120" y="1628800"/>
          <a:ext cx="334628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98"/>
                <a:gridCol w="16731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02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시스템 운영 중 장애가 발생하여 시스템이 다시 가동되었을 때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로그 파일을 먼저 살펴본다</a:t>
            </a:r>
            <a:r>
              <a:rPr lang="en-US" altLang="ko-KR" dirty="0" smtClean="0"/>
              <a:t>. DBMS</a:t>
            </a:r>
            <a:r>
              <a:rPr lang="ko-KR" altLang="en-US" dirty="0" smtClean="0"/>
              <a:t>는 트랜잭션이 종료되었는지 혹은 중단되었는지 여부를 판단하여 종료된 트랜잭션은 종료를 확정하기 위하여 재실행</a:t>
            </a:r>
            <a:r>
              <a:rPr lang="en-US" altLang="ko-KR" dirty="0" smtClean="0"/>
              <a:t>(REDO)</a:t>
            </a:r>
            <a:r>
              <a:rPr lang="ko-KR" altLang="en-US" dirty="0" smtClean="0"/>
              <a:t>을 진행하고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중단된 트랜잭션은 없던 일로 되돌리기 위해 취소</a:t>
            </a:r>
            <a:r>
              <a:rPr lang="en-US" altLang="ko-KR" dirty="0" smtClean="0"/>
              <a:t>(UNDO)</a:t>
            </a:r>
            <a:r>
              <a:rPr lang="ko-KR" altLang="en-US" dirty="0" smtClean="0"/>
              <a:t>를 진행한다</a:t>
            </a:r>
            <a:r>
              <a:rPr lang="en-US" altLang="ko-KR" dirty="0" smtClean="0"/>
              <a:t>. 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트랜잭션의 재실행</a:t>
            </a:r>
            <a:r>
              <a:rPr lang="en-US" altLang="ko-KR" dirty="0" smtClean="0"/>
              <a:t>(REDO)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장애가 발생한 후 시스템을 다시 가동을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파일에 트랜잭션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이 있고 종료</a:t>
            </a:r>
            <a:r>
              <a:rPr lang="en-US" altLang="ko-KR" dirty="0" smtClean="0"/>
              <a:t>(COMMIT)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가 있는 경우다</a:t>
            </a:r>
            <a:r>
              <a:rPr lang="en-US" altLang="ko-KR" dirty="0" smtClean="0"/>
              <a:t>. COMMIT </a:t>
            </a:r>
            <a:r>
              <a:rPr lang="ko-KR" altLang="en-US" dirty="0" smtClean="0"/>
              <a:t>연산이 로그에 있다는 것은 트랜잭션이 모두 완료되었다는 의미다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변경 내용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버퍼에서 데이터베이스에 기록되지 않았을 가능성이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로그를 보면서 트랜잭션이 변경한 내용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을 데이터베이스에 다시 기록하는 과정이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과정을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트랜잭션의 취소</a:t>
            </a:r>
            <a:r>
              <a:rPr lang="en-US" altLang="ko-KR" dirty="0" smtClean="0"/>
              <a:t>(UNDO)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장애가 발생한 후 시스템을 다시 가동했을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파일에 트랜잭션의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만 있고 종료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없는 경우다</a:t>
            </a:r>
            <a:r>
              <a:rPr lang="en-US" altLang="ko-KR" dirty="0" smtClean="0"/>
              <a:t>. COMMIT </a:t>
            </a:r>
            <a:r>
              <a:rPr lang="ko-KR" altLang="en-US" dirty="0" smtClean="0"/>
              <a:t>연산이 로그에 보이지 않는다는 것은 트랜잭션이 완료되지 못했다는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한 일을 모두 취소해야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완료하지 못했지만 버퍼의 변경 내용이 데이터베이스에 기록되어 있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을 가능성이 있기 때문에 로그를 보면서 트랜잭션이 변경한 내용을 데이터베이스에서 원상복구시켜야 한다</a:t>
            </a:r>
            <a:r>
              <a:rPr lang="en-US" altLang="ko-KR" dirty="0" smtClean="0"/>
              <a:t>. 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과정을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74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즉시 갱신 방법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즉시 갱신</a:t>
            </a:r>
            <a:r>
              <a:rPr lang="en-US" altLang="ko-KR" dirty="0" smtClean="0"/>
              <a:t>(immediate update)</a:t>
            </a:r>
            <a:r>
              <a:rPr lang="ko-KR" altLang="en-US" dirty="0" smtClean="0"/>
              <a:t>은 ‘갱신 데이터→로그’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버퍼→데이터베이스’ 작업이 부분완료 전에 동시에 진행될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부분완료가 되면 갱신 데이터는 로그에 기록이 끝난 상태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지연 갱신 방법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지연 갱신</a:t>
            </a:r>
            <a:r>
              <a:rPr lang="en-US" altLang="ko-KR" dirty="0" smtClean="0"/>
              <a:t>(deferred update)</a:t>
            </a:r>
            <a:r>
              <a:rPr lang="ko-KR" altLang="en-US" dirty="0" smtClean="0"/>
              <a:t>은 ‘갱신 데이터→로그’가 끝난 후 부분완료를 하고 ‘버퍼→데이터베이스’ 작업이 진행되는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3284984"/>
            <a:ext cx="3138856" cy="6106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>
            <a:stCxn id="5" idx="2"/>
          </p:cNvCxnSpPr>
          <p:nvPr/>
        </p:nvCxnSpPr>
        <p:spPr>
          <a:xfrm rot="5400000">
            <a:off x="5547362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4572000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14512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4547708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1528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702368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01950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352178" y="5205652"/>
            <a:ext cx="1189487" cy="26145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780806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34181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40288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868144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6494792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9797"/>
              </p:ext>
            </p:extLst>
          </p:nvPr>
        </p:nvGraphicFramePr>
        <p:xfrm>
          <a:off x="755576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계좌를 기록한다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490789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509470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840442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6767558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6921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865185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4467273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865185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6137864" y="5011048"/>
            <a:ext cx="1265953" cy="2417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814601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4416689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814601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7437064" y="2319270"/>
            <a:ext cx="582380" cy="19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6605504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6" idx="3"/>
          </p:cNvCxnSpPr>
          <p:nvPr/>
        </p:nvCxnSpPr>
        <p:spPr>
          <a:xfrm>
            <a:off x="7403817" y="5131918"/>
            <a:ext cx="600184" cy="1574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342209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6517695" y="3499529"/>
            <a:ext cx="2880320" cy="2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380312" y="4941168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999809" y="38991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6426671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973882" y="5996905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(a) </a:t>
            </a:r>
            <a:r>
              <a:rPr lang="ko-KR" altLang="en-US" sz="1400" dirty="0" smtClean="0">
                <a:latin typeface="+mn-ea"/>
                <a:ea typeface="+mn-ea"/>
              </a:rPr>
              <a:t>계좌이체 트랜잭션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11823" y="5992713"/>
            <a:ext cx="2657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smtClean="0">
                <a:latin typeface="+mn-ea"/>
                <a:ea typeface="+mn-ea"/>
              </a:rPr>
              <a:t>트랜잭션 </a:t>
            </a:r>
            <a:r>
              <a:rPr lang="ko-KR" altLang="en-US" sz="1400" smtClean="0">
                <a:latin typeface="+mn-ea"/>
                <a:ea typeface="+mn-ea"/>
              </a:rPr>
              <a:t>수행 과정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3568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계좌이체 트랜잭션과 수행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014184" y="4761816"/>
            <a:ext cx="1357076" cy="2501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051607"/>
              </p:ext>
            </p:extLst>
          </p:nvPr>
        </p:nvGraphicFramePr>
        <p:xfrm>
          <a:off x="611560" y="1659608"/>
          <a:ext cx="7992889" cy="463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76464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 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즉시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7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9705"/>
              </p:ext>
            </p:extLst>
          </p:nvPr>
        </p:nvGraphicFramePr>
        <p:xfrm>
          <a:off x="611560" y="1659608"/>
          <a:ext cx="7992889" cy="37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76464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지연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03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로그를 이용한 회복은 시스템에 장애가 일어났을 때 어느 시점까지 되돌아가야 하는지 알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트랜잭션이 많은 응용의 경우 하루 이상 되돌아가서 복구하는 것은 사실상 불가능하다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회복 시 많은 양의 로그를 검색하고 갱신하는 시간을 줄이기 위하여 몇 십 분 단위로 데이터베이스와 트랜잭션 로그 파일을 동기화한 후 동기화한 시점을 로그 파일에 기록해두는 방법 혹은 그 시점을 체크포인트</a:t>
            </a:r>
            <a:r>
              <a:rPr lang="en-US" altLang="ko-KR" dirty="0" smtClean="0"/>
              <a:t>(checkpoint,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검사점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체크포인트 시점에는 다음과 같은 작업을 진행한다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주기억장치의 로그 레코드를 모두 하드디스크의 로그 파일에 저장한다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버퍼에 있는 변경된 내용을 하드디스크의 데이터베이스에 저장한다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체크포인트를 로그 파일에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체크포인트가 있으면 로그를 이용한 회복 기법은 좀더 간단해짐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아무 작업이 필요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로그에 체크포인트가 나타나는 시점은 이미 변경 내용이 데이터베이스에 모두 기록된 후이기 때문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REDO(T)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체크포인트 이후에 변경 내용이 데이터베이스에 반영되지 않았으므로 </a:t>
            </a:r>
            <a:r>
              <a:rPr lang="en-US" altLang="ko-KR" sz="1200" b="0" dirty="0" smtClean="0"/>
              <a:t>REDO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없는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즉시 갱신 방법을 사용했다면 </a:t>
            </a:r>
            <a:r>
              <a:rPr lang="en-US" altLang="ko-KR" sz="1200" b="0" dirty="0" smtClean="0"/>
              <a:t>UNDO(T)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버퍼의 내용이 반영됐을 수도 있기 때문에 원상복구 시켜야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반면 지연 갱신 방법을 사용했다면 아무것도 할 필요가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지연 갱신 방법은 </a:t>
            </a:r>
            <a:r>
              <a:rPr lang="en-US" altLang="ko-KR" sz="1200" b="0" dirty="0" smtClean="0"/>
              <a:t>[COMMIT] </a:t>
            </a:r>
            <a:r>
              <a:rPr lang="ko-KR" altLang="en-US" sz="1200" b="0" dirty="0" smtClean="0"/>
              <a:t>이전에는 버퍼의 내용을 데이터베이스에 반영하지 않기 때문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즉시 갱신 방법을 사용했다면 </a:t>
            </a:r>
            <a:r>
              <a:rPr lang="en-US" altLang="ko-KR" dirty="0" smtClean="0"/>
              <a:t>T2, T3</a:t>
            </a:r>
            <a:r>
              <a:rPr lang="ko-KR" altLang="en-US" dirty="0" smtClean="0"/>
              <a:t>는 아무 작업이 필요 없고</a:t>
            </a:r>
            <a:r>
              <a:rPr lang="en-US" altLang="ko-KR" dirty="0" smtClean="0"/>
              <a:t>, T4, T5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REDO, T1, T6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</a:t>
            </a:r>
          </a:p>
          <a:p>
            <a:pPr algn="just"/>
            <a:r>
              <a:rPr lang="ko-KR" altLang="en-US" dirty="0" smtClean="0"/>
              <a:t>지연 갱신 방법을 사용했다면 </a:t>
            </a:r>
            <a:r>
              <a:rPr lang="en-US" altLang="ko-KR" dirty="0" smtClean="0"/>
              <a:t>T2, T3</a:t>
            </a:r>
            <a:r>
              <a:rPr lang="ko-KR" altLang="en-US" dirty="0" smtClean="0"/>
              <a:t>는 아무 작업이 필요 없고</a:t>
            </a:r>
            <a:r>
              <a:rPr lang="en-US" altLang="ko-KR" dirty="0" smtClean="0"/>
              <a:t>, T4, T5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T1, T6</a:t>
            </a:r>
            <a:r>
              <a:rPr lang="ko-KR" altLang="en-US" dirty="0" smtClean="0"/>
              <a:t>는 아무 작업이 필요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851348"/>
            <a:ext cx="4572000" cy="2117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T1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T2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T3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T4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T5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T6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9592" y="5083596"/>
            <a:ext cx="7200800" cy="15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3707904" y="3859460"/>
            <a:ext cx="24482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6272292" y="3859460"/>
            <a:ext cx="24482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195736" y="2995364"/>
            <a:ext cx="597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195736" y="3347139"/>
            <a:ext cx="2232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771800" y="3698914"/>
            <a:ext cx="183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592056" y="4050689"/>
            <a:ext cx="381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256280" y="4402464"/>
            <a:ext cx="183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258172" y="4754237"/>
            <a:ext cx="2700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5181" y="5157192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시간 </a:t>
            </a:r>
            <a:r>
              <a:rPr lang="en-US" altLang="ko-KR" sz="1400" dirty="0" smtClean="0">
                <a:latin typeface="+mn-ea"/>
                <a:ea typeface="+mn-ea"/>
              </a:rPr>
              <a:t>t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6358" y="51571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체크포인트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8852" y="515719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시스템 장애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 기록과 체크포인트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트랜잭션 </a:t>
            </a:r>
            <a:r>
              <a:rPr lang="en-US" altLang="ko-KR" dirty="0" smtClean="0"/>
              <a:t>T1, T2, T3</a:t>
            </a:r>
            <a:r>
              <a:rPr lang="ko-KR" altLang="en-US" dirty="0" smtClean="0"/>
              <a:t>가 동시에 실행된 후 다음과 같이 로그 기록을 남겼다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즉시 갱신 기법을 사용하여 회복을 한다면 </a:t>
            </a:r>
            <a:r>
              <a:rPr lang="en-US" altLang="ko-KR" dirty="0" smtClean="0"/>
              <a:t>REDO(T2), UNDO(T3)</a:t>
            </a:r>
            <a:r>
              <a:rPr lang="ko-KR" altLang="en-US" dirty="0" smtClean="0"/>
              <a:t>가 진행된다</a:t>
            </a:r>
            <a:r>
              <a:rPr lang="en-US" altLang="ko-KR" dirty="0" smtClean="0"/>
              <a:t>. T1</a:t>
            </a:r>
            <a:r>
              <a:rPr lang="ko-KR" altLang="en-US" dirty="0" smtClean="0"/>
              <a:t>에 대해서는 아무 작업이 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027628"/>
              </p:ext>
            </p:extLst>
          </p:nvPr>
        </p:nvGraphicFramePr>
        <p:xfrm>
          <a:off x="971600" y="2307546"/>
          <a:ext cx="4968552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120,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120,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[CHECKPOINT]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UPDATE. B, 220, 230]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시스템 장애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6169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체크포인트가 포함된 로그 기록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109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8" y="1124744"/>
            <a:ext cx="6905625" cy="105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8" y="2204168"/>
            <a:ext cx="6905625" cy="4395337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14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트랜잭션의 상태도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트랜잭션의 성질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동시성 제어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갱신손실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락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데드락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 동시 실행 문제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 고립 수준 명령어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회복을 위한 로그 기록 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체크 포인트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수행 과정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주기억장치 버퍼로 읽어온다</a:t>
            </a:r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주기억장치 버퍼로 읽어온다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원을 인출한 값을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원을 입금한 값을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주기억장치 버퍼에서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주기억장치 버퍼에서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트랜잭션의 종료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를 알리는 방법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[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1] ①-②-③-④-COMMIT-⑤-⑥</a:t>
            </a:r>
          </a:p>
          <a:p>
            <a:pPr lvl="1"/>
            <a:r>
              <a:rPr lang="en-US" altLang="ko-KR" sz="1400" dirty="0" smtClean="0"/>
              <a:t>[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2] ①-②-③-④-⑤-⑥-COMMIT</a:t>
            </a:r>
          </a:p>
          <a:p>
            <a:pPr lvl="1"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→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사용자에게 빠른 응답성을 보장하기 위해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en-US" dirty="0" smtClean="0"/>
              <a:t>을 선택한다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85938" y="4948008"/>
            <a:ext cx="974794" cy="857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버퍼내용 기록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맑은 고딕"/>
              </a:rPr>
              <a:t>⑤⑥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3512" y="4952480"/>
            <a:ext cx="167466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수행 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(active)</a:t>
            </a: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①②③④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952480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(begin)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28616" y="4948008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부분 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(partially committed)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3260" y="4948008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(commit)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2008287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048894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428281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760815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수행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트랜잭션의 성질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935637"/>
              </p:ext>
            </p:extLst>
          </p:nvPr>
        </p:nvGraphicFramePr>
        <p:xfrm>
          <a:off x="539750" y="1568192"/>
          <a:ext cx="80645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/>
                <a:gridCol w="3456384"/>
                <a:gridCol w="33841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구조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BEGIN TRANSACTION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COMMIT TRANSACTION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{ ... }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다루는 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저장된 데이터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파일에 저장된 데이터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컴파일러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원자성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일관성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고립성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지속성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967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트랜잭션과 프로그램의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301" y="3510533"/>
            <a:ext cx="6421955" cy="2736304"/>
            <a:chOff x="1024716" y="3429000"/>
            <a:chExt cx="7058792" cy="2768626"/>
          </a:xfrm>
        </p:grpSpPr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1257496" y="5284276"/>
              <a:ext cx="3024336" cy="913349"/>
            </a:xfrm>
            <a:prstGeom prst="can">
              <a:avLst>
                <a:gd name="adj" fmla="val 15865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5156" y="3429000"/>
              <a:ext cx="3168352" cy="95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ko-KR" altLang="en-US" sz="1200" dirty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625648" y="57664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57496" y="3429000"/>
              <a:ext cx="3024336" cy="95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ko-KR" altLang="en-US" sz="1200" dirty="0">
                <a:latin typeface="+mn-ea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024716" y="5766458"/>
              <a:ext cx="1834751" cy="280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데이터베이스</a:t>
              </a:r>
              <a:endParaRPr lang="en-US" altLang="ko-KR" sz="1200" dirty="0" smtClean="0">
                <a:latin typeface="+mn-ea"/>
                <a:ea typeface="+mn-ea"/>
              </a:endParaRPr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4985432" y="5238610"/>
              <a:ext cx="3024336" cy="959016"/>
            </a:xfrm>
            <a:prstGeom prst="can">
              <a:avLst>
                <a:gd name="adj" fmla="val 15865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705512" y="3645024"/>
              <a:ext cx="1440160" cy="5480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487800" y="56140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2349951" y="54616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4" name="AutoShape 6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21592" y="3645024"/>
              <a:ext cx="1440160" cy="5480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트랜잭션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5135367" y="5750530"/>
              <a:ext cx="819455" cy="280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파일</a:t>
              </a:r>
              <a:endParaRPr lang="en-US" altLang="ko-KR" sz="1200" dirty="0" smtClean="0">
                <a:latin typeface="+mn-ea"/>
                <a:ea typeface="+mn-ea"/>
              </a:endParaRPr>
            </a:p>
          </p:txBody>
        </p:sp>
        <p:cxnSp>
          <p:nvCxnSpPr>
            <p:cNvPr id="21" name="꺾인 연결선 17"/>
            <p:cNvCxnSpPr>
              <a:stCxn id="10" idx="2"/>
              <a:endCxn id="7" idx="1"/>
            </p:cNvCxnSpPr>
            <p:nvPr/>
          </p:nvCxnSpPr>
          <p:spPr>
            <a:xfrm rot="5400000">
              <a:off x="2321534" y="4835347"/>
              <a:ext cx="896260" cy="13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257496" y="4611406"/>
              <a:ext cx="3024336" cy="387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chemeClr val="tx1"/>
                  </a:solidFill>
                  <a:latin typeface="+mn-ea"/>
                </a:rPr>
                <a:t>DBMS</a:t>
              </a:r>
              <a:endParaRPr kumimoji="0"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꺾인 연결선 17"/>
            <p:cNvCxnSpPr>
              <a:stCxn id="8" idx="2"/>
              <a:endCxn id="12" idx="1"/>
            </p:cNvCxnSpPr>
            <p:nvPr/>
          </p:nvCxnSpPr>
          <p:spPr>
            <a:xfrm rot="5400000">
              <a:off x="6073169" y="4812447"/>
              <a:ext cx="850594" cy="17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1560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컴퓨터 시스템 내의 트랜잭션과 프로그램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5283447" y="5818474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158035" y="5667853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032623" y="5517232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트랜잭션의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</a:t>
            </a:r>
            <a:r>
              <a:rPr lang="en-US" altLang="ko-KR" dirty="0" smtClean="0"/>
              <a:t>ACID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endParaRPr lang="en-US" altLang="ko-KR" sz="500" b="0" dirty="0"/>
          </a:p>
          <a:p>
            <a:pPr lvl="1">
              <a:lnSpc>
                <a:spcPct val="150000"/>
              </a:lnSpc>
            </a:pPr>
            <a:r>
              <a:rPr lang="ko-KR" altLang="en-US" sz="1400" b="1" dirty="0" err="1" smtClean="0"/>
              <a:t>원자성</a:t>
            </a:r>
            <a:r>
              <a:rPr lang="en-US" altLang="ko-KR" sz="1400" b="1" dirty="0" smtClean="0"/>
              <a:t>(Atomicity)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트랜잭션에 포함된 작업은 전부 수행되거나 아니면 전부 수행되지 않아야</a:t>
            </a:r>
            <a:r>
              <a:rPr lang="en-US" altLang="ko-KR" sz="1400" dirty="0" smtClean="0"/>
              <a:t>(all or nothing)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일관성</a:t>
            </a:r>
            <a:r>
              <a:rPr lang="en-US" altLang="ko-KR" sz="1400" b="1" dirty="0" smtClean="0"/>
              <a:t>(Consistency)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트랜잭션을 수행하기 전이나 수행한 후나 데이터베이스는 항상 일관된 상태를 유지해야 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고립성</a:t>
            </a:r>
            <a:r>
              <a:rPr lang="en-US" altLang="ko-KR" sz="1400" b="1" dirty="0" smtClean="0"/>
              <a:t>(Isolation)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수행 중인 트랜잭션에 다른 트랜잭션이 끼어들어 변경 중인 데이터 값을 훼손하는 일이 없어야 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지속성</a:t>
            </a:r>
            <a:r>
              <a:rPr lang="en-US" altLang="ko-KR" sz="1400" b="1" dirty="0" smtClean="0"/>
              <a:t>(Durability)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수행을 성공적으로 완료한 트랜잭션은 변경한 데이터를 영구히 저장해야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4877</Words>
  <Application>Microsoft Office PowerPoint</Application>
  <PresentationFormat>화면 슬라이드 쇼(4:3)</PresentationFormat>
  <Paragraphs>1276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HY견고딕</vt:lpstr>
      <vt:lpstr>HY엽서L</vt:lpstr>
      <vt:lpstr>굴림</vt:lpstr>
      <vt:lpstr>돋움</vt:lpstr>
      <vt:lpstr>맑은 고딕</vt:lpstr>
      <vt:lpstr>함초롬바탕</vt:lpstr>
      <vt:lpstr>Arial</vt:lpstr>
      <vt:lpstr>Tahoma</vt:lpstr>
      <vt:lpstr>Wingdings</vt:lpstr>
      <vt:lpstr>Office 테마</vt:lpstr>
      <vt:lpstr>Chapter 08 트랜잭션, 동시성 제어, 회복</vt:lpstr>
      <vt:lpstr>PowerPoint 프레젠테이션</vt:lpstr>
      <vt:lpstr>PowerPoint 프레젠테이션</vt:lpstr>
      <vt:lpstr>01. 트랜잭션</vt:lpstr>
      <vt:lpstr>1.1 트랜잭션</vt:lpstr>
      <vt:lpstr>1.1 트랜잭션</vt:lpstr>
      <vt:lpstr>1.1 트랜잭션</vt:lpstr>
      <vt:lpstr>1.2 트랜잭션의 성질</vt:lpstr>
      <vt:lpstr>1.2 트랜잭션의 성질</vt:lpstr>
      <vt:lpstr>1.2.1 원자성(Atomicity) </vt:lpstr>
      <vt:lpstr>1.2.2 일관성(Consistency)</vt:lpstr>
      <vt:lpstr>1.2.3 고립성(Isolation)</vt:lpstr>
      <vt:lpstr>1.2.4 지속성(Durability) </vt:lpstr>
      <vt:lpstr>1.3 트랜잭션과 DBMS</vt:lpstr>
      <vt:lpstr>PowerPoint 프레젠테이션</vt:lpstr>
      <vt:lpstr>02. 동시성 제어</vt:lpstr>
      <vt:lpstr>02. 동시성 제어</vt:lpstr>
      <vt:lpstr>2.1 갱신손실 문제</vt:lpstr>
      <vt:lpstr>2.1 갱신손실 문제</vt:lpstr>
      <vt:lpstr>2.2 락</vt:lpstr>
      <vt:lpstr>2.2.1 락의 개념</vt:lpstr>
      <vt:lpstr>2.2.1 락의 개념</vt:lpstr>
      <vt:lpstr>2.2.1 락의 개념</vt:lpstr>
      <vt:lpstr>2.2.1 락의 개념</vt:lpstr>
      <vt:lpstr>2.2.2 락의 유형</vt:lpstr>
      <vt:lpstr>2.2.3 2단계 락킹</vt:lpstr>
      <vt:lpstr>2.2.3 2단계 락킹</vt:lpstr>
      <vt:lpstr>2.2.3 2단계 락킹</vt:lpstr>
      <vt:lpstr>2.4 데드락</vt:lpstr>
      <vt:lpstr>2.4 데드락</vt:lpstr>
      <vt:lpstr>PowerPoint 프레젠테이션</vt:lpstr>
      <vt:lpstr>03. 트랜잭션 고립 수준</vt:lpstr>
      <vt:lpstr>3.1.1 오손 읽기</vt:lpstr>
      <vt:lpstr>3.1.1 오손 읽기</vt:lpstr>
      <vt:lpstr>3.1.1 오손 읽기</vt:lpstr>
      <vt:lpstr>3.1.2 반복불가능 읽기</vt:lpstr>
      <vt:lpstr>3.1.2 반복불가능 읽기</vt:lpstr>
      <vt:lpstr>3.1.3 유령데이터 읽기</vt:lpstr>
      <vt:lpstr>3.1.3 유령데이터 읽기</vt:lpstr>
      <vt:lpstr>3.2 트랜잭션 고립 수준 명령어</vt:lpstr>
      <vt:lpstr>3.2.1 READ UNCOMMITTED(Level = 0)</vt:lpstr>
      <vt:lpstr>3.2.2 READ COMMITTED(Level=1)</vt:lpstr>
      <vt:lpstr>3.2.3 REPEATABLE READ(Level=2)</vt:lpstr>
      <vt:lpstr>3.2.4 SERIALIZABLE(Level=3)</vt:lpstr>
      <vt:lpstr>3. 트랜잭션 고립 수준 실습</vt:lpstr>
      <vt:lpstr>3. 트랜잭션 고립 수준 실습</vt:lpstr>
      <vt:lpstr>3. 트랜잭션 고립 수준 실습</vt:lpstr>
      <vt:lpstr>3. 트랜잭션 고립 수준 실습</vt:lpstr>
      <vt:lpstr>PowerPoint 프레젠테이션</vt:lpstr>
      <vt:lpstr>04. 회복</vt:lpstr>
      <vt:lpstr>04. 회복</vt:lpstr>
      <vt:lpstr>4.1 트랜잭션과 회복</vt:lpstr>
      <vt:lpstr>4.1 트랜잭션과 회복</vt:lpstr>
      <vt:lpstr>4.2 로그 파일</vt:lpstr>
      <vt:lpstr>4.2 로그 파일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4.4 체크포인트를 이용한 회복</vt:lpstr>
      <vt:lpstr>4.4 체크포인트를 이용한 회복</vt:lpstr>
      <vt:lpstr>4.4 체크포인트를 이용한 회복</vt:lpstr>
      <vt:lpstr>4.4 체크포인트를 이용한 회복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645</cp:revision>
  <dcterms:created xsi:type="dcterms:W3CDTF">2012-07-11T10:23:22Z</dcterms:created>
  <dcterms:modified xsi:type="dcterms:W3CDTF">2017-02-02T03:12:34Z</dcterms:modified>
</cp:coreProperties>
</file>