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9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5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5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만들기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doGet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doPost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컨텍스트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패스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(Context Path)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4" y="2419695"/>
            <a:ext cx="4248150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은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언어를 사용하여 </a:t>
            </a:r>
            <a:r>
              <a:rPr lang="ko-KR" altLang="en-US" sz="1100" dirty="0" err="1" smtClean="0">
                <a:latin typeface="+mn-ea"/>
              </a:rPr>
              <a:t>웹프로그램을</a:t>
            </a:r>
            <a:r>
              <a:rPr lang="ko-KR" altLang="en-US" sz="1100" dirty="0" smtClean="0">
                <a:latin typeface="+mn-ea"/>
              </a:rPr>
              <a:t> 제작하는 것 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간단한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smtClean="0">
                <a:latin typeface="+mn-ea"/>
              </a:rPr>
              <a:t>프로젝트를 만들어 보면서 전체적인 구조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흐름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를 살펴보도록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jsp_5_1_ex1_servletex)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95079" y="3419820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96011" y="3289015"/>
            <a:ext cx="1850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60774" y="2792362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60774" y="4094117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GenericServlet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160774" y="5395872"/>
            <a:ext cx="1750142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HttpServlet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9035845" y="3491633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9035845" y="4773724"/>
            <a:ext cx="0" cy="54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10916" y="2975286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10916" y="4256473"/>
            <a:ext cx="766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abstract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7008" y="197873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Servlet</a:t>
            </a:r>
            <a:r>
              <a:rPr lang="ko-KR" altLang="en-US" sz="1100" dirty="0" smtClean="0">
                <a:latin typeface="+mn-ea"/>
              </a:rPr>
              <a:t>클래스는 </a:t>
            </a:r>
            <a:r>
              <a:rPr lang="en-US" altLang="ko-KR" sz="1100" dirty="0" err="1" smtClean="0">
                <a:latin typeface="+mn-ea"/>
              </a:rPr>
              <a:t>HttpServlet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클래스를 상속 받음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745832" y="223221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83" y="2412395"/>
            <a:ext cx="8982075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71309" y="2633448"/>
            <a:ext cx="20393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72237" y="2633448"/>
            <a:ext cx="22248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978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요청처리객체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8312" y="1816940"/>
            <a:ext cx="1125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응답처리객체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652685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861019" y="2078550"/>
            <a:ext cx="0" cy="34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468473" y="334126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69405" y="3210460"/>
            <a:ext cx="2430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출력하기 위한 </a:t>
            </a:r>
            <a:r>
              <a:rPr lang="ko-KR" altLang="en-US" sz="1100" dirty="0" err="1" smtClean="0">
                <a:latin typeface="+mn-ea"/>
              </a:rPr>
              <a:t>스트림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468473" y="3805915"/>
            <a:ext cx="82983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69405" y="3675110"/>
            <a:ext cx="491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html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858298" y="2741497"/>
            <a:ext cx="37399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6415" y="2610692"/>
            <a:ext cx="1031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Console </a:t>
            </a:r>
            <a:r>
              <a:rPr lang="ko-KR" altLang="en-US" sz="1100" dirty="0" smtClean="0">
                <a:latin typeface="+mn-ea"/>
              </a:rPr>
              <a:t>출력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요청처리객체 및 응답처리객체를 </a:t>
            </a:r>
            <a:r>
              <a:rPr lang="ko-KR" altLang="en-US" sz="1100" dirty="0" err="1" smtClean="0">
                <a:latin typeface="+mn-ea"/>
              </a:rPr>
              <a:t>톰캣에서</a:t>
            </a:r>
            <a:r>
              <a:rPr lang="ko-KR" altLang="en-US" sz="1100" dirty="0" smtClean="0">
                <a:latin typeface="+mn-ea"/>
              </a:rPr>
              <a:t> 받음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423728" y="3805916"/>
            <a:ext cx="4288906" cy="1397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**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메모</a:t>
            </a:r>
            <a:r>
              <a:rPr lang="en-US" altLang="ko-KR" sz="1200" b="1" smtClean="0">
                <a:solidFill>
                  <a:schemeClr val="tx1"/>
                </a:solidFill>
              </a:rPr>
              <a:t>**</a:t>
            </a: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protected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조상과 자손 간 사용가능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외부에서 호출 불가능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void : </a:t>
            </a:r>
            <a:r>
              <a:rPr lang="ko-KR" altLang="en-US" sz="1200" dirty="0" err="1">
                <a:solidFill>
                  <a:schemeClr val="tx1"/>
                </a:solidFill>
              </a:rPr>
              <a:t>반환타입</a:t>
            </a:r>
            <a:r>
              <a:rPr lang="en-US" altLang="ko-KR" sz="1200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doGet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매개</a:t>
            </a:r>
            <a:r>
              <a:rPr lang="en-US" altLang="ko-KR" sz="1200" dirty="0">
                <a:solidFill>
                  <a:schemeClr val="tx1"/>
                </a:solidFill>
              </a:rPr>
              <a:t>1, </a:t>
            </a:r>
            <a:r>
              <a:rPr lang="ko-KR" altLang="en-US" sz="1200" dirty="0">
                <a:solidFill>
                  <a:schemeClr val="tx1"/>
                </a:solidFill>
              </a:rPr>
              <a:t>매개</a:t>
            </a:r>
            <a:r>
              <a:rPr lang="en-US" altLang="ko-KR" sz="1200" dirty="0">
                <a:solidFill>
                  <a:schemeClr val="tx1"/>
                </a:solidFill>
              </a:rPr>
              <a:t>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프로젝트 만들기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 - GET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&amp; POST </a:t>
            </a:r>
            <a:r>
              <a:rPr lang="ko-KR" altLang="en-US" sz="1100" dirty="0" smtClean="0">
                <a:latin typeface="+mn-ea"/>
              </a:rPr>
              <a:t>방식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14" y="1974850"/>
            <a:ext cx="8130886" cy="4381500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2973219" y="2151668"/>
            <a:ext cx="43518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973219" y="5981332"/>
            <a:ext cx="4430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07043" y="3439890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GET</a:t>
            </a:r>
            <a:r>
              <a:rPr lang="ko-KR" altLang="en-US" sz="1100" b="1" dirty="0" smtClean="0">
                <a:latin typeface="+mn-ea"/>
              </a:rPr>
              <a:t> 방식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dirty="0" smtClean="0">
                <a:latin typeface="+mn-ea"/>
              </a:rPr>
              <a:t>값으로 정보가 전송되어 보안에 약함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5250426" y="2151668"/>
            <a:ext cx="1956618" cy="14862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250426" y="4125540"/>
            <a:ext cx="1956618" cy="1597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07043" y="3913862"/>
            <a:ext cx="39132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POST </a:t>
            </a:r>
            <a:r>
              <a:rPr lang="ko-KR" altLang="en-US" sz="1100" b="1" dirty="0" smtClean="0">
                <a:latin typeface="+mn-ea"/>
              </a:rPr>
              <a:t>방식 </a:t>
            </a:r>
            <a:r>
              <a:rPr lang="en-US" altLang="ko-KR" sz="1100" b="1" dirty="0" smtClean="0">
                <a:latin typeface="+mn-ea"/>
              </a:rPr>
              <a:t>: 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header</a:t>
            </a:r>
            <a:r>
              <a:rPr lang="ko-KR" altLang="en-US" sz="1100" dirty="0" smtClean="0">
                <a:latin typeface="+mn-ea"/>
              </a:rPr>
              <a:t>를 이용해 정보가 전송되어 보안에 강함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02476" y="2735342"/>
            <a:ext cx="117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2476" y="4832708"/>
            <a:ext cx="1101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doPost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smtClean="0">
                <a:latin typeface="+mn-ea"/>
              </a:rPr>
              <a:t>호출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63662" y="2894801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get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63662" y="4623967"/>
            <a:ext cx="23597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Form</a:t>
            </a:r>
            <a:r>
              <a:rPr lang="ko-KR" altLang="en-US" sz="1100" b="1" dirty="0" smtClean="0">
                <a:latin typeface="+mn-ea"/>
              </a:rPr>
              <a:t>태그 </a:t>
            </a:r>
            <a:r>
              <a:rPr lang="en-US" altLang="ko-KR" sz="1100" b="1" dirty="0" smtClean="0">
                <a:latin typeface="+mn-ea"/>
              </a:rPr>
              <a:t>method </a:t>
            </a:r>
            <a:r>
              <a:rPr lang="ko-KR" altLang="en-US" sz="1100" b="1" dirty="0" smtClean="0">
                <a:latin typeface="+mn-ea"/>
              </a:rPr>
              <a:t>속성값 </a:t>
            </a:r>
            <a:r>
              <a:rPr lang="en-US" altLang="ko-KR" sz="1100" b="1" dirty="0" smtClean="0">
                <a:latin typeface="+mn-ea"/>
              </a:rPr>
              <a:t>= post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0141974" y="3156411"/>
            <a:ext cx="226899" cy="2834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</p:cNvCxnSpPr>
          <p:nvPr/>
        </p:nvCxnSpPr>
        <p:spPr>
          <a:xfrm flipH="1" flipV="1">
            <a:off x="10141975" y="4352667"/>
            <a:ext cx="201558" cy="2713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347546" y="3991832"/>
            <a:ext cx="7060223" cy="1980577"/>
          </a:xfrm>
          <a:prstGeom prst="roundRect">
            <a:avLst>
              <a:gd name="adj" fmla="val 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get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주소창을</a:t>
            </a:r>
            <a:r>
              <a:rPr lang="ko-KR" altLang="en-US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이용하여 </a:t>
            </a:r>
            <a:r>
              <a:rPr lang="en-US" altLang="ko-KR" sz="1100" dirty="0" smtClean="0">
                <a:latin typeface="+mn-ea"/>
              </a:rPr>
              <a:t>servlet</a:t>
            </a:r>
            <a:r>
              <a:rPr lang="ko-KR" altLang="en-US" sz="1100" dirty="0" smtClean="0">
                <a:latin typeface="+mn-ea"/>
              </a:rPr>
              <a:t>을 요청한 경우에도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008" y="190140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doGet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매개변수로 </a:t>
            </a:r>
            <a:r>
              <a:rPr lang="en-US" altLang="ko-KR" sz="1100" dirty="0" err="1" smtClean="0">
                <a:latin typeface="+mn-ea"/>
              </a:rPr>
              <a:t>HttpServletRequest</a:t>
            </a:r>
            <a:r>
              <a:rPr lang="ko-KR" altLang="en-US" sz="1100" dirty="0" smtClean="0">
                <a:latin typeface="+mn-ea"/>
              </a:rPr>
              <a:t>와 </a:t>
            </a:r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ko-KR" altLang="en-US" sz="1100" dirty="0" smtClean="0">
                <a:latin typeface="+mn-ea"/>
              </a:rPr>
              <a:t>를 받습니다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2154882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62296" y="43998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클라이언트의 요청 처리 객체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2295" y="5061079"/>
            <a:ext cx="6223441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&gt; </a:t>
            </a:r>
            <a:r>
              <a:rPr lang="ko-KR" altLang="en-US" dirty="0" smtClean="0">
                <a:latin typeface="+mn-ea"/>
              </a:rPr>
              <a:t>클라이언트에게 응답 처리 객체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094431" y="2516619"/>
            <a:ext cx="1559168" cy="62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웹브라우저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85706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요청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42929" y="3235569"/>
            <a:ext cx="0" cy="668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4431" y="4021362"/>
            <a:ext cx="155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doGet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37161" y="3421319"/>
            <a:ext cx="525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+mn-ea"/>
              </a:rPr>
              <a:t>응답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6002278" y="3219380"/>
            <a:ext cx="0" cy="665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HttpServletResponse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setContentType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호출하여 응답방식 결정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6" y="1957390"/>
            <a:ext cx="9010650" cy="1571625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728209" y="2809297"/>
            <a:ext cx="3854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008" y="41082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HttpServletResponse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객체의 </a:t>
            </a:r>
            <a:r>
              <a:rPr lang="en-US" altLang="ko-KR" sz="1100" dirty="0" err="1" smtClean="0">
                <a:latin typeface="+mn-ea"/>
              </a:rPr>
              <a:t>getWriter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 </a:t>
            </a:r>
            <a:r>
              <a:rPr lang="ko-KR" altLang="en-US" sz="1100" dirty="0" err="1" smtClean="0">
                <a:latin typeface="+mn-ea"/>
              </a:rPr>
              <a:t>스트림을</a:t>
            </a:r>
            <a:r>
              <a:rPr lang="ko-KR" altLang="en-US" sz="1100" dirty="0" smtClean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745832" y="4361748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36" y="4612659"/>
            <a:ext cx="9010650" cy="1571625"/>
          </a:xfrm>
          <a:prstGeom prst="rect">
            <a:avLst/>
          </a:prstGeom>
        </p:spPr>
      </p:pic>
      <p:cxnSp>
        <p:nvCxnSpPr>
          <p:cNvPr id="32" name="직선 연결선 31"/>
          <p:cNvCxnSpPr/>
          <p:nvPr/>
        </p:nvCxnSpPr>
        <p:spPr>
          <a:xfrm>
            <a:off x="1728209" y="5649203"/>
            <a:ext cx="29580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1" y="2012044"/>
            <a:ext cx="4029075" cy="2447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doGet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49695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출력스트림의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println</a:t>
            </a:r>
            <a:r>
              <a:rPr lang="en-US" altLang="ko-KR" sz="1100" dirty="0" smtClean="0">
                <a:latin typeface="+mn-ea"/>
              </a:rPr>
              <a:t>()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이용하여 출력하면</a:t>
            </a:r>
            <a:r>
              <a:rPr lang="en-US" altLang="ko-KR" sz="1100" dirty="0" smtClean="0">
                <a:latin typeface="+mn-ea"/>
              </a:rPr>
              <a:t>,  </a:t>
            </a:r>
            <a:r>
              <a:rPr lang="ko-KR" altLang="en-US" sz="1100" dirty="0" err="1" smtClean="0">
                <a:latin typeface="+mn-ea"/>
              </a:rPr>
              <a:t>웹브라우저에</a:t>
            </a:r>
            <a:r>
              <a:rPr lang="ko-KR" altLang="en-US" sz="1100" dirty="0" smtClean="0">
                <a:latin typeface="+mn-ea"/>
              </a:rPr>
              <a:t> 출력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45832" y="1750434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30531" y="2569350"/>
            <a:ext cx="3277700" cy="1529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07" y="2042686"/>
            <a:ext cx="4733925" cy="107632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424516" y="2654710"/>
            <a:ext cx="1415845" cy="6587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511" y="47556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마지막에 출력객체 닫습니다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74335" y="50091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31" y="5245867"/>
            <a:ext cx="1295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 smtClean="0">
                <a:latin typeface="+mn-ea"/>
              </a:rPr>
              <a:t>doPost</a:t>
            </a:r>
            <a:r>
              <a:rPr lang="en-US" altLang="ko-KR" sz="1600" b="1" dirty="0" smtClean="0">
                <a:latin typeface="+mn-ea"/>
              </a:rPr>
              <a:t>()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html</a:t>
            </a:r>
            <a:r>
              <a:rPr lang="ko-KR" altLang="en-US" sz="1100" dirty="0" smtClean="0">
                <a:latin typeface="+mn-ea"/>
              </a:rPr>
              <a:t>내 </a:t>
            </a:r>
            <a:r>
              <a:rPr lang="en-US" altLang="ko-KR" sz="1100" dirty="0" smtClean="0">
                <a:latin typeface="+mn-ea"/>
              </a:rPr>
              <a:t>form</a:t>
            </a:r>
            <a:r>
              <a:rPr lang="ko-KR" altLang="en-US" sz="1100" dirty="0" smtClean="0">
                <a:latin typeface="+mn-ea"/>
              </a:rPr>
              <a:t>태그의 </a:t>
            </a:r>
            <a:r>
              <a:rPr lang="en-US" altLang="ko-KR" sz="1100" dirty="0" smtClean="0">
                <a:latin typeface="+mn-ea"/>
              </a:rPr>
              <a:t>method</a:t>
            </a:r>
            <a:r>
              <a:rPr lang="ko-KR" altLang="en-US" sz="1100" dirty="0" smtClean="0">
                <a:latin typeface="+mn-ea"/>
              </a:rPr>
              <a:t>속성이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일 경우 호출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(jsp_5_1_ex1_servletex)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2" y="1984614"/>
            <a:ext cx="4675909" cy="26134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1638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HTML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6244" y="4680944"/>
            <a:ext cx="1150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n-ea"/>
              </a:rPr>
              <a:t>Servlet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04" y="2026781"/>
            <a:ext cx="5384380" cy="232221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93921" y="3510116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12077" y="1984614"/>
            <a:ext cx="639098" cy="2178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178710" y="2202426"/>
            <a:ext cx="2733367" cy="13961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5-4.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컨텍스트</a:t>
            </a:r>
            <a:r>
              <a:rPr lang="ko-KR" altLang="en-US" sz="1600" b="1" dirty="0" smtClean="0">
                <a:latin typeface="+mn-ea"/>
              </a:rPr>
              <a:t> 패스</a:t>
            </a:r>
            <a:r>
              <a:rPr lang="en-US" altLang="ko-KR" sz="1600" b="1" dirty="0" smtClean="0">
                <a:latin typeface="+mn-ea"/>
              </a:rPr>
              <a:t>(Context Path)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WAS(Web Application Server)</a:t>
            </a:r>
            <a:r>
              <a:rPr lang="ko-KR" altLang="en-US" sz="1100" dirty="0" smtClean="0">
                <a:latin typeface="+mn-ea"/>
              </a:rPr>
              <a:t>에서 </a:t>
            </a:r>
            <a:r>
              <a:rPr lang="ko-KR" altLang="en-US" sz="1100" dirty="0" err="1" smtClean="0">
                <a:latin typeface="+mn-ea"/>
              </a:rPr>
              <a:t>웹어플리케이션을</a:t>
            </a:r>
            <a:r>
              <a:rPr lang="ko-KR" altLang="en-US" sz="1100" dirty="0" smtClean="0">
                <a:latin typeface="+mn-ea"/>
              </a:rPr>
              <a:t> 구분하기 위한 </a:t>
            </a:r>
            <a:r>
              <a:rPr lang="en-US" altLang="ko-KR" sz="1100" dirty="0" smtClean="0">
                <a:latin typeface="+mn-ea"/>
              </a:rPr>
              <a:t>path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err="1" smtClean="0">
                <a:latin typeface="+mn-ea"/>
              </a:rPr>
              <a:t>이클립스에서</a:t>
            </a:r>
            <a:r>
              <a:rPr lang="ko-KR" altLang="en-US" sz="1100" dirty="0" smtClean="0">
                <a:latin typeface="+mn-ea"/>
              </a:rPr>
              <a:t> 프로젝트를 생성하면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자동으로 </a:t>
            </a:r>
            <a:r>
              <a:rPr lang="en-US" altLang="ko-KR" sz="1100" dirty="0" smtClean="0">
                <a:latin typeface="+mn-ea"/>
              </a:rPr>
              <a:t>server.xml</a:t>
            </a:r>
            <a:r>
              <a:rPr lang="ko-KR" altLang="en-US" sz="1100" dirty="0" smtClean="0">
                <a:latin typeface="+mn-ea"/>
              </a:rPr>
              <a:t>에 추가 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50" y="1958960"/>
            <a:ext cx="2200275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29" y="1958960"/>
            <a:ext cx="8356871" cy="398622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44054" y="2851355"/>
            <a:ext cx="1086465" cy="216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2570" y="5579806"/>
            <a:ext cx="7187107" cy="22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329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pc374</cp:lastModifiedBy>
  <cp:revision>568</cp:revision>
  <dcterms:created xsi:type="dcterms:W3CDTF">2014-12-01T08:37:15Z</dcterms:created>
  <dcterms:modified xsi:type="dcterms:W3CDTF">2021-08-27T01:49:50Z</dcterms:modified>
</cp:coreProperties>
</file>