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6013450"/>
  <p:notesSz cx="11430000" cy="60134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6000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750" y="0"/>
            <a:ext cx="4286249" cy="6000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0237" y="1644459"/>
            <a:ext cx="3602990" cy="72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12E2A"/>
                </a:solidFill>
                <a:latin typeface="Source Han Sans JP"/>
                <a:cs typeface="Source Han Sans JP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12E2A"/>
                </a:solidFill>
                <a:latin typeface="Source Han Sans JP"/>
                <a:cs typeface="Source Han Sans JP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12E2A"/>
                </a:solidFill>
                <a:latin typeface="Source Han Sans JP"/>
                <a:cs typeface="Source Han Sans JP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12E2A"/>
                </a:solidFill>
                <a:latin typeface="Source Han Sans JP"/>
                <a:cs typeface="Source Han Sans JP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29999" cy="6000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0237" y="1741328"/>
            <a:ext cx="5610860" cy="60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12E2A"/>
                </a:solidFill>
                <a:latin typeface="Source Han Sans JP"/>
                <a:cs typeface="Source Han Sans JP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383093"/>
            <a:ext cx="1028700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rebase.google.com/?hl=ko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487" y="1406334"/>
            <a:ext cx="2880360" cy="7232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-860" b="0">
                <a:latin typeface="Adobe Gothic Std L"/>
                <a:cs typeface="Adobe Gothic Std L"/>
              </a:rPr>
              <a:t>파이어베이스</a:t>
            </a:r>
            <a:endParaRPr sz="4550">
              <a:latin typeface="Adobe Gothic Std L"/>
              <a:cs typeface="Adobe Gothic Std 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933949" y="2381250"/>
            <a:ext cx="5857875" cy="1733550"/>
            <a:chOff x="4933949" y="2381250"/>
            <a:chExt cx="5857875" cy="1733550"/>
          </a:xfrm>
        </p:grpSpPr>
        <p:sp>
          <p:nvSpPr>
            <p:cNvPr id="4" name="object 4" descr="">
              <a:hlinkClick r:id="rId2"/>
            </p:cNvPr>
            <p:cNvSpPr/>
            <p:nvPr/>
          </p:nvSpPr>
          <p:spPr>
            <a:xfrm>
              <a:off x="4933949" y="2381250"/>
              <a:ext cx="5857875" cy="1733550"/>
            </a:xfrm>
            <a:custGeom>
              <a:avLst/>
              <a:gdLst/>
              <a:ahLst/>
              <a:cxnLst/>
              <a:rect l="l" t="t" r="r" b="b"/>
              <a:pathLst>
                <a:path w="5857875" h="1733550">
                  <a:moveTo>
                    <a:pt x="5808302" y="1733549"/>
                  </a:moveTo>
                  <a:lnTo>
                    <a:pt x="49571" y="1733549"/>
                  </a:lnTo>
                  <a:lnTo>
                    <a:pt x="42281" y="1732099"/>
                  </a:lnTo>
                  <a:lnTo>
                    <a:pt x="7250" y="1705271"/>
                  </a:lnTo>
                  <a:lnTo>
                    <a:pt x="0" y="16839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808302" y="0"/>
                  </a:lnTo>
                  <a:lnTo>
                    <a:pt x="5846494" y="22097"/>
                  </a:lnTo>
                  <a:lnTo>
                    <a:pt x="5857874" y="49571"/>
                  </a:lnTo>
                  <a:lnTo>
                    <a:pt x="5857874" y="1683978"/>
                  </a:lnTo>
                  <a:lnTo>
                    <a:pt x="5835776" y="1722169"/>
                  </a:lnTo>
                  <a:lnTo>
                    <a:pt x="5808302" y="1733549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>
              <a:hlinkClick r:id="rId2"/>
            </p:cNvPr>
            <p:cNvSpPr/>
            <p:nvPr/>
          </p:nvSpPr>
          <p:spPr>
            <a:xfrm>
              <a:off x="4933949" y="2381250"/>
              <a:ext cx="5857875" cy="1733550"/>
            </a:xfrm>
            <a:custGeom>
              <a:avLst/>
              <a:gdLst/>
              <a:ahLst/>
              <a:cxnLst/>
              <a:rect l="l" t="t" r="r" b="b"/>
              <a:pathLst>
                <a:path w="5857875" h="1733550">
                  <a:moveTo>
                    <a:pt x="5808303" y="1733549"/>
                  </a:moveTo>
                  <a:lnTo>
                    <a:pt x="49571" y="1733549"/>
                  </a:lnTo>
                  <a:lnTo>
                    <a:pt x="42281" y="1732099"/>
                  </a:lnTo>
                  <a:lnTo>
                    <a:pt x="7250" y="1705271"/>
                  </a:lnTo>
                  <a:lnTo>
                    <a:pt x="0" y="16839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808303" y="0"/>
                  </a:lnTo>
                  <a:lnTo>
                    <a:pt x="5815593" y="1450"/>
                  </a:lnTo>
                  <a:lnTo>
                    <a:pt x="5829596" y="7250"/>
                  </a:lnTo>
                  <a:lnTo>
                    <a:pt x="5833000" y="9524"/>
                  </a:lnTo>
                  <a:lnTo>
                    <a:pt x="50834" y="9524"/>
                  </a:lnTo>
                  <a:lnTo>
                    <a:pt x="44758" y="10733"/>
                  </a:lnTo>
                  <a:lnTo>
                    <a:pt x="10733" y="44759"/>
                  </a:lnTo>
                  <a:lnTo>
                    <a:pt x="9524" y="50834"/>
                  </a:lnTo>
                  <a:lnTo>
                    <a:pt x="9524" y="1682714"/>
                  </a:lnTo>
                  <a:lnTo>
                    <a:pt x="33088" y="1717982"/>
                  </a:lnTo>
                  <a:lnTo>
                    <a:pt x="50834" y="1724024"/>
                  </a:lnTo>
                  <a:lnTo>
                    <a:pt x="5833000" y="1724024"/>
                  </a:lnTo>
                  <a:lnTo>
                    <a:pt x="5829596" y="1726299"/>
                  </a:lnTo>
                  <a:lnTo>
                    <a:pt x="5815593" y="1732099"/>
                  </a:lnTo>
                  <a:lnTo>
                    <a:pt x="5808303" y="1733549"/>
                  </a:lnTo>
                  <a:close/>
                </a:path>
                <a:path w="5857875" h="1733550">
                  <a:moveTo>
                    <a:pt x="5833000" y="1724024"/>
                  </a:moveTo>
                  <a:lnTo>
                    <a:pt x="5807039" y="1724024"/>
                  </a:lnTo>
                  <a:lnTo>
                    <a:pt x="5813113" y="1722816"/>
                  </a:lnTo>
                  <a:lnTo>
                    <a:pt x="5824783" y="1717982"/>
                  </a:lnTo>
                  <a:lnTo>
                    <a:pt x="5848348" y="1682714"/>
                  </a:lnTo>
                  <a:lnTo>
                    <a:pt x="5848348" y="50834"/>
                  </a:lnTo>
                  <a:lnTo>
                    <a:pt x="5824783" y="15566"/>
                  </a:lnTo>
                  <a:lnTo>
                    <a:pt x="5807039" y="9524"/>
                  </a:lnTo>
                  <a:lnTo>
                    <a:pt x="5833000" y="9524"/>
                  </a:lnTo>
                  <a:lnTo>
                    <a:pt x="5856424" y="42281"/>
                  </a:lnTo>
                  <a:lnTo>
                    <a:pt x="5857874" y="49571"/>
                  </a:lnTo>
                  <a:lnTo>
                    <a:pt x="5857874" y="1683978"/>
                  </a:lnTo>
                  <a:lnTo>
                    <a:pt x="5856424" y="1691268"/>
                  </a:lnTo>
                  <a:lnTo>
                    <a:pt x="5850623" y="1705271"/>
                  </a:lnTo>
                  <a:lnTo>
                    <a:pt x="5846494" y="1711451"/>
                  </a:lnTo>
                  <a:lnTo>
                    <a:pt x="5835776" y="1722169"/>
                  </a:lnTo>
                  <a:lnTo>
                    <a:pt x="5833000" y="1724024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3474" y="2390774"/>
              <a:ext cx="2095499" cy="1714499"/>
            </a:xfrm>
            <a:prstGeom prst="rect">
              <a:avLst/>
            </a:prstGeom>
          </p:spPr>
        </p:pic>
        <p:pic>
          <p:nvPicPr>
            <p:cNvPr id="7" name="object 7" descr="">
              <a:hlinkClick r:id="rId2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0424" y="2562224"/>
              <a:ext cx="228599" cy="2285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196683" y="2440570"/>
            <a:ext cx="3419475" cy="121983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855"/>
              </a:spcBef>
            </a:pPr>
            <a:r>
              <a:rPr dirty="0" sz="1300" spc="-10">
                <a:solidFill>
                  <a:srgbClr val="262525"/>
                </a:solidFill>
                <a:latin typeface="Trebuchet MS"/>
                <a:cs typeface="Trebuchet MS"/>
                <a:hlinkClick r:id="rId2"/>
              </a:rPr>
              <a:t>Firebase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50" spc="-10">
                <a:solidFill>
                  <a:srgbClr val="262525"/>
                </a:solidFill>
                <a:latin typeface="Trebuchet MS"/>
                <a:cs typeface="Trebuchet MS"/>
                <a:hlinkClick r:id="rId2"/>
              </a:rPr>
              <a:t>Firebase</a:t>
            </a:r>
            <a:endParaRPr sz="1450">
              <a:latin typeface="Trebuchet MS"/>
              <a:cs typeface="Trebuchet MS"/>
            </a:endParaRPr>
          </a:p>
          <a:p>
            <a:pPr marL="12700" marR="5080">
              <a:lnSpc>
                <a:spcPct val="112100"/>
              </a:lnSpc>
              <a:spcBef>
                <a:spcPts val="600"/>
              </a:spcBef>
            </a:pPr>
            <a:r>
              <a:rPr dirty="0" sz="1450" spc="-110">
                <a:solidFill>
                  <a:srgbClr val="262525"/>
                </a:solidFill>
                <a:latin typeface="Trebuchet MS"/>
                <a:cs typeface="Trebuchet MS"/>
                <a:hlinkClick r:id="rId2"/>
              </a:rPr>
              <a:t>Firebase</a:t>
            </a:r>
            <a:r>
              <a:rPr dirty="0" sz="1350" spc="-11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는</a:t>
            </a:r>
            <a:r>
              <a:rPr dirty="0" sz="1350" spc="-5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4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고품질</a:t>
            </a:r>
            <a:r>
              <a:rPr dirty="0" sz="1350" spc="-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앱을</a:t>
            </a:r>
            <a:r>
              <a:rPr dirty="0" sz="1350" spc="-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4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빠르게</a:t>
            </a:r>
            <a:r>
              <a:rPr dirty="0" sz="1350" spc="-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4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개발하고</a:t>
            </a:r>
            <a:r>
              <a:rPr dirty="0" sz="1350" spc="-5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비즈니스 </a:t>
            </a:r>
            <a:r>
              <a:rPr dirty="0" sz="1350" spc="-2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를</a:t>
            </a:r>
            <a:r>
              <a:rPr dirty="0" sz="1350" spc="-5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4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성장시키는</a:t>
            </a:r>
            <a:r>
              <a:rPr dirty="0" sz="1350" spc="-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데</a:t>
            </a:r>
            <a:r>
              <a:rPr dirty="0" sz="1350" spc="-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4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도움이</a:t>
            </a:r>
            <a:r>
              <a:rPr dirty="0" sz="1350" spc="-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되는</a:t>
            </a:r>
            <a:r>
              <a:rPr dirty="0" sz="1350" spc="-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450" spc="-120">
                <a:solidFill>
                  <a:srgbClr val="262525"/>
                </a:solidFill>
                <a:latin typeface="Trebuchet MS"/>
                <a:cs typeface="Trebuchet MS"/>
                <a:hlinkClick r:id="rId2"/>
              </a:rPr>
              <a:t>Google</a:t>
            </a:r>
            <a:r>
              <a:rPr dirty="0" sz="1350" spc="-12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의</a:t>
            </a:r>
            <a:r>
              <a:rPr dirty="0" sz="1350" spc="-5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24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모바일</a:t>
            </a:r>
            <a:r>
              <a:rPr dirty="0" sz="1350" spc="-50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 </a:t>
            </a:r>
            <a:r>
              <a:rPr dirty="0" sz="1350" spc="-55" b="0">
                <a:solidFill>
                  <a:srgbClr val="262525"/>
                </a:solidFill>
                <a:latin typeface="Adobe Gothic Std L"/>
                <a:cs typeface="Adobe Gothic Std L"/>
                <a:hlinkClick r:id="rId2"/>
              </a:rPr>
              <a:t>플</a:t>
            </a:r>
            <a:r>
              <a:rPr dirty="0" sz="1450" spc="-55">
                <a:solidFill>
                  <a:srgbClr val="262525"/>
                </a:solidFill>
                <a:latin typeface="Trebuchet MS"/>
                <a:cs typeface="Trebuchet MS"/>
                <a:hlinkClick r:id="rId2"/>
              </a:rPr>
              <a:t>…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9" name="object 9" descr="">
            <a:hlinkClick r:id="rId2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0349" y="2625950"/>
            <a:ext cx="95249" cy="9162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402761" y="4251261"/>
            <a:ext cx="13931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>
                <a:solidFill>
                  <a:srgbClr val="262525"/>
                </a:solidFill>
                <a:latin typeface="Tahoma"/>
                <a:cs typeface="Tahoma"/>
              </a:rPr>
              <a:t>202230752</a:t>
            </a:r>
            <a:r>
              <a:rPr dirty="0" sz="1350" spc="-114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임승진</a:t>
            </a:r>
            <a:endParaRPr sz="1500">
              <a:latin typeface="Adobe Gothic Std L"/>
              <a:cs typeface="Adobe Gothic Std 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-780" b="0">
                <a:latin typeface="Adobe Gothic Std L"/>
                <a:cs typeface="Adobe Gothic Std L"/>
              </a:rPr>
              <a:t>파이어베이스란</a:t>
            </a:r>
            <a:r>
              <a:rPr dirty="0" sz="4550" spc="-780">
                <a:latin typeface="Tahoma"/>
                <a:cs typeface="Tahoma"/>
              </a:rPr>
              <a:t>?</a:t>
            </a:r>
            <a:endParaRPr sz="455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47699" y="2609849"/>
            <a:ext cx="5857875" cy="1266825"/>
            <a:chOff x="647699" y="2609849"/>
            <a:chExt cx="5857875" cy="1266825"/>
          </a:xfrm>
        </p:grpSpPr>
        <p:sp>
          <p:nvSpPr>
            <p:cNvPr id="4" name="object 4" descr=""/>
            <p:cNvSpPr/>
            <p:nvPr/>
          </p:nvSpPr>
          <p:spPr>
            <a:xfrm>
              <a:off x="647699" y="2609849"/>
              <a:ext cx="5857875" cy="1266825"/>
            </a:xfrm>
            <a:custGeom>
              <a:avLst/>
              <a:gdLst/>
              <a:ahLst/>
              <a:cxnLst/>
              <a:rect l="l" t="t" r="r" b="b"/>
              <a:pathLst>
                <a:path w="5857875" h="1266825">
                  <a:moveTo>
                    <a:pt x="5804476" y="1266824"/>
                  </a:moveTo>
                  <a:lnTo>
                    <a:pt x="53397" y="1266824"/>
                  </a:lnTo>
                  <a:lnTo>
                    <a:pt x="49681" y="1266458"/>
                  </a:lnTo>
                  <a:lnTo>
                    <a:pt x="14085" y="1247432"/>
                  </a:lnTo>
                  <a:lnTo>
                    <a:pt x="0" y="1213427"/>
                  </a:lnTo>
                  <a:lnTo>
                    <a:pt x="0" y="1209674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804476" y="0"/>
                  </a:lnTo>
                  <a:lnTo>
                    <a:pt x="5843788" y="19392"/>
                  </a:lnTo>
                  <a:lnTo>
                    <a:pt x="5857874" y="53397"/>
                  </a:lnTo>
                  <a:lnTo>
                    <a:pt x="5857874" y="1213427"/>
                  </a:lnTo>
                  <a:lnTo>
                    <a:pt x="5838481" y="1252739"/>
                  </a:lnTo>
                  <a:lnTo>
                    <a:pt x="5808192" y="1266458"/>
                  </a:lnTo>
                  <a:lnTo>
                    <a:pt x="5804476" y="1266824"/>
                  </a:lnTo>
                  <a:close/>
                </a:path>
              </a:pathLst>
            </a:custGeom>
            <a:solidFill>
              <a:srgbClr val="B5D5F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104" y="2895599"/>
              <a:ext cx="167640" cy="17144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187449" y="2721622"/>
            <a:ext cx="5060315" cy="9493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35400"/>
              </a:lnSpc>
              <a:spcBef>
                <a:spcPts val="55"/>
              </a:spcBef>
            </a:pPr>
            <a:r>
              <a:rPr dirty="0" sz="1500" spc="-245" b="0">
                <a:latin typeface="Adobe Gothic Std L"/>
                <a:cs typeface="Adobe Gothic Std L"/>
              </a:rPr>
              <a:t>파이어베이스는 </a:t>
            </a:r>
            <a:r>
              <a:rPr dirty="0" sz="1500" spc="-250" b="0">
                <a:latin typeface="Adobe Gothic Std L"/>
                <a:cs typeface="Adobe Gothic Std L"/>
              </a:rPr>
              <a:t>구글에서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50" b="0">
                <a:latin typeface="Adobe Gothic Std L"/>
                <a:cs typeface="Adobe Gothic Std L"/>
              </a:rPr>
              <a:t>개발한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50" b="0">
                <a:latin typeface="Adobe Gothic Std L"/>
                <a:cs typeface="Adobe Gothic Std L"/>
              </a:rPr>
              <a:t>모바일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70" b="0">
                <a:latin typeface="Adobe Gothic Std L"/>
                <a:cs typeface="Adobe Gothic Std L"/>
              </a:rPr>
              <a:t>및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70" b="0">
                <a:latin typeface="Adobe Gothic Std L"/>
                <a:cs typeface="Adobe Gothic Std L"/>
              </a:rPr>
              <a:t>웹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70" b="0">
                <a:latin typeface="Adobe Gothic Std L"/>
                <a:cs typeface="Adobe Gothic Std L"/>
              </a:rPr>
              <a:t>앱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54" b="0">
                <a:latin typeface="Adobe Gothic Std L"/>
                <a:cs typeface="Adobe Gothic Std L"/>
              </a:rPr>
              <a:t>개발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25" b="0">
                <a:latin typeface="Adobe Gothic Std L"/>
                <a:cs typeface="Adobe Gothic Std L"/>
              </a:rPr>
              <a:t>플랫폼입니다</a:t>
            </a:r>
            <a:r>
              <a:rPr dirty="0" sz="1350" spc="-225">
                <a:latin typeface="Tahoma"/>
                <a:cs typeface="Tahoma"/>
              </a:rPr>
              <a:t>.</a:t>
            </a:r>
            <a:r>
              <a:rPr dirty="0" sz="1350" spc="-185">
                <a:latin typeface="Tahoma"/>
                <a:cs typeface="Tahoma"/>
              </a:rPr>
              <a:t> </a:t>
            </a:r>
            <a:r>
              <a:rPr dirty="0" sz="1500" spc="-270" b="0">
                <a:latin typeface="Adobe Gothic Std L"/>
                <a:cs typeface="Adobe Gothic Std L"/>
              </a:rPr>
              <a:t>다</a:t>
            </a:r>
            <a:r>
              <a:rPr dirty="0" sz="1500" spc="-90" b="0">
                <a:latin typeface="Adobe Gothic Std L"/>
                <a:cs typeface="Adobe Gothic Std L"/>
              </a:rPr>
              <a:t> </a:t>
            </a:r>
            <a:r>
              <a:rPr dirty="0" sz="1500" spc="-254" b="0">
                <a:latin typeface="Adobe Gothic Std L"/>
                <a:cs typeface="Adobe Gothic Std L"/>
              </a:rPr>
              <a:t>양한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50" b="0">
                <a:latin typeface="Adobe Gothic Std L"/>
                <a:cs typeface="Adobe Gothic Std L"/>
              </a:rPr>
              <a:t>기능과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15" b="0">
                <a:latin typeface="Adobe Gothic Std L"/>
                <a:cs typeface="Adobe Gothic Std L"/>
              </a:rPr>
              <a:t>호스팅</a:t>
            </a:r>
            <a:r>
              <a:rPr dirty="0" sz="1350" spc="-215">
                <a:latin typeface="Tahoma"/>
                <a:cs typeface="Tahoma"/>
              </a:rPr>
              <a:t>,</a:t>
            </a:r>
            <a:r>
              <a:rPr dirty="0" sz="1350" spc="-185">
                <a:latin typeface="Tahoma"/>
                <a:cs typeface="Tahoma"/>
              </a:rPr>
              <a:t> </a:t>
            </a:r>
            <a:r>
              <a:rPr dirty="0" sz="1500" spc="-204" b="0">
                <a:latin typeface="Adobe Gothic Std L"/>
                <a:cs typeface="Adobe Gothic Std L"/>
              </a:rPr>
              <a:t>인증</a:t>
            </a:r>
            <a:r>
              <a:rPr dirty="0" sz="1350" spc="-204">
                <a:latin typeface="Tahoma"/>
                <a:cs typeface="Tahoma"/>
              </a:rPr>
              <a:t>,</a:t>
            </a:r>
            <a:r>
              <a:rPr dirty="0" sz="1350" spc="-185">
                <a:latin typeface="Tahoma"/>
                <a:cs typeface="Tahoma"/>
              </a:rPr>
              <a:t> </a:t>
            </a:r>
            <a:r>
              <a:rPr dirty="0" sz="1500" spc="-225" b="0">
                <a:latin typeface="Adobe Gothic Std L"/>
                <a:cs typeface="Adobe Gothic Std L"/>
              </a:rPr>
              <a:t>데이터베이스</a:t>
            </a:r>
            <a:r>
              <a:rPr dirty="0" sz="1350" spc="-225">
                <a:latin typeface="Tahoma"/>
                <a:cs typeface="Tahoma"/>
              </a:rPr>
              <a:t>,</a:t>
            </a:r>
            <a:r>
              <a:rPr dirty="0" sz="1350" spc="-185">
                <a:latin typeface="Tahoma"/>
                <a:cs typeface="Tahoma"/>
              </a:rPr>
              <a:t> </a:t>
            </a:r>
            <a:r>
              <a:rPr dirty="0" sz="1500" spc="-250" b="0">
                <a:latin typeface="Adobe Gothic Std L"/>
                <a:cs typeface="Adobe Gothic Std L"/>
              </a:rPr>
              <a:t>스토리지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54" b="0">
                <a:latin typeface="Adobe Gothic Std L"/>
                <a:cs typeface="Adobe Gothic Std L"/>
              </a:rPr>
              <a:t>등의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50" b="0">
                <a:latin typeface="Adobe Gothic Std L"/>
                <a:cs typeface="Adobe Gothic Std L"/>
              </a:rPr>
              <a:t>서비스를</a:t>
            </a:r>
            <a:r>
              <a:rPr dirty="0" sz="1500" spc="-245" b="0">
                <a:latin typeface="Adobe Gothic Std L"/>
                <a:cs typeface="Adobe Gothic Std L"/>
              </a:rPr>
              <a:t> </a:t>
            </a:r>
            <a:r>
              <a:rPr dirty="0" sz="1500" spc="-250" b="0">
                <a:latin typeface="Adobe Gothic Std L"/>
                <a:cs typeface="Adobe Gothic Std L"/>
              </a:rPr>
              <a:t>제공합</a:t>
            </a:r>
            <a:r>
              <a:rPr dirty="0" sz="1500" spc="-90" b="0">
                <a:latin typeface="Adobe Gothic Std L"/>
                <a:cs typeface="Adobe Gothic Std L"/>
              </a:rPr>
              <a:t> </a:t>
            </a:r>
            <a:r>
              <a:rPr dirty="0" sz="1500" spc="-204" b="0">
                <a:latin typeface="Adobe Gothic Std L"/>
                <a:cs typeface="Adobe Gothic Std L"/>
              </a:rPr>
              <a:t>니다</a:t>
            </a:r>
            <a:r>
              <a:rPr dirty="0" sz="1350" spc="-204"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084103"/>
            <a:ext cx="2591435" cy="6070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4"/>
              <a:t>Firebase</a:t>
            </a:r>
            <a:r>
              <a:rPr dirty="0" spc="-25"/>
              <a:t> </a:t>
            </a:r>
            <a:r>
              <a:rPr dirty="0" spc="-765" b="0">
                <a:latin typeface="Adobe Gothic Std L"/>
                <a:cs typeface="Adobe Gothic Std L"/>
              </a:rPr>
              <a:t>소개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47824" y="1847849"/>
            <a:ext cx="3981450" cy="1428750"/>
            <a:chOff x="1647824" y="1847849"/>
            <a:chExt cx="3981450" cy="1428750"/>
          </a:xfrm>
        </p:grpSpPr>
        <p:sp>
          <p:nvSpPr>
            <p:cNvPr id="4" name="object 4" descr=""/>
            <p:cNvSpPr/>
            <p:nvPr/>
          </p:nvSpPr>
          <p:spPr>
            <a:xfrm>
              <a:off x="1652587" y="1852612"/>
              <a:ext cx="3971925" cy="1419225"/>
            </a:xfrm>
            <a:custGeom>
              <a:avLst/>
              <a:gdLst/>
              <a:ahLst/>
              <a:cxnLst/>
              <a:rect l="l" t="t" r="r" b="b"/>
              <a:pathLst>
                <a:path w="3971925" h="1419225">
                  <a:moveTo>
                    <a:pt x="3922976" y="1419224"/>
                  </a:moveTo>
                  <a:lnTo>
                    <a:pt x="48947" y="1419224"/>
                  </a:lnTo>
                  <a:lnTo>
                    <a:pt x="45541" y="1418889"/>
                  </a:lnTo>
                  <a:lnTo>
                    <a:pt x="10739" y="1398802"/>
                  </a:lnTo>
                  <a:lnTo>
                    <a:pt x="0" y="1370276"/>
                  </a:lnTo>
                  <a:lnTo>
                    <a:pt x="0" y="13668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922976" y="0"/>
                  </a:lnTo>
                  <a:lnTo>
                    <a:pt x="3959012" y="17776"/>
                  </a:lnTo>
                  <a:lnTo>
                    <a:pt x="3971924" y="48947"/>
                  </a:lnTo>
                  <a:lnTo>
                    <a:pt x="3971924" y="1370276"/>
                  </a:lnTo>
                  <a:lnTo>
                    <a:pt x="3954148" y="1406312"/>
                  </a:lnTo>
                  <a:lnTo>
                    <a:pt x="3926383" y="1418889"/>
                  </a:lnTo>
                  <a:lnTo>
                    <a:pt x="3922976" y="141922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52587" y="1852612"/>
              <a:ext cx="3971925" cy="1419225"/>
            </a:xfrm>
            <a:custGeom>
              <a:avLst/>
              <a:gdLst/>
              <a:ahLst/>
              <a:cxnLst/>
              <a:rect l="l" t="t" r="r" b="b"/>
              <a:pathLst>
                <a:path w="3971925" h="1419225">
                  <a:moveTo>
                    <a:pt x="0" y="13668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4" y="15344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1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919537" y="0"/>
                  </a:lnTo>
                  <a:lnTo>
                    <a:pt x="3922976" y="0"/>
                  </a:lnTo>
                  <a:lnTo>
                    <a:pt x="3926383" y="335"/>
                  </a:lnTo>
                  <a:lnTo>
                    <a:pt x="3929757" y="1006"/>
                  </a:lnTo>
                  <a:lnTo>
                    <a:pt x="3933130" y="1677"/>
                  </a:lnTo>
                  <a:lnTo>
                    <a:pt x="3936406" y="2671"/>
                  </a:lnTo>
                  <a:lnTo>
                    <a:pt x="3939584" y="3987"/>
                  </a:lnTo>
                  <a:lnTo>
                    <a:pt x="3942762" y="5303"/>
                  </a:lnTo>
                  <a:lnTo>
                    <a:pt x="3945781" y="6917"/>
                  </a:lnTo>
                  <a:lnTo>
                    <a:pt x="3948641" y="8828"/>
                  </a:lnTo>
                  <a:lnTo>
                    <a:pt x="3951502" y="10739"/>
                  </a:lnTo>
                  <a:lnTo>
                    <a:pt x="3954148" y="12911"/>
                  </a:lnTo>
                  <a:lnTo>
                    <a:pt x="3956580" y="15344"/>
                  </a:lnTo>
                  <a:lnTo>
                    <a:pt x="3959012" y="17776"/>
                  </a:lnTo>
                  <a:lnTo>
                    <a:pt x="3961184" y="20422"/>
                  </a:lnTo>
                  <a:lnTo>
                    <a:pt x="3963095" y="23282"/>
                  </a:lnTo>
                  <a:lnTo>
                    <a:pt x="3965006" y="26142"/>
                  </a:lnTo>
                  <a:lnTo>
                    <a:pt x="3971924" y="52387"/>
                  </a:lnTo>
                  <a:lnTo>
                    <a:pt x="3971924" y="1366837"/>
                  </a:lnTo>
                  <a:lnTo>
                    <a:pt x="3956580" y="1403880"/>
                  </a:lnTo>
                  <a:lnTo>
                    <a:pt x="3919537" y="1419224"/>
                  </a:lnTo>
                  <a:lnTo>
                    <a:pt x="52387" y="1419224"/>
                  </a:lnTo>
                  <a:lnTo>
                    <a:pt x="15344" y="1403880"/>
                  </a:lnTo>
                  <a:lnTo>
                    <a:pt x="8828" y="1395941"/>
                  </a:lnTo>
                  <a:lnTo>
                    <a:pt x="6917" y="1393082"/>
                  </a:lnTo>
                  <a:lnTo>
                    <a:pt x="0" y="1370276"/>
                  </a:lnTo>
                  <a:lnTo>
                    <a:pt x="0" y="136683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800723" y="1847849"/>
            <a:ext cx="3990975" cy="1428750"/>
            <a:chOff x="5800723" y="1847849"/>
            <a:chExt cx="3990975" cy="1428750"/>
          </a:xfrm>
        </p:grpSpPr>
        <p:sp>
          <p:nvSpPr>
            <p:cNvPr id="7" name="object 7" descr=""/>
            <p:cNvSpPr/>
            <p:nvPr/>
          </p:nvSpPr>
          <p:spPr>
            <a:xfrm>
              <a:off x="5805486" y="1852612"/>
              <a:ext cx="3981450" cy="1419225"/>
            </a:xfrm>
            <a:custGeom>
              <a:avLst/>
              <a:gdLst/>
              <a:ahLst/>
              <a:cxnLst/>
              <a:rect l="l" t="t" r="r" b="b"/>
              <a:pathLst>
                <a:path w="3981450" h="1419225">
                  <a:moveTo>
                    <a:pt x="3932502" y="1419224"/>
                  </a:moveTo>
                  <a:lnTo>
                    <a:pt x="48948" y="1419224"/>
                  </a:lnTo>
                  <a:lnTo>
                    <a:pt x="45540" y="1418889"/>
                  </a:lnTo>
                  <a:lnTo>
                    <a:pt x="10740" y="1398802"/>
                  </a:lnTo>
                  <a:lnTo>
                    <a:pt x="0" y="1370276"/>
                  </a:lnTo>
                  <a:lnTo>
                    <a:pt x="0" y="13668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932502" y="0"/>
                  </a:lnTo>
                  <a:lnTo>
                    <a:pt x="3968538" y="17776"/>
                  </a:lnTo>
                  <a:lnTo>
                    <a:pt x="3981450" y="48947"/>
                  </a:lnTo>
                  <a:lnTo>
                    <a:pt x="3981450" y="1370276"/>
                  </a:lnTo>
                  <a:lnTo>
                    <a:pt x="3963673" y="1406312"/>
                  </a:lnTo>
                  <a:lnTo>
                    <a:pt x="3935908" y="1418889"/>
                  </a:lnTo>
                  <a:lnTo>
                    <a:pt x="3932502" y="141922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805486" y="1852612"/>
              <a:ext cx="3981450" cy="1419225"/>
            </a:xfrm>
            <a:custGeom>
              <a:avLst/>
              <a:gdLst/>
              <a:ahLst/>
              <a:cxnLst/>
              <a:rect l="l" t="t" r="r" b="b"/>
              <a:pathLst>
                <a:path w="3981450" h="1419225">
                  <a:moveTo>
                    <a:pt x="0" y="13668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4"/>
                  </a:lnTo>
                  <a:lnTo>
                    <a:pt x="17775" y="12911"/>
                  </a:lnTo>
                  <a:lnTo>
                    <a:pt x="32339" y="3987"/>
                  </a:lnTo>
                  <a:lnTo>
                    <a:pt x="35518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929062" y="0"/>
                  </a:lnTo>
                  <a:lnTo>
                    <a:pt x="3932502" y="0"/>
                  </a:lnTo>
                  <a:lnTo>
                    <a:pt x="3935908" y="335"/>
                  </a:lnTo>
                  <a:lnTo>
                    <a:pt x="3966105" y="15344"/>
                  </a:lnTo>
                  <a:lnTo>
                    <a:pt x="3968538" y="17776"/>
                  </a:lnTo>
                  <a:lnTo>
                    <a:pt x="3970710" y="20422"/>
                  </a:lnTo>
                  <a:lnTo>
                    <a:pt x="3972620" y="23282"/>
                  </a:lnTo>
                  <a:lnTo>
                    <a:pt x="3974530" y="26142"/>
                  </a:lnTo>
                  <a:lnTo>
                    <a:pt x="3980442" y="42167"/>
                  </a:lnTo>
                  <a:lnTo>
                    <a:pt x="3981114" y="45540"/>
                  </a:lnTo>
                  <a:lnTo>
                    <a:pt x="3981450" y="48947"/>
                  </a:lnTo>
                  <a:lnTo>
                    <a:pt x="3981450" y="52387"/>
                  </a:lnTo>
                  <a:lnTo>
                    <a:pt x="3981450" y="1366837"/>
                  </a:lnTo>
                  <a:lnTo>
                    <a:pt x="3981450" y="1370276"/>
                  </a:lnTo>
                  <a:lnTo>
                    <a:pt x="3981114" y="1373683"/>
                  </a:lnTo>
                  <a:lnTo>
                    <a:pt x="3980442" y="1377057"/>
                  </a:lnTo>
                  <a:lnTo>
                    <a:pt x="3979771" y="1380430"/>
                  </a:lnTo>
                  <a:lnTo>
                    <a:pt x="3972620" y="1395941"/>
                  </a:lnTo>
                  <a:lnTo>
                    <a:pt x="3970710" y="1398802"/>
                  </a:lnTo>
                  <a:lnTo>
                    <a:pt x="3958165" y="1410395"/>
                  </a:lnTo>
                  <a:lnTo>
                    <a:pt x="3955306" y="1412306"/>
                  </a:lnTo>
                  <a:lnTo>
                    <a:pt x="3929062" y="1419224"/>
                  </a:lnTo>
                  <a:lnTo>
                    <a:pt x="52388" y="1419224"/>
                  </a:lnTo>
                  <a:lnTo>
                    <a:pt x="15343" y="1403880"/>
                  </a:lnTo>
                  <a:lnTo>
                    <a:pt x="0" y="1370276"/>
                  </a:lnTo>
                  <a:lnTo>
                    <a:pt x="0" y="136683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968999" y="2002551"/>
            <a:ext cx="13182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55" b="0">
                <a:solidFill>
                  <a:srgbClr val="262525"/>
                </a:solidFill>
                <a:latin typeface="Adobe Gothic Std L"/>
                <a:cs typeface="Adobe Gothic Std L"/>
              </a:rPr>
              <a:t>빠른</a:t>
            </a:r>
            <a:r>
              <a:rPr dirty="0" sz="19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900" spc="-355" b="0">
                <a:solidFill>
                  <a:srgbClr val="262525"/>
                </a:solidFill>
                <a:latin typeface="Adobe Gothic Std L"/>
                <a:cs typeface="Adobe Gothic Std L"/>
              </a:rPr>
              <a:t>개발</a:t>
            </a:r>
            <a:r>
              <a:rPr dirty="0" sz="19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900" spc="-380" b="0">
                <a:solidFill>
                  <a:srgbClr val="262525"/>
                </a:solidFill>
                <a:latin typeface="Adobe Gothic Std L"/>
                <a:cs typeface="Adobe Gothic Std L"/>
              </a:rPr>
              <a:t>속도</a:t>
            </a:r>
            <a:endParaRPr sz="1900">
              <a:latin typeface="Adobe Gothic Std L"/>
              <a:cs typeface="Adobe Gothic Std 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68999" y="2407297"/>
            <a:ext cx="3488054" cy="6540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앱에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필요한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기본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기능들이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제공되어</a:t>
            </a:r>
            <a:r>
              <a:rPr dirty="0" sz="1350" spc="-225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dirty="0" sz="1350" spc="-165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개발자는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350" spc="-35">
                <a:solidFill>
                  <a:srgbClr val="262525"/>
                </a:solidFill>
                <a:latin typeface="Tahoma"/>
                <a:cs typeface="Tahoma"/>
              </a:rPr>
              <a:t>UI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및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기능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개발에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더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집중할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10" b="0">
                <a:solidFill>
                  <a:srgbClr val="262525"/>
                </a:solidFill>
                <a:latin typeface="Adobe Gothic Std L"/>
                <a:cs typeface="Adobe Gothic Std L"/>
              </a:rPr>
              <a:t>있습니다</a:t>
            </a:r>
            <a:r>
              <a:rPr dirty="0" sz="1350" spc="-1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647824" y="3448049"/>
            <a:ext cx="3981450" cy="1428750"/>
            <a:chOff x="1647824" y="3448049"/>
            <a:chExt cx="3981450" cy="1428750"/>
          </a:xfrm>
        </p:grpSpPr>
        <p:sp>
          <p:nvSpPr>
            <p:cNvPr id="12" name="object 12" descr=""/>
            <p:cNvSpPr/>
            <p:nvPr/>
          </p:nvSpPr>
          <p:spPr>
            <a:xfrm>
              <a:off x="1652587" y="3452812"/>
              <a:ext cx="3971925" cy="1419225"/>
            </a:xfrm>
            <a:custGeom>
              <a:avLst/>
              <a:gdLst/>
              <a:ahLst/>
              <a:cxnLst/>
              <a:rect l="l" t="t" r="r" b="b"/>
              <a:pathLst>
                <a:path w="3971925" h="1419225">
                  <a:moveTo>
                    <a:pt x="3922976" y="1419224"/>
                  </a:moveTo>
                  <a:lnTo>
                    <a:pt x="48947" y="1419224"/>
                  </a:lnTo>
                  <a:lnTo>
                    <a:pt x="45541" y="1418889"/>
                  </a:lnTo>
                  <a:lnTo>
                    <a:pt x="10739" y="1398801"/>
                  </a:lnTo>
                  <a:lnTo>
                    <a:pt x="0" y="1370276"/>
                  </a:lnTo>
                  <a:lnTo>
                    <a:pt x="0" y="13668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922976" y="0"/>
                  </a:lnTo>
                  <a:lnTo>
                    <a:pt x="3959012" y="17775"/>
                  </a:lnTo>
                  <a:lnTo>
                    <a:pt x="3971924" y="48947"/>
                  </a:lnTo>
                  <a:lnTo>
                    <a:pt x="3971924" y="1370276"/>
                  </a:lnTo>
                  <a:lnTo>
                    <a:pt x="3954148" y="1406312"/>
                  </a:lnTo>
                  <a:lnTo>
                    <a:pt x="3926383" y="1418889"/>
                  </a:lnTo>
                  <a:lnTo>
                    <a:pt x="3922976" y="141922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52587" y="3452812"/>
              <a:ext cx="3971925" cy="1419225"/>
            </a:xfrm>
            <a:custGeom>
              <a:avLst/>
              <a:gdLst/>
              <a:ahLst/>
              <a:cxnLst/>
              <a:rect l="l" t="t" r="r" b="b"/>
              <a:pathLst>
                <a:path w="3971925" h="1419225">
                  <a:moveTo>
                    <a:pt x="0" y="13668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8"/>
                  </a:lnTo>
                  <a:lnTo>
                    <a:pt x="5304" y="29160"/>
                  </a:lnTo>
                  <a:lnTo>
                    <a:pt x="6917" y="26141"/>
                  </a:lnTo>
                  <a:lnTo>
                    <a:pt x="8828" y="23281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1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919537" y="0"/>
                  </a:lnTo>
                  <a:lnTo>
                    <a:pt x="3922976" y="0"/>
                  </a:lnTo>
                  <a:lnTo>
                    <a:pt x="3926383" y="335"/>
                  </a:lnTo>
                  <a:lnTo>
                    <a:pt x="3929757" y="1006"/>
                  </a:lnTo>
                  <a:lnTo>
                    <a:pt x="3933130" y="1677"/>
                  </a:lnTo>
                  <a:lnTo>
                    <a:pt x="3948641" y="8828"/>
                  </a:lnTo>
                  <a:lnTo>
                    <a:pt x="3951502" y="10739"/>
                  </a:lnTo>
                  <a:lnTo>
                    <a:pt x="3954148" y="12911"/>
                  </a:lnTo>
                  <a:lnTo>
                    <a:pt x="3956580" y="15343"/>
                  </a:lnTo>
                  <a:lnTo>
                    <a:pt x="3959012" y="17775"/>
                  </a:lnTo>
                  <a:lnTo>
                    <a:pt x="3971924" y="52387"/>
                  </a:lnTo>
                  <a:lnTo>
                    <a:pt x="3971924" y="1366837"/>
                  </a:lnTo>
                  <a:lnTo>
                    <a:pt x="3956580" y="1403880"/>
                  </a:lnTo>
                  <a:lnTo>
                    <a:pt x="3919537" y="1419224"/>
                  </a:lnTo>
                  <a:lnTo>
                    <a:pt x="52387" y="1419224"/>
                  </a:lnTo>
                  <a:lnTo>
                    <a:pt x="23282" y="1410395"/>
                  </a:lnTo>
                  <a:lnTo>
                    <a:pt x="20422" y="1408484"/>
                  </a:lnTo>
                  <a:lnTo>
                    <a:pt x="8828" y="1395941"/>
                  </a:lnTo>
                  <a:lnTo>
                    <a:pt x="6917" y="1393081"/>
                  </a:lnTo>
                  <a:lnTo>
                    <a:pt x="1006" y="1377057"/>
                  </a:lnTo>
                  <a:lnTo>
                    <a:pt x="335" y="1373683"/>
                  </a:lnTo>
                  <a:lnTo>
                    <a:pt x="0" y="1370276"/>
                  </a:lnTo>
                  <a:lnTo>
                    <a:pt x="0" y="136683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811337" y="2002551"/>
            <a:ext cx="3593465" cy="2659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50" b="0">
                <a:solidFill>
                  <a:srgbClr val="262525"/>
                </a:solidFill>
                <a:latin typeface="Adobe Gothic Std L"/>
                <a:cs typeface="Adobe Gothic Std L"/>
              </a:rPr>
              <a:t>연동이</a:t>
            </a:r>
            <a:r>
              <a:rPr dirty="0" sz="19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900" spc="-380" b="0">
                <a:solidFill>
                  <a:srgbClr val="262525"/>
                </a:solidFill>
                <a:latin typeface="Adobe Gothic Std L"/>
                <a:cs typeface="Adobe Gothic Std L"/>
              </a:rPr>
              <a:t>간편</a:t>
            </a:r>
            <a:endParaRPr sz="1900">
              <a:latin typeface="Adobe Gothic Std L"/>
              <a:cs typeface="Adobe Gothic Std L"/>
            </a:endParaRPr>
          </a:p>
          <a:p>
            <a:pPr marL="12700" marR="53340">
              <a:lnSpc>
                <a:spcPct val="137500"/>
              </a:lnSpc>
              <a:spcBef>
                <a:spcPts val="894"/>
              </a:spcBef>
            </a:pP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클라이언트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측</a:t>
            </a:r>
            <a:r>
              <a:rPr dirty="0" sz="1500" spc="-22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350" spc="-50">
                <a:solidFill>
                  <a:srgbClr val="262525"/>
                </a:solidFill>
                <a:latin typeface="Tahoma"/>
                <a:cs typeface="Tahoma"/>
              </a:rPr>
              <a:t>API</a:t>
            </a:r>
            <a:r>
              <a:rPr dirty="0" sz="1500" spc="-50" b="0">
                <a:solidFill>
                  <a:srgbClr val="262525"/>
                </a:solidFill>
                <a:latin typeface="Adobe Gothic Std L"/>
                <a:cs typeface="Adobe Gothic Std L"/>
              </a:rPr>
              <a:t>를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사용하여</a:t>
            </a:r>
            <a:r>
              <a:rPr dirty="0" sz="1500" spc="-22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매우</a:t>
            </a:r>
            <a:r>
              <a:rPr dirty="0" sz="1500" spc="-22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간단하게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90" b="0">
                <a:solidFill>
                  <a:srgbClr val="262525"/>
                </a:solidFill>
                <a:latin typeface="Adobe Gothic Std L"/>
                <a:cs typeface="Adobe Gothic Std L"/>
              </a:rPr>
              <a:t>구성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할</a:t>
            </a:r>
            <a:r>
              <a:rPr dirty="0" sz="150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50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20" b="0">
                <a:solidFill>
                  <a:srgbClr val="262525"/>
                </a:solidFill>
                <a:latin typeface="Adobe Gothic Std L"/>
                <a:cs typeface="Adobe Gothic Std L"/>
              </a:rPr>
              <a:t>있으며</a:t>
            </a:r>
            <a:r>
              <a:rPr dirty="0" sz="1350" spc="-22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dirty="0" sz="1350" spc="-18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서버</a:t>
            </a:r>
            <a:r>
              <a:rPr dirty="0" sz="150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측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설정이</a:t>
            </a:r>
            <a:r>
              <a:rPr dirty="0" sz="150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10" b="0">
                <a:solidFill>
                  <a:srgbClr val="262525"/>
                </a:solidFill>
                <a:latin typeface="Adobe Gothic Std L"/>
                <a:cs typeface="Adobe Gothic Std L"/>
              </a:rPr>
              <a:t>없습니다</a:t>
            </a:r>
            <a:r>
              <a:rPr dirty="0" sz="1350" spc="-1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900" spc="-350" b="0">
                <a:solidFill>
                  <a:srgbClr val="262525"/>
                </a:solidFill>
                <a:latin typeface="Adobe Gothic Std L"/>
                <a:cs typeface="Adobe Gothic Std L"/>
              </a:rPr>
              <a:t>실시간</a:t>
            </a:r>
            <a:r>
              <a:rPr dirty="0" sz="19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900" spc="-370" b="0">
                <a:solidFill>
                  <a:srgbClr val="262525"/>
                </a:solidFill>
                <a:latin typeface="Adobe Gothic Std L"/>
                <a:cs typeface="Adobe Gothic Std L"/>
              </a:rPr>
              <a:t>업데이트</a:t>
            </a:r>
            <a:endParaRPr sz="1900">
              <a:latin typeface="Adobe Gothic Std L"/>
              <a:cs typeface="Adobe Gothic Std L"/>
            </a:endParaRPr>
          </a:p>
          <a:p>
            <a:pPr marL="12700" marR="5080">
              <a:lnSpc>
                <a:spcPct val="133300"/>
              </a:lnSpc>
              <a:spcBef>
                <a:spcPts val="1045"/>
              </a:spcBef>
            </a:pP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실시간으로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데이터를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업데이트할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있어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채팅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80" b="0">
                <a:solidFill>
                  <a:srgbClr val="262525"/>
                </a:solidFill>
                <a:latin typeface="Adobe Gothic Std L"/>
                <a:cs typeface="Adobe Gothic Std L"/>
              </a:rPr>
              <a:t>애플 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리케이션이나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위치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기반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서비스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등에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30" b="0">
                <a:solidFill>
                  <a:srgbClr val="262525"/>
                </a:solidFill>
                <a:latin typeface="Adobe Gothic Std L"/>
                <a:cs typeface="Adobe Gothic Std L"/>
              </a:rPr>
              <a:t>유용합니다</a:t>
            </a:r>
            <a:r>
              <a:rPr dirty="0" sz="1350" spc="-3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800723" y="3448049"/>
            <a:ext cx="3990975" cy="1428750"/>
            <a:chOff x="5800723" y="3448049"/>
            <a:chExt cx="3990975" cy="1428750"/>
          </a:xfrm>
        </p:grpSpPr>
        <p:sp>
          <p:nvSpPr>
            <p:cNvPr id="16" name="object 16" descr=""/>
            <p:cNvSpPr/>
            <p:nvPr/>
          </p:nvSpPr>
          <p:spPr>
            <a:xfrm>
              <a:off x="5805486" y="3452812"/>
              <a:ext cx="3981450" cy="1419225"/>
            </a:xfrm>
            <a:custGeom>
              <a:avLst/>
              <a:gdLst/>
              <a:ahLst/>
              <a:cxnLst/>
              <a:rect l="l" t="t" r="r" b="b"/>
              <a:pathLst>
                <a:path w="3981450" h="1419225">
                  <a:moveTo>
                    <a:pt x="3932502" y="1419224"/>
                  </a:moveTo>
                  <a:lnTo>
                    <a:pt x="48948" y="1419224"/>
                  </a:lnTo>
                  <a:lnTo>
                    <a:pt x="45540" y="1418889"/>
                  </a:lnTo>
                  <a:lnTo>
                    <a:pt x="10740" y="1398801"/>
                  </a:lnTo>
                  <a:lnTo>
                    <a:pt x="0" y="1370276"/>
                  </a:lnTo>
                  <a:lnTo>
                    <a:pt x="0" y="13668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932502" y="0"/>
                  </a:lnTo>
                  <a:lnTo>
                    <a:pt x="3968538" y="17775"/>
                  </a:lnTo>
                  <a:lnTo>
                    <a:pt x="3981450" y="48947"/>
                  </a:lnTo>
                  <a:lnTo>
                    <a:pt x="3981450" y="1370276"/>
                  </a:lnTo>
                  <a:lnTo>
                    <a:pt x="3963673" y="1406312"/>
                  </a:lnTo>
                  <a:lnTo>
                    <a:pt x="3935908" y="1418889"/>
                  </a:lnTo>
                  <a:lnTo>
                    <a:pt x="3932502" y="141922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05486" y="3452812"/>
              <a:ext cx="3981450" cy="1419225"/>
            </a:xfrm>
            <a:custGeom>
              <a:avLst/>
              <a:gdLst/>
              <a:ahLst/>
              <a:cxnLst/>
              <a:rect l="l" t="t" r="r" b="b"/>
              <a:pathLst>
                <a:path w="3981450" h="1419225">
                  <a:moveTo>
                    <a:pt x="0" y="13668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32339" y="3987"/>
                  </a:lnTo>
                  <a:lnTo>
                    <a:pt x="35518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929062" y="0"/>
                  </a:lnTo>
                  <a:lnTo>
                    <a:pt x="3932502" y="0"/>
                  </a:lnTo>
                  <a:lnTo>
                    <a:pt x="3935908" y="335"/>
                  </a:lnTo>
                  <a:lnTo>
                    <a:pt x="3939281" y="1006"/>
                  </a:lnTo>
                  <a:lnTo>
                    <a:pt x="3942655" y="1677"/>
                  </a:lnTo>
                  <a:lnTo>
                    <a:pt x="3966105" y="15343"/>
                  </a:lnTo>
                  <a:lnTo>
                    <a:pt x="3968538" y="17775"/>
                  </a:lnTo>
                  <a:lnTo>
                    <a:pt x="3980442" y="42166"/>
                  </a:lnTo>
                  <a:lnTo>
                    <a:pt x="3981114" y="45540"/>
                  </a:lnTo>
                  <a:lnTo>
                    <a:pt x="3981450" y="48947"/>
                  </a:lnTo>
                  <a:lnTo>
                    <a:pt x="3981450" y="52387"/>
                  </a:lnTo>
                  <a:lnTo>
                    <a:pt x="3981450" y="1366837"/>
                  </a:lnTo>
                  <a:lnTo>
                    <a:pt x="3981450" y="1370276"/>
                  </a:lnTo>
                  <a:lnTo>
                    <a:pt x="3981114" y="1373683"/>
                  </a:lnTo>
                  <a:lnTo>
                    <a:pt x="3980442" y="1377057"/>
                  </a:lnTo>
                  <a:lnTo>
                    <a:pt x="3979771" y="1380430"/>
                  </a:lnTo>
                  <a:lnTo>
                    <a:pt x="3972620" y="1395941"/>
                  </a:lnTo>
                  <a:lnTo>
                    <a:pt x="3970710" y="1398801"/>
                  </a:lnTo>
                  <a:lnTo>
                    <a:pt x="3958165" y="1410395"/>
                  </a:lnTo>
                  <a:lnTo>
                    <a:pt x="3955306" y="1412306"/>
                  </a:lnTo>
                  <a:lnTo>
                    <a:pt x="3929062" y="1419224"/>
                  </a:lnTo>
                  <a:lnTo>
                    <a:pt x="52388" y="1419224"/>
                  </a:lnTo>
                  <a:lnTo>
                    <a:pt x="23282" y="1410395"/>
                  </a:lnTo>
                  <a:lnTo>
                    <a:pt x="20421" y="1408484"/>
                  </a:lnTo>
                  <a:lnTo>
                    <a:pt x="335" y="1373683"/>
                  </a:lnTo>
                  <a:lnTo>
                    <a:pt x="0" y="1370276"/>
                  </a:lnTo>
                  <a:lnTo>
                    <a:pt x="0" y="136683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968999" y="3602751"/>
            <a:ext cx="87058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55" b="0">
                <a:solidFill>
                  <a:srgbClr val="262525"/>
                </a:solidFill>
                <a:latin typeface="Adobe Gothic Std L"/>
                <a:cs typeface="Adobe Gothic Std L"/>
              </a:rPr>
              <a:t>구글</a:t>
            </a:r>
            <a:r>
              <a:rPr dirty="0" sz="19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900" spc="-390" b="0">
                <a:solidFill>
                  <a:srgbClr val="262525"/>
                </a:solidFill>
                <a:latin typeface="Adobe Gothic Std L"/>
                <a:cs typeface="Adobe Gothic Std L"/>
              </a:rPr>
              <a:t>통합</a:t>
            </a:r>
            <a:endParaRPr sz="1900">
              <a:latin typeface="Adobe Gothic Std L"/>
              <a:cs typeface="Adobe Gothic Std 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968999" y="4026547"/>
            <a:ext cx="35648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95"/>
              </a:spcBef>
            </a:pP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구글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클라우드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플랫폼과의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연동으로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안정적이고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320" b="0">
                <a:solidFill>
                  <a:srgbClr val="262525"/>
                </a:solidFill>
                <a:latin typeface="Adobe Gothic Std L"/>
                <a:cs typeface="Adobe Gothic Std L"/>
              </a:rPr>
              <a:t>확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 장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가능한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아키텍처를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40" b="0">
                <a:solidFill>
                  <a:srgbClr val="262525"/>
                </a:solidFill>
                <a:latin typeface="Adobe Gothic Std L"/>
                <a:cs typeface="Adobe Gothic Std L"/>
              </a:rPr>
              <a:t>제공합니다</a:t>
            </a:r>
            <a:r>
              <a:rPr dirty="0" sz="1350" spc="-4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607853"/>
            <a:ext cx="3858260" cy="6070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00"/>
              <a:t>Firebase</a:t>
            </a:r>
            <a:r>
              <a:rPr dirty="0" spc="-300" b="0">
                <a:latin typeface="Adobe Gothic Std L"/>
                <a:cs typeface="Adobe Gothic Std L"/>
              </a:rPr>
              <a:t>의</a:t>
            </a:r>
            <a:r>
              <a:rPr dirty="0" spc="-540" b="0">
                <a:latin typeface="Adobe Gothic Std L"/>
                <a:cs typeface="Adobe Gothic Std L"/>
              </a:rPr>
              <a:t> </a:t>
            </a:r>
            <a:r>
              <a:rPr dirty="0" spc="-740" b="0">
                <a:latin typeface="Adobe Gothic Std L"/>
                <a:cs typeface="Adobe Gothic Std L"/>
              </a:rPr>
              <a:t>주요</a:t>
            </a:r>
            <a:r>
              <a:rPr dirty="0" spc="-535" b="0">
                <a:latin typeface="Adobe Gothic Std L"/>
                <a:cs typeface="Adobe Gothic Std L"/>
              </a:rPr>
              <a:t> </a:t>
            </a:r>
            <a:r>
              <a:rPr dirty="0" spc="-765" b="0">
                <a:latin typeface="Adobe Gothic Std L"/>
                <a:cs typeface="Adobe Gothic Std L"/>
              </a:rPr>
              <a:t>기능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05099" y="3962399"/>
            <a:ext cx="1866900" cy="304800"/>
          </a:xfrm>
          <a:custGeom>
            <a:avLst/>
            <a:gdLst/>
            <a:ahLst/>
            <a:cxnLst/>
            <a:rect l="l" t="t" r="r" b="b"/>
            <a:pathLst>
              <a:path w="1866900" h="304800">
                <a:moveTo>
                  <a:pt x="1843663" y="304799"/>
                </a:moveTo>
                <a:lnTo>
                  <a:pt x="23236" y="304799"/>
                </a:lnTo>
                <a:lnTo>
                  <a:pt x="19819" y="304119"/>
                </a:lnTo>
                <a:lnTo>
                  <a:pt x="0" y="281562"/>
                </a:lnTo>
                <a:lnTo>
                  <a:pt x="0" y="278010"/>
                </a:lnTo>
                <a:lnTo>
                  <a:pt x="0" y="23236"/>
                </a:lnTo>
                <a:lnTo>
                  <a:pt x="23236" y="0"/>
                </a:lnTo>
                <a:lnTo>
                  <a:pt x="1843663" y="0"/>
                </a:lnTo>
                <a:lnTo>
                  <a:pt x="1866899" y="23236"/>
                </a:lnTo>
                <a:lnTo>
                  <a:pt x="1866899" y="281562"/>
                </a:lnTo>
                <a:lnTo>
                  <a:pt x="1847080" y="304119"/>
                </a:lnTo>
                <a:lnTo>
                  <a:pt x="1843663" y="3047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647824" y="2606277"/>
            <a:ext cx="8143875" cy="1207770"/>
            <a:chOff x="1647824" y="2606277"/>
            <a:chExt cx="8143875" cy="1207770"/>
          </a:xfrm>
        </p:grpSpPr>
        <p:sp>
          <p:nvSpPr>
            <p:cNvPr id="5" name="object 5" descr=""/>
            <p:cNvSpPr/>
            <p:nvPr/>
          </p:nvSpPr>
          <p:spPr>
            <a:xfrm>
              <a:off x="1647812" y="3209924"/>
              <a:ext cx="8143875" cy="603885"/>
            </a:xfrm>
            <a:custGeom>
              <a:avLst/>
              <a:gdLst/>
              <a:ahLst/>
              <a:cxnLst/>
              <a:rect l="l" t="t" r="r" b="b"/>
              <a:pathLst>
                <a:path w="8143875" h="603885">
                  <a:moveTo>
                    <a:pt x="81438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73618" y="38100"/>
                  </a:lnTo>
                  <a:lnTo>
                    <a:pt x="1973618" y="603656"/>
                  </a:lnTo>
                  <a:lnTo>
                    <a:pt x="2002193" y="603656"/>
                  </a:lnTo>
                  <a:lnTo>
                    <a:pt x="2002193" y="38100"/>
                  </a:lnTo>
                  <a:lnTo>
                    <a:pt x="8143875" y="38100"/>
                  </a:lnTo>
                  <a:lnTo>
                    <a:pt x="8143875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490912" y="3065859"/>
              <a:ext cx="295275" cy="285750"/>
            </a:xfrm>
            <a:custGeom>
              <a:avLst/>
              <a:gdLst/>
              <a:ahLst/>
              <a:cxnLst/>
              <a:rect l="l" t="t" r="r" b="b"/>
              <a:pathLst>
                <a:path w="295275" h="285750">
                  <a:moveTo>
                    <a:pt x="246327" y="285749"/>
                  </a:moveTo>
                  <a:lnTo>
                    <a:pt x="48947" y="285749"/>
                  </a:lnTo>
                  <a:lnTo>
                    <a:pt x="45540" y="285414"/>
                  </a:lnTo>
                  <a:lnTo>
                    <a:pt x="10739" y="265327"/>
                  </a:lnTo>
                  <a:lnTo>
                    <a:pt x="0" y="236802"/>
                  </a:lnTo>
                  <a:lnTo>
                    <a:pt x="0" y="2333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246327" y="0"/>
                  </a:lnTo>
                  <a:lnTo>
                    <a:pt x="282363" y="17776"/>
                  </a:lnTo>
                  <a:lnTo>
                    <a:pt x="295274" y="48947"/>
                  </a:lnTo>
                  <a:lnTo>
                    <a:pt x="295274" y="236802"/>
                  </a:lnTo>
                  <a:lnTo>
                    <a:pt x="277498" y="272838"/>
                  </a:lnTo>
                  <a:lnTo>
                    <a:pt x="249734" y="285414"/>
                  </a:lnTo>
                  <a:lnTo>
                    <a:pt x="246327" y="28574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490912" y="3065859"/>
              <a:ext cx="295275" cy="285750"/>
            </a:xfrm>
            <a:custGeom>
              <a:avLst/>
              <a:gdLst/>
              <a:ahLst/>
              <a:cxnLst/>
              <a:rect l="l" t="t" r="r" b="b"/>
              <a:pathLst>
                <a:path w="295275" h="285750">
                  <a:moveTo>
                    <a:pt x="0" y="2333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20422" y="10739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52387" y="0"/>
                  </a:lnTo>
                  <a:lnTo>
                    <a:pt x="242887" y="0"/>
                  </a:lnTo>
                  <a:lnTo>
                    <a:pt x="246327" y="0"/>
                  </a:lnTo>
                  <a:lnTo>
                    <a:pt x="249734" y="335"/>
                  </a:lnTo>
                  <a:lnTo>
                    <a:pt x="253107" y="1006"/>
                  </a:lnTo>
                  <a:lnTo>
                    <a:pt x="256481" y="1677"/>
                  </a:lnTo>
                  <a:lnTo>
                    <a:pt x="259757" y="2671"/>
                  </a:lnTo>
                  <a:lnTo>
                    <a:pt x="262935" y="3987"/>
                  </a:lnTo>
                  <a:lnTo>
                    <a:pt x="266113" y="5304"/>
                  </a:lnTo>
                  <a:lnTo>
                    <a:pt x="286446" y="23282"/>
                  </a:lnTo>
                  <a:lnTo>
                    <a:pt x="288357" y="26142"/>
                  </a:lnTo>
                  <a:lnTo>
                    <a:pt x="295274" y="52387"/>
                  </a:lnTo>
                  <a:lnTo>
                    <a:pt x="295274" y="233362"/>
                  </a:lnTo>
                  <a:lnTo>
                    <a:pt x="291287" y="253410"/>
                  </a:lnTo>
                  <a:lnTo>
                    <a:pt x="289970" y="256588"/>
                  </a:lnTo>
                  <a:lnTo>
                    <a:pt x="288357" y="259607"/>
                  </a:lnTo>
                  <a:lnTo>
                    <a:pt x="286446" y="262467"/>
                  </a:lnTo>
                  <a:lnTo>
                    <a:pt x="284535" y="265327"/>
                  </a:lnTo>
                  <a:lnTo>
                    <a:pt x="262935" y="281762"/>
                  </a:lnTo>
                  <a:lnTo>
                    <a:pt x="259757" y="283078"/>
                  </a:lnTo>
                  <a:lnTo>
                    <a:pt x="256481" y="284072"/>
                  </a:lnTo>
                  <a:lnTo>
                    <a:pt x="253107" y="284743"/>
                  </a:lnTo>
                  <a:lnTo>
                    <a:pt x="249734" y="285414"/>
                  </a:lnTo>
                  <a:lnTo>
                    <a:pt x="246327" y="285749"/>
                  </a:lnTo>
                  <a:lnTo>
                    <a:pt x="242887" y="285749"/>
                  </a:lnTo>
                  <a:lnTo>
                    <a:pt x="52387" y="285749"/>
                  </a:lnTo>
                  <a:lnTo>
                    <a:pt x="48947" y="285749"/>
                  </a:lnTo>
                  <a:lnTo>
                    <a:pt x="45540" y="285414"/>
                  </a:lnTo>
                  <a:lnTo>
                    <a:pt x="42167" y="284743"/>
                  </a:lnTo>
                  <a:lnTo>
                    <a:pt x="38793" y="284072"/>
                  </a:lnTo>
                  <a:lnTo>
                    <a:pt x="35517" y="283078"/>
                  </a:lnTo>
                  <a:lnTo>
                    <a:pt x="32339" y="281762"/>
                  </a:lnTo>
                  <a:lnTo>
                    <a:pt x="29161" y="280445"/>
                  </a:lnTo>
                  <a:lnTo>
                    <a:pt x="8828" y="262467"/>
                  </a:lnTo>
                  <a:lnTo>
                    <a:pt x="6917" y="259607"/>
                  </a:lnTo>
                  <a:lnTo>
                    <a:pt x="5304" y="256588"/>
                  </a:lnTo>
                  <a:lnTo>
                    <a:pt x="3987" y="253410"/>
                  </a:lnTo>
                  <a:lnTo>
                    <a:pt x="2671" y="250232"/>
                  </a:lnTo>
                  <a:lnTo>
                    <a:pt x="1677" y="246956"/>
                  </a:lnTo>
                  <a:lnTo>
                    <a:pt x="1006" y="243582"/>
                  </a:lnTo>
                  <a:lnTo>
                    <a:pt x="335" y="240209"/>
                  </a:lnTo>
                  <a:lnTo>
                    <a:pt x="0" y="236802"/>
                  </a:lnTo>
                  <a:lnTo>
                    <a:pt x="0" y="23336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97884" y="2606277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67362" y="3068240"/>
              <a:ext cx="295275" cy="285750"/>
            </a:xfrm>
            <a:custGeom>
              <a:avLst/>
              <a:gdLst/>
              <a:ahLst/>
              <a:cxnLst/>
              <a:rect l="l" t="t" r="r" b="b"/>
              <a:pathLst>
                <a:path w="295275" h="285750">
                  <a:moveTo>
                    <a:pt x="246327" y="285749"/>
                  </a:moveTo>
                  <a:lnTo>
                    <a:pt x="48947" y="285749"/>
                  </a:lnTo>
                  <a:lnTo>
                    <a:pt x="45540" y="285414"/>
                  </a:lnTo>
                  <a:lnTo>
                    <a:pt x="10739" y="265327"/>
                  </a:lnTo>
                  <a:lnTo>
                    <a:pt x="0" y="236802"/>
                  </a:lnTo>
                  <a:lnTo>
                    <a:pt x="0" y="2333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246327" y="0"/>
                  </a:lnTo>
                  <a:lnTo>
                    <a:pt x="282363" y="17776"/>
                  </a:lnTo>
                  <a:lnTo>
                    <a:pt x="295274" y="48947"/>
                  </a:lnTo>
                  <a:lnTo>
                    <a:pt x="295274" y="236802"/>
                  </a:lnTo>
                  <a:lnTo>
                    <a:pt x="277498" y="272838"/>
                  </a:lnTo>
                  <a:lnTo>
                    <a:pt x="249734" y="285414"/>
                  </a:lnTo>
                  <a:lnTo>
                    <a:pt x="246327" y="28574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567362" y="3068240"/>
              <a:ext cx="295275" cy="285750"/>
            </a:xfrm>
            <a:custGeom>
              <a:avLst/>
              <a:gdLst/>
              <a:ahLst/>
              <a:cxnLst/>
              <a:rect l="l" t="t" r="r" b="b"/>
              <a:pathLst>
                <a:path w="295275" h="285750">
                  <a:moveTo>
                    <a:pt x="0" y="2333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20422" y="10739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52387" y="0"/>
                  </a:lnTo>
                  <a:lnTo>
                    <a:pt x="242887" y="0"/>
                  </a:lnTo>
                  <a:lnTo>
                    <a:pt x="246327" y="0"/>
                  </a:lnTo>
                  <a:lnTo>
                    <a:pt x="249734" y="335"/>
                  </a:lnTo>
                  <a:lnTo>
                    <a:pt x="253107" y="1006"/>
                  </a:lnTo>
                  <a:lnTo>
                    <a:pt x="256481" y="1677"/>
                  </a:lnTo>
                  <a:lnTo>
                    <a:pt x="259757" y="2671"/>
                  </a:lnTo>
                  <a:lnTo>
                    <a:pt x="262935" y="3987"/>
                  </a:lnTo>
                  <a:lnTo>
                    <a:pt x="266113" y="5304"/>
                  </a:lnTo>
                  <a:lnTo>
                    <a:pt x="286446" y="23282"/>
                  </a:lnTo>
                  <a:lnTo>
                    <a:pt x="288357" y="26142"/>
                  </a:lnTo>
                  <a:lnTo>
                    <a:pt x="295274" y="52387"/>
                  </a:lnTo>
                  <a:lnTo>
                    <a:pt x="295274" y="233362"/>
                  </a:lnTo>
                  <a:lnTo>
                    <a:pt x="291287" y="253410"/>
                  </a:lnTo>
                  <a:lnTo>
                    <a:pt x="289970" y="256588"/>
                  </a:lnTo>
                  <a:lnTo>
                    <a:pt x="288357" y="259607"/>
                  </a:lnTo>
                  <a:lnTo>
                    <a:pt x="286446" y="262467"/>
                  </a:lnTo>
                  <a:lnTo>
                    <a:pt x="284535" y="265327"/>
                  </a:lnTo>
                  <a:lnTo>
                    <a:pt x="262935" y="281762"/>
                  </a:lnTo>
                  <a:lnTo>
                    <a:pt x="259757" y="283078"/>
                  </a:lnTo>
                  <a:lnTo>
                    <a:pt x="256481" y="284072"/>
                  </a:lnTo>
                  <a:lnTo>
                    <a:pt x="253107" y="284743"/>
                  </a:lnTo>
                  <a:lnTo>
                    <a:pt x="249734" y="285414"/>
                  </a:lnTo>
                  <a:lnTo>
                    <a:pt x="246327" y="285749"/>
                  </a:lnTo>
                  <a:lnTo>
                    <a:pt x="242887" y="285749"/>
                  </a:lnTo>
                  <a:lnTo>
                    <a:pt x="52387" y="285749"/>
                  </a:lnTo>
                  <a:lnTo>
                    <a:pt x="48947" y="285749"/>
                  </a:lnTo>
                  <a:lnTo>
                    <a:pt x="45540" y="285414"/>
                  </a:lnTo>
                  <a:lnTo>
                    <a:pt x="42167" y="284743"/>
                  </a:lnTo>
                  <a:lnTo>
                    <a:pt x="38793" y="284072"/>
                  </a:lnTo>
                  <a:lnTo>
                    <a:pt x="35517" y="283078"/>
                  </a:lnTo>
                  <a:lnTo>
                    <a:pt x="32339" y="281762"/>
                  </a:lnTo>
                  <a:lnTo>
                    <a:pt x="29161" y="280445"/>
                  </a:lnTo>
                  <a:lnTo>
                    <a:pt x="8828" y="262467"/>
                  </a:lnTo>
                  <a:lnTo>
                    <a:pt x="6917" y="259607"/>
                  </a:lnTo>
                  <a:lnTo>
                    <a:pt x="5304" y="256588"/>
                  </a:lnTo>
                  <a:lnTo>
                    <a:pt x="3987" y="253410"/>
                  </a:lnTo>
                  <a:lnTo>
                    <a:pt x="2671" y="250232"/>
                  </a:lnTo>
                  <a:lnTo>
                    <a:pt x="1677" y="246956"/>
                  </a:lnTo>
                  <a:lnTo>
                    <a:pt x="1006" y="243582"/>
                  </a:lnTo>
                  <a:lnTo>
                    <a:pt x="335" y="240209"/>
                  </a:lnTo>
                  <a:lnTo>
                    <a:pt x="0" y="236802"/>
                  </a:lnTo>
                  <a:lnTo>
                    <a:pt x="0" y="23336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774334" y="3213496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53337" y="306585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802" y="285749"/>
                  </a:moveTo>
                  <a:lnTo>
                    <a:pt x="48947" y="285749"/>
                  </a:lnTo>
                  <a:lnTo>
                    <a:pt x="45540" y="285414"/>
                  </a:lnTo>
                  <a:lnTo>
                    <a:pt x="10739" y="265327"/>
                  </a:lnTo>
                  <a:lnTo>
                    <a:pt x="0" y="236802"/>
                  </a:lnTo>
                  <a:lnTo>
                    <a:pt x="0" y="2333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236802" y="0"/>
                  </a:lnTo>
                  <a:lnTo>
                    <a:pt x="272838" y="17776"/>
                  </a:lnTo>
                  <a:lnTo>
                    <a:pt x="285749" y="48947"/>
                  </a:lnTo>
                  <a:lnTo>
                    <a:pt x="285749" y="236802"/>
                  </a:lnTo>
                  <a:lnTo>
                    <a:pt x="267973" y="272838"/>
                  </a:lnTo>
                  <a:lnTo>
                    <a:pt x="240209" y="285414"/>
                  </a:lnTo>
                  <a:lnTo>
                    <a:pt x="236802" y="28574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53337" y="306585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2333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20422" y="10739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52387" y="0"/>
                  </a:lnTo>
                  <a:lnTo>
                    <a:pt x="233362" y="0"/>
                  </a:lnTo>
                  <a:lnTo>
                    <a:pt x="236802" y="0"/>
                  </a:lnTo>
                  <a:lnTo>
                    <a:pt x="240209" y="335"/>
                  </a:lnTo>
                  <a:lnTo>
                    <a:pt x="243582" y="1006"/>
                  </a:lnTo>
                  <a:lnTo>
                    <a:pt x="246956" y="1677"/>
                  </a:lnTo>
                  <a:lnTo>
                    <a:pt x="250232" y="2671"/>
                  </a:lnTo>
                  <a:lnTo>
                    <a:pt x="253410" y="3987"/>
                  </a:lnTo>
                  <a:lnTo>
                    <a:pt x="256588" y="5304"/>
                  </a:lnTo>
                  <a:lnTo>
                    <a:pt x="276921" y="23282"/>
                  </a:lnTo>
                  <a:lnTo>
                    <a:pt x="278832" y="26142"/>
                  </a:lnTo>
                  <a:lnTo>
                    <a:pt x="285749" y="52387"/>
                  </a:lnTo>
                  <a:lnTo>
                    <a:pt x="285749" y="233362"/>
                  </a:lnTo>
                  <a:lnTo>
                    <a:pt x="285749" y="236802"/>
                  </a:lnTo>
                  <a:lnTo>
                    <a:pt x="285414" y="240209"/>
                  </a:lnTo>
                  <a:lnTo>
                    <a:pt x="284743" y="243582"/>
                  </a:lnTo>
                  <a:lnTo>
                    <a:pt x="284072" y="246956"/>
                  </a:lnTo>
                  <a:lnTo>
                    <a:pt x="283078" y="250232"/>
                  </a:lnTo>
                  <a:lnTo>
                    <a:pt x="281762" y="253410"/>
                  </a:lnTo>
                  <a:lnTo>
                    <a:pt x="280445" y="256588"/>
                  </a:lnTo>
                  <a:lnTo>
                    <a:pt x="278832" y="259607"/>
                  </a:lnTo>
                  <a:lnTo>
                    <a:pt x="276921" y="262467"/>
                  </a:lnTo>
                  <a:lnTo>
                    <a:pt x="275009" y="265327"/>
                  </a:lnTo>
                  <a:lnTo>
                    <a:pt x="253410" y="281762"/>
                  </a:lnTo>
                  <a:lnTo>
                    <a:pt x="250232" y="283078"/>
                  </a:lnTo>
                  <a:lnTo>
                    <a:pt x="246956" y="284072"/>
                  </a:lnTo>
                  <a:lnTo>
                    <a:pt x="243582" y="284743"/>
                  </a:lnTo>
                  <a:lnTo>
                    <a:pt x="240209" y="285414"/>
                  </a:lnTo>
                  <a:lnTo>
                    <a:pt x="236802" y="285749"/>
                  </a:lnTo>
                  <a:lnTo>
                    <a:pt x="233362" y="285749"/>
                  </a:lnTo>
                  <a:lnTo>
                    <a:pt x="52387" y="285749"/>
                  </a:lnTo>
                  <a:lnTo>
                    <a:pt x="48947" y="285749"/>
                  </a:lnTo>
                  <a:lnTo>
                    <a:pt x="45540" y="285414"/>
                  </a:lnTo>
                  <a:lnTo>
                    <a:pt x="42167" y="284743"/>
                  </a:lnTo>
                  <a:lnTo>
                    <a:pt x="38793" y="284072"/>
                  </a:lnTo>
                  <a:lnTo>
                    <a:pt x="35517" y="283078"/>
                  </a:lnTo>
                  <a:lnTo>
                    <a:pt x="32339" y="281762"/>
                  </a:lnTo>
                  <a:lnTo>
                    <a:pt x="29161" y="280445"/>
                  </a:lnTo>
                  <a:lnTo>
                    <a:pt x="8828" y="262467"/>
                  </a:lnTo>
                  <a:lnTo>
                    <a:pt x="6917" y="259607"/>
                  </a:lnTo>
                  <a:lnTo>
                    <a:pt x="5304" y="256588"/>
                  </a:lnTo>
                  <a:lnTo>
                    <a:pt x="3987" y="253410"/>
                  </a:lnTo>
                  <a:lnTo>
                    <a:pt x="2671" y="250232"/>
                  </a:lnTo>
                  <a:lnTo>
                    <a:pt x="1677" y="246956"/>
                  </a:lnTo>
                  <a:lnTo>
                    <a:pt x="1006" y="243582"/>
                  </a:lnTo>
                  <a:lnTo>
                    <a:pt x="335" y="240209"/>
                  </a:lnTo>
                  <a:lnTo>
                    <a:pt x="0" y="236802"/>
                  </a:lnTo>
                  <a:lnTo>
                    <a:pt x="0" y="23336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699543" y="3955176"/>
            <a:ext cx="187071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50" b="0">
                <a:latin typeface="Adobe Gothic Std L"/>
                <a:cs typeface="Adobe Gothic Std L"/>
              </a:rPr>
              <a:t>실시간</a:t>
            </a:r>
            <a:r>
              <a:rPr dirty="0" sz="1900" spc="-235" b="0">
                <a:latin typeface="Adobe Gothic Std L"/>
                <a:cs typeface="Adobe Gothic Std L"/>
              </a:rPr>
              <a:t> </a:t>
            </a:r>
            <a:r>
              <a:rPr dirty="0" sz="1900" spc="-355" b="0">
                <a:latin typeface="Adobe Gothic Std L"/>
                <a:cs typeface="Adobe Gothic Std L"/>
              </a:rPr>
              <a:t>데이터베이스</a:t>
            </a:r>
            <a:endParaRPr sz="1900">
              <a:latin typeface="Adobe Gothic Std L"/>
              <a:cs typeface="Adobe Gothic Std 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828006" y="4359922"/>
            <a:ext cx="3612515" cy="654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88670" marR="5080" indent="-776605">
              <a:lnSpc>
                <a:spcPct val="137500"/>
              </a:lnSpc>
              <a:spcBef>
                <a:spcPts val="95"/>
              </a:spcBef>
            </a:pPr>
            <a:r>
              <a:rPr dirty="0" sz="1500" spc="-190" b="0">
                <a:solidFill>
                  <a:srgbClr val="262525"/>
                </a:solidFill>
                <a:latin typeface="Adobe Gothic Std L"/>
                <a:cs typeface="Adobe Gothic Std L"/>
              </a:rPr>
              <a:t>웹</a:t>
            </a:r>
            <a:r>
              <a:rPr dirty="0" sz="1350" spc="-19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dirty="0" sz="1350" spc="-155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62525"/>
                </a:solidFill>
                <a:latin typeface="Tahoma"/>
                <a:cs typeface="Tahoma"/>
              </a:rPr>
              <a:t>Android,</a:t>
            </a:r>
            <a:r>
              <a:rPr dirty="0" sz="1350" spc="-15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62525"/>
                </a:solidFill>
                <a:latin typeface="Tahoma"/>
                <a:cs typeface="Tahoma"/>
              </a:rPr>
              <a:t>iOS</a:t>
            </a:r>
            <a:r>
              <a:rPr dirty="0" sz="1350" spc="-13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등에서</a:t>
            </a:r>
            <a:r>
              <a:rPr dirty="0" sz="1500" spc="-21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언제</a:t>
            </a:r>
            <a:r>
              <a:rPr dirty="0" sz="1500" spc="-21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어디서나</a:t>
            </a:r>
            <a:r>
              <a:rPr dirty="0" sz="1500" spc="-204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데이터를</a:t>
            </a:r>
            <a:r>
              <a:rPr dirty="0" sz="1500" spc="-21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320" b="0">
                <a:solidFill>
                  <a:srgbClr val="262525"/>
                </a:solidFill>
                <a:latin typeface="Adobe Gothic Std L"/>
                <a:cs typeface="Adobe Gothic Std L"/>
              </a:rPr>
              <a:t>실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 시간으로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동기화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45" b="0">
                <a:solidFill>
                  <a:srgbClr val="262525"/>
                </a:solidFill>
                <a:latin typeface="Adobe Gothic Std L"/>
                <a:cs typeface="Adobe Gothic Std L"/>
              </a:rPr>
              <a:t>가능합니다</a:t>
            </a:r>
            <a:r>
              <a:rPr dirty="0" sz="1350" spc="-45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505448" y="1352549"/>
            <a:ext cx="419100" cy="304800"/>
          </a:xfrm>
          <a:custGeom>
            <a:avLst/>
            <a:gdLst/>
            <a:ahLst/>
            <a:cxnLst/>
            <a:rect l="l" t="t" r="r" b="b"/>
            <a:pathLst>
              <a:path w="419100" h="304800">
                <a:moveTo>
                  <a:pt x="395863" y="304799"/>
                </a:moveTo>
                <a:lnTo>
                  <a:pt x="23236" y="304799"/>
                </a:lnTo>
                <a:lnTo>
                  <a:pt x="19819" y="304120"/>
                </a:lnTo>
                <a:lnTo>
                  <a:pt x="0" y="281563"/>
                </a:lnTo>
                <a:lnTo>
                  <a:pt x="0" y="278010"/>
                </a:lnTo>
                <a:lnTo>
                  <a:pt x="0" y="23236"/>
                </a:lnTo>
                <a:lnTo>
                  <a:pt x="23236" y="0"/>
                </a:lnTo>
                <a:lnTo>
                  <a:pt x="395863" y="0"/>
                </a:lnTo>
                <a:lnTo>
                  <a:pt x="419099" y="23236"/>
                </a:lnTo>
                <a:lnTo>
                  <a:pt x="419099" y="281563"/>
                </a:lnTo>
                <a:lnTo>
                  <a:pt x="399280" y="304120"/>
                </a:lnTo>
                <a:lnTo>
                  <a:pt x="395863" y="3047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930650" y="1345326"/>
            <a:ext cx="3536315" cy="1059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9845">
              <a:lnSpc>
                <a:spcPct val="100000"/>
              </a:lnSpc>
              <a:spcBef>
                <a:spcPts val="105"/>
              </a:spcBef>
            </a:pPr>
            <a:r>
              <a:rPr dirty="0" sz="1900" spc="-380" b="0">
                <a:latin typeface="Adobe Gothic Std L"/>
                <a:cs typeface="Adobe Gothic Std L"/>
              </a:rPr>
              <a:t>인증</a:t>
            </a:r>
            <a:endParaRPr sz="1900">
              <a:latin typeface="Adobe Gothic Std L"/>
              <a:cs typeface="Adobe Gothic Std L"/>
            </a:endParaRPr>
          </a:p>
          <a:p>
            <a:pPr algn="ctr" marL="12700" marR="5080">
              <a:lnSpc>
                <a:spcPct val="137500"/>
              </a:lnSpc>
              <a:spcBef>
                <a:spcPts val="894"/>
              </a:spcBef>
            </a:pP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비밀번호</a:t>
            </a:r>
            <a:r>
              <a:rPr dirty="0" sz="1350" spc="-225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dirty="0" sz="1350" spc="-165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20" b="0">
                <a:solidFill>
                  <a:srgbClr val="262525"/>
                </a:solidFill>
                <a:latin typeface="Adobe Gothic Std L"/>
                <a:cs typeface="Adobe Gothic Std L"/>
              </a:rPr>
              <a:t>이메일</a:t>
            </a:r>
            <a:r>
              <a:rPr dirty="0" sz="1350" spc="-22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dirty="0" sz="1350" spc="-16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62525"/>
                </a:solidFill>
                <a:latin typeface="Tahoma"/>
                <a:cs typeface="Tahoma"/>
              </a:rPr>
              <a:t>SNS</a:t>
            </a:r>
            <a:r>
              <a:rPr dirty="0" sz="1350" spc="-14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등</a:t>
            </a:r>
            <a:r>
              <a:rPr dirty="0" sz="1500" spc="-22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다양한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인증</a:t>
            </a:r>
            <a:r>
              <a:rPr dirty="0" sz="1500" spc="-22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방식을</a:t>
            </a:r>
            <a:r>
              <a:rPr dirty="0" sz="1500" spc="-22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80" b="0">
                <a:solidFill>
                  <a:srgbClr val="262525"/>
                </a:solidFill>
                <a:latin typeface="Adobe Gothic Std L"/>
                <a:cs typeface="Adobe Gothic Std L"/>
              </a:rPr>
              <a:t>통해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사용자를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인증할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10" b="0">
                <a:solidFill>
                  <a:srgbClr val="262525"/>
                </a:solidFill>
                <a:latin typeface="Adobe Gothic Std L"/>
                <a:cs typeface="Adobe Gothic Std L"/>
              </a:rPr>
              <a:t>있습니다</a:t>
            </a:r>
            <a:r>
              <a:rPr dirty="0" sz="1350" spc="-1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134224" y="3962399"/>
            <a:ext cx="1314450" cy="304800"/>
          </a:xfrm>
          <a:custGeom>
            <a:avLst/>
            <a:gdLst/>
            <a:ahLst/>
            <a:cxnLst/>
            <a:rect l="l" t="t" r="r" b="b"/>
            <a:pathLst>
              <a:path w="1314450" h="304800">
                <a:moveTo>
                  <a:pt x="1291212" y="304799"/>
                </a:moveTo>
                <a:lnTo>
                  <a:pt x="23236" y="304799"/>
                </a:lnTo>
                <a:lnTo>
                  <a:pt x="19818" y="304119"/>
                </a:lnTo>
                <a:lnTo>
                  <a:pt x="0" y="281562"/>
                </a:lnTo>
                <a:lnTo>
                  <a:pt x="0" y="278010"/>
                </a:lnTo>
                <a:lnTo>
                  <a:pt x="0" y="23236"/>
                </a:lnTo>
                <a:lnTo>
                  <a:pt x="23236" y="0"/>
                </a:lnTo>
                <a:lnTo>
                  <a:pt x="1291212" y="0"/>
                </a:lnTo>
                <a:lnTo>
                  <a:pt x="1314449" y="23236"/>
                </a:lnTo>
                <a:lnTo>
                  <a:pt x="1314449" y="281562"/>
                </a:lnTo>
                <a:lnTo>
                  <a:pt x="1294629" y="304119"/>
                </a:lnTo>
                <a:lnTo>
                  <a:pt x="1291212" y="30479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133431" y="3955176"/>
            <a:ext cx="13182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65" b="0">
                <a:latin typeface="Adobe Gothic Std L"/>
                <a:cs typeface="Adobe Gothic Std L"/>
              </a:rPr>
              <a:t>앱</a:t>
            </a:r>
            <a:r>
              <a:rPr dirty="0" sz="1900" spc="-235" b="0">
                <a:latin typeface="Adobe Gothic Std L"/>
                <a:cs typeface="Adobe Gothic Std L"/>
              </a:rPr>
              <a:t> </a:t>
            </a:r>
            <a:r>
              <a:rPr dirty="0" sz="1900" spc="-350" b="0">
                <a:latin typeface="Adobe Gothic Std L"/>
                <a:cs typeface="Adobe Gothic Std L"/>
              </a:rPr>
              <a:t>테스트</a:t>
            </a:r>
            <a:r>
              <a:rPr dirty="0" sz="1900" spc="-235" b="0">
                <a:latin typeface="Adobe Gothic Std L"/>
                <a:cs typeface="Adobe Gothic Std L"/>
              </a:rPr>
              <a:t> </a:t>
            </a:r>
            <a:r>
              <a:rPr dirty="0" sz="1900" spc="-380" b="0">
                <a:latin typeface="Adobe Gothic Std L"/>
                <a:cs typeface="Adobe Gothic Std L"/>
              </a:rPr>
              <a:t>래버</a:t>
            </a:r>
            <a:endParaRPr sz="1900">
              <a:latin typeface="Adobe Gothic Std L"/>
              <a:cs typeface="Adobe Gothic Std 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80905" y="4359922"/>
            <a:ext cx="3622040" cy="9588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 indent="-28575">
              <a:lnSpc>
                <a:spcPct val="135400"/>
              </a:lnSpc>
              <a:spcBef>
                <a:spcPts val="130"/>
              </a:spcBef>
            </a:pPr>
            <a:r>
              <a:rPr dirty="0" sz="1350">
                <a:solidFill>
                  <a:srgbClr val="262525"/>
                </a:solidFill>
                <a:latin typeface="Tahoma"/>
                <a:cs typeface="Tahoma"/>
              </a:rPr>
              <a:t>ADB(Android</a:t>
            </a:r>
            <a:r>
              <a:rPr dirty="0" sz="1350" spc="-12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62525"/>
                </a:solidFill>
                <a:latin typeface="Tahoma"/>
                <a:cs typeface="Tahoma"/>
              </a:rPr>
              <a:t>Debug</a:t>
            </a:r>
            <a:r>
              <a:rPr dirty="0" sz="1350" spc="-13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262525"/>
                </a:solidFill>
                <a:latin typeface="Tahoma"/>
                <a:cs typeface="Tahoma"/>
              </a:rPr>
              <a:t>Bridge),</a:t>
            </a:r>
            <a:r>
              <a:rPr dirty="0" sz="1350" spc="-85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62525"/>
                </a:solidFill>
                <a:latin typeface="Tahoma"/>
                <a:cs typeface="Tahoma"/>
              </a:rPr>
              <a:t>Espresso</a:t>
            </a:r>
            <a:r>
              <a:rPr dirty="0" sz="1350" spc="-11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등</a:t>
            </a:r>
            <a:r>
              <a:rPr dirty="0" sz="1500" spc="-1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" b="0">
                <a:solidFill>
                  <a:srgbClr val="262525"/>
                </a:solidFill>
                <a:latin typeface="Adobe Gothic Std L"/>
                <a:cs typeface="Adobe Gothic Std L"/>
              </a:rPr>
              <a:t>다양한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도구를</a:t>
            </a:r>
            <a:r>
              <a:rPr dirty="0" sz="150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지원하여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앱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테스트를</a:t>
            </a:r>
            <a:r>
              <a:rPr dirty="0" sz="150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쉽게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수행할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165" b="0">
                <a:solidFill>
                  <a:srgbClr val="262525"/>
                </a:solidFill>
                <a:latin typeface="Adobe Gothic Std L"/>
                <a:cs typeface="Adobe Gothic Std L"/>
              </a:rPr>
              <a:t>있습니 </a:t>
            </a:r>
            <a:r>
              <a:rPr dirty="0" sz="1500" spc="-25" b="0">
                <a:solidFill>
                  <a:srgbClr val="262525"/>
                </a:solidFill>
                <a:latin typeface="Adobe Gothic Std L"/>
                <a:cs typeface="Adobe Gothic Std L"/>
              </a:rPr>
              <a:t>다</a:t>
            </a:r>
            <a:r>
              <a:rPr dirty="0" sz="1350" spc="-25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00"/>
              <a:t>Firebase</a:t>
            </a:r>
            <a:r>
              <a:rPr dirty="0" spc="-300" b="0">
                <a:latin typeface="Adobe Gothic Std L"/>
                <a:cs typeface="Adobe Gothic Std L"/>
              </a:rPr>
              <a:t>를</a:t>
            </a:r>
            <a:r>
              <a:rPr dirty="0" spc="-545" b="0">
                <a:latin typeface="Adobe Gothic Std L"/>
                <a:cs typeface="Adobe Gothic Std L"/>
              </a:rPr>
              <a:t> </a:t>
            </a:r>
            <a:r>
              <a:rPr dirty="0" spc="-745" b="0">
                <a:latin typeface="Adobe Gothic Std L"/>
                <a:cs typeface="Adobe Gothic Std L"/>
              </a:rPr>
              <a:t>사용할</a:t>
            </a:r>
            <a:r>
              <a:rPr dirty="0" spc="-540" b="0">
                <a:latin typeface="Adobe Gothic Std L"/>
                <a:cs typeface="Adobe Gothic Std L"/>
              </a:rPr>
              <a:t> </a:t>
            </a:r>
            <a:r>
              <a:rPr dirty="0" spc="-725" b="0">
                <a:latin typeface="Adobe Gothic Std L"/>
                <a:cs typeface="Adobe Gothic Std L"/>
              </a:rPr>
              <a:t>수</a:t>
            </a:r>
            <a:r>
              <a:rPr dirty="0" spc="-540" b="0">
                <a:latin typeface="Adobe Gothic Std L"/>
                <a:cs typeface="Adobe Gothic Std L"/>
              </a:rPr>
              <a:t> </a:t>
            </a:r>
            <a:r>
              <a:rPr dirty="0" spc="-740" b="0">
                <a:latin typeface="Adobe Gothic Std L"/>
                <a:cs typeface="Adobe Gothic Std L"/>
              </a:rPr>
              <a:t>있는</a:t>
            </a:r>
            <a:r>
              <a:rPr dirty="0" spc="-540" b="0">
                <a:latin typeface="Adobe Gothic Std L"/>
                <a:cs typeface="Adobe Gothic Std L"/>
              </a:rPr>
              <a:t> </a:t>
            </a:r>
            <a:r>
              <a:rPr dirty="0" spc="-765" b="0">
                <a:latin typeface="Adobe Gothic Std L"/>
                <a:cs typeface="Adobe Gothic Std L"/>
              </a:rPr>
              <a:t>분야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66749" y="26193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5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6749" y="29813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66749" y="33432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6749" y="37052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66749" y="40576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04378" y="2369197"/>
            <a:ext cx="1536065" cy="1821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91490">
              <a:lnSpc>
                <a:spcPct val="158300"/>
              </a:lnSpc>
              <a:spcBef>
                <a:spcPts val="95"/>
              </a:spcBef>
            </a:pP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게임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80" b="0">
                <a:solidFill>
                  <a:srgbClr val="262525"/>
                </a:solidFill>
                <a:latin typeface="Adobe Gothic Std L"/>
                <a:cs typeface="Adobe Gothic Std L"/>
              </a:rPr>
              <a:t>개발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모바일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앱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80" b="0">
                <a:solidFill>
                  <a:srgbClr val="262525"/>
                </a:solidFill>
                <a:latin typeface="Adobe Gothic Std L"/>
                <a:cs typeface="Adobe Gothic Std L"/>
              </a:rPr>
              <a:t>개발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웹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앱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80" b="0">
                <a:solidFill>
                  <a:srgbClr val="262525"/>
                </a:solidFill>
                <a:latin typeface="Adobe Gothic Std L"/>
                <a:cs typeface="Adobe Gothic Std L"/>
              </a:rPr>
              <a:t>개발</a:t>
            </a:r>
            <a:endParaRPr sz="1500">
              <a:latin typeface="Adobe Gothic Std L"/>
              <a:cs typeface="Adobe Gothic Std 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인공지능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및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10" b="0">
                <a:solidFill>
                  <a:srgbClr val="262525"/>
                </a:solidFill>
                <a:latin typeface="Adobe Gothic Std L"/>
                <a:cs typeface="Adobe Gothic Std L"/>
              </a:rPr>
              <a:t>머신러닝</a:t>
            </a:r>
            <a:endParaRPr sz="1500">
              <a:latin typeface="Adobe Gothic Std L"/>
              <a:cs typeface="Adobe Gothic Std 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350" spc="-25">
                <a:solidFill>
                  <a:srgbClr val="262525"/>
                </a:solidFill>
                <a:latin typeface="Tahoma"/>
                <a:cs typeface="Tahoma"/>
              </a:rPr>
              <a:t>IoT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012825">
              <a:lnSpc>
                <a:spcPct val="100000"/>
              </a:lnSpc>
              <a:spcBef>
                <a:spcPts val="110"/>
              </a:spcBef>
            </a:pPr>
            <a:r>
              <a:rPr dirty="0" spc="-300"/>
              <a:t>Firebase</a:t>
            </a:r>
            <a:r>
              <a:rPr dirty="0" spc="-300" b="0">
                <a:latin typeface="Adobe Gothic Std L"/>
                <a:cs typeface="Adobe Gothic Std L"/>
              </a:rPr>
              <a:t>의</a:t>
            </a:r>
            <a:r>
              <a:rPr dirty="0" spc="-530" b="0">
                <a:latin typeface="Adobe Gothic Std L"/>
                <a:cs typeface="Adobe Gothic Std L"/>
              </a:rPr>
              <a:t> </a:t>
            </a:r>
            <a:r>
              <a:rPr dirty="0" spc="-770" b="0">
                <a:latin typeface="Adobe Gothic Std L"/>
                <a:cs typeface="Adobe Gothic Std L"/>
              </a:rPr>
              <a:t>장단점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28774" y="2666999"/>
            <a:ext cx="428625" cy="304800"/>
          </a:xfrm>
          <a:custGeom>
            <a:avLst/>
            <a:gdLst/>
            <a:ahLst/>
            <a:cxnLst/>
            <a:rect l="l" t="t" r="r" b="b"/>
            <a:pathLst>
              <a:path w="428625" h="304800">
                <a:moveTo>
                  <a:pt x="405388" y="304799"/>
                </a:moveTo>
                <a:lnTo>
                  <a:pt x="23236" y="304799"/>
                </a:lnTo>
                <a:lnTo>
                  <a:pt x="19819" y="304119"/>
                </a:lnTo>
                <a:lnTo>
                  <a:pt x="0" y="281562"/>
                </a:lnTo>
                <a:lnTo>
                  <a:pt x="0" y="278010"/>
                </a:lnTo>
                <a:lnTo>
                  <a:pt x="0" y="23236"/>
                </a:lnTo>
                <a:lnTo>
                  <a:pt x="23236" y="0"/>
                </a:lnTo>
                <a:lnTo>
                  <a:pt x="405388" y="0"/>
                </a:lnTo>
                <a:lnTo>
                  <a:pt x="428624" y="23236"/>
                </a:lnTo>
                <a:lnTo>
                  <a:pt x="428624" y="281562"/>
                </a:lnTo>
                <a:lnTo>
                  <a:pt x="408805" y="304119"/>
                </a:lnTo>
                <a:lnTo>
                  <a:pt x="405388" y="304799"/>
                </a:lnTo>
                <a:close/>
              </a:path>
            </a:pathLst>
          </a:custGeom>
          <a:solidFill>
            <a:srgbClr val="D0E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30362" y="2659776"/>
            <a:ext cx="422909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80" b="0">
                <a:latin typeface="Adobe Gothic Std L"/>
                <a:cs typeface="Adobe Gothic Std L"/>
              </a:rPr>
              <a:t>장점</a:t>
            </a:r>
            <a:endParaRPr sz="1900">
              <a:latin typeface="Adobe Gothic Std L"/>
              <a:cs typeface="Adobe Gothic Std 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666874" y="3248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04503" y="3127311"/>
            <a:ext cx="10502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빠른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개발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80" b="0">
                <a:solidFill>
                  <a:srgbClr val="262525"/>
                </a:solidFill>
                <a:latin typeface="Adobe Gothic Std L"/>
                <a:cs typeface="Adobe Gothic Std L"/>
              </a:rPr>
              <a:t>속도</a:t>
            </a:r>
            <a:endParaRPr sz="1500">
              <a:latin typeface="Adobe Gothic Std L"/>
              <a:cs typeface="Adobe Gothic Std 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666874" y="36099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904503" y="3489261"/>
            <a:ext cx="118364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실시간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업데이트</a:t>
            </a:r>
            <a:endParaRPr sz="1500">
              <a:latin typeface="Adobe Gothic Std L"/>
              <a:cs typeface="Adobe Gothic Std 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666874" y="39719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904503" y="3851211"/>
            <a:ext cx="121221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다양한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기능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80" b="0">
                <a:solidFill>
                  <a:srgbClr val="262525"/>
                </a:solidFill>
                <a:latin typeface="Adobe Gothic Std L"/>
                <a:cs typeface="Adobe Gothic Std L"/>
              </a:rPr>
              <a:t>제공</a:t>
            </a:r>
            <a:endParaRPr sz="1500">
              <a:latin typeface="Adobe Gothic Std L"/>
              <a:cs typeface="Adobe Gothic Std 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924548" y="2666999"/>
            <a:ext cx="419100" cy="304800"/>
          </a:xfrm>
          <a:custGeom>
            <a:avLst/>
            <a:gdLst/>
            <a:ahLst/>
            <a:cxnLst/>
            <a:rect l="l" t="t" r="r" b="b"/>
            <a:pathLst>
              <a:path w="419100" h="304800">
                <a:moveTo>
                  <a:pt x="395863" y="304799"/>
                </a:moveTo>
                <a:lnTo>
                  <a:pt x="23236" y="304799"/>
                </a:lnTo>
                <a:lnTo>
                  <a:pt x="19819" y="304119"/>
                </a:lnTo>
                <a:lnTo>
                  <a:pt x="0" y="281562"/>
                </a:lnTo>
                <a:lnTo>
                  <a:pt x="0" y="278010"/>
                </a:lnTo>
                <a:lnTo>
                  <a:pt x="0" y="23236"/>
                </a:lnTo>
                <a:lnTo>
                  <a:pt x="23236" y="0"/>
                </a:lnTo>
                <a:lnTo>
                  <a:pt x="395863" y="0"/>
                </a:lnTo>
                <a:lnTo>
                  <a:pt x="419099" y="23236"/>
                </a:lnTo>
                <a:lnTo>
                  <a:pt x="419099" y="281562"/>
                </a:lnTo>
                <a:lnTo>
                  <a:pt x="399280" y="304119"/>
                </a:lnTo>
                <a:lnTo>
                  <a:pt x="395863" y="304799"/>
                </a:lnTo>
                <a:close/>
              </a:path>
            </a:pathLst>
          </a:custGeom>
          <a:solidFill>
            <a:srgbClr val="FF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920928" y="2659776"/>
            <a:ext cx="422909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80" b="0">
                <a:latin typeface="Adobe Gothic Std L"/>
                <a:cs typeface="Adobe Gothic Std L"/>
              </a:rPr>
              <a:t>단점</a:t>
            </a:r>
            <a:endParaRPr sz="1900">
              <a:latin typeface="Adobe Gothic Std L"/>
              <a:cs typeface="Adobe Gothic Std 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962649" y="3248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3" y="57149"/>
                </a:moveTo>
                <a:lnTo>
                  <a:pt x="24785" y="57149"/>
                </a:lnTo>
                <a:lnTo>
                  <a:pt x="21139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3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3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195069" y="3127311"/>
            <a:ext cx="1726564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데이터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구조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변경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190" b="0">
                <a:solidFill>
                  <a:srgbClr val="262525"/>
                </a:solidFill>
                <a:latin typeface="Adobe Gothic Std L"/>
                <a:cs typeface="Adobe Gothic Std L"/>
              </a:rPr>
              <a:t>어려움</a:t>
            </a:r>
            <a:endParaRPr sz="1500">
              <a:latin typeface="Adobe Gothic Std L"/>
              <a:cs typeface="Adobe Gothic Std 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962649" y="36099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3" y="57149"/>
                </a:moveTo>
                <a:lnTo>
                  <a:pt x="24785" y="57149"/>
                </a:lnTo>
                <a:lnTo>
                  <a:pt x="21139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3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3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195069" y="3489261"/>
            <a:ext cx="153606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데이터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검색이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195" b="0">
                <a:solidFill>
                  <a:srgbClr val="262525"/>
                </a:solidFill>
                <a:latin typeface="Adobe Gothic Std L"/>
                <a:cs typeface="Adobe Gothic Std L"/>
              </a:rPr>
              <a:t>어려움</a:t>
            </a:r>
            <a:endParaRPr sz="1500">
              <a:latin typeface="Adobe Gothic Std L"/>
              <a:cs typeface="Adobe Gothic Std 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962649" y="39719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3" y="57149"/>
                </a:moveTo>
                <a:lnTo>
                  <a:pt x="24785" y="57149"/>
                </a:lnTo>
                <a:lnTo>
                  <a:pt x="21139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3" y="0"/>
                </a:lnTo>
                <a:lnTo>
                  <a:pt x="57149" y="28574"/>
                </a:lnTo>
                <a:lnTo>
                  <a:pt x="57149" y="32364"/>
                </a:lnTo>
                <a:lnTo>
                  <a:pt x="32363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195069" y="3851211"/>
            <a:ext cx="137414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데이터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작업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00" b="0">
                <a:solidFill>
                  <a:srgbClr val="262525"/>
                </a:solidFill>
                <a:latin typeface="Adobe Gothic Std L"/>
                <a:cs typeface="Adobe Gothic Std L"/>
              </a:rPr>
              <a:t>대기열</a:t>
            </a:r>
            <a:endParaRPr sz="1500">
              <a:latin typeface="Adobe Gothic Std L"/>
              <a:cs typeface="Adobe Gothic Std 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731678"/>
            <a:ext cx="2591435" cy="6070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4"/>
              <a:t>Firebase</a:t>
            </a:r>
            <a:r>
              <a:rPr dirty="0" spc="-25"/>
              <a:t> </a:t>
            </a:r>
            <a:r>
              <a:rPr dirty="0" spc="-765" b="0">
                <a:latin typeface="Adobe Gothic Std L"/>
                <a:cs typeface="Adobe Gothic Std L"/>
              </a:rPr>
              <a:t>활용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495425"/>
            <a:ext cx="2228849" cy="22288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330449" y="3831351"/>
            <a:ext cx="122301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55" b="0">
                <a:solidFill>
                  <a:srgbClr val="312E2A"/>
                </a:solidFill>
                <a:latin typeface="Adobe Gothic Std L"/>
                <a:cs typeface="Adobe Gothic Std L"/>
              </a:rPr>
              <a:t>데이터베이스</a:t>
            </a:r>
            <a:endParaRPr sz="1900">
              <a:latin typeface="Adobe Gothic Std L"/>
              <a:cs typeface="Adobe Gothic Std 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77987" y="4245622"/>
            <a:ext cx="25266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495" marR="5080" indent="-138430">
              <a:lnSpc>
                <a:spcPct val="133300"/>
              </a:lnSpc>
              <a:spcBef>
                <a:spcPts val="95"/>
              </a:spcBef>
            </a:pPr>
            <a:r>
              <a:rPr dirty="0" sz="1350">
                <a:solidFill>
                  <a:srgbClr val="262525"/>
                </a:solidFill>
                <a:latin typeface="Tahoma"/>
                <a:cs typeface="Tahoma"/>
              </a:rPr>
              <a:t>Firebase</a:t>
            </a:r>
            <a:r>
              <a:rPr dirty="0" sz="1350" spc="-21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실시간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데이터베이스를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320" b="0">
                <a:solidFill>
                  <a:srgbClr val="262525"/>
                </a:solidFill>
                <a:latin typeface="Adobe Gothic Std L"/>
                <a:cs typeface="Adobe Gothic Std L"/>
              </a:rPr>
              <a:t>사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 용해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간단한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앱을</a:t>
            </a:r>
            <a:r>
              <a:rPr dirty="0" sz="1500" spc="-2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75" b="0">
                <a:solidFill>
                  <a:srgbClr val="262525"/>
                </a:solidFill>
                <a:latin typeface="Adobe Gothic Std L"/>
                <a:cs typeface="Adobe Gothic Std L"/>
              </a:rPr>
              <a:t>만들어보세요</a:t>
            </a:r>
            <a:r>
              <a:rPr dirty="0" sz="1350" spc="-75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0575" y="1495424"/>
            <a:ext cx="2228849" cy="22288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502274" y="3831351"/>
            <a:ext cx="422909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80" b="0">
                <a:solidFill>
                  <a:srgbClr val="312E2A"/>
                </a:solidFill>
                <a:latin typeface="Adobe Gothic Std L"/>
                <a:cs typeface="Adobe Gothic Std L"/>
              </a:rPr>
              <a:t>인증</a:t>
            </a:r>
            <a:endParaRPr sz="1900">
              <a:latin typeface="Adobe Gothic Std L"/>
              <a:cs typeface="Adobe Gothic Std 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02137" y="4245622"/>
            <a:ext cx="2607310" cy="9493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700" marR="5080" indent="-12065">
              <a:lnSpc>
                <a:spcPct val="135400"/>
              </a:lnSpc>
              <a:spcBef>
                <a:spcPts val="55"/>
              </a:spcBef>
            </a:pPr>
            <a:r>
              <a:rPr dirty="0" sz="1350">
                <a:solidFill>
                  <a:srgbClr val="262525"/>
                </a:solidFill>
                <a:latin typeface="Tahoma"/>
                <a:cs typeface="Tahoma"/>
              </a:rPr>
              <a:t>Firebase</a:t>
            </a:r>
            <a:r>
              <a:rPr dirty="0" sz="1350" spc="-22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인증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서비스를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이용해</a:t>
            </a:r>
            <a:r>
              <a:rPr dirty="0" sz="15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90" b="0">
                <a:solidFill>
                  <a:srgbClr val="262525"/>
                </a:solidFill>
                <a:latin typeface="Adobe Gothic Std L"/>
                <a:cs typeface="Adobe Gothic Std L"/>
              </a:rPr>
              <a:t>구글</a:t>
            </a:r>
            <a:r>
              <a:rPr dirty="0" sz="1350" spc="-90">
                <a:solidFill>
                  <a:srgbClr val="262525"/>
                </a:solidFill>
                <a:latin typeface="Tahoma"/>
                <a:cs typeface="Tahoma"/>
              </a:rPr>
              <a:t>,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페이스북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등을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통한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간편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로그인을</a:t>
            </a:r>
            <a:r>
              <a:rPr dirty="0" sz="150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320" b="0">
                <a:solidFill>
                  <a:srgbClr val="262525"/>
                </a:solidFill>
                <a:latin typeface="Adobe Gothic Std L"/>
                <a:cs typeface="Adobe Gothic Std L"/>
              </a:rPr>
              <a:t>구</a:t>
            </a:r>
            <a:r>
              <a:rPr dirty="0" sz="1500" spc="-60" b="0">
                <a:solidFill>
                  <a:srgbClr val="262525"/>
                </a:solidFill>
                <a:latin typeface="Adobe Gothic Std L"/>
                <a:cs typeface="Adobe Gothic Std L"/>
              </a:rPr>
              <a:t> 현해보세요</a:t>
            </a:r>
            <a:r>
              <a:rPr dirty="0" sz="1350" spc="-6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2350" y="1495424"/>
            <a:ext cx="2228849" cy="222884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074025" y="3831351"/>
            <a:ext cx="8229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370" b="0">
                <a:solidFill>
                  <a:srgbClr val="312E2A"/>
                </a:solidFill>
                <a:latin typeface="Adobe Gothic Std L"/>
                <a:cs typeface="Adobe Gothic Std L"/>
              </a:rPr>
              <a:t>스토리지</a:t>
            </a:r>
            <a:endParaRPr sz="1900">
              <a:latin typeface="Adobe Gothic Std L"/>
              <a:cs typeface="Adobe Gothic Std 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02487" y="4245622"/>
            <a:ext cx="2564765" cy="9493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700" marR="5080" indent="-28575">
              <a:lnSpc>
                <a:spcPct val="135400"/>
              </a:lnSpc>
              <a:spcBef>
                <a:spcPts val="55"/>
              </a:spcBef>
            </a:pPr>
            <a:r>
              <a:rPr dirty="0" sz="1350">
                <a:solidFill>
                  <a:srgbClr val="262525"/>
                </a:solidFill>
                <a:latin typeface="Tahoma"/>
                <a:cs typeface="Tahoma"/>
              </a:rPr>
              <a:t>Firebase</a:t>
            </a:r>
            <a:r>
              <a:rPr dirty="0" sz="1350" spc="-21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스토리지를</a:t>
            </a:r>
            <a:r>
              <a:rPr dirty="0" sz="1500" spc="-21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사용해</a:t>
            </a:r>
            <a:r>
              <a:rPr dirty="0" sz="1500" spc="-21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30" b="0">
                <a:solidFill>
                  <a:srgbClr val="262525"/>
                </a:solidFill>
                <a:latin typeface="Adobe Gothic Std L"/>
                <a:cs typeface="Adobe Gothic Std L"/>
              </a:rPr>
              <a:t>이미지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업로드</a:t>
            </a:r>
            <a:r>
              <a:rPr dirty="0" sz="150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70" b="0">
                <a:solidFill>
                  <a:srgbClr val="262525"/>
                </a:solidFill>
                <a:latin typeface="Adobe Gothic Std L"/>
                <a:cs typeface="Adobe Gothic Std L"/>
              </a:rPr>
              <a:t>및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4" b="0">
                <a:solidFill>
                  <a:srgbClr val="262525"/>
                </a:solidFill>
                <a:latin typeface="Adobe Gothic Std L"/>
                <a:cs typeface="Adobe Gothic Std L"/>
              </a:rPr>
              <a:t>다운로드</a:t>
            </a:r>
            <a:r>
              <a:rPr dirty="0" sz="150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50" b="0">
                <a:solidFill>
                  <a:srgbClr val="262525"/>
                </a:solidFill>
                <a:latin typeface="Adobe Gothic Std L"/>
                <a:cs typeface="Adobe Gothic Std L"/>
              </a:rPr>
              <a:t>기능을</a:t>
            </a:r>
            <a:r>
              <a:rPr dirty="0" sz="150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500" spc="-210" b="0">
                <a:solidFill>
                  <a:srgbClr val="262525"/>
                </a:solidFill>
                <a:latin typeface="Adobe Gothic Std L"/>
                <a:cs typeface="Adobe Gothic Std L"/>
              </a:rPr>
              <a:t>구현해보 </a:t>
            </a:r>
            <a:r>
              <a:rPr dirty="0" sz="1500" spc="-25" b="0">
                <a:solidFill>
                  <a:srgbClr val="262525"/>
                </a:solidFill>
                <a:latin typeface="Adobe Gothic Std L"/>
                <a:cs typeface="Adobe Gothic Std L"/>
              </a:rPr>
              <a:t>세요</a:t>
            </a:r>
            <a:r>
              <a:rPr dirty="0" sz="1350" spc="-25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89525" cy="600616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10789920" cy="6006465"/>
          </a:xfrm>
          <a:custGeom>
            <a:avLst/>
            <a:gdLst/>
            <a:ahLst/>
            <a:cxnLst/>
            <a:rect l="l" t="t" r="r" b="b"/>
            <a:pathLst>
              <a:path w="10789920" h="6006465">
                <a:moveTo>
                  <a:pt x="10789524" y="6006168"/>
                </a:moveTo>
                <a:lnTo>
                  <a:pt x="0" y="6006168"/>
                </a:lnTo>
                <a:lnTo>
                  <a:pt x="0" y="0"/>
                </a:lnTo>
                <a:lnTo>
                  <a:pt x="10789524" y="0"/>
                </a:lnTo>
                <a:lnTo>
                  <a:pt x="10789524" y="6006168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4210" y="411238"/>
            <a:ext cx="30683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10" b="0">
                <a:latin typeface="Adobe Gothic Std L"/>
                <a:cs typeface="Adobe Gothic Std L"/>
              </a:rPr>
              <a:t>파이어베이스</a:t>
            </a:r>
            <a:r>
              <a:rPr dirty="0" sz="3600" spc="-515" b="0">
                <a:latin typeface="Adobe Gothic Std L"/>
                <a:cs typeface="Adobe Gothic Std L"/>
              </a:rPr>
              <a:t> </a:t>
            </a:r>
            <a:r>
              <a:rPr dirty="0" sz="3600" spc="-725" b="0">
                <a:latin typeface="Adobe Gothic Std L"/>
                <a:cs typeface="Adobe Gothic Std L"/>
              </a:rPr>
              <a:t>특징</a:t>
            </a:r>
            <a:endParaRPr sz="3600">
              <a:latin typeface="Adobe Gothic Std L"/>
              <a:cs typeface="Adobe Gothic Std 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11406" y="1204830"/>
            <a:ext cx="360045" cy="360045"/>
            <a:chOff x="611406" y="1204830"/>
            <a:chExt cx="360045" cy="360045"/>
          </a:xfrm>
        </p:grpSpPr>
        <p:sp>
          <p:nvSpPr>
            <p:cNvPr id="6" name="object 6" descr=""/>
            <p:cNvSpPr/>
            <p:nvPr/>
          </p:nvSpPr>
          <p:spPr>
            <a:xfrm>
              <a:off x="615901" y="1209325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04454" y="350659"/>
                  </a:moveTo>
                  <a:lnTo>
                    <a:pt x="46204" y="350659"/>
                  </a:lnTo>
                  <a:lnTo>
                    <a:pt x="42989" y="350342"/>
                  </a:lnTo>
                  <a:lnTo>
                    <a:pt x="6530" y="325981"/>
                  </a:lnTo>
                  <a:lnTo>
                    <a:pt x="0" y="304454"/>
                  </a:lnTo>
                  <a:lnTo>
                    <a:pt x="0" y="301207"/>
                  </a:lnTo>
                  <a:lnTo>
                    <a:pt x="0" y="46204"/>
                  </a:lnTo>
                  <a:lnTo>
                    <a:pt x="19278" y="10137"/>
                  </a:lnTo>
                  <a:lnTo>
                    <a:pt x="46204" y="0"/>
                  </a:lnTo>
                  <a:lnTo>
                    <a:pt x="304454" y="0"/>
                  </a:lnTo>
                  <a:lnTo>
                    <a:pt x="340521" y="19277"/>
                  </a:lnTo>
                  <a:lnTo>
                    <a:pt x="350659" y="46204"/>
                  </a:lnTo>
                  <a:lnTo>
                    <a:pt x="350659" y="304454"/>
                  </a:lnTo>
                  <a:lnTo>
                    <a:pt x="331381" y="340521"/>
                  </a:lnTo>
                  <a:lnTo>
                    <a:pt x="307670" y="350342"/>
                  </a:lnTo>
                  <a:lnTo>
                    <a:pt x="304454" y="35065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5901" y="1209325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301207"/>
                  </a:moveTo>
                  <a:lnTo>
                    <a:pt x="0" y="49451"/>
                  </a:lnTo>
                  <a:lnTo>
                    <a:pt x="0" y="46204"/>
                  </a:lnTo>
                  <a:lnTo>
                    <a:pt x="316" y="42988"/>
                  </a:lnTo>
                  <a:lnTo>
                    <a:pt x="950" y="39804"/>
                  </a:lnTo>
                  <a:lnTo>
                    <a:pt x="1583" y="36619"/>
                  </a:lnTo>
                  <a:lnTo>
                    <a:pt x="2521" y="33527"/>
                  </a:lnTo>
                  <a:lnTo>
                    <a:pt x="3764" y="30527"/>
                  </a:lnTo>
                  <a:lnTo>
                    <a:pt x="5006" y="27527"/>
                  </a:lnTo>
                  <a:lnTo>
                    <a:pt x="6530" y="24677"/>
                  </a:lnTo>
                  <a:lnTo>
                    <a:pt x="8334" y="21977"/>
                  </a:lnTo>
                  <a:lnTo>
                    <a:pt x="10138" y="19277"/>
                  </a:lnTo>
                  <a:lnTo>
                    <a:pt x="12188" y="16780"/>
                  </a:lnTo>
                  <a:lnTo>
                    <a:pt x="14484" y="14484"/>
                  </a:lnTo>
                  <a:lnTo>
                    <a:pt x="16780" y="12188"/>
                  </a:lnTo>
                  <a:lnTo>
                    <a:pt x="46204" y="0"/>
                  </a:lnTo>
                  <a:lnTo>
                    <a:pt x="49452" y="0"/>
                  </a:lnTo>
                  <a:lnTo>
                    <a:pt x="301207" y="0"/>
                  </a:lnTo>
                  <a:lnTo>
                    <a:pt x="304454" y="0"/>
                  </a:lnTo>
                  <a:lnTo>
                    <a:pt x="307670" y="316"/>
                  </a:lnTo>
                  <a:lnTo>
                    <a:pt x="342325" y="21977"/>
                  </a:lnTo>
                  <a:lnTo>
                    <a:pt x="344129" y="24677"/>
                  </a:lnTo>
                  <a:lnTo>
                    <a:pt x="349709" y="39804"/>
                  </a:lnTo>
                  <a:lnTo>
                    <a:pt x="350342" y="42988"/>
                  </a:lnTo>
                  <a:lnTo>
                    <a:pt x="350659" y="46204"/>
                  </a:lnTo>
                  <a:lnTo>
                    <a:pt x="350659" y="49451"/>
                  </a:lnTo>
                  <a:lnTo>
                    <a:pt x="350659" y="301207"/>
                  </a:lnTo>
                  <a:lnTo>
                    <a:pt x="350659" y="304454"/>
                  </a:lnTo>
                  <a:lnTo>
                    <a:pt x="350342" y="307670"/>
                  </a:lnTo>
                  <a:lnTo>
                    <a:pt x="342325" y="328681"/>
                  </a:lnTo>
                  <a:lnTo>
                    <a:pt x="340521" y="331381"/>
                  </a:lnTo>
                  <a:lnTo>
                    <a:pt x="320131" y="346894"/>
                  </a:lnTo>
                  <a:lnTo>
                    <a:pt x="317132" y="348137"/>
                  </a:lnTo>
                  <a:lnTo>
                    <a:pt x="301207" y="350659"/>
                  </a:lnTo>
                  <a:lnTo>
                    <a:pt x="49452" y="350659"/>
                  </a:lnTo>
                  <a:lnTo>
                    <a:pt x="30527" y="346894"/>
                  </a:lnTo>
                  <a:lnTo>
                    <a:pt x="27527" y="345652"/>
                  </a:lnTo>
                  <a:lnTo>
                    <a:pt x="8334" y="328681"/>
                  </a:lnTo>
                  <a:lnTo>
                    <a:pt x="6530" y="325981"/>
                  </a:lnTo>
                  <a:lnTo>
                    <a:pt x="0" y="304454"/>
                  </a:lnTo>
                  <a:lnTo>
                    <a:pt x="0" y="301207"/>
                  </a:lnTo>
                  <a:close/>
                </a:path>
              </a:pathLst>
            </a:custGeom>
            <a:ln w="8991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20200" y="1233265"/>
            <a:ext cx="1767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 b="0">
                <a:solidFill>
                  <a:srgbClr val="262525"/>
                </a:solidFill>
                <a:latin typeface="Adobe Gothic Std L"/>
                <a:cs typeface="Adobe Gothic Std L"/>
              </a:rPr>
              <a:t>실시간</a:t>
            </a:r>
            <a:r>
              <a:rPr dirty="0" sz="18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800" spc="-340" b="0">
                <a:solidFill>
                  <a:srgbClr val="262525"/>
                </a:solidFill>
                <a:latin typeface="Adobe Gothic Std L"/>
                <a:cs typeface="Adobe Gothic Std L"/>
              </a:rPr>
              <a:t>데이터베이스</a:t>
            </a:r>
            <a:endParaRPr sz="1800">
              <a:latin typeface="Adobe Gothic Std L"/>
              <a:cs typeface="Adobe Gothic Std 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20200" y="1624322"/>
            <a:ext cx="2089785" cy="8978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32200"/>
              </a:lnSpc>
              <a:spcBef>
                <a:spcPts val="65"/>
              </a:spcBef>
            </a:pPr>
            <a:r>
              <a:rPr dirty="0" sz="1250" spc="-40">
                <a:solidFill>
                  <a:srgbClr val="262525"/>
                </a:solidFill>
                <a:latin typeface="Tahoma"/>
                <a:cs typeface="Tahoma"/>
              </a:rPr>
              <a:t>Firebase</a:t>
            </a:r>
            <a:r>
              <a:rPr dirty="0" sz="1450" spc="-40" b="0">
                <a:solidFill>
                  <a:srgbClr val="262525"/>
                </a:solidFill>
                <a:latin typeface="Adobe Gothic Std L"/>
                <a:cs typeface="Adobe Gothic Std L"/>
              </a:rPr>
              <a:t>의</a:t>
            </a:r>
            <a:r>
              <a:rPr dirty="0" sz="1450" spc="-7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465" b="0">
                <a:solidFill>
                  <a:srgbClr val="262525"/>
                </a:solidFill>
                <a:latin typeface="Adobe Gothic Std L"/>
                <a:cs typeface="Adobe Gothic Std L"/>
              </a:rPr>
              <a:t>실시간</a:t>
            </a:r>
            <a:r>
              <a:rPr dirty="0" sz="1450" spc="34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80" b="0">
                <a:solidFill>
                  <a:srgbClr val="262525"/>
                </a:solidFill>
                <a:latin typeface="Adobe Gothic Std L"/>
                <a:cs typeface="Adobe Gothic Std L"/>
              </a:rPr>
              <a:t>데이터베이 </a:t>
            </a:r>
            <a:r>
              <a:rPr dirty="0" sz="1450" spc="-670" b="0">
                <a:solidFill>
                  <a:srgbClr val="262525"/>
                </a:solidFill>
                <a:latin typeface="Adobe Gothic Std L"/>
                <a:cs typeface="Adobe Gothic Std L"/>
              </a:rPr>
              <a:t>스를</a:t>
            </a:r>
            <a:r>
              <a:rPr dirty="0" sz="1450" spc="30" b="0">
                <a:solidFill>
                  <a:srgbClr val="262525"/>
                </a:solidFill>
                <a:latin typeface="Adobe Gothic Std L"/>
                <a:cs typeface="Adobe Gothic Std L"/>
              </a:rPr>
              <a:t>  </a:t>
            </a:r>
            <a:r>
              <a:rPr dirty="0" sz="1450" spc="-405" b="0">
                <a:solidFill>
                  <a:srgbClr val="262525"/>
                </a:solidFill>
                <a:latin typeface="Adobe Gothic Std L"/>
                <a:cs typeface="Adobe Gothic Std L"/>
              </a:rPr>
              <a:t>사용하면</a:t>
            </a:r>
            <a:r>
              <a:rPr dirty="0" sz="1450" spc="29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405" b="0">
                <a:solidFill>
                  <a:srgbClr val="262525"/>
                </a:solidFill>
                <a:latin typeface="Adobe Gothic Std L"/>
                <a:cs typeface="Adobe Gothic Std L"/>
              </a:rPr>
              <a:t>데이터의</a:t>
            </a:r>
            <a:r>
              <a:rPr dirty="0" sz="1450" spc="3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5" b="0">
                <a:solidFill>
                  <a:srgbClr val="262525"/>
                </a:solidFill>
                <a:latin typeface="Adobe Gothic Std L"/>
                <a:cs typeface="Adobe Gothic Std L"/>
              </a:rPr>
              <a:t>실시간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 동기화를</a:t>
            </a:r>
            <a:r>
              <a:rPr dirty="0" sz="1450" spc="-25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구현할</a:t>
            </a:r>
            <a:r>
              <a:rPr dirty="0" sz="145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45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30" b="0">
                <a:solidFill>
                  <a:srgbClr val="262525"/>
                </a:solidFill>
                <a:latin typeface="Adobe Gothic Std L"/>
                <a:cs typeface="Adobe Gothic Std L"/>
              </a:rPr>
              <a:t>있습니다</a:t>
            </a:r>
            <a:r>
              <a:rPr dirty="0" sz="1250" spc="-3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452648" y="1204830"/>
            <a:ext cx="368935" cy="360045"/>
            <a:chOff x="3452648" y="1204830"/>
            <a:chExt cx="368935" cy="360045"/>
          </a:xfrm>
        </p:grpSpPr>
        <p:sp>
          <p:nvSpPr>
            <p:cNvPr id="11" name="object 11" descr=""/>
            <p:cNvSpPr/>
            <p:nvPr/>
          </p:nvSpPr>
          <p:spPr>
            <a:xfrm>
              <a:off x="3457143" y="1209325"/>
              <a:ext cx="360045" cy="351155"/>
            </a:xfrm>
            <a:custGeom>
              <a:avLst/>
              <a:gdLst/>
              <a:ahLst/>
              <a:cxnLst/>
              <a:rect l="l" t="t" r="r" b="b"/>
              <a:pathLst>
                <a:path w="360045" h="351155">
                  <a:moveTo>
                    <a:pt x="313445" y="350659"/>
                  </a:moveTo>
                  <a:lnTo>
                    <a:pt x="46204" y="350659"/>
                  </a:lnTo>
                  <a:lnTo>
                    <a:pt x="42988" y="350342"/>
                  </a:lnTo>
                  <a:lnTo>
                    <a:pt x="6529" y="325981"/>
                  </a:lnTo>
                  <a:lnTo>
                    <a:pt x="0" y="304454"/>
                  </a:lnTo>
                  <a:lnTo>
                    <a:pt x="0" y="301207"/>
                  </a:lnTo>
                  <a:lnTo>
                    <a:pt x="0" y="46204"/>
                  </a:lnTo>
                  <a:lnTo>
                    <a:pt x="19277" y="10137"/>
                  </a:lnTo>
                  <a:lnTo>
                    <a:pt x="46204" y="0"/>
                  </a:lnTo>
                  <a:lnTo>
                    <a:pt x="313445" y="0"/>
                  </a:lnTo>
                  <a:lnTo>
                    <a:pt x="349512" y="19277"/>
                  </a:lnTo>
                  <a:lnTo>
                    <a:pt x="359650" y="46204"/>
                  </a:lnTo>
                  <a:lnTo>
                    <a:pt x="359650" y="304454"/>
                  </a:lnTo>
                  <a:lnTo>
                    <a:pt x="340372" y="340521"/>
                  </a:lnTo>
                  <a:lnTo>
                    <a:pt x="316661" y="350342"/>
                  </a:lnTo>
                  <a:lnTo>
                    <a:pt x="313445" y="35065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57143" y="1209325"/>
              <a:ext cx="360045" cy="351155"/>
            </a:xfrm>
            <a:custGeom>
              <a:avLst/>
              <a:gdLst/>
              <a:ahLst/>
              <a:cxnLst/>
              <a:rect l="l" t="t" r="r" b="b"/>
              <a:pathLst>
                <a:path w="360045" h="351155">
                  <a:moveTo>
                    <a:pt x="0" y="301207"/>
                  </a:moveTo>
                  <a:lnTo>
                    <a:pt x="0" y="49451"/>
                  </a:lnTo>
                  <a:lnTo>
                    <a:pt x="0" y="46204"/>
                  </a:lnTo>
                  <a:lnTo>
                    <a:pt x="316" y="42988"/>
                  </a:lnTo>
                  <a:lnTo>
                    <a:pt x="949" y="39804"/>
                  </a:lnTo>
                  <a:lnTo>
                    <a:pt x="1583" y="36619"/>
                  </a:lnTo>
                  <a:lnTo>
                    <a:pt x="2521" y="33527"/>
                  </a:lnTo>
                  <a:lnTo>
                    <a:pt x="3763" y="30527"/>
                  </a:lnTo>
                  <a:lnTo>
                    <a:pt x="5006" y="27527"/>
                  </a:lnTo>
                  <a:lnTo>
                    <a:pt x="6529" y="24677"/>
                  </a:lnTo>
                  <a:lnTo>
                    <a:pt x="8333" y="21977"/>
                  </a:lnTo>
                  <a:lnTo>
                    <a:pt x="10137" y="19277"/>
                  </a:lnTo>
                  <a:lnTo>
                    <a:pt x="12187" y="16780"/>
                  </a:lnTo>
                  <a:lnTo>
                    <a:pt x="14484" y="14484"/>
                  </a:lnTo>
                  <a:lnTo>
                    <a:pt x="16779" y="12188"/>
                  </a:lnTo>
                  <a:lnTo>
                    <a:pt x="46204" y="0"/>
                  </a:lnTo>
                  <a:lnTo>
                    <a:pt x="49451" y="0"/>
                  </a:lnTo>
                  <a:lnTo>
                    <a:pt x="310198" y="0"/>
                  </a:lnTo>
                  <a:lnTo>
                    <a:pt x="313445" y="0"/>
                  </a:lnTo>
                  <a:lnTo>
                    <a:pt x="316661" y="316"/>
                  </a:lnTo>
                  <a:lnTo>
                    <a:pt x="337672" y="8333"/>
                  </a:lnTo>
                  <a:lnTo>
                    <a:pt x="340372" y="10137"/>
                  </a:lnTo>
                  <a:lnTo>
                    <a:pt x="342870" y="12188"/>
                  </a:lnTo>
                  <a:lnTo>
                    <a:pt x="345166" y="14484"/>
                  </a:lnTo>
                  <a:lnTo>
                    <a:pt x="347462" y="16780"/>
                  </a:lnTo>
                  <a:lnTo>
                    <a:pt x="349512" y="19277"/>
                  </a:lnTo>
                  <a:lnTo>
                    <a:pt x="351316" y="21977"/>
                  </a:lnTo>
                  <a:lnTo>
                    <a:pt x="353120" y="24677"/>
                  </a:lnTo>
                  <a:lnTo>
                    <a:pt x="354643" y="27527"/>
                  </a:lnTo>
                  <a:lnTo>
                    <a:pt x="355885" y="30527"/>
                  </a:lnTo>
                  <a:lnTo>
                    <a:pt x="357128" y="33527"/>
                  </a:lnTo>
                  <a:lnTo>
                    <a:pt x="359650" y="49451"/>
                  </a:lnTo>
                  <a:lnTo>
                    <a:pt x="359650" y="301207"/>
                  </a:lnTo>
                  <a:lnTo>
                    <a:pt x="351316" y="328681"/>
                  </a:lnTo>
                  <a:lnTo>
                    <a:pt x="349512" y="331381"/>
                  </a:lnTo>
                  <a:lnTo>
                    <a:pt x="347462" y="333879"/>
                  </a:lnTo>
                  <a:lnTo>
                    <a:pt x="345166" y="336175"/>
                  </a:lnTo>
                  <a:lnTo>
                    <a:pt x="342870" y="338471"/>
                  </a:lnTo>
                  <a:lnTo>
                    <a:pt x="340372" y="340521"/>
                  </a:lnTo>
                  <a:lnTo>
                    <a:pt x="337672" y="342325"/>
                  </a:lnTo>
                  <a:lnTo>
                    <a:pt x="334972" y="344129"/>
                  </a:lnTo>
                  <a:lnTo>
                    <a:pt x="310198" y="350659"/>
                  </a:lnTo>
                  <a:lnTo>
                    <a:pt x="49451" y="350659"/>
                  </a:lnTo>
                  <a:lnTo>
                    <a:pt x="30526" y="346894"/>
                  </a:lnTo>
                  <a:lnTo>
                    <a:pt x="27526" y="345652"/>
                  </a:lnTo>
                  <a:lnTo>
                    <a:pt x="14484" y="336175"/>
                  </a:lnTo>
                  <a:lnTo>
                    <a:pt x="12187" y="333879"/>
                  </a:lnTo>
                  <a:lnTo>
                    <a:pt x="10137" y="331381"/>
                  </a:lnTo>
                  <a:lnTo>
                    <a:pt x="8333" y="328681"/>
                  </a:lnTo>
                  <a:lnTo>
                    <a:pt x="6529" y="325981"/>
                  </a:lnTo>
                  <a:lnTo>
                    <a:pt x="5006" y="323131"/>
                  </a:lnTo>
                  <a:lnTo>
                    <a:pt x="3763" y="320131"/>
                  </a:lnTo>
                  <a:lnTo>
                    <a:pt x="2521" y="317131"/>
                  </a:lnTo>
                  <a:lnTo>
                    <a:pt x="1583" y="314039"/>
                  </a:lnTo>
                  <a:lnTo>
                    <a:pt x="949" y="310855"/>
                  </a:lnTo>
                  <a:lnTo>
                    <a:pt x="316" y="307670"/>
                  </a:lnTo>
                  <a:lnTo>
                    <a:pt x="0" y="304454"/>
                  </a:lnTo>
                  <a:lnTo>
                    <a:pt x="0" y="301207"/>
                  </a:lnTo>
                  <a:close/>
                </a:path>
              </a:pathLst>
            </a:custGeom>
            <a:ln w="8991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08849" y="1205527"/>
            <a:ext cx="300609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58135" algn="l"/>
              </a:tabLst>
            </a:pPr>
            <a:r>
              <a:rPr dirty="0" sz="2150">
                <a:solidFill>
                  <a:srgbClr val="262525"/>
                </a:solidFill>
                <a:latin typeface="Arial"/>
                <a:cs typeface="Arial"/>
              </a:rPr>
              <a:t>	</a:t>
            </a:r>
            <a:r>
              <a:rPr dirty="0" sz="2150" spc="-90">
                <a:solidFill>
                  <a:srgbClr val="262525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65937" y="1233265"/>
            <a:ext cx="146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solidFill>
                  <a:srgbClr val="262525"/>
                </a:solidFill>
                <a:latin typeface="Source Han Sans JP"/>
                <a:cs typeface="Source Han Sans JP"/>
              </a:rPr>
              <a:t>Cloud</a:t>
            </a:r>
            <a:r>
              <a:rPr dirty="0" sz="1800" spc="-15">
                <a:solidFill>
                  <a:srgbClr val="262525"/>
                </a:solidFill>
                <a:latin typeface="Source Han Sans JP"/>
                <a:cs typeface="Source Han Sans JP"/>
              </a:rPr>
              <a:t> </a:t>
            </a:r>
            <a:r>
              <a:rPr dirty="0" sz="1800" spc="-95">
                <a:solidFill>
                  <a:srgbClr val="262525"/>
                </a:solidFill>
                <a:latin typeface="Source Han Sans JP"/>
                <a:cs typeface="Source Han Sans JP"/>
              </a:rPr>
              <a:t>Firestore</a:t>
            </a:r>
            <a:endParaRPr sz="1800">
              <a:latin typeface="Source Han Sans JP"/>
              <a:cs typeface="Source Han Sans JP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65937" y="1624322"/>
            <a:ext cx="2179955" cy="14732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85"/>
              </a:spcBef>
            </a:pPr>
            <a:r>
              <a:rPr dirty="0" sz="1250">
                <a:solidFill>
                  <a:srgbClr val="262525"/>
                </a:solidFill>
                <a:latin typeface="Tahoma"/>
                <a:cs typeface="Tahoma"/>
              </a:rPr>
              <a:t>Cloud</a:t>
            </a:r>
            <a:r>
              <a:rPr dirty="0" sz="1250" spc="-7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262525"/>
                </a:solidFill>
                <a:latin typeface="Tahoma"/>
                <a:cs typeface="Tahoma"/>
              </a:rPr>
              <a:t>Firestore</a:t>
            </a:r>
            <a:r>
              <a:rPr dirty="0" sz="1450" spc="-10" b="0">
                <a:solidFill>
                  <a:srgbClr val="262525"/>
                </a:solidFill>
                <a:latin typeface="Adobe Gothic Std L"/>
                <a:cs typeface="Adobe Gothic Std L"/>
              </a:rPr>
              <a:t>는</a:t>
            </a:r>
            <a:r>
              <a:rPr dirty="0" sz="1450" spc="-9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5" b="0">
                <a:solidFill>
                  <a:srgbClr val="262525"/>
                </a:solidFill>
                <a:latin typeface="Adobe Gothic Std L"/>
                <a:cs typeface="Adobe Gothic Std L"/>
              </a:rPr>
              <a:t>새로운</a:t>
            </a:r>
            <a:r>
              <a:rPr dirty="0" sz="1450" spc="5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250" spc="55">
                <a:solidFill>
                  <a:srgbClr val="262525"/>
                </a:solidFill>
                <a:latin typeface="Tahoma"/>
                <a:cs typeface="Tahoma"/>
              </a:rPr>
              <a:t>NoSQL</a:t>
            </a:r>
            <a:r>
              <a:rPr dirty="0" sz="1250" spc="-185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클라우드</a:t>
            </a:r>
            <a:r>
              <a:rPr dirty="0" sz="145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5" b="0">
                <a:solidFill>
                  <a:srgbClr val="262525"/>
                </a:solidFill>
                <a:latin typeface="Adobe Gothic Std L"/>
                <a:cs typeface="Adobe Gothic Std L"/>
              </a:rPr>
              <a:t>데이터베이스 </a:t>
            </a:r>
            <a:r>
              <a:rPr dirty="0" sz="1450" spc="-229" b="0">
                <a:solidFill>
                  <a:srgbClr val="262525"/>
                </a:solidFill>
                <a:latin typeface="Adobe Gothic Std L"/>
                <a:cs typeface="Adobe Gothic Std L"/>
              </a:rPr>
              <a:t>입니다</a:t>
            </a:r>
            <a:r>
              <a:rPr dirty="0" sz="1250" spc="-229">
                <a:solidFill>
                  <a:srgbClr val="262525"/>
                </a:solidFill>
                <a:latin typeface="Tahoma"/>
                <a:cs typeface="Tahoma"/>
              </a:rPr>
              <a:t>.</a:t>
            </a:r>
            <a:r>
              <a:rPr dirty="0" sz="1250" spc="-16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데이터의</a:t>
            </a:r>
            <a:r>
              <a:rPr dirty="0" sz="145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실시간</a:t>
            </a:r>
            <a:r>
              <a:rPr dirty="0" sz="145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5" b="0">
                <a:solidFill>
                  <a:srgbClr val="262525"/>
                </a:solidFill>
                <a:latin typeface="Adobe Gothic Std L"/>
                <a:cs typeface="Adobe Gothic Std L"/>
              </a:rPr>
              <a:t>동기화</a:t>
            </a:r>
            <a:r>
              <a:rPr dirty="0" sz="1450" spc="50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0" b="0">
                <a:solidFill>
                  <a:srgbClr val="262525"/>
                </a:solidFill>
                <a:latin typeface="Adobe Gothic Std L"/>
                <a:cs typeface="Adobe Gothic Std L"/>
              </a:rPr>
              <a:t>와</a:t>
            </a:r>
            <a:r>
              <a:rPr dirty="0" sz="145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29" b="0">
                <a:solidFill>
                  <a:srgbClr val="262525"/>
                </a:solidFill>
                <a:latin typeface="Adobe Gothic Std L"/>
                <a:cs typeface="Adobe Gothic Std L"/>
              </a:rPr>
              <a:t>더불어</a:t>
            </a:r>
            <a:r>
              <a:rPr dirty="0" sz="1250" spc="-229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dirty="0" sz="1250" spc="-165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쿼리와</a:t>
            </a:r>
            <a:r>
              <a:rPr dirty="0" sz="145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인덱싱</a:t>
            </a:r>
            <a:r>
              <a:rPr dirty="0" sz="145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0" b="0">
                <a:solidFill>
                  <a:srgbClr val="262525"/>
                </a:solidFill>
                <a:latin typeface="Adobe Gothic Std L"/>
                <a:cs typeface="Adobe Gothic Std L"/>
              </a:rPr>
              <a:t>등</a:t>
            </a:r>
            <a:r>
              <a:rPr dirty="0" sz="145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300" b="0">
                <a:solidFill>
                  <a:srgbClr val="262525"/>
                </a:solidFill>
                <a:latin typeface="Adobe Gothic Std L"/>
                <a:cs typeface="Adobe Gothic Std L"/>
              </a:rPr>
              <a:t>다양</a:t>
            </a:r>
            <a:r>
              <a:rPr dirty="0" sz="1450" spc="50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0" b="0">
                <a:solidFill>
                  <a:srgbClr val="262525"/>
                </a:solidFill>
                <a:latin typeface="Adobe Gothic Std L"/>
                <a:cs typeface="Adobe Gothic Std L"/>
              </a:rPr>
              <a:t>한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기능을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65" b="0">
                <a:solidFill>
                  <a:srgbClr val="262525"/>
                </a:solidFill>
                <a:latin typeface="Adobe Gothic Std L"/>
                <a:cs typeface="Adobe Gothic Std L"/>
              </a:rPr>
              <a:t>제공합니다</a:t>
            </a:r>
            <a:r>
              <a:rPr dirty="0" sz="1250" spc="-65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11406" y="3371726"/>
            <a:ext cx="360045" cy="360045"/>
            <a:chOff x="611406" y="3371726"/>
            <a:chExt cx="360045" cy="360045"/>
          </a:xfrm>
        </p:grpSpPr>
        <p:sp>
          <p:nvSpPr>
            <p:cNvPr id="17" name="object 17" descr=""/>
            <p:cNvSpPr/>
            <p:nvPr/>
          </p:nvSpPr>
          <p:spPr>
            <a:xfrm>
              <a:off x="615901" y="3376221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304454" y="350659"/>
                  </a:moveTo>
                  <a:lnTo>
                    <a:pt x="46204" y="350659"/>
                  </a:lnTo>
                  <a:lnTo>
                    <a:pt x="42989" y="350342"/>
                  </a:lnTo>
                  <a:lnTo>
                    <a:pt x="6530" y="325981"/>
                  </a:lnTo>
                  <a:lnTo>
                    <a:pt x="0" y="304454"/>
                  </a:lnTo>
                  <a:lnTo>
                    <a:pt x="0" y="301207"/>
                  </a:lnTo>
                  <a:lnTo>
                    <a:pt x="0" y="46204"/>
                  </a:lnTo>
                  <a:lnTo>
                    <a:pt x="19278" y="10137"/>
                  </a:lnTo>
                  <a:lnTo>
                    <a:pt x="46204" y="0"/>
                  </a:lnTo>
                  <a:lnTo>
                    <a:pt x="304454" y="0"/>
                  </a:lnTo>
                  <a:lnTo>
                    <a:pt x="340521" y="19277"/>
                  </a:lnTo>
                  <a:lnTo>
                    <a:pt x="350659" y="46204"/>
                  </a:lnTo>
                  <a:lnTo>
                    <a:pt x="350659" y="304454"/>
                  </a:lnTo>
                  <a:lnTo>
                    <a:pt x="331381" y="340521"/>
                  </a:lnTo>
                  <a:lnTo>
                    <a:pt x="307670" y="350342"/>
                  </a:lnTo>
                  <a:lnTo>
                    <a:pt x="304454" y="35065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15901" y="3376221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0" y="301207"/>
                  </a:moveTo>
                  <a:lnTo>
                    <a:pt x="0" y="49451"/>
                  </a:lnTo>
                  <a:lnTo>
                    <a:pt x="0" y="46204"/>
                  </a:lnTo>
                  <a:lnTo>
                    <a:pt x="316" y="42988"/>
                  </a:lnTo>
                  <a:lnTo>
                    <a:pt x="950" y="39804"/>
                  </a:lnTo>
                  <a:lnTo>
                    <a:pt x="1583" y="36619"/>
                  </a:lnTo>
                  <a:lnTo>
                    <a:pt x="2521" y="33526"/>
                  </a:lnTo>
                  <a:lnTo>
                    <a:pt x="3764" y="30526"/>
                  </a:lnTo>
                  <a:lnTo>
                    <a:pt x="5006" y="27526"/>
                  </a:lnTo>
                  <a:lnTo>
                    <a:pt x="14484" y="14483"/>
                  </a:lnTo>
                  <a:lnTo>
                    <a:pt x="16780" y="12187"/>
                  </a:lnTo>
                  <a:lnTo>
                    <a:pt x="19278" y="10137"/>
                  </a:lnTo>
                  <a:lnTo>
                    <a:pt x="21977" y="8333"/>
                  </a:lnTo>
                  <a:lnTo>
                    <a:pt x="24677" y="6529"/>
                  </a:lnTo>
                  <a:lnTo>
                    <a:pt x="27527" y="5006"/>
                  </a:lnTo>
                  <a:lnTo>
                    <a:pt x="30527" y="3764"/>
                  </a:lnTo>
                  <a:lnTo>
                    <a:pt x="33527" y="2521"/>
                  </a:lnTo>
                  <a:lnTo>
                    <a:pt x="36619" y="1583"/>
                  </a:lnTo>
                  <a:lnTo>
                    <a:pt x="39804" y="950"/>
                  </a:lnTo>
                  <a:lnTo>
                    <a:pt x="42989" y="316"/>
                  </a:lnTo>
                  <a:lnTo>
                    <a:pt x="46204" y="0"/>
                  </a:lnTo>
                  <a:lnTo>
                    <a:pt x="49452" y="0"/>
                  </a:lnTo>
                  <a:lnTo>
                    <a:pt x="301207" y="0"/>
                  </a:lnTo>
                  <a:lnTo>
                    <a:pt x="304454" y="0"/>
                  </a:lnTo>
                  <a:lnTo>
                    <a:pt x="307670" y="316"/>
                  </a:lnTo>
                  <a:lnTo>
                    <a:pt x="310855" y="950"/>
                  </a:lnTo>
                  <a:lnTo>
                    <a:pt x="314039" y="1583"/>
                  </a:lnTo>
                  <a:lnTo>
                    <a:pt x="317132" y="2521"/>
                  </a:lnTo>
                  <a:lnTo>
                    <a:pt x="320131" y="3763"/>
                  </a:lnTo>
                  <a:lnTo>
                    <a:pt x="323131" y="5006"/>
                  </a:lnTo>
                  <a:lnTo>
                    <a:pt x="336175" y="14483"/>
                  </a:lnTo>
                  <a:lnTo>
                    <a:pt x="338471" y="16779"/>
                  </a:lnTo>
                  <a:lnTo>
                    <a:pt x="349709" y="39804"/>
                  </a:lnTo>
                  <a:lnTo>
                    <a:pt x="350342" y="42988"/>
                  </a:lnTo>
                  <a:lnTo>
                    <a:pt x="350659" y="46204"/>
                  </a:lnTo>
                  <a:lnTo>
                    <a:pt x="350659" y="49451"/>
                  </a:lnTo>
                  <a:lnTo>
                    <a:pt x="350659" y="301207"/>
                  </a:lnTo>
                  <a:lnTo>
                    <a:pt x="350659" y="304454"/>
                  </a:lnTo>
                  <a:lnTo>
                    <a:pt x="350342" y="307670"/>
                  </a:lnTo>
                  <a:lnTo>
                    <a:pt x="349709" y="310854"/>
                  </a:lnTo>
                  <a:lnTo>
                    <a:pt x="349075" y="314039"/>
                  </a:lnTo>
                  <a:lnTo>
                    <a:pt x="348137" y="317131"/>
                  </a:lnTo>
                  <a:lnTo>
                    <a:pt x="346895" y="320131"/>
                  </a:lnTo>
                  <a:lnTo>
                    <a:pt x="345652" y="323131"/>
                  </a:lnTo>
                  <a:lnTo>
                    <a:pt x="328681" y="342324"/>
                  </a:lnTo>
                  <a:lnTo>
                    <a:pt x="325981" y="344129"/>
                  </a:lnTo>
                  <a:lnTo>
                    <a:pt x="304454" y="350659"/>
                  </a:lnTo>
                  <a:lnTo>
                    <a:pt x="301207" y="350659"/>
                  </a:lnTo>
                  <a:lnTo>
                    <a:pt x="49452" y="350659"/>
                  </a:lnTo>
                  <a:lnTo>
                    <a:pt x="46204" y="350659"/>
                  </a:lnTo>
                  <a:lnTo>
                    <a:pt x="42989" y="350342"/>
                  </a:lnTo>
                  <a:lnTo>
                    <a:pt x="21977" y="342324"/>
                  </a:lnTo>
                  <a:lnTo>
                    <a:pt x="19278" y="340521"/>
                  </a:lnTo>
                  <a:lnTo>
                    <a:pt x="8334" y="328681"/>
                  </a:lnTo>
                  <a:lnTo>
                    <a:pt x="6530" y="325981"/>
                  </a:lnTo>
                  <a:lnTo>
                    <a:pt x="5006" y="323131"/>
                  </a:lnTo>
                  <a:lnTo>
                    <a:pt x="3764" y="320131"/>
                  </a:lnTo>
                  <a:lnTo>
                    <a:pt x="2521" y="317131"/>
                  </a:lnTo>
                  <a:lnTo>
                    <a:pt x="1583" y="314039"/>
                  </a:lnTo>
                  <a:lnTo>
                    <a:pt x="950" y="310854"/>
                  </a:lnTo>
                  <a:lnTo>
                    <a:pt x="316" y="307670"/>
                  </a:lnTo>
                  <a:lnTo>
                    <a:pt x="0" y="304454"/>
                  </a:lnTo>
                  <a:lnTo>
                    <a:pt x="0" y="301207"/>
                  </a:lnTo>
                  <a:close/>
                </a:path>
              </a:pathLst>
            </a:custGeom>
            <a:ln w="8991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08849" y="3363432"/>
            <a:ext cx="16065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459">
                <a:solidFill>
                  <a:srgbClr val="262525"/>
                </a:solidFill>
                <a:latin typeface="Arial"/>
                <a:cs typeface="Arial"/>
              </a:rPr>
              <a:t> </a:t>
            </a:r>
            <a:endParaRPr sz="21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20200" y="3391170"/>
            <a:ext cx="1057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5" b="0">
                <a:solidFill>
                  <a:srgbClr val="262525"/>
                </a:solidFill>
                <a:latin typeface="Adobe Gothic Std L"/>
                <a:cs typeface="Adobe Gothic Std L"/>
              </a:rPr>
              <a:t>인증</a:t>
            </a:r>
            <a:r>
              <a:rPr dirty="0" sz="1800" spc="-22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800" spc="-345" b="0">
                <a:solidFill>
                  <a:srgbClr val="262525"/>
                </a:solidFill>
                <a:latin typeface="Adobe Gothic Std L"/>
                <a:cs typeface="Adobe Gothic Std L"/>
              </a:rPr>
              <a:t>및</a:t>
            </a:r>
            <a:r>
              <a:rPr dirty="0" sz="1800" spc="-22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800" spc="-360" b="0">
                <a:solidFill>
                  <a:srgbClr val="262525"/>
                </a:solidFill>
                <a:latin typeface="Adobe Gothic Std L"/>
                <a:cs typeface="Adobe Gothic Std L"/>
              </a:rPr>
              <a:t>보안</a:t>
            </a:r>
            <a:endParaRPr sz="1800">
              <a:latin typeface="Adobe Gothic Std L"/>
              <a:cs typeface="Adobe Gothic Std 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20200" y="3773236"/>
            <a:ext cx="2143760" cy="14909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32200"/>
              </a:lnSpc>
              <a:spcBef>
                <a:spcPts val="135"/>
              </a:spcBef>
            </a:pPr>
            <a:r>
              <a:rPr dirty="0" sz="1250">
                <a:solidFill>
                  <a:srgbClr val="262525"/>
                </a:solidFill>
                <a:latin typeface="Tahoma"/>
                <a:cs typeface="Tahoma"/>
              </a:rPr>
              <a:t>Firebase</a:t>
            </a:r>
            <a:r>
              <a:rPr dirty="0" sz="1250" spc="-175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인증을</a:t>
            </a:r>
            <a:r>
              <a:rPr dirty="0" sz="1450" spc="-18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사용하면</a:t>
            </a:r>
            <a:r>
              <a:rPr dirty="0" sz="1450" spc="-19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300" b="0">
                <a:solidFill>
                  <a:srgbClr val="262525"/>
                </a:solidFill>
                <a:latin typeface="Adobe Gothic Std L"/>
                <a:cs typeface="Adobe Gothic Std L"/>
              </a:rPr>
              <a:t>손쉽</a:t>
            </a:r>
            <a:r>
              <a:rPr dirty="0" sz="1450" spc="50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0" b="0">
                <a:solidFill>
                  <a:srgbClr val="262525"/>
                </a:solidFill>
                <a:latin typeface="Adobe Gothic Std L"/>
                <a:cs typeface="Adobe Gothic Std L"/>
              </a:rPr>
              <a:t>게</a:t>
            </a:r>
            <a:r>
              <a:rPr dirty="0" sz="1450" spc="-25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사용자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5" b="0">
                <a:solidFill>
                  <a:srgbClr val="262525"/>
                </a:solidFill>
                <a:latin typeface="Adobe Gothic Std L"/>
                <a:cs typeface="Adobe Gothic Std L"/>
              </a:rPr>
              <a:t>인증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기능을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구현할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34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45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있으며</a:t>
            </a:r>
            <a:r>
              <a:rPr dirty="0" sz="1250" spc="-229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dirty="0" sz="1250" spc="-13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262525"/>
                </a:solidFill>
                <a:latin typeface="Tahoma"/>
                <a:cs typeface="Tahoma"/>
              </a:rPr>
              <a:t>Firebase</a:t>
            </a:r>
            <a:r>
              <a:rPr dirty="0" sz="1250" spc="-18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450" spc="-275" b="0">
                <a:solidFill>
                  <a:srgbClr val="262525"/>
                </a:solidFill>
                <a:latin typeface="Adobe Gothic Std L"/>
                <a:cs typeface="Adobe Gothic Std L"/>
              </a:rPr>
              <a:t>보안</a:t>
            </a:r>
            <a:r>
              <a:rPr dirty="0" sz="1450" spc="-19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규칙을</a:t>
            </a:r>
            <a:r>
              <a:rPr dirty="0" sz="1450" spc="-19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340" b="0">
                <a:solidFill>
                  <a:srgbClr val="262525"/>
                </a:solidFill>
                <a:latin typeface="Adobe Gothic Std L"/>
                <a:cs typeface="Adobe Gothic Std L"/>
              </a:rPr>
              <a:t>이</a:t>
            </a:r>
            <a:r>
              <a:rPr dirty="0" sz="1450" spc="-275" b="0">
                <a:solidFill>
                  <a:srgbClr val="262525"/>
                </a:solidFill>
                <a:latin typeface="Adobe Gothic Std L"/>
                <a:cs typeface="Adobe Gothic Std L"/>
              </a:rPr>
              <a:t> 용해</a:t>
            </a:r>
            <a:r>
              <a:rPr dirty="0" sz="1450" spc="-25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5" b="0">
                <a:solidFill>
                  <a:srgbClr val="262525"/>
                </a:solidFill>
                <a:latin typeface="Adobe Gothic Std L"/>
                <a:cs typeface="Adobe Gothic Std L"/>
              </a:rPr>
              <a:t>앱의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보안을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강화할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300" b="0">
                <a:solidFill>
                  <a:srgbClr val="262525"/>
                </a:solidFill>
                <a:latin typeface="Adobe Gothic Std L"/>
                <a:cs typeface="Adobe Gothic Std L"/>
              </a:rPr>
              <a:t>있습</a:t>
            </a:r>
            <a:r>
              <a:rPr dirty="0" sz="1450" spc="-25" b="0">
                <a:solidFill>
                  <a:srgbClr val="262525"/>
                </a:solidFill>
                <a:latin typeface="Adobe Gothic Std L"/>
                <a:cs typeface="Adobe Gothic Std L"/>
              </a:rPr>
              <a:t> 니다</a:t>
            </a:r>
            <a:r>
              <a:rPr dirty="0" sz="1250" spc="-25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452648" y="3371726"/>
            <a:ext cx="368935" cy="360045"/>
            <a:chOff x="3452648" y="3371726"/>
            <a:chExt cx="368935" cy="360045"/>
          </a:xfrm>
        </p:grpSpPr>
        <p:sp>
          <p:nvSpPr>
            <p:cNvPr id="23" name="object 23" descr=""/>
            <p:cNvSpPr/>
            <p:nvPr/>
          </p:nvSpPr>
          <p:spPr>
            <a:xfrm>
              <a:off x="3457143" y="3376221"/>
              <a:ext cx="360045" cy="351155"/>
            </a:xfrm>
            <a:custGeom>
              <a:avLst/>
              <a:gdLst/>
              <a:ahLst/>
              <a:cxnLst/>
              <a:rect l="l" t="t" r="r" b="b"/>
              <a:pathLst>
                <a:path w="360045" h="351154">
                  <a:moveTo>
                    <a:pt x="313445" y="350659"/>
                  </a:moveTo>
                  <a:lnTo>
                    <a:pt x="46204" y="350659"/>
                  </a:lnTo>
                  <a:lnTo>
                    <a:pt x="42988" y="350342"/>
                  </a:lnTo>
                  <a:lnTo>
                    <a:pt x="6529" y="325981"/>
                  </a:lnTo>
                  <a:lnTo>
                    <a:pt x="0" y="304454"/>
                  </a:lnTo>
                  <a:lnTo>
                    <a:pt x="0" y="301207"/>
                  </a:lnTo>
                  <a:lnTo>
                    <a:pt x="0" y="46204"/>
                  </a:lnTo>
                  <a:lnTo>
                    <a:pt x="19277" y="10137"/>
                  </a:lnTo>
                  <a:lnTo>
                    <a:pt x="46204" y="0"/>
                  </a:lnTo>
                  <a:lnTo>
                    <a:pt x="313445" y="0"/>
                  </a:lnTo>
                  <a:lnTo>
                    <a:pt x="349512" y="19277"/>
                  </a:lnTo>
                  <a:lnTo>
                    <a:pt x="359650" y="46204"/>
                  </a:lnTo>
                  <a:lnTo>
                    <a:pt x="359650" y="304454"/>
                  </a:lnTo>
                  <a:lnTo>
                    <a:pt x="340372" y="340521"/>
                  </a:lnTo>
                  <a:lnTo>
                    <a:pt x="316661" y="350342"/>
                  </a:lnTo>
                  <a:lnTo>
                    <a:pt x="313445" y="35065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57143" y="3376221"/>
              <a:ext cx="360045" cy="351155"/>
            </a:xfrm>
            <a:custGeom>
              <a:avLst/>
              <a:gdLst/>
              <a:ahLst/>
              <a:cxnLst/>
              <a:rect l="l" t="t" r="r" b="b"/>
              <a:pathLst>
                <a:path w="360045" h="351154">
                  <a:moveTo>
                    <a:pt x="0" y="301207"/>
                  </a:moveTo>
                  <a:lnTo>
                    <a:pt x="0" y="49451"/>
                  </a:lnTo>
                  <a:lnTo>
                    <a:pt x="0" y="46204"/>
                  </a:lnTo>
                  <a:lnTo>
                    <a:pt x="316" y="42988"/>
                  </a:lnTo>
                  <a:lnTo>
                    <a:pt x="949" y="39804"/>
                  </a:lnTo>
                  <a:lnTo>
                    <a:pt x="1583" y="36619"/>
                  </a:lnTo>
                  <a:lnTo>
                    <a:pt x="2521" y="33526"/>
                  </a:lnTo>
                  <a:lnTo>
                    <a:pt x="3763" y="30526"/>
                  </a:lnTo>
                  <a:lnTo>
                    <a:pt x="5006" y="27526"/>
                  </a:lnTo>
                  <a:lnTo>
                    <a:pt x="6529" y="24677"/>
                  </a:lnTo>
                  <a:lnTo>
                    <a:pt x="8333" y="21977"/>
                  </a:lnTo>
                  <a:lnTo>
                    <a:pt x="10137" y="19277"/>
                  </a:lnTo>
                  <a:lnTo>
                    <a:pt x="12187" y="16779"/>
                  </a:lnTo>
                  <a:lnTo>
                    <a:pt x="14484" y="14483"/>
                  </a:lnTo>
                  <a:lnTo>
                    <a:pt x="16779" y="12187"/>
                  </a:lnTo>
                  <a:lnTo>
                    <a:pt x="19277" y="10137"/>
                  </a:lnTo>
                  <a:lnTo>
                    <a:pt x="21977" y="8333"/>
                  </a:lnTo>
                  <a:lnTo>
                    <a:pt x="24677" y="6529"/>
                  </a:lnTo>
                  <a:lnTo>
                    <a:pt x="27526" y="5006"/>
                  </a:lnTo>
                  <a:lnTo>
                    <a:pt x="30526" y="3764"/>
                  </a:lnTo>
                  <a:lnTo>
                    <a:pt x="33526" y="2521"/>
                  </a:lnTo>
                  <a:lnTo>
                    <a:pt x="36618" y="1583"/>
                  </a:lnTo>
                  <a:lnTo>
                    <a:pt x="39803" y="950"/>
                  </a:lnTo>
                  <a:lnTo>
                    <a:pt x="42988" y="316"/>
                  </a:lnTo>
                  <a:lnTo>
                    <a:pt x="46204" y="0"/>
                  </a:lnTo>
                  <a:lnTo>
                    <a:pt x="49451" y="0"/>
                  </a:lnTo>
                  <a:lnTo>
                    <a:pt x="310198" y="0"/>
                  </a:lnTo>
                  <a:lnTo>
                    <a:pt x="313445" y="0"/>
                  </a:lnTo>
                  <a:lnTo>
                    <a:pt x="316661" y="316"/>
                  </a:lnTo>
                  <a:lnTo>
                    <a:pt x="319846" y="950"/>
                  </a:lnTo>
                  <a:lnTo>
                    <a:pt x="323030" y="1583"/>
                  </a:lnTo>
                  <a:lnTo>
                    <a:pt x="337672" y="8333"/>
                  </a:lnTo>
                  <a:lnTo>
                    <a:pt x="340372" y="10137"/>
                  </a:lnTo>
                  <a:lnTo>
                    <a:pt x="342870" y="12187"/>
                  </a:lnTo>
                  <a:lnTo>
                    <a:pt x="345166" y="14483"/>
                  </a:lnTo>
                  <a:lnTo>
                    <a:pt x="347462" y="16779"/>
                  </a:lnTo>
                  <a:lnTo>
                    <a:pt x="349512" y="19277"/>
                  </a:lnTo>
                  <a:lnTo>
                    <a:pt x="351316" y="21977"/>
                  </a:lnTo>
                  <a:lnTo>
                    <a:pt x="353120" y="24677"/>
                  </a:lnTo>
                  <a:lnTo>
                    <a:pt x="354643" y="27526"/>
                  </a:lnTo>
                  <a:lnTo>
                    <a:pt x="355885" y="30526"/>
                  </a:lnTo>
                  <a:lnTo>
                    <a:pt x="357128" y="33526"/>
                  </a:lnTo>
                  <a:lnTo>
                    <a:pt x="359650" y="49451"/>
                  </a:lnTo>
                  <a:lnTo>
                    <a:pt x="359650" y="301207"/>
                  </a:lnTo>
                  <a:lnTo>
                    <a:pt x="351316" y="328681"/>
                  </a:lnTo>
                  <a:lnTo>
                    <a:pt x="349512" y="331381"/>
                  </a:lnTo>
                  <a:lnTo>
                    <a:pt x="337672" y="342324"/>
                  </a:lnTo>
                  <a:lnTo>
                    <a:pt x="334972" y="344129"/>
                  </a:lnTo>
                  <a:lnTo>
                    <a:pt x="313445" y="350659"/>
                  </a:lnTo>
                  <a:lnTo>
                    <a:pt x="310198" y="350659"/>
                  </a:lnTo>
                  <a:lnTo>
                    <a:pt x="49451" y="350659"/>
                  </a:lnTo>
                  <a:lnTo>
                    <a:pt x="46204" y="350659"/>
                  </a:lnTo>
                  <a:lnTo>
                    <a:pt x="42988" y="350342"/>
                  </a:lnTo>
                  <a:lnTo>
                    <a:pt x="21977" y="342324"/>
                  </a:lnTo>
                  <a:lnTo>
                    <a:pt x="19277" y="340521"/>
                  </a:lnTo>
                  <a:lnTo>
                    <a:pt x="8333" y="328681"/>
                  </a:lnTo>
                  <a:lnTo>
                    <a:pt x="6529" y="325981"/>
                  </a:lnTo>
                  <a:lnTo>
                    <a:pt x="5006" y="323131"/>
                  </a:lnTo>
                  <a:lnTo>
                    <a:pt x="3763" y="320131"/>
                  </a:lnTo>
                  <a:lnTo>
                    <a:pt x="2521" y="317131"/>
                  </a:lnTo>
                  <a:lnTo>
                    <a:pt x="1583" y="314039"/>
                  </a:lnTo>
                  <a:lnTo>
                    <a:pt x="949" y="310854"/>
                  </a:lnTo>
                  <a:lnTo>
                    <a:pt x="316" y="307670"/>
                  </a:lnTo>
                  <a:lnTo>
                    <a:pt x="0" y="304454"/>
                  </a:lnTo>
                  <a:lnTo>
                    <a:pt x="0" y="301207"/>
                  </a:lnTo>
                  <a:close/>
                </a:path>
              </a:pathLst>
            </a:custGeom>
            <a:ln w="8991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554586" y="3363432"/>
            <a:ext cx="16065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459">
                <a:solidFill>
                  <a:srgbClr val="262525"/>
                </a:solidFill>
                <a:latin typeface="Arial"/>
                <a:cs typeface="Arial"/>
              </a:rPr>
              <a:t> 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965937" y="3391170"/>
            <a:ext cx="1956435" cy="56070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dirty="0" sz="1800" spc="-330" b="0">
                <a:solidFill>
                  <a:srgbClr val="262525"/>
                </a:solidFill>
                <a:latin typeface="Adobe Gothic Std L"/>
                <a:cs typeface="Adobe Gothic Std L"/>
              </a:rPr>
              <a:t>파이어베이스</a:t>
            </a:r>
            <a:r>
              <a:rPr dirty="0" sz="1800" spc="-20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800" spc="-350" b="0">
                <a:solidFill>
                  <a:srgbClr val="262525"/>
                </a:solidFill>
                <a:latin typeface="Adobe Gothic Std L"/>
                <a:cs typeface="Adobe Gothic Std L"/>
              </a:rPr>
              <a:t>클라우드 </a:t>
            </a:r>
            <a:r>
              <a:rPr dirty="0" sz="1800" spc="-355" b="0">
                <a:solidFill>
                  <a:srgbClr val="262525"/>
                </a:solidFill>
                <a:latin typeface="Adobe Gothic Std L"/>
                <a:cs typeface="Adobe Gothic Std L"/>
              </a:rPr>
              <a:t>메시징</a:t>
            </a:r>
            <a:endParaRPr sz="1800">
              <a:latin typeface="Adobe Gothic Std L"/>
              <a:cs typeface="Adobe Gothic Std 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965937" y="4077134"/>
            <a:ext cx="2152650" cy="1448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130"/>
              </a:spcBef>
            </a:pPr>
            <a:r>
              <a:rPr dirty="0" sz="1250">
                <a:solidFill>
                  <a:srgbClr val="262525"/>
                </a:solidFill>
                <a:latin typeface="Tahoma"/>
                <a:cs typeface="Tahoma"/>
              </a:rPr>
              <a:t>FCM(Firebase</a:t>
            </a:r>
            <a:r>
              <a:rPr dirty="0" sz="1250" spc="17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262525"/>
                </a:solidFill>
                <a:latin typeface="Tahoma"/>
                <a:cs typeface="Tahoma"/>
              </a:rPr>
              <a:t>Cloud </a:t>
            </a:r>
            <a:r>
              <a:rPr dirty="0" sz="1250" spc="-35">
                <a:solidFill>
                  <a:srgbClr val="262525"/>
                </a:solidFill>
                <a:latin typeface="Tahoma"/>
                <a:cs typeface="Tahoma"/>
              </a:rPr>
              <a:t>Messaging)</a:t>
            </a:r>
            <a:r>
              <a:rPr dirty="0" sz="1450" spc="-35" b="0">
                <a:solidFill>
                  <a:srgbClr val="262525"/>
                </a:solidFill>
                <a:latin typeface="Adobe Gothic Std L"/>
                <a:cs typeface="Adobe Gothic Std L"/>
              </a:rPr>
              <a:t>을</a:t>
            </a:r>
            <a:r>
              <a:rPr dirty="0" sz="1450" spc="-19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이용해</a:t>
            </a:r>
            <a:r>
              <a:rPr dirty="0" sz="1450" spc="-18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0" b="0">
                <a:solidFill>
                  <a:srgbClr val="262525"/>
                </a:solidFill>
                <a:latin typeface="Adobe Gothic Std L"/>
                <a:cs typeface="Adobe Gothic Std L"/>
              </a:rPr>
              <a:t>메시지를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 안정적으로</a:t>
            </a:r>
            <a:r>
              <a:rPr dirty="0" sz="145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전송할</a:t>
            </a:r>
            <a:r>
              <a:rPr dirty="0" sz="145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45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170" b="0">
                <a:solidFill>
                  <a:srgbClr val="262525"/>
                </a:solidFill>
                <a:latin typeface="Adobe Gothic Std L"/>
                <a:cs typeface="Adobe Gothic Std L"/>
              </a:rPr>
              <a:t>있습니다</a:t>
            </a:r>
            <a:r>
              <a:rPr dirty="0" sz="1250" spc="-170">
                <a:solidFill>
                  <a:srgbClr val="262525"/>
                </a:solidFill>
                <a:latin typeface="Tahoma"/>
                <a:cs typeface="Tahoma"/>
              </a:rPr>
              <a:t>. </a:t>
            </a:r>
            <a:r>
              <a:rPr dirty="0" sz="1450" spc="-215" b="0">
                <a:solidFill>
                  <a:srgbClr val="262525"/>
                </a:solidFill>
                <a:latin typeface="Adobe Gothic Std L"/>
                <a:cs typeface="Adobe Gothic Std L"/>
              </a:rPr>
              <a:t>또한</a:t>
            </a:r>
            <a:r>
              <a:rPr dirty="0" sz="1250" spc="-215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dirty="0" sz="1250" spc="-165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클라우드</a:t>
            </a:r>
            <a:r>
              <a:rPr dirty="0" sz="145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함수를</a:t>
            </a:r>
            <a:r>
              <a:rPr dirty="0" sz="1450" spc="-235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5" b="0">
                <a:solidFill>
                  <a:srgbClr val="262525"/>
                </a:solidFill>
                <a:latin typeface="Adobe Gothic Std L"/>
                <a:cs typeface="Adobe Gothic Std L"/>
              </a:rPr>
              <a:t>통해</a:t>
            </a:r>
            <a:r>
              <a:rPr dirty="0" sz="1450" spc="-229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300" b="0">
                <a:solidFill>
                  <a:srgbClr val="262525"/>
                </a:solidFill>
                <a:latin typeface="Adobe Gothic Std L"/>
                <a:cs typeface="Adobe Gothic Std L"/>
              </a:rPr>
              <a:t>메시</a:t>
            </a:r>
            <a:r>
              <a:rPr dirty="0" sz="1450" spc="-275" b="0">
                <a:solidFill>
                  <a:srgbClr val="262525"/>
                </a:solidFill>
                <a:latin typeface="Adobe Gothic Std L"/>
                <a:cs typeface="Adobe Gothic Std L"/>
              </a:rPr>
              <a:t> 지를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70" b="0">
                <a:solidFill>
                  <a:srgbClr val="262525"/>
                </a:solidFill>
                <a:latin typeface="Adobe Gothic Std L"/>
                <a:cs typeface="Adobe Gothic Std L"/>
              </a:rPr>
              <a:t>처리할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90" b="0">
                <a:solidFill>
                  <a:srgbClr val="262525"/>
                </a:solidFill>
                <a:latin typeface="Adobe Gothic Std L"/>
                <a:cs typeface="Adobe Gothic Std L"/>
              </a:rPr>
              <a:t>수</a:t>
            </a:r>
            <a:r>
              <a:rPr dirty="0" sz="1450" spc="-240" b="0">
                <a:solidFill>
                  <a:srgbClr val="262525"/>
                </a:solidFill>
                <a:latin typeface="Adobe Gothic Std L"/>
                <a:cs typeface="Adobe Gothic Std L"/>
              </a:rPr>
              <a:t> </a:t>
            </a:r>
            <a:r>
              <a:rPr dirty="0" sz="1450" spc="-20" b="0">
                <a:solidFill>
                  <a:srgbClr val="262525"/>
                </a:solidFill>
                <a:latin typeface="Adobe Gothic Std L"/>
                <a:cs typeface="Adobe Gothic Std L"/>
              </a:rPr>
              <a:t>있습니다</a:t>
            </a:r>
            <a:r>
              <a:rPr dirty="0" sz="1250" spc="-2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3453" y="0"/>
            <a:ext cx="4046071" cy="6006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074" y="2684303"/>
            <a:ext cx="2097405" cy="6070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660" b="0">
                <a:latin typeface="Adobe Gothic Std L"/>
                <a:cs typeface="Adobe Gothic Std L"/>
              </a:rPr>
              <a:t>감사합니다</a:t>
            </a:r>
            <a:r>
              <a:rPr dirty="0" spc="-66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2023-05-25T06:11:10Z</dcterms:created>
  <dcterms:modified xsi:type="dcterms:W3CDTF">2023-05-25T06:11:10Z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2023-05-25T00:00:00Z</vt:filetime>
  </property>
  <property fmtid="{D5CDD505-2E9C-101B-9397-08002B2CF9AE}" pid="5" name="Producer">
    <vt:lpwstr>pdf-lib (https://github.com/Hopding/pdf-lib)</vt:lpwstr>
  </property>
</Properties>
</file>