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6" r:id="rId8"/>
    <p:sldId id="267" r:id="rId9"/>
    <p:sldId id="265" r:id="rId10"/>
    <p:sldId id="264" r:id="rId11"/>
    <p:sldId id="26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5314D-653C-491A-A6ED-9FDDAC7D6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1B08C-8AC7-48F4-A9BD-2935037EB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F79D0-99B5-47FA-9962-FFD502CE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470D8-AF12-4B5E-8653-FB68B23E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DD707-0316-4D1C-9910-2EC67413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1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AE1A-58CC-4AA0-9AA8-1CB05E3B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4E86A-F404-49A4-9D7C-4722A442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481A7-8AC6-4D6A-9F7B-B0C726C5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39172-688C-4310-B045-68BDB783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30E2-2AD2-46FF-9393-D01E112C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1EDF5-BC64-4D9F-832F-39693BB50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A7A34-5D3C-4C74-A38D-ABFBD72D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F6113-FB97-4D0E-ADED-BB10ADD4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B2D27-EBD5-49CA-B29B-903874E6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40957-1C0C-460E-B2C1-FB94A71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3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668AF-0AFF-4180-ADF5-554B99F8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AE976-F3FF-4D03-AFE2-B3271973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B31D2-6277-44F6-93D4-BB76015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9FC0E-3995-4656-880C-F86D5766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951C1-2DC1-4168-913B-3CFC9800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2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F5263-FA91-4AAC-A0D7-ABEBF66C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A2FFB-A9CD-43AA-B9FE-6E991FCD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F43BE-588D-45A8-93E8-BF9A8DB7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5112D-F6C1-41C8-9B80-E27628A1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18333-1D97-4265-8833-C60E9360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D9D0D-C3ED-4734-A22E-51B8FABF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1938E-11B6-44CE-A944-6B31A4541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606DF-433F-4335-B3D6-222DE75A7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580A0-D7D5-4AA2-A3A6-2063EB4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50AF7-224C-4729-BB72-71CC0B4F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0442B-62EF-4496-9567-DD40836E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97749-C5BD-4E6B-8CBB-DE2B9597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35821-345B-4E39-B6E3-D6B2738A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9AB1B-1988-4C29-BEEB-83EE90EE8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03257-C0D6-4D0C-8304-BD7D6B9B1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46A8FA-DD09-4899-A52B-4CE58CA52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AF4DF-EC40-4156-BD0A-93D263BC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E79FA-18DA-4F47-8A4E-A73266AA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1DC0F-5E54-4D03-A2FA-652B9A2D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87D2A-429D-4123-8ADF-BA37D55D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A96D0-50A6-4731-819D-75B3DFA3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DBD85E-3F18-40F7-88CF-7B0F91D7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2E25FA-15A9-48D6-895B-94DC6C3C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5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3A8D4-B8C4-44A7-948E-4CEC1987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252BE9-3A62-42D7-B0EF-D45AC91C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23681-5304-492D-8358-E7CBC2DE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4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E1376-9EBA-490B-89B7-7DA94AA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B361D-3BBA-4FBA-9C8B-A33924DE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F65EB-9E6C-4C4E-ACB5-8B7F810B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2B0DD-6E7D-4C71-B37A-5427E8D2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422C8-7ACF-4B3D-A373-DACC9AB2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D1D29-AECA-4500-8680-C64E84EC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1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D985-1E49-4643-99F0-CC897EA6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AED872-BA02-4B22-81C0-A473E44D6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C2293-7A58-4561-830A-4D85DDBC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38826-9822-44D3-AA4B-59B6C3B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E90F0-A691-499A-AE39-D0637F80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BFD3A-5867-4483-8D84-4B270FCE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CB71B7-8FB9-4785-943C-2D8D6A89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15981-3021-4727-A6E1-0251AEEF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48D52-7FAF-4A89-BA2D-A8F017F1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BB28-0314-46B2-BBEE-DD2B3A31D98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E2DDF-9753-467F-BF50-D45363207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615C4-2702-46D4-A136-14708D6E1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44DD-3D12-4CFD-B52B-FF357D6E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B48951-4C70-4D47-A46B-3A008C2E4C0F}"/>
              </a:ext>
            </a:extLst>
          </p:cNvPr>
          <p:cNvSpPr txBox="1"/>
          <p:nvPr/>
        </p:nvSpPr>
        <p:spPr>
          <a:xfrm>
            <a:off x="3347720" y="1426865"/>
            <a:ext cx="549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/>
              <a:t>프로젝트 계획서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D9F6E-4F74-4057-82D4-4E6D2F585A93}"/>
              </a:ext>
            </a:extLst>
          </p:cNvPr>
          <p:cNvSpPr/>
          <p:nvPr/>
        </p:nvSpPr>
        <p:spPr>
          <a:xfrm>
            <a:off x="4440739" y="2857367"/>
            <a:ext cx="3310522" cy="68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2800" b="1" kern="100">
                <a:solidFill>
                  <a:srgbClr val="000000"/>
                </a:solidFill>
                <a:latin typeface="맑은 고딕" panose="020B0503020000020004" pitchFamily="50" charset="-127"/>
              </a:rPr>
              <a:t>미니 스마트 팩토리</a:t>
            </a:r>
            <a:endParaRPr lang="ko-KR" altLang="en-US" sz="105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6F645F-B75A-4098-851B-C85E2825DE15}"/>
              </a:ext>
            </a:extLst>
          </p:cNvPr>
          <p:cNvSpPr/>
          <p:nvPr/>
        </p:nvSpPr>
        <p:spPr>
          <a:xfrm>
            <a:off x="4945525" y="3849470"/>
            <a:ext cx="230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b="1" kern="100">
                <a:solidFill>
                  <a:srgbClr val="000000"/>
                </a:solidFill>
                <a:latin typeface="맑은 고딕" panose="020B0503020000020004" pitchFamily="50" charset="-127"/>
              </a:rPr>
              <a:t>Mini Smart Factory</a:t>
            </a:r>
            <a:endParaRPr lang="en-US" altLang="ko-KR" sz="1050" b="1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76D09-A8F7-4327-9674-D8118B94591E}"/>
              </a:ext>
            </a:extLst>
          </p:cNvPr>
          <p:cNvSpPr/>
          <p:nvPr/>
        </p:nvSpPr>
        <p:spPr>
          <a:xfrm>
            <a:off x="5796280" y="4725974"/>
            <a:ext cx="6096000" cy="1410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base" latinLnBrk="0">
              <a:lnSpc>
                <a:spcPct val="220000"/>
              </a:lnSpc>
            </a:pPr>
            <a:r>
              <a:rPr lang="ko-KR" altLang="en-US" sz="2400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라즈베리 초코파이 팀</a:t>
            </a:r>
            <a:endParaRPr lang="ko-KR" altLang="en-US" sz="11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r" fontAlgn="base" latinLnBrk="0">
              <a:lnSpc>
                <a:spcPct val="220000"/>
              </a:lnSpc>
            </a:pP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개발자 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오종진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팀장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문은오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조아람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한민경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장승주</a:t>
            </a:r>
            <a:endParaRPr lang="ko-KR" altLang="en-US" sz="11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28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867D01E-43EB-49E1-B2B5-037C7598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00" y="147965"/>
            <a:ext cx="7888988" cy="3510601"/>
          </a:xfrm>
          <a:prstGeom prst="rect">
            <a:avLst/>
          </a:prstGeom>
          <a:ln>
            <a:noFill/>
          </a:ln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9DC7C62-BC24-403E-B9D3-0CED52AC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3" y="3755188"/>
            <a:ext cx="4988560" cy="30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12947256">
            <a:extLst>
              <a:ext uri="{FF2B5EF4-FFF2-40B4-BE49-F238E27FC236}">
                <a16:creationId xmlns:a16="http://schemas.microsoft.com/office/drawing/2014/main" id="{5D659370-ED83-4969-BE80-3E3A0F78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80" y="1714032"/>
            <a:ext cx="8400955" cy="45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CD6100-7605-4784-A3C4-ED3084FDDC98}"/>
              </a:ext>
            </a:extLst>
          </p:cNvPr>
          <p:cNvSpPr/>
          <p:nvPr/>
        </p:nvSpPr>
        <p:spPr>
          <a:xfrm>
            <a:off x="334769" y="216654"/>
            <a:ext cx="3634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2. </a:t>
            </a:r>
            <a:r>
              <a:rPr lang="ko-KR" altLang="en-US" sz="3600" b="1"/>
              <a:t>프로젝트 내용</a:t>
            </a:r>
            <a:endParaRPr lang="en-US" altLang="ko-KR" sz="3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10EB-97DD-4B40-AEF3-E764DFD9C0DF}"/>
              </a:ext>
            </a:extLst>
          </p:cNvPr>
          <p:cNvSpPr txBox="1"/>
          <p:nvPr/>
        </p:nvSpPr>
        <p:spPr>
          <a:xfrm>
            <a:off x="406400" y="1483200"/>
            <a:ext cx="539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/>
              <a:t>2-4. </a:t>
            </a:r>
            <a:r>
              <a:rPr lang="ko-KR" altLang="en-US" sz="2400" b="1"/>
              <a:t>하드웨어</a:t>
            </a:r>
            <a:r>
              <a:rPr lang="en-US" altLang="ko-KR" sz="2400" b="1"/>
              <a:t> 구성도</a:t>
            </a:r>
          </a:p>
        </p:txBody>
      </p:sp>
    </p:spTree>
    <p:extLst>
      <p:ext uri="{BB962C8B-B14F-4D97-AF65-F5344CB8AC3E}">
        <p14:creationId xmlns:p14="http://schemas.microsoft.com/office/powerpoint/2010/main" val="151948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0F9777-A41E-4797-8DB1-62E04E696855}"/>
              </a:ext>
            </a:extLst>
          </p:cNvPr>
          <p:cNvSpPr/>
          <p:nvPr/>
        </p:nvSpPr>
        <p:spPr>
          <a:xfrm>
            <a:off x="334769" y="216654"/>
            <a:ext cx="4257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latin typeface="+mn-ea"/>
              </a:rPr>
              <a:t>3. </a:t>
            </a:r>
            <a:r>
              <a:rPr lang="ko-KR" altLang="en-US" sz="3600" b="1">
                <a:latin typeface="+mn-ea"/>
              </a:rPr>
              <a:t>수행방법 및 일정</a:t>
            </a:r>
            <a:endParaRPr lang="en-US" altLang="ko-KR" sz="3600" b="1">
              <a:latin typeface="+mn-ea"/>
            </a:endParaRPr>
          </a:p>
        </p:txBody>
      </p:sp>
      <p:pic>
        <p:nvPicPr>
          <p:cNvPr id="4099" name="_x106114152">
            <a:extLst>
              <a:ext uri="{FF2B5EF4-FFF2-40B4-BE49-F238E27FC236}">
                <a16:creationId xmlns:a16="http://schemas.microsoft.com/office/drawing/2014/main" id="{91576A99-A75A-449C-BA19-1B0BC693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59" y="1016645"/>
            <a:ext cx="5964526" cy="42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FA4B0-7C5E-4902-ACB1-CD1D01827729}"/>
              </a:ext>
            </a:extLst>
          </p:cNvPr>
          <p:cNvSpPr txBox="1"/>
          <p:nvPr/>
        </p:nvSpPr>
        <p:spPr>
          <a:xfrm>
            <a:off x="7615222" y="5621213"/>
            <a:ext cx="20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그림</a:t>
            </a:r>
            <a:r>
              <a:rPr lang="en-US" altLang="ko-KR" sz="1600" b="1"/>
              <a:t>1. WBS</a:t>
            </a:r>
            <a:endParaRPr lang="ko-KR" altLang="en-US" sz="16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17402-F144-4FF5-AB8E-089E93516FFE}"/>
              </a:ext>
            </a:extLst>
          </p:cNvPr>
          <p:cNvSpPr txBox="1"/>
          <p:nvPr/>
        </p:nvSpPr>
        <p:spPr>
          <a:xfrm>
            <a:off x="500080" y="1483200"/>
            <a:ext cx="514887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/>
              <a:t>3-1. </a:t>
            </a:r>
            <a:r>
              <a:rPr lang="ko-KR" altLang="en-US" sz="2400" b="1"/>
              <a:t>개발 환경</a:t>
            </a:r>
          </a:p>
          <a:p>
            <a:pPr fontAlgn="base"/>
            <a:endParaRPr lang="en-US" altLang="ko-KR"/>
          </a:p>
          <a:p>
            <a:pPr fontAlgn="base"/>
            <a:endParaRPr lang="en-US" altLang="ko-KR"/>
          </a:p>
          <a:p>
            <a:pPr marL="342900" indent="-342900" fontAlgn="base">
              <a:buAutoNum type="arabicPeriod"/>
            </a:pPr>
            <a:r>
              <a:rPr lang="en-US" altLang="ko-KR" sz="1600" b="1"/>
              <a:t>PC</a:t>
            </a:r>
            <a:endParaRPr lang="ko-KR" altLang="en-US" sz="1400" b="1"/>
          </a:p>
          <a:p>
            <a:pPr fontAlgn="base"/>
            <a:r>
              <a:rPr lang="en-US" altLang="ko-KR" sz="1400"/>
              <a:t>- Python - </a:t>
            </a:r>
            <a:r>
              <a:rPr lang="ko-KR" altLang="en-US" sz="1400"/>
              <a:t>메인 언어</a:t>
            </a:r>
          </a:p>
          <a:p>
            <a:pPr fontAlgn="base"/>
            <a:r>
              <a:rPr lang="en-US" altLang="ko-KR" sz="1400"/>
              <a:t>- PyQt5 - </a:t>
            </a:r>
            <a:r>
              <a:rPr lang="ko-KR" altLang="en-US" sz="1400"/>
              <a:t>파이썬 </a:t>
            </a:r>
            <a:r>
              <a:rPr lang="en-US" altLang="ko-KR" sz="1400"/>
              <a:t>GUI </a:t>
            </a:r>
            <a:r>
              <a:rPr lang="ko-KR" altLang="en-US" sz="1400"/>
              <a:t>구성</a:t>
            </a:r>
          </a:p>
          <a:p>
            <a:pPr fontAlgn="base"/>
            <a:r>
              <a:rPr lang="en-US" altLang="ko-KR" sz="1400"/>
              <a:t>- MySQL - </a:t>
            </a:r>
            <a:r>
              <a:rPr lang="ko-KR" altLang="en-US" sz="1400"/>
              <a:t>데이터 베이스 구성</a:t>
            </a:r>
            <a:endParaRPr lang="en-US" altLang="ko-KR" sz="1400"/>
          </a:p>
          <a:p>
            <a:pPr fontAlgn="base"/>
            <a:endParaRPr lang="ko-KR" altLang="en-US" sz="1400"/>
          </a:p>
          <a:p>
            <a:pPr fontAlgn="base"/>
            <a:r>
              <a:rPr lang="en-US" altLang="ko-KR" sz="1600" b="1"/>
              <a:t>2. App : Android Studio - GUI </a:t>
            </a:r>
            <a:r>
              <a:rPr lang="ko-KR" altLang="en-US" sz="1600" b="1"/>
              <a:t>구성 및 통신</a:t>
            </a:r>
            <a:endParaRPr lang="en-US" altLang="ko-KR" sz="1600" b="1"/>
          </a:p>
          <a:p>
            <a:pPr fontAlgn="base"/>
            <a:endParaRPr lang="ko-KR" altLang="en-US" sz="1400"/>
          </a:p>
          <a:p>
            <a:pPr fontAlgn="base"/>
            <a:r>
              <a:rPr lang="en-US" altLang="ko-KR" sz="1600" b="1"/>
              <a:t>3. Raspberrypi : Raspbian - </a:t>
            </a:r>
            <a:r>
              <a:rPr lang="ko-KR" altLang="en-US" sz="1600" b="1"/>
              <a:t>메인 </a:t>
            </a:r>
            <a:r>
              <a:rPr lang="en-US" altLang="ko-KR" sz="1600" b="1"/>
              <a:t>OS</a:t>
            </a:r>
          </a:p>
          <a:p>
            <a:pPr fontAlgn="base"/>
            <a:endParaRPr lang="ko-KR" altLang="en-US" sz="1400"/>
          </a:p>
          <a:p>
            <a:pPr fontAlgn="base"/>
            <a:r>
              <a:rPr lang="en-US" altLang="ko-KR" sz="1600" b="1"/>
              <a:t>4. Version Update : GitHub</a:t>
            </a:r>
            <a:endParaRPr lang="ko-KR" altLang="en-US" sz="1600" b="1"/>
          </a:p>
          <a:p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A77023-127B-43A0-AF23-036FF0A6ADC2}"/>
              </a:ext>
            </a:extLst>
          </p:cNvPr>
          <p:cNvSpPr/>
          <p:nvPr/>
        </p:nvSpPr>
        <p:spPr>
          <a:xfrm>
            <a:off x="8810624" y="2633917"/>
            <a:ext cx="900000" cy="452183"/>
          </a:xfrm>
          <a:prstGeom prst="roundRect">
            <a:avLst/>
          </a:pr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9150"/>
                      <a:gd name="connsiteY0" fmla="*/ 77761 h 466555"/>
                      <a:gd name="connsiteX1" fmla="*/ 77761 w 819150"/>
                      <a:gd name="connsiteY1" fmla="*/ 0 h 466555"/>
                      <a:gd name="connsiteX2" fmla="*/ 409575 w 819150"/>
                      <a:gd name="connsiteY2" fmla="*/ 0 h 466555"/>
                      <a:gd name="connsiteX3" fmla="*/ 741389 w 819150"/>
                      <a:gd name="connsiteY3" fmla="*/ 0 h 466555"/>
                      <a:gd name="connsiteX4" fmla="*/ 819150 w 819150"/>
                      <a:gd name="connsiteY4" fmla="*/ 77761 h 466555"/>
                      <a:gd name="connsiteX5" fmla="*/ 819150 w 819150"/>
                      <a:gd name="connsiteY5" fmla="*/ 388794 h 466555"/>
                      <a:gd name="connsiteX6" fmla="*/ 741389 w 819150"/>
                      <a:gd name="connsiteY6" fmla="*/ 466555 h 466555"/>
                      <a:gd name="connsiteX7" fmla="*/ 402939 w 819150"/>
                      <a:gd name="connsiteY7" fmla="*/ 466555 h 466555"/>
                      <a:gd name="connsiteX8" fmla="*/ 77761 w 819150"/>
                      <a:gd name="connsiteY8" fmla="*/ 466555 h 466555"/>
                      <a:gd name="connsiteX9" fmla="*/ 0 w 819150"/>
                      <a:gd name="connsiteY9" fmla="*/ 388794 h 466555"/>
                      <a:gd name="connsiteX10" fmla="*/ 0 w 819150"/>
                      <a:gd name="connsiteY10" fmla="*/ 77761 h 4665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19150" h="466555" fill="none" extrusionOk="0">
                        <a:moveTo>
                          <a:pt x="0" y="77761"/>
                        </a:moveTo>
                        <a:cubicBezTo>
                          <a:pt x="6896" y="43263"/>
                          <a:pt x="40148" y="-4670"/>
                          <a:pt x="77761" y="0"/>
                        </a:cubicBezTo>
                        <a:cubicBezTo>
                          <a:pt x="177000" y="-32780"/>
                          <a:pt x="291008" y="14246"/>
                          <a:pt x="409575" y="0"/>
                        </a:cubicBezTo>
                        <a:cubicBezTo>
                          <a:pt x="528142" y="-14246"/>
                          <a:pt x="602843" y="9710"/>
                          <a:pt x="741389" y="0"/>
                        </a:cubicBezTo>
                        <a:cubicBezTo>
                          <a:pt x="782522" y="-3696"/>
                          <a:pt x="819978" y="23621"/>
                          <a:pt x="819150" y="77761"/>
                        </a:cubicBezTo>
                        <a:cubicBezTo>
                          <a:pt x="824373" y="211319"/>
                          <a:pt x="809617" y="242719"/>
                          <a:pt x="819150" y="388794"/>
                        </a:cubicBezTo>
                        <a:cubicBezTo>
                          <a:pt x="812374" y="432019"/>
                          <a:pt x="786948" y="461844"/>
                          <a:pt x="741389" y="466555"/>
                        </a:cubicBezTo>
                        <a:cubicBezTo>
                          <a:pt x="604979" y="504940"/>
                          <a:pt x="556812" y="435386"/>
                          <a:pt x="402939" y="466555"/>
                        </a:cubicBezTo>
                        <a:cubicBezTo>
                          <a:pt x="249066" y="497724"/>
                          <a:pt x="231345" y="448810"/>
                          <a:pt x="77761" y="466555"/>
                        </a:cubicBezTo>
                        <a:cubicBezTo>
                          <a:pt x="34438" y="456379"/>
                          <a:pt x="8867" y="433589"/>
                          <a:pt x="0" y="388794"/>
                        </a:cubicBezTo>
                        <a:cubicBezTo>
                          <a:pt x="-35691" y="272980"/>
                          <a:pt x="6023" y="203358"/>
                          <a:pt x="0" y="77761"/>
                        </a:cubicBezTo>
                        <a:close/>
                      </a:path>
                      <a:path w="819150" h="466555" stroke="0" extrusionOk="0">
                        <a:moveTo>
                          <a:pt x="0" y="77761"/>
                        </a:moveTo>
                        <a:cubicBezTo>
                          <a:pt x="-8091" y="29824"/>
                          <a:pt x="30201" y="1732"/>
                          <a:pt x="77761" y="0"/>
                        </a:cubicBezTo>
                        <a:cubicBezTo>
                          <a:pt x="236732" y="-39238"/>
                          <a:pt x="309657" y="20929"/>
                          <a:pt x="422848" y="0"/>
                        </a:cubicBezTo>
                        <a:cubicBezTo>
                          <a:pt x="536039" y="-20929"/>
                          <a:pt x="656307" y="29695"/>
                          <a:pt x="741389" y="0"/>
                        </a:cubicBezTo>
                        <a:cubicBezTo>
                          <a:pt x="779962" y="-2392"/>
                          <a:pt x="825210" y="37710"/>
                          <a:pt x="819150" y="77761"/>
                        </a:cubicBezTo>
                        <a:cubicBezTo>
                          <a:pt x="838258" y="170738"/>
                          <a:pt x="788639" y="252292"/>
                          <a:pt x="819150" y="388794"/>
                        </a:cubicBezTo>
                        <a:cubicBezTo>
                          <a:pt x="821214" y="428381"/>
                          <a:pt x="775579" y="474250"/>
                          <a:pt x="741389" y="466555"/>
                        </a:cubicBezTo>
                        <a:cubicBezTo>
                          <a:pt x="622763" y="497157"/>
                          <a:pt x="496073" y="448624"/>
                          <a:pt x="409575" y="466555"/>
                        </a:cubicBezTo>
                        <a:cubicBezTo>
                          <a:pt x="323077" y="484486"/>
                          <a:pt x="215735" y="445566"/>
                          <a:pt x="77761" y="466555"/>
                        </a:cubicBezTo>
                        <a:cubicBezTo>
                          <a:pt x="25264" y="466009"/>
                          <a:pt x="3559" y="421979"/>
                          <a:pt x="0" y="388794"/>
                        </a:cubicBezTo>
                        <a:cubicBezTo>
                          <a:pt x="-27129" y="278094"/>
                          <a:pt x="4585" y="189160"/>
                          <a:pt x="0" y="7776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6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846FF3-C63A-40D9-AA23-B2E81CD50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81" y="539819"/>
            <a:ext cx="6312825" cy="60783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0F9777-A41E-4797-8DB1-62E04E696855}"/>
              </a:ext>
            </a:extLst>
          </p:cNvPr>
          <p:cNvSpPr/>
          <p:nvPr/>
        </p:nvSpPr>
        <p:spPr>
          <a:xfrm>
            <a:off x="334769" y="216654"/>
            <a:ext cx="4257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latin typeface="+mn-ea"/>
              </a:rPr>
              <a:t>3. </a:t>
            </a:r>
            <a:r>
              <a:rPr lang="ko-KR" altLang="en-US" sz="3600" b="1">
                <a:latin typeface="+mn-ea"/>
              </a:rPr>
              <a:t>수행방법 및 일정</a:t>
            </a:r>
            <a:endParaRPr lang="en-US" altLang="ko-KR" sz="3600" b="1">
              <a:latin typeface="+mn-ea"/>
            </a:endParaRPr>
          </a:p>
        </p:txBody>
      </p:sp>
      <p:pic>
        <p:nvPicPr>
          <p:cNvPr id="4097" name="_x413867288">
            <a:extLst>
              <a:ext uri="{FF2B5EF4-FFF2-40B4-BE49-F238E27FC236}">
                <a16:creationId xmlns:a16="http://schemas.microsoft.com/office/drawing/2014/main" id="{B4D80D06-86DC-4A90-9607-3088A0907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9" y="2284974"/>
            <a:ext cx="5199063" cy="18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DDAD81-060F-4A18-8BF6-1E003BB5D934}"/>
              </a:ext>
            </a:extLst>
          </p:cNvPr>
          <p:cNvSpPr txBox="1"/>
          <p:nvPr/>
        </p:nvSpPr>
        <p:spPr>
          <a:xfrm>
            <a:off x="500080" y="1483200"/>
            <a:ext cx="514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/>
              <a:t>3-2. </a:t>
            </a:r>
            <a:r>
              <a:rPr lang="ko-KR" altLang="en-US" sz="2400" b="1"/>
              <a:t>수행 일정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D57B4E-F1C5-4993-B16F-0F43E5B0B2BE}"/>
              </a:ext>
            </a:extLst>
          </p:cNvPr>
          <p:cNvSpPr/>
          <p:nvPr/>
        </p:nvSpPr>
        <p:spPr>
          <a:xfrm>
            <a:off x="2336219" y="3976081"/>
            <a:ext cx="1196161" cy="42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en-US" altLang="ko-KR" sz="1400" b="1" kern="0">
                <a:solidFill>
                  <a:srgbClr val="000000"/>
                </a:solidFill>
                <a:latin typeface="맑은 고딕" panose="020B0503020000020004" pitchFamily="50" charset="-127"/>
              </a:rPr>
              <a:t>1) 업무 분담</a:t>
            </a:r>
            <a:endParaRPr lang="en-US" altLang="ko-KR" sz="14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C89163-3974-40EF-90E6-6B7594C3EF76}"/>
              </a:ext>
            </a:extLst>
          </p:cNvPr>
          <p:cNvSpPr/>
          <p:nvPr/>
        </p:nvSpPr>
        <p:spPr>
          <a:xfrm>
            <a:off x="8131312" y="6407789"/>
            <a:ext cx="1196161" cy="42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en-US" altLang="ko-KR" sz="1400" b="1" kern="0">
                <a:solidFill>
                  <a:srgbClr val="000000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400" b="1" kern="0">
                <a:solidFill>
                  <a:srgbClr val="000000"/>
                </a:solidFill>
                <a:latin typeface="맑은 고딕" panose="020B0503020000020004" pitchFamily="50" charset="-127"/>
              </a:rPr>
              <a:t>간트</a:t>
            </a:r>
            <a:r>
              <a:rPr lang="en-US" altLang="ko-KR" sz="1400" b="1" ker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1" kern="0">
                <a:solidFill>
                  <a:srgbClr val="000000"/>
                </a:solidFill>
                <a:latin typeface="맑은 고딕" panose="020B0503020000020004" pitchFamily="50" charset="-127"/>
              </a:rPr>
              <a:t>차트</a:t>
            </a:r>
            <a:endParaRPr lang="en-US" altLang="ko-KR" sz="1400" b="1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C61F0A-C1E5-46C5-AA20-A24196E4E66D}"/>
              </a:ext>
            </a:extLst>
          </p:cNvPr>
          <p:cNvSpPr txBox="1"/>
          <p:nvPr/>
        </p:nvSpPr>
        <p:spPr>
          <a:xfrm>
            <a:off x="500080" y="1483200"/>
            <a:ext cx="514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/>
              <a:t>4-1. </a:t>
            </a:r>
            <a:r>
              <a:rPr lang="ko-KR" altLang="en-US" sz="2400" b="1"/>
              <a:t>위험요소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C2086-8555-4022-907C-EF456D08A574}"/>
              </a:ext>
            </a:extLst>
          </p:cNvPr>
          <p:cNvSpPr/>
          <p:nvPr/>
        </p:nvSpPr>
        <p:spPr>
          <a:xfrm>
            <a:off x="334769" y="216654"/>
            <a:ext cx="5537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latin typeface="+mn-ea"/>
              </a:rPr>
              <a:t>4. </a:t>
            </a:r>
            <a:r>
              <a:rPr lang="ko-KR" altLang="en-US" sz="3600" b="1"/>
              <a:t>위험 요소 및 관리 계획</a:t>
            </a:r>
            <a:endParaRPr lang="ko-KR" altLang="en-US" sz="3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23F46-46CE-4A35-8C0A-7834D46FA6E7}"/>
              </a:ext>
            </a:extLst>
          </p:cNvPr>
          <p:cNvSpPr/>
          <p:nvPr/>
        </p:nvSpPr>
        <p:spPr>
          <a:xfrm>
            <a:off x="500080" y="2359893"/>
            <a:ext cx="6878320" cy="213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80000"/>
              </a:lnSpc>
            </a:pP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위험 </a:t>
            </a:r>
            <a:r>
              <a:rPr lang="en-US" altLang="ko-KR" b="1" ker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스케줄이나 자원에 영향</a:t>
            </a:r>
            <a:endParaRPr lang="en-US" altLang="ko-KR" b="1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80000"/>
              </a:lnSpc>
              <a:buFontTx/>
              <a:buChar char="-"/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데이터베이스 및 서버를 안정적으로 구현할 기술을 가진 인력이 부족함</a:t>
            </a:r>
            <a:endParaRPr lang="en-US" altLang="ko-KR" sz="14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80000"/>
              </a:lnSpc>
              <a:buFontTx/>
              <a:buChar char="-"/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통신망 구축에 대한 충분한 기술을 가진 인력이 부족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lvl="0" indent="-285750" algn="just" fontAlgn="base">
              <a:lnSpc>
                <a:spcPct val="180000"/>
              </a:lnSpc>
              <a:buFontTx/>
              <a:buChar char="-"/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프리웨어를 중점으로 사용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설계하기에 라이센스나 유료정책 관대함</a:t>
            </a:r>
            <a:endParaRPr lang="en-US" altLang="ko-KR" sz="1400" ker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lvl="0" indent="-285750" algn="just" fontAlgn="base">
              <a:lnSpc>
                <a:spcPct val="180000"/>
              </a:lnSpc>
              <a:buFontTx/>
              <a:buChar char="-"/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관리 변경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팀원 이직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요구 사항 변경에 대하여 비교적 관대함</a:t>
            </a:r>
            <a:endParaRPr lang="ko-KR" altLang="en-US" sz="1400" ker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CD088-1AB9-4ABD-A38B-A69973CA20FE}"/>
              </a:ext>
            </a:extLst>
          </p:cNvPr>
          <p:cNvSpPr txBox="1"/>
          <p:nvPr/>
        </p:nvSpPr>
        <p:spPr>
          <a:xfrm>
            <a:off x="500080" y="4663404"/>
            <a:ext cx="7904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/>
              <a:t>2) </a:t>
            </a:r>
            <a:r>
              <a:rPr lang="ko-KR" altLang="en-US" b="1"/>
              <a:t>제품 위험 </a:t>
            </a:r>
            <a:r>
              <a:rPr lang="en-US" altLang="ko-KR" b="1"/>
              <a:t>: </a:t>
            </a:r>
            <a:r>
              <a:rPr lang="ko-KR" altLang="en-US" b="1"/>
              <a:t>소프트웨어 품질이나 성능에 영향</a:t>
            </a:r>
            <a:endParaRPr lang="en-US" altLang="ko-KR" b="1"/>
          </a:p>
          <a:p>
            <a:pPr fontAlgn="base"/>
            <a:endParaRPr lang="en-US" altLang="ko-KR" b="1"/>
          </a:p>
          <a:p>
            <a:pPr marL="285750" indent="-285750" fontAlgn="base">
              <a:buFontTx/>
              <a:buChar char="-"/>
            </a:pPr>
            <a:r>
              <a:rPr lang="ko-KR" altLang="en-US" sz="1400"/>
              <a:t>데이터 베이스 및 서버를 안정적으로 구현할 기술을 가진 인력이 부족함</a:t>
            </a:r>
            <a:endParaRPr lang="en-US" altLang="ko-KR" sz="1400"/>
          </a:p>
          <a:p>
            <a:pPr marL="285750" indent="-285750" fontAlgn="base">
              <a:buFontTx/>
              <a:buChar char="-"/>
            </a:pPr>
            <a:endParaRPr lang="en-US" altLang="ko-KR" sz="1400"/>
          </a:p>
          <a:p>
            <a:pPr marL="285750" indent="-285750" fontAlgn="base">
              <a:buFontTx/>
              <a:buChar char="-"/>
            </a:pPr>
            <a:r>
              <a:rPr lang="ko-KR" altLang="en-US" sz="1400"/>
              <a:t>통신망 구축에 대한 충분한 기술을 가진 인력이 부족함</a:t>
            </a:r>
            <a:endParaRPr lang="en-US" altLang="ko-KR" sz="1400"/>
          </a:p>
          <a:p>
            <a:pPr marL="285750" indent="-285750" fontAlgn="base">
              <a:buFontTx/>
              <a:buChar char="-"/>
            </a:pPr>
            <a:endParaRPr lang="en-US" altLang="ko-KR" sz="1400"/>
          </a:p>
          <a:p>
            <a:pPr marL="285750" indent="-285750" fontAlgn="base">
              <a:buFontTx/>
              <a:buChar char="-"/>
            </a:pPr>
            <a:r>
              <a:rPr lang="ko-KR" altLang="en-US" sz="1400"/>
              <a:t>중간 결과물에 대해 자체적인 검수로 진행되기 때문에 예외처리에 대한 부재가 예상됨 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1172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C61F0A-C1E5-46C5-AA20-A24196E4E66D}"/>
              </a:ext>
            </a:extLst>
          </p:cNvPr>
          <p:cNvSpPr txBox="1"/>
          <p:nvPr/>
        </p:nvSpPr>
        <p:spPr>
          <a:xfrm>
            <a:off x="500080" y="1483200"/>
            <a:ext cx="514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/>
              <a:t>4-2. </a:t>
            </a:r>
            <a:r>
              <a:rPr lang="ko-KR" altLang="en-US" sz="2400" b="1"/>
              <a:t>위험 요소 관리 계획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C2086-8555-4022-907C-EF456D08A574}"/>
              </a:ext>
            </a:extLst>
          </p:cNvPr>
          <p:cNvSpPr/>
          <p:nvPr/>
        </p:nvSpPr>
        <p:spPr>
          <a:xfrm>
            <a:off x="334769" y="216654"/>
            <a:ext cx="5537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latin typeface="+mn-ea"/>
              </a:rPr>
              <a:t>4. </a:t>
            </a:r>
            <a:r>
              <a:rPr lang="ko-KR" altLang="en-US" sz="3600" b="1"/>
              <a:t>위험 요소 및 관리 계획</a:t>
            </a:r>
            <a:endParaRPr lang="ko-KR" altLang="en-US" sz="3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23F46-46CE-4A35-8C0A-7834D46FA6E7}"/>
              </a:ext>
            </a:extLst>
          </p:cNvPr>
          <p:cNvSpPr/>
          <p:nvPr/>
        </p:nvSpPr>
        <p:spPr>
          <a:xfrm>
            <a:off x="500080" y="2504120"/>
            <a:ext cx="959896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/>
              <a:t>1) </a:t>
            </a:r>
            <a:r>
              <a:rPr lang="ko-KR" altLang="en-US" b="1"/>
              <a:t>위험 요소 관리</a:t>
            </a:r>
            <a:endParaRPr lang="en-US" altLang="ko-KR" b="1"/>
          </a:p>
          <a:p>
            <a:pPr marL="342900" indent="-342900" fontAlgn="base">
              <a:buAutoNum type="arabicParenR"/>
            </a:pPr>
            <a:endParaRPr lang="ko-KR" altLang="en-US" b="1"/>
          </a:p>
          <a:p>
            <a:pPr lvl="0" fontAlgn="base"/>
            <a:r>
              <a:rPr lang="ko-KR" altLang="en-US" sz="1400"/>
              <a:t>계획 </a:t>
            </a:r>
            <a:r>
              <a:rPr lang="en-US" altLang="ko-KR" sz="1400"/>
              <a:t>: </a:t>
            </a:r>
            <a:r>
              <a:rPr lang="ko-KR" altLang="en-US" sz="1400"/>
              <a:t>프로젝트 계획서에 의거한 위험 관리 계획 수립</a:t>
            </a:r>
            <a:endParaRPr lang="en-US" altLang="ko-KR" sz="1400"/>
          </a:p>
          <a:p>
            <a:pPr lvl="0" fontAlgn="base"/>
            <a:endParaRPr lang="ko-KR" altLang="en-US" sz="1400"/>
          </a:p>
          <a:p>
            <a:pPr lvl="0" fontAlgn="base"/>
            <a:r>
              <a:rPr lang="ko-KR" altLang="en-US" sz="1400"/>
              <a:t>설계 </a:t>
            </a:r>
            <a:r>
              <a:rPr lang="en-US" altLang="ko-KR" sz="1400"/>
              <a:t>: </a:t>
            </a:r>
            <a:r>
              <a:rPr lang="ko-KR" altLang="en-US" sz="1400"/>
              <a:t>계획 단계의 예상 위험 등을 </a:t>
            </a:r>
            <a:r>
              <a:rPr lang="en-US" altLang="ko-KR" sz="1400"/>
              <a:t>WBS, </a:t>
            </a:r>
            <a:r>
              <a:rPr lang="ko-KR" altLang="en-US" sz="1400"/>
              <a:t>산출물 작성</a:t>
            </a:r>
            <a:r>
              <a:rPr lang="en-US" altLang="ko-KR" sz="1400"/>
              <a:t>, </a:t>
            </a:r>
            <a:r>
              <a:rPr lang="ko-KR" altLang="en-US" sz="1400"/>
              <a:t>버그 리포트 등을 통해 설계 중 위험 통제</a:t>
            </a:r>
            <a:endParaRPr lang="en-US" altLang="ko-KR" sz="1400"/>
          </a:p>
          <a:p>
            <a:pPr lvl="0" fontAlgn="base"/>
            <a:endParaRPr lang="ko-KR" altLang="en-US" sz="1400"/>
          </a:p>
          <a:p>
            <a:pPr lvl="0" fontAlgn="base"/>
            <a:r>
              <a:rPr lang="ko-KR" altLang="en-US" sz="1400"/>
              <a:t>실행 </a:t>
            </a:r>
            <a:r>
              <a:rPr lang="en-US" altLang="ko-KR" sz="1400"/>
              <a:t>: </a:t>
            </a:r>
            <a:r>
              <a:rPr lang="ko-KR" altLang="en-US" sz="1400"/>
              <a:t>구현 시점의 사용자 및 팀원들의 업무 현황 등을 분석해 위험 통제</a:t>
            </a:r>
            <a:endParaRPr lang="en-US" altLang="ko-KR" sz="1400"/>
          </a:p>
          <a:p>
            <a:pPr lvl="0" fontAlgn="base"/>
            <a:endParaRPr lang="ko-KR" altLang="en-US" sz="1400"/>
          </a:p>
          <a:p>
            <a:pPr lvl="0" fontAlgn="base"/>
            <a:r>
              <a:rPr lang="ko-KR" altLang="en-US" sz="1400"/>
              <a:t>최종 </a:t>
            </a:r>
            <a:r>
              <a:rPr lang="en-US" altLang="ko-KR" sz="1400"/>
              <a:t>: </a:t>
            </a:r>
            <a:r>
              <a:rPr lang="ko-KR" altLang="en-US" sz="1400"/>
              <a:t>산출물 및 버그 리포트 인도 및 프로젝트 결과물 인수인계</a:t>
            </a:r>
            <a:r>
              <a:rPr lang="en-US" altLang="ko-KR" sz="1400"/>
              <a:t>. </a:t>
            </a:r>
            <a:r>
              <a:rPr lang="ko-KR" altLang="en-US" sz="1400"/>
              <a:t>프로젝트 종료 시점까지 이상 유무 모니터링</a:t>
            </a:r>
          </a:p>
        </p:txBody>
      </p:sp>
    </p:spTree>
    <p:extLst>
      <p:ext uri="{BB962C8B-B14F-4D97-AF65-F5344CB8AC3E}">
        <p14:creationId xmlns:p14="http://schemas.microsoft.com/office/powerpoint/2010/main" val="22753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BB7EDB-BB7F-4D27-A417-73B261CFBE9E}"/>
              </a:ext>
            </a:extLst>
          </p:cNvPr>
          <p:cNvSpPr txBox="1"/>
          <p:nvPr/>
        </p:nvSpPr>
        <p:spPr>
          <a:xfrm>
            <a:off x="3936000" y="853440"/>
            <a:ext cx="4320000" cy="86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 차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51C46-0EF3-493A-BC6E-B5A74E23087E}"/>
              </a:ext>
            </a:extLst>
          </p:cNvPr>
          <p:cNvSpPr txBox="1"/>
          <p:nvPr/>
        </p:nvSpPr>
        <p:spPr>
          <a:xfrm>
            <a:off x="5023120" y="2513548"/>
            <a:ext cx="448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1. </a:t>
            </a:r>
            <a:r>
              <a:rPr lang="ko-KR" altLang="en-US" sz="2000" b="1">
                <a:latin typeface="+mn-ea"/>
              </a:rPr>
              <a:t>프로젝트 개요</a:t>
            </a:r>
            <a:endParaRPr lang="en-US" altLang="ko-KR" sz="2000" b="1">
              <a:latin typeface="+mn-ea"/>
            </a:endParaRPr>
          </a:p>
          <a:p>
            <a:endParaRPr lang="en-US" altLang="ko-KR" sz="2000" b="1">
              <a:latin typeface="+mn-ea"/>
            </a:endParaRPr>
          </a:p>
          <a:p>
            <a:endParaRPr lang="en-US" altLang="ko-KR" sz="2000" b="1">
              <a:latin typeface="+mn-ea"/>
            </a:endParaRPr>
          </a:p>
          <a:p>
            <a:r>
              <a:rPr lang="en-US" altLang="ko-KR" sz="2000" b="1">
                <a:latin typeface="+mn-ea"/>
              </a:rPr>
              <a:t>2. </a:t>
            </a:r>
            <a:r>
              <a:rPr lang="ko-KR" altLang="en-US" sz="2000" b="1">
                <a:latin typeface="+mn-ea"/>
              </a:rPr>
              <a:t>프로젝트 내용</a:t>
            </a:r>
            <a:endParaRPr lang="en-US" altLang="ko-KR" sz="2000" b="1">
              <a:latin typeface="+mn-ea"/>
            </a:endParaRPr>
          </a:p>
          <a:p>
            <a:endParaRPr lang="en-US" altLang="ko-KR" sz="2000" b="1">
              <a:latin typeface="+mn-ea"/>
            </a:endParaRPr>
          </a:p>
          <a:p>
            <a:endParaRPr lang="en-US" altLang="ko-KR" sz="2000" b="1">
              <a:latin typeface="+mn-ea"/>
            </a:endParaRPr>
          </a:p>
          <a:p>
            <a:r>
              <a:rPr lang="en-US" altLang="ko-KR" sz="2000" b="1">
                <a:latin typeface="+mn-ea"/>
              </a:rPr>
              <a:t>3. </a:t>
            </a:r>
            <a:r>
              <a:rPr lang="ko-KR" altLang="en-US" sz="2000" b="1">
                <a:latin typeface="+mn-ea"/>
              </a:rPr>
              <a:t>수행방법 및 일정</a:t>
            </a:r>
            <a:endParaRPr lang="en-US" altLang="ko-KR" sz="2000" b="1">
              <a:latin typeface="+mn-ea"/>
            </a:endParaRPr>
          </a:p>
          <a:p>
            <a:endParaRPr lang="en-US" altLang="ko-KR" sz="2000" b="1">
              <a:latin typeface="+mn-ea"/>
            </a:endParaRPr>
          </a:p>
          <a:p>
            <a:endParaRPr lang="en-US" altLang="ko-KR" sz="2000" b="1">
              <a:latin typeface="+mn-ea"/>
            </a:endParaRPr>
          </a:p>
          <a:p>
            <a:r>
              <a:rPr lang="en-US" altLang="ko-KR" sz="2000" b="1">
                <a:latin typeface="+mn-ea"/>
              </a:rPr>
              <a:t>4. </a:t>
            </a:r>
            <a:r>
              <a:rPr lang="ko-KR" altLang="en-US" sz="2000" b="1"/>
              <a:t>위험 요소 및 관리 계획</a:t>
            </a:r>
            <a:endParaRPr lang="ko-KR" altLang="en-US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86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CD6100-7605-4784-A3C4-ED3084FDDC98}"/>
              </a:ext>
            </a:extLst>
          </p:cNvPr>
          <p:cNvSpPr/>
          <p:nvPr/>
        </p:nvSpPr>
        <p:spPr>
          <a:xfrm>
            <a:off x="334769" y="216654"/>
            <a:ext cx="3634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1. </a:t>
            </a:r>
            <a:r>
              <a:rPr lang="ko-KR" altLang="en-US" sz="3600" b="1"/>
              <a:t>프로젝트 개요</a:t>
            </a:r>
            <a:endParaRPr lang="en-US" altLang="ko-KR" sz="3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10EB-97DD-4B40-AEF3-E764DFD9C0DF}"/>
              </a:ext>
            </a:extLst>
          </p:cNvPr>
          <p:cNvSpPr txBox="1"/>
          <p:nvPr/>
        </p:nvSpPr>
        <p:spPr>
          <a:xfrm>
            <a:off x="386080" y="1483200"/>
            <a:ext cx="1141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>
                <a:latin typeface="+mn-ea"/>
              </a:rPr>
              <a:t>1-1. </a:t>
            </a:r>
            <a:r>
              <a:rPr lang="ko-KR" altLang="en-US" sz="2400" b="1">
                <a:latin typeface="+mn-ea"/>
              </a:rPr>
              <a:t>개발 목적</a:t>
            </a:r>
            <a:endParaRPr lang="en-US" altLang="ko-KR" sz="2400" b="1">
              <a:latin typeface="+mn-ea"/>
            </a:endParaRPr>
          </a:p>
          <a:p>
            <a:pPr marL="457200" indent="-457200" fontAlgn="base">
              <a:buAutoNum type="arabicPeriod"/>
            </a:pPr>
            <a:endParaRPr lang="ko-KR" altLang="en-US" sz="2000">
              <a:latin typeface="+mn-ea"/>
            </a:endParaRPr>
          </a:p>
          <a:p>
            <a:pPr fontAlgn="base"/>
            <a:r>
              <a:rPr lang="ko-KR" altLang="en-US" sz="1600" spc="-150">
                <a:latin typeface="+mn-ea"/>
              </a:rPr>
              <a:t>인터넷 통신기술이 발달하고</a:t>
            </a:r>
            <a:r>
              <a:rPr lang="en-US" altLang="ko-KR" sz="1600" spc="-150">
                <a:latin typeface="+mn-ea"/>
              </a:rPr>
              <a:t> </a:t>
            </a:r>
            <a:r>
              <a:rPr lang="ko-KR" altLang="en-US" sz="1600" spc="-150">
                <a:latin typeface="+mn-ea"/>
              </a:rPr>
              <a:t>이를 기반으로 </a:t>
            </a:r>
            <a:r>
              <a:rPr lang="en-US" altLang="ko-KR" sz="1600" spc="-150">
                <a:latin typeface="+mn-ea"/>
              </a:rPr>
              <a:t>IoT </a:t>
            </a:r>
            <a:r>
              <a:rPr lang="ko-KR" altLang="en-US" sz="1600" spc="-150">
                <a:latin typeface="+mn-ea"/>
              </a:rPr>
              <a:t>제품들이 다량 제작 되고있으며 이를 활용하여 신속 정확을 주 목적으로 하는</a:t>
            </a:r>
            <a:r>
              <a:rPr lang="en-US" altLang="ko-KR" sz="1600" spc="-150">
                <a:latin typeface="+mn-ea"/>
              </a:rPr>
              <a:t> </a:t>
            </a:r>
            <a:r>
              <a:rPr lang="ko-KR" altLang="en-US" sz="1600" spc="-150">
                <a:latin typeface="+mn-ea"/>
              </a:rPr>
              <a:t>공장</a:t>
            </a:r>
            <a:endParaRPr lang="en-US" altLang="ko-KR" sz="1600" spc="-150">
              <a:latin typeface="+mn-ea"/>
            </a:endParaRPr>
          </a:p>
          <a:p>
            <a:pPr fontAlgn="base"/>
            <a:r>
              <a:rPr lang="ko-KR" altLang="en-US" sz="1600">
                <a:latin typeface="+mn-ea"/>
              </a:rPr>
              <a:t>자동화 시스템이 다수 출현하고 있다</a:t>
            </a:r>
            <a:r>
              <a:rPr lang="en-US" altLang="ko-KR" sz="160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이에 착안해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2000" b="1">
                <a:latin typeface="+mn-ea"/>
              </a:rPr>
              <a:t>기존 공장 자동화 시스템에 스마트폰 어플리케이션과</a:t>
            </a:r>
            <a:r>
              <a:rPr lang="en-US" altLang="ko-KR" sz="2000" b="1">
                <a:latin typeface="+mn-ea"/>
              </a:rPr>
              <a:t> PC</a:t>
            </a:r>
            <a:r>
              <a:rPr lang="ko-KR" altLang="en-US" sz="2000" b="1">
                <a:latin typeface="+mn-ea"/>
              </a:rPr>
              <a:t>어플리케이션을 접목하여 보다 쉽게 제어 및</a:t>
            </a:r>
            <a:r>
              <a:rPr lang="en-US" altLang="ko-KR" sz="2000" b="1">
                <a:latin typeface="+mn-ea"/>
              </a:rPr>
              <a:t> </a:t>
            </a:r>
            <a:r>
              <a:rPr lang="ko-KR" altLang="en-US" sz="2000" b="1">
                <a:latin typeface="+mn-ea"/>
              </a:rPr>
              <a:t>관리를 한다는 점</a:t>
            </a:r>
            <a:r>
              <a:rPr lang="ko-KR" altLang="en-US" sz="1600">
                <a:latin typeface="+mn-ea"/>
              </a:rPr>
              <a:t>에서</a:t>
            </a:r>
            <a:r>
              <a:rPr lang="en-US" altLang="ko-KR" sz="1600">
                <a:latin typeface="+mn-ea"/>
              </a:rPr>
              <a:t>,</a:t>
            </a:r>
            <a:r>
              <a:rPr lang="ko-KR" altLang="en-US" sz="1600">
                <a:latin typeface="+mn-ea"/>
              </a:rPr>
              <a:t> 차별성을 가지는 스마트 팩토리 프로그램을 제작하고자 한다</a:t>
            </a:r>
            <a:r>
              <a:rPr lang="en-US" altLang="ko-KR" sz="1600">
                <a:latin typeface="+mn-ea"/>
              </a:rPr>
              <a:t>.</a:t>
            </a:r>
          </a:p>
          <a:p>
            <a:pPr fontAlgn="base"/>
            <a:endParaRPr lang="en-US" altLang="ko-KR">
              <a:latin typeface="+mn-ea"/>
            </a:endParaRPr>
          </a:p>
          <a:p>
            <a:pPr fontAlgn="base"/>
            <a:endParaRPr lang="ko-KR" altLang="en-US">
              <a:latin typeface="+mn-ea"/>
            </a:endParaRPr>
          </a:p>
          <a:p>
            <a:pPr fontAlgn="base"/>
            <a:r>
              <a:rPr lang="en-US" altLang="ko-KR" sz="2400" b="1">
                <a:latin typeface="+mn-ea"/>
              </a:rPr>
              <a:t>1-2. </a:t>
            </a:r>
            <a:r>
              <a:rPr lang="ko-KR" altLang="en-US" sz="2400" b="1">
                <a:latin typeface="+mn-ea"/>
              </a:rPr>
              <a:t>기대 효과</a:t>
            </a:r>
            <a:endParaRPr lang="en-US" altLang="ko-KR" sz="2400" b="1">
              <a:latin typeface="+mn-ea"/>
            </a:endParaRPr>
          </a:p>
          <a:p>
            <a:pPr fontAlgn="base"/>
            <a:endParaRPr lang="ko-KR" altLang="en-US" sz="2000">
              <a:latin typeface="+mn-ea"/>
            </a:endParaRPr>
          </a:p>
          <a:p>
            <a:pPr fontAlgn="base"/>
            <a:r>
              <a:rPr lang="ko-KR" altLang="en-US" sz="1600"/>
              <a:t>스마트 팩토리 어플리케이션은 현장의 신속 정확한 업무 처리에 큰 기여를 할 것이다</a:t>
            </a:r>
            <a:r>
              <a:rPr lang="en-US" altLang="ko-KR" sz="1600"/>
              <a:t>.</a:t>
            </a:r>
          </a:p>
          <a:p>
            <a:pPr fontAlgn="base"/>
            <a:r>
              <a:rPr lang="ko-KR" altLang="en-US" sz="1600"/>
              <a:t>원격 제어기능을 통해 제어 및 점검을 안전하게 진행 할 수 있으므로 </a:t>
            </a:r>
            <a:r>
              <a:rPr lang="ko-KR" altLang="en-US" b="1"/>
              <a:t>안전한 근무 환경을 제공 </a:t>
            </a:r>
            <a:r>
              <a:rPr lang="ko-KR" altLang="en-US" sz="1600"/>
              <a:t>할 것이며</a:t>
            </a:r>
            <a:r>
              <a:rPr lang="en-US" altLang="ko-KR" sz="1600"/>
              <a:t>, </a:t>
            </a:r>
            <a:r>
              <a:rPr lang="ko-KR" altLang="en-US" sz="1600"/>
              <a:t>데이터베이스 연동 제어를 통해 여러 정보를 실시간으로 파악할 수 있을 것이다</a:t>
            </a:r>
            <a:r>
              <a:rPr lang="en-US" altLang="ko-KR" sz="1600"/>
              <a:t>. </a:t>
            </a:r>
            <a:r>
              <a:rPr lang="ko-KR" altLang="en-US" sz="1600"/>
              <a:t>또한 실시간으로 수집 및 처리되는 </a:t>
            </a:r>
            <a:r>
              <a:rPr lang="ko-KR" altLang="en-US" b="1"/>
              <a:t>공정 내 중요한 정보들을 암호화</a:t>
            </a:r>
            <a:r>
              <a:rPr lang="ko-KR" altLang="en-US" sz="1600"/>
              <a:t>하여 허가된 취급자외 사용자로부터 발생하는 사고를 미연에 방지 할 수 있을 것이다</a:t>
            </a:r>
            <a:r>
              <a:rPr lang="en-US" altLang="ko-KR" sz="1600"/>
              <a:t>. </a:t>
            </a:r>
            <a:r>
              <a:rPr lang="ko-KR" altLang="en-US" sz="1600"/>
              <a:t>끝으로 실시간으로 수집된 데이터를 통해 작업장 내 </a:t>
            </a:r>
            <a:r>
              <a:rPr lang="ko-KR" altLang="en-US" b="1"/>
              <a:t>각종사고 발생 시 신속 대처를 </a:t>
            </a:r>
            <a:r>
              <a:rPr lang="ko-KR" altLang="en-US" sz="1600"/>
              <a:t>가능케 할 것이다</a:t>
            </a:r>
            <a:r>
              <a:rPr lang="en-US" altLang="ko-KR" sz="1600"/>
              <a:t>. </a:t>
            </a:r>
            <a:r>
              <a:rPr lang="ko-KR" altLang="en-US" sz="1600"/>
              <a:t>이처럼 스마트 팩토리 어플리케이션은 </a:t>
            </a:r>
            <a:r>
              <a:rPr lang="ko-KR" altLang="en-US" b="1"/>
              <a:t>신속</a:t>
            </a:r>
            <a:r>
              <a:rPr lang="en-US" altLang="ko-KR" b="1"/>
              <a:t>, </a:t>
            </a:r>
            <a:r>
              <a:rPr lang="ko-KR" altLang="en-US" b="1"/>
              <a:t>정확</a:t>
            </a:r>
            <a:r>
              <a:rPr lang="en-US" altLang="ko-KR" b="1"/>
              <a:t>, </a:t>
            </a:r>
            <a:r>
              <a:rPr lang="ko-KR" altLang="en-US" b="1"/>
              <a:t>안전</a:t>
            </a:r>
            <a:r>
              <a:rPr lang="ko-KR" altLang="en-US" sz="1600"/>
              <a:t>이 강조되는 공정내의 모든 니즈를 충족시킬 것이라 기대된다</a:t>
            </a:r>
            <a:r>
              <a:rPr lang="en-US" altLang="ko-KR" sz="1600"/>
              <a:t>.</a:t>
            </a:r>
            <a:endParaRPr lang="ko-KR" altLang="en-US" sz="1600"/>
          </a:p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4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CD6100-7605-4784-A3C4-ED3084FDDC98}"/>
              </a:ext>
            </a:extLst>
          </p:cNvPr>
          <p:cNvSpPr/>
          <p:nvPr/>
        </p:nvSpPr>
        <p:spPr>
          <a:xfrm>
            <a:off x="334769" y="216654"/>
            <a:ext cx="3634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2. </a:t>
            </a:r>
            <a:r>
              <a:rPr lang="ko-KR" altLang="en-US" sz="3600" b="1"/>
              <a:t>프로젝트 내용</a:t>
            </a:r>
            <a:endParaRPr lang="en-US" altLang="ko-KR" sz="3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10EB-97DD-4B40-AEF3-E764DFD9C0DF}"/>
              </a:ext>
            </a:extLst>
          </p:cNvPr>
          <p:cNvSpPr txBox="1"/>
          <p:nvPr/>
        </p:nvSpPr>
        <p:spPr>
          <a:xfrm>
            <a:off x="406400" y="1481969"/>
            <a:ext cx="49987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/>
              <a:t>2-1. </a:t>
            </a:r>
            <a:r>
              <a:rPr lang="ko-KR" altLang="en-US" sz="2400" b="1"/>
              <a:t>프로젝트 내용 요약</a:t>
            </a:r>
            <a:endParaRPr lang="en-US" altLang="ko-KR" sz="2400" b="1"/>
          </a:p>
          <a:p>
            <a:pPr marL="457200" indent="-457200" fontAlgn="base">
              <a:buAutoNum type="arabicPeriod"/>
            </a:pPr>
            <a:endParaRPr lang="ko-KR" altLang="en-US" sz="2400" b="1"/>
          </a:p>
          <a:p>
            <a:pPr fontAlgn="base"/>
            <a:r>
              <a:rPr lang="en-US" altLang="ko-KR" sz="1600"/>
              <a:t>- </a:t>
            </a:r>
            <a:r>
              <a:rPr lang="ko-KR" altLang="en-US" sz="1600"/>
              <a:t>공장의 컨베이어 벨트를 구현해 지나가는</a:t>
            </a:r>
            <a:endParaRPr lang="en-US" altLang="ko-KR" sz="1600"/>
          </a:p>
          <a:p>
            <a:pPr fontAlgn="base"/>
            <a:r>
              <a:rPr lang="ko-KR" altLang="en-US" sz="1600"/>
              <a:t>상품의 정보를 </a:t>
            </a:r>
            <a:r>
              <a:rPr lang="en-US" altLang="ko-KR" sz="1600"/>
              <a:t>PC</a:t>
            </a:r>
            <a:r>
              <a:rPr lang="ko-KR" altLang="en-US" sz="1600"/>
              <a:t>와 스마트폰으로 확인 한다</a:t>
            </a:r>
            <a:r>
              <a:rPr lang="en-US" altLang="ko-KR" sz="1600"/>
              <a:t>.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/>
              <a:t>- QR</a:t>
            </a:r>
            <a:r>
              <a:rPr lang="ko-KR" altLang="en-US" sz="1600"/>
              <a:t>코드를 통해 인식한 상품의 정보를 출력하여</a:t>
            </a:r>
            <a:endParaRPr lang="en-US" altLang="ko-KR" sz="1600"/>
          </a:p>
          <a:p>
            <a:pPr fontAlgn="base"/>
            <a:r>
              <a:rPr lang="ko-KR" altLang="en-US" sz="1600"/>
              <a:t>지나간 상품의 개수와 정보를 출력한다</a:t>
            </a:r>
            <a:r>
              <a:rPr lang="en-US" altLang="ko-KR" sz="1600"/>
              <a:t>.</a:t>
            </a:r>
          </a:p>
          <a:p>
            <a:pPr fontAlgn="base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129802-F38F-4081-87D5-8CAED87FB0E1}"/>
              </a:ext>
            </a:extLst>
          </p:cNvPr>
          <p:cNvSpPr/>
          <p:nvPr/>
        </p:nvSpPr>
        <p:spPr>
          <a:xfrm>
            <a:off x="5405120" y="1466580"/>
            <a:ext cx="6624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/>
              <a:t>2-2. </a:t>
            </a:r>
            <a:r>
              <a:rPr lang="ko-KR" altLang="en-US" sz="2400" b="1"/>
              <a:t>프로젝트 세부 내용</a:t>
            </a:r>
            <a:endParaRPr lang="en-US" altLang="ko-KR" sz="2400" b="1"/>
          </a:p>
          <a:p>
            <a:pPr fontAlgn="base"/>
            <a:endParaRPr lang="ko-KR" altLang="en-US" sz="2400"/>
          </a:p>
          <a:p>
            <a:pPr marL="342900" indent="-342900" fontAlgn="base">
              <a:buAutoNum type="arabicParenR"/>
            </a:pPr>
            <a:r>
              <a:rPr lang="ko-KR" altLang="en-US" sz="1600" b="1"/>
              <a:t>컨베이어 벨트 구현</a:t>
            </a:r>
          </a:p>
          <a:p>
            <a:pPr lvl="0" fontAlgn="base"/>
            <a:r>
              <a:rPr lang="en-US" altLang="ko-KR" sz="1400"/>
              <a:t>- </a:t>
            </a:r>
            <a:r>
              <a:rPr lang="ko-KR" altLang="en-US" sz="1400"/>
              <a:t>공장의 컨베이어 벨트를 구현하고 임의의 상품이 지나갈 수 있도록 설계</a:t>
            </a:r>
            <a:endParaRPr lang="en-US" altLang="ko-KR" sz="1400"/>
          </a:p>
          <a:p>
            <a:pPr marL="285750" lvl="0" indent="-285750" fontAlgn="base">
              <a:buFontTx/>
              <a:buChar char="-"/>
            </a:pPr>
            <a:endParaRPr lang="ko-KR" altLang="en-US" sz="1400"/>
          </a:p>
          <a:p>
            <a:pPr fontAlgn="base"/>
            <a:r>
              <a:rPr lang="en-US" altLang="ko-KR" sz="1600" b="1"/>
              <a:t>2) </a:t>
            </a:r>
            <a:r>
              <a:rPr lang="ko-KR" altLang="en-US" sz="1600" b="1"/>
              <a:t>지나가는 상품의 </a:t>
            </a:r>
            <a:r>
              <a:rPr lang="en-US" altLang="ko-KR" sz="1600" b="1"/>
              <a:t>QR</a:t>
            </a:r>
            <a:r>
              <a:rPr lang="ko-KR" altLang="en-US" sz="1600" b="1"/>
              <a:t>코드를 인식하여 상품의 정보 출력</a:t>
            </a:r>
          </a:p>
          <a:p>
            <a:pPr lvl="0" fontAlgn="base"/>
            <a:r>
              <a:rPr lang="en-US" altLang="ko-KR" sz="1400"/>
              <a:t>- </a:t>
            </a:r>
            <a:r>
              <a:rPr lang="ko-KR" altLang="en-US" sz="1400"/>
              <a:t>파이 카메라 모듈과 </a:t>
            </a:r>
            <a:r>
              <a:rPr lang="en-US" altLang="ko-KR" sz="1400"/>
              <a:t>open CV </a:t>
            </a:r>
            <a:r>
              <a:rPr lang="ko-KR" altLang="en-US" sz="1400"/>
              <a:t>라이브러리를 활용하여 </a:t>
            </a:r>
            <a:r>
              <a:rPr lang="en-US" altLang="ko-KR" sz="1400"/>
              <a:t>QR</a:t>
            </a:r>
            <a:r>
              <a:rPr lang="ko-KR" altLang="en-US" sz="1400"/>
              <a:t>코드를 인식한다</a:t>
            </a:r>
            <a:r>
              <a:rPr lang="en-US" altLang="ko-KR" sz="1400"/>
              <a:t>.</a:t>
            </a:r>
            <a:endParaRPr lang="ko-KR" altLang="en-US" sz="1400"/>
          </a:p>
          <a:p>
            <a:pPr lvl="0" fontAlgn="base"/>
            <a:r>
              <a:rPr lang="en-US" altLang="ko-KR" sz="1400"/>
              <a:t>- </a:t>
            </a:r>
            <a:r>
              <a:rPr lang="ko-KR" altLang="en-US" sz="1400"/>
              <a:t>인식한 </a:t>
            </a:r>
            <a:r>
              <a:rPr lang="en-US" altLang="ko-KR" sz="1400"/>
              <a:t>QR</a:t>
            </a:r>
            <a:r>
              <a:rPr lang="ko-KR" altLang="en-US" sz="1400"/>
              <a:t>코드에 해당하는 정보를 데이터베이스에서 출력한다</a:t>
            </a:r>
            <a:r>
              <a:rPr lang="en-US" altLang="ko-KR" sz="1400"/>
              <a:t>.</a:t>
            </a:r>
            <a:endParaRPr lang="ko-KR" altLang="en-US" sz="1400"/>
          </a:p>
          <a:p>
            <a:pPr lvl="0" fontAlgn="base"/>
            <a:r>
              <a:rPr lang="en-US" altLang="ko-KR" sz="1400"/>
              <a:t>- </a:t>
            </a:r>
            <a:r>
              <a:rPr lang="ko-KR" altLang="en-US" sz="1400"/>
              <a:t>상품이 지나간 시간 및 수량을 데이터베이스에 입력한다</a:t>
            </a:r>
            <a:r>
              <a:rPr lang="en-US" altLang="ko-KR" sz="1400"/>
              <a:t>.</a:t>
            </a:r>
          </a:p>
          <a:p>
            <a:pPr marL="285750" lvl="0" indent="-285750" fontAlgn="base">
              <a:buFontTx/>
              <a:buChar char="-"/>
            </a:pPr>
            <a:endParaRPr lang="ko-KR" altLang="en-US" sz="1400"/>
          </a:p>
          <a:p>
            <a:pPr fontAlgn="base"/>
            <a:r>
              <a:rPr lang="en-US" altLang="ko-KR" sz="1600" b="1"/>
              <a:t>3) </a:t>
            </a:r>
            <a:r>
              <a:rPr lang="ko-KR" altLang="en-US" sz="1600" b="1"/>
              <a:t>감지 센서로 레일 위에 물건이 아무것도 없으면 레일 작동 중지</a:t>
            </a:r>
          </a:p>
          <a:p>
            <a:pPr lvl="0" fontAlgn="base"/>
            <a:r>
              <a:rPr lang="en-US" altLang="ko-KR" sz="1400" spc="-150"/>
              <a:t>- </a:t>
            </a:r>
            <a:r>
              <a:rPr lang="ko-KR" altLang="en-US" sz="1400" spc="-150"/>
              <a:t>초음파 센서를 활용해 일정 시간 이후 레일 위 물건이 지나가지 않을경우 레일 작동을 중지</a:t>
            </a:r>
            <a:endParaRPr lang="en-US" altLang="ko-KR" sz="1400" spc="-150"/>
          </a:p>
          <a:p>
            <a:pPr marL="285750" lvl="0" indent="-285750" fontAlgn="base">
              <a:buFontTx/>
              <a:buChar char="-"/>
            </a:pPr>
            <a:endParaRPr lang="ko-KR" altLang="en-US" sz="1400"/>
          </a:p>
          <a:p>
            <a:pPr fontAlgn="base"/>
            <a:r>
              <a:rPr lang="en-US" altLang="ko-KR" sz="1600" b="1"/>
              <a:t>4) QR</a:t>
            </a:r>
            <a:r>
              <a:rPr lang="ko-KR" altLang="en-US" sz="1600" b="1"/>
              <a:t>코드가 없는 물건이 인식될 경우 알림 출력 또는 작동 중지</a:t>
            </a:r>
          </a:p>
          <a:p>
            <a:pPr lvl="0" fontAlgn="base"/>
            <a:r>
              <a:rPr lang="en-US" altLang="ko-KR" sz="1400"/>
              <a:t>- </a:t>
            </a:r>
            <a:r>
              <a:rPr lang="ko-KR" altLang="en-US" sz="1400"/>
              <a:t>상품이 지나갈 때</a:t>
            </a:r>
            <a:r>
              <a:rPr lang="en-US" altLang="ko-KR" sz="1400"/>
              <a:t>, </a:t>
            </a:r>
            <a:r>
              <a:rPr lang="ko-KR" altLang="en-US" sz="1400"/>
              <a:t>카메라에 </a:t>
            </a:r>
            <a:r>
              <a:rPr lang="en-US" altLang="ko-KR" sz="1400"/>
              <a:t>QR</a:t>
            </a:r>
            <a:r>
              <a:rPr lang="ko-KR" altLang="en-US" sz="1400"/>
              <a:t>코드가 인식되지 않으면 알림을 출력한다</a:t>
            </a:r>
            <a:r>
              <a:rPr lang="en-US" altLang="ko-KR" sz="1400"/>
              <a:t>.</a:t>
            </a:r>
          </a:p>
          <a:p>
            <a:pPr marL="285750" lvl="0" indent="-285750" fontAlgn="base">
              <a:buFontTx/>
              <a:buChar char="-"/>
            </a:pPr>
            <a:endParaRPr lang="ko-KR" altLang="en-US" sz="1400"/>
          </a:p>
          <a:p>
            <a:pPr fontAlgn="base"/>
            <a:r>
              <a:rPr lang="en-US" altLang="ko-KR" sz="1600" b="1"/>
              <a:t>5) </a:t>
            </a:r>
            <a:r>
              <a:rPr lang="en-US" altLang="ko-KR" sz="1600" b="1" spc="-150"/>
              <a:t>App</a:t>
            </a:r>
            <a:r>
              <a:rPr lang="ko-KR" altLang="en-US" sz="1600" b="1" spc="-150"/>
              <a:t>에서 회원 정보를 추가</a:t>
            </a:r>
            <a:r>
              <a:rPr lang="en-US" altLang="ko-KR" sz="1600" b="1" spc="-150"/>
              <a:t>, </a:t>
            </a:r>
            <a:r>
              <a:rPr lang="ko-KR" altLang="en-US" sz="1600" b="1" spc="-150"/>
              <a:t>삭제 관리자와 직원을 구분하여 정보 출력</a:t>
            </a:r>
            <a:endParaRPr lang="en-US" altLang="ko-KR" sz="1600" b="1" spc="-150"/>
          </a:p>
          <a:p>
            <a:pPr fontAlgn="base"/>
            <a:endParaRPr lang="ko-KR" altLang="en-US" sz="1600" b="1"/>
          </a:p>
          <a:p>
            <a:pPr fontAlgn="base"/>
            <a:r>
              <a:rPr lang="en-US" altLang="ko-KR" sz="1600" b="1"/>
              <a:t>6) PC </a:t>
            </a:r>
            <a:r>
              <a:rPr lang="ko-KR" altLang="en-US" sz="1600" b="1"/>
              <a:t>또는 </a:t>
            </a:r>
            <a:r>
              <a:rPr lang="en-US" altLang="ko-KR" sz="1600" b="1"/>
              <a:t>App</a:t>
            </a:r>
            <a:r>
              <a:rPr lang="ko-KR" altLang="en-US" sz="1600" b="1"/>
              <a:t>을 사용하여 컨베이어 벨트 전원 제어</a:t>
            </a:r>
          </a:p>
        </p:txBody>
      </p:sp>
    </p:spTree>
    <p:extLst>
      <p:ext uri="{BB962C8B-B14F-4D97-AF65-F5344CB8AC3E}">
        <p14:creationId xmlns:p14="http://schemas.microsoft.com/office/powerpoint/2010/main" val="139217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CD6100-7605-4784-A3C4-ED3084FDDC98}"/>
              </a:ext>
            </a:extLst>
          </p:cNvPr>
          <p:cNvSpPr/>
          <p:nvPr/>
        </p:nvSpPr>
        <p:spPr>
          <a:xfrm>
            <a:off x="334769" y="216654"/>
            <a:ext cx="3634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2. </a:t>
            </a:r>
            <a:r>
              <a:rPr lang="ko-KR" altLang="en-US" sz="3600" b="1"/>
              <a:t>프로젝트 내용</a:t>
            </a:r>
            <a:endParaRPr lang="en-US" altLang="ko-KR" sz="3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10EB-97DD-4B40-AEF3-E764DFD9C0DF}"/>
              </a:ext>
            </a:extLst>
          </p:cNvPr>
          <p:cNvSpPr txBox="1"/>
          <p:nvPr/>
        </p:nvSpPr>
        <p:spPr>
          <a:xfrm>
            <a:off x="406400" y="1483200"/>
            <a:ext cx="539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/>
              <a:t>2-3. 소프트웨어 구성도 및 상세 기능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6F758C9-22FD-4E82-BEF9-9F9F7243CA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20" y="2163920"/>
            <a:ext cx="5760000" cy="3708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EF7EB3F-1411-43E9-8076-D8B30458919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0" y="2163920"/>
            <a:ext cx="5760000" cy="3708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09C02A2-93C4-41B3-92A4-DB9C5CA8FD8C}"/>
              </a:ext>
            </a:extLst>
          </p:cNvPr>
          <p:cNvSpPr/>
          <p:nvPr/>
        </p:nvSpPr>
        <p:spPr>
          <a:xfrm>
            <a:off x="2458720" y="2032000"/>
            <a:ext cx="3342640" cy="863600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58B41E-096D-41FE-8D8F-0AB4B0E00243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5311842" y="1483200"/>
            <a:ext cx="2023678" cy="675271"/>
          </a:xfrm>
          <a:prstGeom prst="straightConnector1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A67A70-1303-495A-97FA-E53C3C3D3DB1}"/>
              </a:ext>
            </a:extLst>
          </p:cNvPr>
          <p:cNvSpPr txBox="1"/>
          <p:nvPr/>
        </p:nvSpPr>
        <p:spPr>
          <a:xfrm>
            <a:off x="7425122" y="1298534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스마트폰어플리케이션에서 추가된 기능</a:t>
            </a:r>
          </a:p>
        </p:txBody>
      </p:sp>
    </p:spTree>
    <p:extLst>
      <p:ext uri="{BB962C8B-B14F-4D97-AF65-F5344CB8AC3E}">
        <p14:creationId xmlns:p14="http://schemas.microsoft.com/office/powerpoint/2010/main" val="97939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BDCA67-CC1B-4E8C-BF19-7126FCE7A809}"/>
              </a:ext>
            </a:extLst>
          </p:cNvPr>
          <p:cNvSpPr txBox="1"/>
          <p:nvPr/>
        </p:nvSpPr>
        <p:spPr>
          <a:xfrm>
            <a:off x="2936875" y="274951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직원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31D87-EC59-40D6-B981-3E2034B84B89}"/>
              </a:ext>
            </a:extLst>
          </p:cNvPr>
          <p:cNvSpPr txBox="1"/>
          <p:nvPr/>
        </p:nvSpPr>
        <p:spPr>
          <a:xfrm>
            <a:off x="3142298" y="3506028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상품정보 조회</a:t>
            </a:r>
            <a:endParaRPr lang="en-US" altLang="ko-KR" b="1"/>
          </a:p>
          <a:p>
            <a:pPr algn="ctr"/>
            <a:r>
              <a:rPr lang="ko-KR" altLang="en-US" b="1"/>
              <a:t>재고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D5874-D7C9-4B26-BCFF-DF246CDD734C}"/>
              </a:ext>
            </a:extLst>
          </p:cNvPr>
          <p:cNvSpPr txBox="1"/>
          <p:nvPr/>
        </p:nvSpPr>
        <p:spPr>
          <a:xfrm>
            <a:off x="5371367" y="2934176"/>
            <a:ext cx="151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공장제어</a:t>
            </a:r>
            <a:endParaRPr lang="en-US" altLang="ko-KR" b="1"/>
          </a:p>
          <a:p>
            <a:endParaRPr lang="en-US" altLang="ko-KR" b="1"/>
          </a:p>
          <a:p>
            <a:pPr algn="ctr"/>
            <a:r>
              <a:rPr lang="ko-KR" altLang="en-US" b="1"/>
              <a:t>매출 확인</a:t>
            </a:r>
            <a:endParaRPr lang="en-US" altLang="ko-KR" b="1"/>
          </a:p>
          <a:p>
            <a:endParaRPr lang="en-US" altLang="ko-KR" b="1"/>
          </a:p>
          <a:p>
            <a:pPr algn="ctr"/>
            <a:r>
              <a:rPr lang="ko-KR" altLang="en-US" b="1"/>
              <a:t>직원관리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366BF-CCBD-4855-A600-730BF8CE98A7}"/>
              </a:ext>
            </a:extLst>
          </p:cNvPr>
          <p:cNvSpPr txBox="1"/>
          <p:nvPr/>
        </p:nvSpPr>
        <p:spPr>
          <a:xfrm>
            <a:off x="3825875" y="177264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관리자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6C9D93-F409-4527-B8F2-BC94D2CE3C59}"/>
              </a:ext>
            </a:extLst>
          </p:cNvPr>
          <p:cNvSpPr/>
          <p:nvPr/>
        </p:nvSpPr>
        <p:spPr>
          <a:xfrm>
            <a:off x="3241992" y="3118842"/>
            <a:ext cx="1857375" cy="1292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81B4DF0-B209-448B-A765-4BFA3FE70E13}"/>
              </a:ext>
            </a:extLst>
          </p:cNvPr>
          <p:cNvSpPr/>
          <p:nvPr/>
        </p:nvSpPr>
        <p:spPr>
          <a:xfrm>
            <a:off x="2770188" y="2326640"/>
            <a:ext cx="4540249" cy="269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C3335F-F66E-4F74-8DAF-D043E0E99736}"/>
              </a:ext>
            </a:extLst>
          </p:cNvPr>
          <p:cNvSpPr/>
          <p:nvPr/>
        </p:nvSpPr>
        <p:spPr>
          <a:xfrm>
            <a:off x="1676400" y="1381760"/>
            <a:ext cx="8839200" cy="45821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C9C3-C3C0-4126-BE12-DBB2471E6E65}"/>
              </a:ext>
            </a:extLst>
          </p:cNvPr>
          <p:cNvSpPr txBox="1"/>
          <p:nvPr/>
        </p:nvSpPr>
        <p:spPr>
          <a:xfrm>
            <a:off x="4881562" y="82776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슈퍼 관리자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00D703-1783-40CF-9495-817F9796FD56}"/>
              </a:ext>
            </a:extLst>
          </p:cNvPr>
          <p:cNvSpPr txBox="1"/>
          <p:nvPr/>
        </p:nvSpPr>
        <p:spPr>
          <a:xfrm>
            <a:off x="7884777" y="3459861"/>
            <a:ext cx="205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관리자</a:t>
            </a:r>
            <a:r>
              <a:rPr lang="en-US" altLang="ko-KR" b="1"/>
              <a:t>, </a:t>
            </a:r>
            <a:r>
              <a:rPr lang="ko-KR" altLang="en-US" b="1"/>
              <a:t>직원 관리</a:t>
            </a:r>
          </a:p>
        </p:txBody>
      </p:sp>
    </p:spTree>
    <p:extLst>
      <p:ext uri="{BB962C8B-B14F-4D97-AF65-F5344CB8AC3E}">
        <p14:creationId xmlns:p14="http://schemas.microsoft.com/office/powerpoint/2010/main" val="32176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1DE8F-6DD8-4E80-B5CB-CAC5A279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1" y="3837349"/>
            <a:ext cx="3796573" cy="288946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3CDDD44-7975-43F4-8539-25A84B1A54A9}"/>
              </a:ext>
            </a:extLst>
          </p:cNvPr>
          <p:cNvCxnSpPr>
            <a:cxnSpLocks/>
            <a:stCxn id="43" idx="2"/>
            <a:endCxn id="3" idx="0"/>
          </p:cNvCxnSpPr>
          <p:nvPr/>
        </p:nvCxnSpPr>
        <p:spPr>
          <a:xfrm flipH="1">
            <a:off x="3237838" y="2839145"/>
            <a:ext cx="2146391" cy="998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D0134FF-C6D2-4E31-AB75-98FC7323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238" y="4053509"/>
            <a:ext cx="2436859" cy="2352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7F1E01-8EC6-457F-8395-030102A65898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>
            <a:off x="5384229" y="2839145"/>
            <a:ext cx="1570439" cy="1214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FC68F11-AB96-45A2-A09D-7E040DE3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628" y="2082628"/>
            <a:ext cx="3148840" cy="268858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014BD9-E801-46DB-A680-B270A1DA9008}"/>
              </a:ext>
            </a:extLst>
          </p:cNvPr>
          <p:cNvCxnSpPr>
            <a:cxnSpLocks/>
            <a:stCxn id="43" idx="2"/>
            <a:endCxn id="19" idx="1"/>
          </p:cNvCxnSpPr>
          <p:nvPr/>
        </p:nvCxnSpPr>
        <p:spPr>
          <a:xfrm>
            <a:off x="5384229" y="2839145"/>
            <a:ext cx="3281399" cy="587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EDE08986-1807-4594-9B14-C1A56F95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222" y="139842"/>
            <a:ext cx="2710014" cy="26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6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6FF1DB-0ACC-455A-9919-C8C9C776EB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00" y="386623"/>
            <a:ext cx="2880000" cy="25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2533B-8E7C-436C-B608-1E84FA97F24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68" y="349445"/>
            <a:ext cx="4320000" cy="2880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998AFB5-06B9-433D-91E5-EB9B1CEEB088}"/>
              </a:ext>
            </a:extLst>
          </p:cNvPr>
          <p:cNvSpPr/>
          <p:nvPr/>
        </p:nvSpPr>
        <p:spPr>
          <a:xfrm>
            <a:off x="6688250" y="1628791"/>
            <a:ext cx="938407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2A23F4-4991-48F0-B3BC-8784876FCA8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80194" y="3587215"/>
            <a:ext cx="2880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15AA8-51F3-4A4D-B164-43EB93314B9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20" y="3628556"/>
            <a:ext cx="4222748" cy="3001919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DF8C894-C611-48C5-B472-C0E16FE89A5B}"/>
              </a:ext>
            </a:extLst>
          </p:cNvPr>
          <p:cNvSpPr/>
          <p:nvPr/>
        </p:nvSpPr>
        <p:spPr>
          <a:xfrm>
            <a:off x="6688250" y="5062034"/>
            <a:ext cx="938407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457512-AB75-4152-8EEF-558082D9828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88200" y="1899358"/>
            <a:ext cx="28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F1AD27-C57B-4BF9-B600-0AADC757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00" y="219110"/>
            <a:ext cx="8298000" cy="30098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E02983-C5B2-43E6-BFBB-3B32B96A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0" y="3240893"/>
            <a:ext cx="8208000" cy="33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663</Words>
  <Application>Microsoft Office PowerPoint</Application>
  <PresentationFormat>와이드스크린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bewaq0317@gmail.com</dc:creator>
  <cp:lastModifiedBy>bewaq0317@gmail.com</cp:lastModifiedBy>
  <cp:revision>58</cp:revision>
  <dcterms:created xsi:type="dcterms:W3CDTF">2020-03-10T01:40:59Z</dcterms:created>
  <dcterms:modified xsi:type="dcterms:W3CDTF">2020-03-10T05:37:15Z</dcterms:modified>
</cp:coreProperties>
</file>