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4" r:id="rId17"/>
    <p:sldId id="272" r:id="rId18"/>
    <p:sldId id="273" r:id="rId19"/>
    <p:sldId id="270" r:id="rId20"/>
    <p:sldId id="275" r:id="rId21"/>
    <p:sldId id="276" r:id="rId22"/>
  </p:sldIdLst>
  <p:sldSz cx="12192000" cy="6858000"/>
  <p:notesSz cx="6858000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2B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1F917-0F80-42FB-8093-6D4EE956840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FA636-2217-4BA0-8BB0-772265A82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245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http://blog.naver.com/PostView.nhn?blogId=ckdgus1433&amp;logNo=221608376139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FA636-2217-4BA0-8BB0-772265A8223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815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https://mc.ai/seq2seq-pay-attention-to-self-attention-part-2/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FA636-2217-4BA0-8BB0-772265A8223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312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https://wikidocs.net/31379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FA636-2217-4BA0-8BB0-772265A8223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732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https://www.youtube.com/watch?v=Ng9MRx76zS8&amp;list=PLdPz9_rcdD97b3iExKYmla8vjlsc_k1ee&amp;index=44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FA636-2217-4BA0-8BB0-772265A8223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952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https://wikidocs.net/31379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FA636-2217-4BA0-8BB0-772265A8223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301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http://jalammar.github.io/illustrated-transformer/</a:t>
            </a:r>
          </a:p>
          <a:p>
            <a:r>
              <a:rPr lang="en-US" altLang="ko-KR" dirty="0"/>
              <a:t>https://www.youtube.com/watch?v=Ng9MRx76zS8&amp;list=PLdPz9_rcdD97b3iExKYmla8vjlsc_k1ee&amp;index=44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FA636-2217-4BA0-8BB0-772265A8223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148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https://mc.ai/seq2seq-pay-attention-to-self-attention-part-2/</a:t>
            </a:r>
          </a:p>
          <a:p>
            <a:r>
              <a:rPr lang="en-US" altLang="ko-KR" dirty="0"/>
              <a:t>https://lv99.tistory.com/26</a:t>
            </a:r>
          </a:p>
          <a:p>
            <a:r>
              <a:rPr lang="en-US" altLang="ko-KR" dirty="0"/>
              <a:t>http://jalammar.github.io/illustrated-transformer/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FA636-2217-4BA0-8BB0-772265A8223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265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http://jalammar.github.io/illustrated-transformer/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FA636-2217-4BA0-8BB0-772265A8223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403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http://blog.naver.com/PostView.nhn?blogId=ckdgus1433&amp;logNo=221608376139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FA636-2217-4BA0-8BB0-772265A8223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24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http://incredible.ai/nlp/2020/02/20/Sequence-To-Sequence-with-Attention/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FA636-2217-4BA0-8BB0-772265A8223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796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http://blog.naver.com/PostView.nhn?blogId=ckdgus1433&amp;logNo=221608376139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FA636-2217-4BA0-8BB0-772265A8223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63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http://incredible.ai/nlp/2020/02/20/Sequence-To-Sequence-with-Attention/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FA636-2217-4BA0-8BB0-772265A8223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928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http://blog.naver.com/PostView.nhn?blogId=ckdgus1433&amp;logNo=221608376139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FA636-2217-4BA0-8BB0-772265A8223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110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http://incredible.ai/nlp/2020/02/20/Sequence-To-Sequence-with-Attention/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FA636-2217-4BA0-8BB0-772265A8223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913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http://blog.naver.com/PostView.nhn?blogId=ckdgus1433&amp;logNo=221608376139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FA636-2217-4BA0-8BB0-772265A8223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49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http://blog.naver.com/PostView.nhn?blogId=ckdgus1433&amp;logNo=221608376139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FA636-2217-4BA0-8BB0-772265A8223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54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13006-5760-42A9-BC1A-6B3A535B5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F0B44E-D534-4DD9-B0F7-199E7E9E5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DFA176-8805-4333-9E19-8A2A763E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45EA-4708-462B-B2E6-6EA6867AE9A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8F3918-8F28-475C-989D-E0F520C4F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128B5B-F73A-441A-8DF7-CF398F30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F602-E649-47E1-9DC1-27708B04D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6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D104D-7363-42FA-8735-263FE7FA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E578B7-8D22-45AE-9E48-F345EFA81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6CAC6-F35A-416C-9CD3-EC38FEFA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45EA-4708-462B-B2E6-6EA6867AE9A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8F63F-CFB3-4188-BE71-3EBB8DB9F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D03C64-CD98-4BBD-9B2C-0F160673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F602-E649-47E1-9DC1-27708B04D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65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F0434E-75C7-4566-AE2C-82D98BABA9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14A0A8-46E3-4D98-8ADE-803E2DE7A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F9A1D7-7442-4A90-90DF-0CFB6E57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45EA-4708-462B-B2E6-6EA6867AE9A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3E4D6B-AE8B-49BA-9BB9-F1709BA2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32417C-0A61-4ECF-BB61-C95E84B0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F602-E649-47E1-9DC1-27708B04D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E3F3A-CE6B-4B2C-873D-137B8059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8C6FE-1052-48E0-AACC-7084E0360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CD59E6-511F-419C-A6D1-8BD73AAB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45EA-4708-462B-B2E6-6EA6867AE9A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0CB3C6-B323-44D8-ACF0-0443EC85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D7DB8C-3A75-4E88-938E-3A0D4B00C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F602-E649-47E1-9DC1-27708B04D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6C5F4-9825-43C3-9889-E6E0DB6C2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873A2-0F26-432F-90B7-D918DB120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250399-709F-476B-9ABE-633A89F3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45EA-4708-462B-B2E6-6EA6867AE9A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88533-D885-4E51-BDC8-80968746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C8151-290A-48E1-9F67-FDDCD9C3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F602-E649-47E1-9DC1-27708B04D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66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FC393-0CBE-417D-A047-A2797302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3D02B3-D6D7-4E43-9DA4-6F3DD2309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00794F-1AA4-4B19-998E-62B101CB5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22D91D-0B2C-48D5-8EB9-9AD723406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45EA-4708-462B-B2E6-6EA6867AE9A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5076FF-26CC-4971-AEA3-27876307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11434E-136A-416B-BA51-7340AE5D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F602-E649-47E1-9DC1-27708B04D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11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8CA69-54A7-4D70-AF44-EF7E367FF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A3788-C5C2-4CC0-A7BA-7D1C55CC9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B518E5-E88C-4771-A86C-0A8A5261E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731B4D-42D7-4EAA-BD55-396EF6537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D27D23-E1F5-4B40-AB33-C5E6AD7A4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A6664C-200B-4906-9E18-9C2C6826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45EA-4708-462B-B2E6-6EA6867AE9A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618B3D-6A9A-4FB9-ADB8-719DD2C6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8B30EA-E7A3-448E-8D89-D292BD60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F602-E649-47E1-9DC1-27708B04D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46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2729F-0EEA-4D90-92DE-D43ADE93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0CA59E-BC21-40E7-A457-5EE5A5AC7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45EA-4708-462B-B2E6-6EA6867AE9A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14BDB5-54D5-4357-A444-0FA782E7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4AB419-F985-4E5B-B9F8-11128102D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F602-E649-47E1-9DC1-27708B04D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31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763D31-D438-432C-9A9C-0D0277F5A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45EA-4708-462B-B2E6-6EA6867AE9A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792444-D103-4B71-81DA-EB8B01ECD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6C5C15-21E1-4FDB-BA39-A1326E18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F602-E649-47E1-9DC1-27708B04D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24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9BB9D-60CB-4CEF-9989-54745BA5D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72E4BA-AAA9-4F51-9B82-CA4DBEF07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B240D7-62B7-420C-91AD-818D89424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BA30F3-03A3-455E-B53E-76472A159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45EA-4708-462B-B2E6-6EA6867AE9A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C92F12-FF0F-4D05-AFAE-A1D51B09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35A16B-A508-40EE-B713-1591D849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F602-E649-47E1-9DC1-27708B04D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51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C179E-6B33-4E40-8898-8DC5117C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C2DFD6-18E6-48A7-B257-7F388DC47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FC8A9F-E545-4B77-9009-CDDEE4DD5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5D79A3-3DFF-472C-B6FE-BEB87147A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45EA-4708-462B-B2E6-6EA6867AE9A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D8644-736C-457C-9FA3-C4FE5F4D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21EBF1-7AEF-49AD-82DD-0D6512F5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F602-E649-47E1-9DC1-27708B04D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46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98E5B9-B64D-462F-80E7-3802A14A3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B081B4-3773-4A79-B237-67F3AC03F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7319E-E3F6-45DF-A3AA-28703EFF0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645EA-4708-462B-B2E6-6EA6867AE9A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EF9A1A-D1A7-42E9-B058-B7744EC15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C8EA1-3898-4FA5-B59D-83FD62E91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8F602-E649-47E1-9DC1-27708B04D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49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A4362-C016-48B4-8173-D94D739DCC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Attention </a:t>
            </a:r>
            <a:r>
              <a:rPr lang="ko-KR" altLang="en-US" dirty="0"/>
              <a:t>차이점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45297E-87F1-4D75-B9C8-170517DD71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898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5021E-6C3B-47FC-B220-636ACBB33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Attention Output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3354EC-69A2-4471-9F71-0FC11BC10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Attention </a:t>
            </a:r>
            <a:r>
              <a:rPr lang="en-US" altLang="ko-KR" dirty="0" err="1"/>
              <a:t>Ouput</a:t>
            </a:r>
            <a:r>
              <a:rPr lang="en-US" altLang="ko-KR" dirty="0"/>
              <a:t> : </a:t>
            </a:r>
            <a:r>
              <a:rPr lang="ko-KR" altLang="en-US" dirty="0"/>
              <a:t>최종적으로 </a:t>
            </a:r>
            <a:r>
              <a:rPr lang="en-US" altLang="ko-KR" dirty="0"/>
              <a:t>c </a:t>
            </a:r>
            <a:r>
              <a:rPr lang="ko-KR" altLang="en-US" dirty="0"/>
              <a:t>벡터</a:t>
            </a:r>
            <a:r>
              <a:rPr lang="en-US" altLang="ko-KR" dirty="0"/>
              <a:t>(context vector) </a:t>
            </a:r>
            <a:r>
              <a:rPr lang="ko-KR" altLang="en-US" dirty="0"/>
              <a:t>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6DD772-3BBE-4842-93EF-5CFB375E2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457" y="2467769"/>
            <a:ext cx="8571086" cy="36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56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D8C21-54E9-4D0D-AA87-597958CB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Attention Output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133A62F-23E7-4ABF-BF49-81DBC70DB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1850" y="1690688"/>
            <a:ext cx="10515600" cy="20110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36A37B-A914-4B77-9256-74D122798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41787"/>
            <a:ext cx="66675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43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47E07-EF85-46F1-BDCD-137FE3CE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Decoder hidden state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0B85D7F-5601-4F0C-B8FF-DC4499AEE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Attention</a:t>
            </a:r>
            <a:r>
              <a:rPr lang="ko-KR" altLang="en-US" dirty="0"/>
              <a:t>을 사용한 </a:t>
            </a:r>
            <a:r>
              <a:rPr lang="en-US" altLang="ko-KR" dirty="0"/>
              <a:t>Seq2Seq</a:t>
            </a:r>
            <a:r>
              <a:rPr lang="ko-KR" altLang="en-US" dirty="0"/>
              <a:t>와 사용하지 않은 </a:t>
            </a:r>
            <a:r>
              <a:rPr lang="en-US" altLang="ko-KR" dirty="0"/>
              <a:t>Seq2Seq</a:t>
            </a:r>
            <a:r>
              <a:rPr lang="ko-KR" altLang="en-US" dirty="0"/>
              <a:t>를 비교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</a:t>
            </a:r>
            <a:r>
              <a:rPr lang="en-US" altLang="ko-KR" dirty="0"/>
              <a:t>(</a:t>
            </a:r>
            <a:r>
              <a:rPr lang="ko-KR" altLang="en-US" dirty="0"/>
              <a:t>인덱스를 이용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20E22914-D9DB-413E-93F0-FB2535612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117" y="2478016"/>
            <a:ext cx="6419765" cy="304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33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6541050-92AE-4F80-9C00-1477D9759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350" y="3155949"/>
            <a:ext cx="4810713" cy="302101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463009B-DD07-4072-9F11-B52DA8D018B8}"/>
              </a:ext>
            </a:extLst>
          </p:cNvPr>
          <p:cNvSpPr/>
          <p:nvPr/>
        </p:nvSpPr>
        <p:spPr>
          <a:xfrm>
            <a:off x="3590925" y="2743200"/>
            <a:ext cx="3260725" cy="4000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softmax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4131959-29D9-4043-A2FE-3E97A80AD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350" y="455899"/>
            <a:ext cx="3470275" cy="1800034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8FCF815-AD21-487F-8C9B-C1B855935C34}"/>
              </a:ext>
            </a:extLst>
          </p:cNvPr>
          <p:cNvCxnSpPr/>
          <p:nvPr/>
        </p:nvCxnSpPr>
        <p:spPr>
          <a:xfrm flipV="1">
            <a:off x="3898900" y="2243234"/>
            <a:ext cx="0" cy="4872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6761DBA-D249-4233-A2AD-81E4707B594F}"/>
              </a:ext>
            </a:extLst>
          </p:cNvPr>
          <p:cNvCxnSpPr/>
          <p:nvPr/>
        </p:nvCxnSpPr>
        <p:spPr>
          <a:xfrm flipV="1">
            <a:off x="4768850" y="2255933"/>
            <a:ext cx="0" cy="4872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A73843-E41F-4B10-8063-48F424EB5010}"/>
              </a:ext>
            </a:extLst>
          </p:cNvPr>
          <p:cNvCxnSpPr/>
          <p:nvPr/>
        </p:nvCxnSpPr>
        <p:spPr>
          <a:xfrm flipV="1">
            <a:off x="5626100" y="2255933"/>
            <a:ext cx="0" cy="4872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AA9BE14-DEAF-4DED-BF9D-FB7D20A59196}"/>
              </a:ext>
            </a:extLst>
          </p:cNvPr>
          <p:cNvCxnSpPr/>
          <p:nvPr/>
        </p:nvCxnSpPr>
        <p:spPr>
          <a:xfrm flipV="1">
            <a:off x="6515100" y="2255933"/>
            <a:ext cx="0" cy="4872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88006DD-10D9-4584-B020-99311BB5C2BE}"/>
              </a:ext>
            </a:extLst>
          </p:cNvPr>
          <p:cNvSpPr/>
          <p:nvPr/>
        </p:nvSpPr>
        <p:spPr>
          <a:xfrm>
            <a:off x="5006457" y="332788"/>
            <a:ext cx="42966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36D0F46-A97B-4569-A003-F0B099556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3524" y="3000374"/>
            <a:ext cx="1054242" cy="297338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1A458BF-A5CD-4040-9121-0AED7BE567DC}"/>
              </a:ext>
            </a:extLst>
          </p:cNvPr>
          <p:cNvCxnSpPr/>
          <p:nvPr/>
        </p:nvCxnSpPr>
        <p:spPr>
          <a:xfrm>
            <a:off x="7600950" y="4927600"/>
            <a:ext cx="27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2F590379-6456-441D-81DE-B13D57CFE531}"/>
              </a:ext>
            </a:extLst>
          </p:cNvPr>
          <p:cNvCxnSpPr>
            <a:cxnSpLocks/>
          </p:cNvCxnSpPr>
          <p:nvPr/>
        </p:nvCxnSpPr>
        <p:spPr>
          <a:xfrm>
            <a:off x="5436117" y="927100"/>
            <a:ext cx="2996683" cy="2216150"/>
          </a:xfrm>
          <a:prstGeom prst="curvedConnector3">
            <a:avLst>
              <a:gd name="adj1" fmla="val 61443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2CC3C3D-C045-4BBC-B09A-A0C28EFFC7C6}"/>
              </a:ext>
            </a:extLst>
          </p:cNvPr>
          <p:cNvSpPr/>
          <p:nvPr/>
        </p:nvSpPr>
        <p:spPr>
          <a:xfrm>
            <a:off x="2593453" y="4558268"/>
            <a:ext cx="841897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</a:t>
            </a:r>
          </a:p>
          <a:p>
            <a:pPr algn="ctr"/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hidden</a:t>
            </a:r>
          </a:p>
          <a:p>
            <a:pPr algn="ctr"/>
            <a:r>
              <a:rPr lang="en-US" altLang="ko-K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44B88E-7A1B-4575-91FD-39A7690E368B}"/>
              </a:ext>
            </a:extLst>
          </p:cNvPr>
          <p:cNvSpPr/>
          <p:nvPr/>
        </p:nvSpPr>
        <p:spPr>
          <a:xfrm>
            <a:off x="3511550" y="4438650"/>
            <a:ext cx="3340100" cy="113029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69664A7-3461-4D93-A1B1-6680610A93A3}"/>
              </a:ext>
            </a:extLst>
          </p:cNvPr>
          <p:cNvSpPr/>
          <p:nvPr/>
        </p:nvSpPr>
        <p:spPr>
          <a:xfrm>
            <a:off x="7041950" y="4438650"/>
            <a:ext cx="1892500" cy="1130295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6E8DA5-5ACF-43AD-8123-BBDF436E9D22}"/>
              </a:ext>
            </a:extLst>
          </p:cNvPr>
          <p:cNvSpPr/>
          <p:nvPr/>
        </p:nvSpPr>
        <p:spPr>
          <a:xfrm>
            <a:off x="8937015" y="4634465"/>
            <a:ext cx="869149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</a:t>
            </a:r>
          </a:p>
          <a:p>
            <a:pPr algn="ctr"/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hidden</a:t>
            </a:r>
          </a:p>
          <a:p>
            <a:pPr algn="ctr"/>
            <a:r>
              <a:rPr lang="en-US" altLang="ko-K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A9ED4C3-D92F-4F30-926F-292BF76022D6}"/>
              </a:ext>
            </a:extLst>
          </p:cNvPr>
          <p:cNvSpPr/>
          <p:nvPr/>
        </p:nvSpPr>
        <p:spPr>
          <a:xfrm>
            <a:off x="3531765" y="3197687"/>
            <a:ext cx="3340100" cy="94886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326F01B-D444-44A4-9DDF-481BB90A18FC}"/>
              </a:ext>
            </a:extLst>
          </p:cNvPr>
          <p:cNvSpPr/>
          <p:nvPr/>
        </p:nvSpPr>
        <p:spPr>
          <a:xfrm>
            <a:off x="2539902" y="3396642"/>
            <a:ext cx="94365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Attention</a:t>
            </a:r>
          </a:p>
          <a:p>
            <a:pPr algn="ctr"/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</a:t>
            </a:r>
            <a:endParaRPr lang="en-US" altLang="ko-K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C48897D-4056-493E-AEAC-39E1CBE068FF}"/>
              </a:ext>
            </a:extLst>
          </p:cNvPr>
          <p:cNvSpPr/>
          <p:nvPr/>
        </p:nvSpPr>
        <p:spPr>
          <a:xfrm>
            <a:off x="3531765" y="1586603"/>
            <a:ext cx="3373860" cy="1569345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FBB9027-8273-4ED6-B6B2-F15A317468C8}"/>
              </a:ext>
            </a:extLst>
          </p:cNvPr>
          <p:cNvSpPr/>
          <p:nvPr/>
        </p:nvSpPr>
        <p:spPr>
          <a:xfrm>
            <a:off x="2414150" y="2066450"/>
            <a:ext cx="111761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Attention</a:t>
            </a:r>
          </a:p>
          <a:p>
            <a:pPr algn="ctr"/>
            <a:r>
              <a:rPr lang="en-US" altLang="ko-K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distribution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ABB44AA-3464-4CF2-A9BC-9785554D4746}"/>
              </a:ext>
            </a:extLst>
          </p:cNvPr>
          <p:cNvSpPr/>
          <p:nvPr/>
        </p:nvSpPr>
        <p:spPr>
          <a:xfrm>
            <a:off x="4889500" y="339880"/>
            <a:ext cx="812800" cy="1130295"/>
          </a:xfrm>
          <a:prstGeom prst="rect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6F5904B-94D4-423D-8584-8EE4656F6B9A}"/>
              </a:ext>
            </a:extLst>
          </p:cNvPr>
          <p:cNvSpPr/>
          <p:nvPr/>
        </p:nvSpPr>
        <p:spPr>
          <a:xfrm>
            <a:off x="2541556" y="504320"/>
            <a:ext cx="94365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Attention</a:t>
            </a:r>
          </a:p>
          <a:p>
            <a:pPr algn="ctr"/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  <a:endParaRPr lang="en-US" altLang="ko-K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6897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6ED99-2CD4-4E62-8C01-0E940BCC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Attention is all you need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1C05F-8DE4-456D-A557-E958C617F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Transformer : RNN</a:t>
            </a:r>
            <a:r>
              <a:rPr lang="ko-KR" altLang="en-US" dirty="0"/>
              <a:t>을 사용하지 않고</a:t>
            </a:r>
            <a:r>
              <a:rPr lang="en-US" altLang="ko-KR" dirty="0"/>
              <a:t>, </a:t>
            </a:r>
            <a:r>
              <a:rPr lang="ko-KR" altLang="en-US" dirty="0"/>
              <a:t>인코더</a:t>
            </a:r>
            <a:r>
              <a:rPr lang="en-US" altLang="ko-KR" dirty="0"/>
              <a:t>-</a:t>
            </a:r>
            <a:r>
              <a:rPr lang="ko-KR" altLang="en-US" dirty="0" err="1"/>
              <a:t>디코더</a:t>
            </a:r>
            <a:r>
              <a:rPr lang="ko-KR" altLang="en-US" dirty="0"/>
              <a:t> 구조를 설계하고 </a:t>
            </a:r>
            <a:r>
              <a:rPr lang="en-US" altLang="ko-KR" dirty="0"/>
              <a:t>Attention</a:t>
            </a:r>
            <a:r>
              <a:rPr lang="ko-KR" altLang="en-US" dirty="0"/>
              <a:t>만으로 구현한 모델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1EB0E4-4890-4F9B-A80A-BD0CD071C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310" y="2996205"/>
            <a:ext cx="6663379" cy="349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51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830C2-1578-4D25-8BE1-B243152C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Attention is all you need - Attention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F352DA0-BCFD-48CC-A6FA-9D2963EFC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4035017" cy="43513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8DECE6B-F2C6-4975-8527-15E3011A8555}"/>
              </a:ext>
            </a:extLst>
          </p:cNvPr>
          <p:cNvSpPr/>
          <p:nvPr/>
        </p:nvSpPr>
        <p:spPr>
          <a:xfrm>
            <a:off x="4873216" y="2436984"/>
            <a:ext cx="527317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Self Attention :  Query, Key, Value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 동일한 경우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/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값이 같은 것이 아니라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벡터의 출처가 동일하다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8A5CED-D2D9-4077-B2D6-92C09E36BF17}"/>
              </a:ext>
            </a:extLst>
          </p:cNvPr>
          <p:cNvSpPr/>
          <p:nvPr/>
        </p:nvSpPr>
        <p:spPr>
          <a:xfrm>
            <a:off x="1614697" y="1846642"/>
            <a:ext cx="2582622" cy="1534408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61AE5F-8B05-43DA-96C5-21DA0B66941A}"/>
              </a:ext>
            </a:extLst>
          </p:cNvPr>
          <p:cNvSpPr/>
          <p:nvPr/>
        </p:nvSpPr>
        <p:spPr>
          <a:xfrm>
            <a:off x="1222174" y="3428999"/>
            <a:ext cx="3421193" cy="2521291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0B819E-1D33-463E-8574-AA3A7BE577E1}"/>
              </a:ext>
            </a:extLst>
          </p:cNvPr>
          <p:cNvSpPr/>
          <p:nvPr/>
        </p:nvSpPr>
        <p:spPr>
          <a:xfrm>
            <a:off x="528390" y="2375177"/>
            <a:ext cx="1027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</a:t>
            </a:r>
            <a:endParaRPr lang="ko-KR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D9A38B-CE9B-4F27-A65B-49C3B3571068}"/>
              </a:ext>
            </a:extLst>
          </p:cNvPr>
          <p:cNvSpPr/>
          <p:nvPr/>
        </p:nvSpPr>
        <p:spPr>
          <a:xfrm>
            <a:off x="152316" y="4504978"/>
            <a:ext cx="1064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</a:t>
            </a:r>
            <a:endParaRPr lang="ko-KR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C94493-FB6A-4DEF-A874-00481A99EEA9}"/>
              </a:ext>
            </a:extLst>
          </p:cNvPr>
          <p:cNvSpPr/>
          <p:nvPr/>
        </p:nvSpPr>
        <p:spPr>
          <a:xfrm>
            <a:off x="4873216" y="4095501"/>
            <a:ext cx="5602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Self-Attention : Query = Key = Value</a:t>
            </a:r>
          </a:p>
          <a:p>
            <a:pPr algn="r"/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Self-Attention : Query = Key = Value</a:t>
            </a:r>
          </a:p>
          <a:p>
            <a:pPr algn="r"/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Encoder-Decoder Attention : Query : </a:t>
            </a:r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디코터</a:t>
            </a:r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벡터 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Key = Value : </a:t>
            </a:r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인코더 벡터</a:t>
            </a:r>
          </a:p>
        </p:txBody>
      </p:sp>
    </p:spTree>
    <p:extLst>
      <p:ext uri="{BB962C8B-B14F-4D97-AF65-F5344CB8AC3E}">
        <p14:creationId xmlns:p14="http://schemas.microsoft.com/office/powerpoint/2010/main" val="2308925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5A200-F002-4993-822B-D50434C5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Three ways of attention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C3C6442-D96C-4601-A909-8F48FD750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7501" y="1825625"/>
            <a:ext cx="7796998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1A36C1-4E87-48D8-98DC-62E03863FCA7}"/>
              </a:ext>
            </a:extLst>
          </p:cNvPr>
          <p:cNvSpPr txBox="1"/>
          <p:nvPr/>
        </p:nvSpPr>
        <p:spPr>
          <a:xfrm>
            <a:off x="8358954" y="3367443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Query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82D478-F909-4259-A775-1AD756CCF514}"/>
              </a:ext>
            </a:extLst>
          </p:cNvPr>
          <p:cNvSpPr txBox="1"/>
          <p:nvPr/>
        </p:nvSpPr>
        <p:spPr>
          <a:xfrm>
            <a:off x="4319241" y="3367444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Key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FEAA56-1721-4E7E-8932-60BF42E21C4A}"/>
              </a:ext>
            </a:extLst>
          </p:cNvPr>
          <p:cNvSpPr txBox="1"/>
          <p:nvPr/>
        </p:nvSpPr>
        <p:spPr>
          <a:xfrm>
            <a:off x="6499674" y="6246654"/>
            <a:ext cx="36199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Masked : </a:t>
            </a:r>
            <a:r>
              <a:rPr lang="ko-KR" altLang="en-US" sz="1000" dirty="0"/>
              <a:t>미래의 것을 예측하지 못하도록 </a:t>
            </a:r>
            <a:r>
              <a:rPr lang="en-US" altLang="ko-KR" sz="1000" dirty="0"/>
              <a:t>(</a:t>
            </a:r>
            <a:r>
              <a:rPr lang="ko-KR" altLang="en-US" sz="1000" dirty="0"/>
              <a:t>왼쪽에서 오른쪽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75818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5D91E-3DBB-4338-A441-A45BE3122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Attention is all you need – Q, K, V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B53511-F9ED-4602-83CB-D0D721E25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Q,</a:t>
            </a:r>
            <a:r>
              <a:rPr lang="ko-KR" altLang="en-US" dirty="0"/>
              <a:t> </a:t>
            </a:r>
            <a:r>
              <a:rPr lang="en-US" altLang="ko-KR" dirty="0"/>
              <a:t>K,</a:t>
            </a:r>
            <a:r>
              <a:rPr lang="ko-KR" altLang="en-US" dirty="0"/>
              <a:t> </a:t>
            </a:r>
            <a:r>
              <a:rPr lang="en-US" altLang="ko-KR" dirty="0"/>
              <a:t>V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d_model</a:t>
            </a:r>
            <a:r>
              <a:rPr lang="ko-KR" altLang="en-US" dirty="0"/>
              <a:t> </a:t>
            </a:r>
            <a:r>
              <a:rPr lang="en-US" altLang="ko-KR" dirty="0"/>
              <a:t>/ heads</a:t>
            </a:r>
          </a:p>
          <a:p>
            <a:endParaRPr lang="en-US" altLang="ko-KR" dirty="0"/>
          </a:p>
          <a:p>
            <a:r>
              <a:rPr lang="en-US" altLang="ko-KR" dirty="0"/>
              <a:t>Q</a:t>
            </a:r>
            <a:r>
              <a:rPr lang="en-US" altLang="ko-KR" sz="1800" dirty="0"/>
              <a:t>(Query) </a:t>
            </a:r>
            <a:r>
              <a:rPr lang="en-US" altLang="ko-KR" dirty="0"/>
              <a:t>: </a:t>
            </a:r>
            <a:r>
              <a:rPr lang="ko-KR" altLang="en-US" dirty="0"/>
              <a:t>현재 단어</a:t>
            </a:r>
            <a:endParaRPr lang="en-US" altLang="ko-KR" dirty="0"/>
          </a:p>
          <a:p>
            <a:r>
              <a:rPr lang="en-US" altLang="ko-KR" dirty="0"/>
              <a:t>K</a:t>
            </a:r>
            <a:r>
              <a:rPr lang="en-US" altLang="ko-KR" sz="1800" dirty="0"/>
              <a:t>(Key) </a:t>
            </a:r>
            <a:r>
              <a:rPr lang="en-US" altLang="ko-KR" dirty="0"/>
              <a:t>: </a:t>
            </a:r>
            <a:r>
              <a:rPr lang="ko-KR" altLang="en-US" dirty="0"/>
              <a:t>단어의 키 값</a:t>
            </a:r>
            <a:endParaRPr lang="en-US" altLang="ko-KR" dirty="0"/>
          </a:p>
          <a:p>
            <a:r>
              <a:rPr lang="en-US" altLang="ko-KR" dirty="0"/>
              <a:t>V</a:t>
            </a:r>
            <a:r>
              <a:rPr lang="en-US" altLang="ko-KR" sz="1800" dirty="0"/>
              <a:t>(Value) </a:t>
            </a:r>
            <a:r>
              <a:rPr lang="en-US" altLang="ko-KR" dirty="0"/>
              <a:t>: </a:t>
            </a:r>
            <a:r>
              <a:rPr lang="ko-KR" altLang="en-US" dirty="0"/>
              <a:t>가중치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44C626-353C-4C4F-A975-71CC83D6E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042" y="1690688"/>
            <a:ext cx="3991568" cy="398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38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57A0E-E98F-42AC-8625-485E7D94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Self-Attention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99FB9B0-12BF-431B-A987-5A8B9A834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05034" y="1690688"/>
            <a:ext cx="4176233" cy="4351338"/>
          </a:xfrm>
          <a:prstGeom prst="rect">
            <a:avLst/>
          </a:prstGeom>
        </p:spPr>
      </p:pic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448A7BC9-FCEF-4ACC-B3FB-02C58B9EA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46" y="1690688"/>
            <a:ext cx="46193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2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58D00-56E4-49F3-87E2-C6012CE0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Attention is all you need</a:t>
            </a:r>
            <a:endParaRPr lang="ko-KR" altLang="en-US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1873FD82-5623-49A7-94EF-01D737889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97166" y="1825625"/>
            <a:ext cx="73976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7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040330C-1289-4528-BF08-07BCBBF03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3413517"/>
            <a:ext cx="6819900" cy="307935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4119C63-1B2A-426D-9BD9-3A32F4472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B5A82-33A7-484D-8812-72CF7E5C6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RNN</a:t>
            </a:r>
            <a:r>
              <a:rPr lang="ko-KR" altLang="en-US" dirty="0"/>
              <a:t>은 </a:t>
            </a:r>
            <a:r>
              <a:rPr lang="en-US" altLang="ko-KR" dirty="0"/>
              <a:t>Encoder</a:t>
            </a:r>
            <a:r>
              <a:rPr lang="ko-KR" altLang="en-US" dirty="0"/>
              <a:t>와 </a:t>
            </a:r>
            <a:r>
              <a:rPr lang="en-US" altLang="ko-KR" dirty="0"/>
              <a:t>Decoder</a:t>
            </a:r>
            <a:r>
              <a:rPr lang="ko-KR" altLang="en-US" dirty="0"/>
              <a:t>로 이루어진 모델로</a:t>
            </a:r>
            <a:r>
              <a:rPr lang="en-US" altLang="ko-KR" dirty="0"/>
              <a:t>, Encoder</a:t>
            </a:r>
            <a:r>
              <a:rPr lang="ko-KR" altLang="en-US" dirty="0"/>
              <a:t>에서 입력과 이전 은닉 상태로 현재 은닉 상태를 생성하고 </a:t>
            </a:r>
            <a:r>
              <a:rPr lang="en-US" altLang="ko-KR" dirty="0"/>
              <a:t>Decoder</a:t>
            </a:r>
            <a:r>
              <a:rPr lang="ko-KR" altLang="en-US" dirty="0"/>
              <a:t>에서는 이전 출력과 이전 상태</a:t>
            </a:r>
            <a:r>
              <a:rPr lang="en-US" altLang="ko-KR" dirty="0"/>
              <a:t>, c </a:t>
            </a:r>
            <a:r>
              <a:rPr lang="ko-KR" altLang="en-US" dirty="0"/>
              <a:t>벡터</a:t>
            </a:r>
            <a:r>
              <a:rPr lang="en-US" altLang="ko-KR" dirty="0"/>
              <a:t>(context vector)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92C21D-1D58-4DE4-BE33-90D4055A9D85}"/>
              </a:ext>
            </a:extLst>
          </p:cNvPr>
          <p:cNvSpPr/>
          <p:nvPr/>
        </p:nvSpPr>
        <p:spPr>
          <a:xfrm>
            <a:off x="2787650" y="3638550"/>
            <a:ext cx="2489200" cy="1701800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E93C67-2185-4195-BB66-DE5E60401392}"/>
              </a:ext>
            </a:extLst>
          </p:cNvPr>
          <p:cNvSpPr/>
          <p:nvPr/>
        </p:nvSpPr>
        <p:spPr>
          <a:xfrm>
            <a:off x="5994400" y="3638550"/>
            <a:ext cx="3073400" cy="1701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629E13-A18F-404D-B630-A5A1A53C37C5}"/>
              </a:ext>
            </a:extLst>
          </p:cNvPr>
          <p:cNvSpPr/>
          <p:nvPr/>
        </p:nvSpPr>
        <p:spPr>
          <a:xfrm>
            <a:off x="1368225" y="4878685"/>
            <a:ext cx="140375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9AA14B-53CD-4382-8F2D-7EFAE97A430E}"/>
              </a:ext>
            </a:extLst>
          </p:cNvPr>
          <p:cNvSpPr/>
          <p:nvPr/>
        </p:nvSpPr>
        <p:spPr>
          <a:xfrm>
            <a:off x="9061250" y="4878684"/>
            <a:ext cx="140375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</a:t>
            </a:r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coder</a:t>
            </a:r>
          </a:p>
        </p:txBody>
      </p:sp>
    </p:spTree>
    <p:extLst>
      <p:ext uri="{BB962C8B-B14F-4D97-AF65-F5344CB8AC3E}">
        <p14:creationId xmlns:p14="http://schemas.microsoft.com/office/powerpoint/2010/main" val="2003152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4DB50-428F-4143-8EC4-135539BF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Attention is all you need - Encoder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960EDAC-2072-4252-AF22-82F6372EA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65448" y="1825625"/>
            <a:ext cx="48611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93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DD929-9671-4B6A-802A-A919B19CD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Seq2Seq VS Transformers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8EE27C-B371-49A9-A580-2094D48F5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Seq2Seq : Attention </a:t>
            </a:r>
            <a:r>
              <a:rPr lang="ko-KR" altLang="en-US" dirty="0"/>
              <a:t>기법 중 </a:t>
            </a:r>
            <a:r>
              <a:rPr lang="en-US" altLang="ko-KR" dirty="0"/>
              <a:t>Encoder-decoder Attention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Transformers : Attention </a:t>
            </a:r>
            <a:r>
              <a:rPr lang="ko-KR" altLang="en-US" dirty="0"/>
              <a:t>기법 중 </a:t>
            </a:r>
            <a:r>
              <a:rPr lang="en-US" altLang="ko-KR" dirty="0"/>
              <a:t>3</a:t>
            </a:r>
            <a:r>
              <a:rPr lang="ko-KR" altLang="en-US" dirty="0"/>
              <a:t>개를 모두 다 사용</a:t>
            </a:r>
          </a:p>
        </p:txBody>
      </p:sp>
    </p:spTree>
    <p:extLst>
      <p:ext uri="{BB962C8B-B14F-4D97-AF65-F5344CB8AC3E}">
        <p14:creationId xmlns:p14="http://schemas.microsoft.com/office/powerpoint/2010/main" val="23461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45DC9-0F75-4930-9A01-2DA41A6E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E035AC-DF6C-4CE4-84F7-08B93DFDF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RNN</a:t>
            </a:r>
            <a:r>
              <a:rPr lang="ko-KR" altLang="en-US" dirty="0"/>
              <a:t>의 단점 </a:t>
            </a:r>
            <a:r>
              <a:rPr lang="en-US" altLang="ko-KR" dirty="0"/>
              <a:t>: c </a:t>
            </a:r>
            <a:r>
              <a:rPr lang="ko-KR" altLang="en-US" dirty="0"/>
              <a:t>벡터는 </a:t>
            </a:r>
            <a:r>
              <a:rPr lang="en-US" altLang="ko-KR" dirty="0"/>
              <a:t>Decoder</a:t>
            </a:r>
            <a:r>
              <a:rPr lang="ko-KR" altLang="en-US" dirty="0"/>
              <a:t>의 초기 </a:t>
            </a:r>
            <a:r>
              <a:rPr lang="ko-KR" altLang="en-US" dirty="0" err="1"/>
              <a:t>값이자</a:t>
            </a:r>
            <a:r>
              <a:rPr lang="en-US" altLang="ko-KR" dirty="0"/>
              <a:t>, </a:t>
            </a:r>
            <a:r>
              <a:rPr lang="ko-KR" altLang="en-US" dirty="0"/>
              <a:t>인코더의 모든 정보가 축약된 벡터인데</a:t>
            </a:r>
            <a:r>
              <a:rPr lang="en-US" altLang="ko-KR" dirty="0"/>
              <a:t>, </a:t>
            </a:r>
            <a:r>
              <a:rPr lang="ko-KR" altLang="en-US" dirty="0"/>
              <a:t>만약 매우 긴 입력이 들어왔을 시 좋은 성능을 나타내기 어려움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02F4F8-96E8-4902-A586-AEDA88F13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122" y="3342966"/>
            <a:ext cx="8919256" cy="241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3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90A74-48B9-4D02-80A0-995485A6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Attention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B579A6-1EA5-4B6C-BC09-DADE9841D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RNN</a:t>
            </a:r>
            <a:r>
              <a:rPr lang="ko-KR" altLang="en-US" dirty="0"/>
              <a:t>의 이러한 단점을 개선해 낸 것이 </a:t>
            </a:r>
            <a:r>
              <a:rPr lang="en-US" altLang="ko-KR" dirty="0"/>
              <a:t>Attention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위의 사진과 같이 집중하는 방식으로 좋은 성능을 나타냄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357184-CAB3-4DF1-92E4-DBEAA5EA0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267745"/>
            <a:ext cx="11353800" cy="232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66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293FE-A1B9-4B6C-A867-197CE798F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Attention Seq2Seq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87E5F50-FDB9-48D8-9CE7-D88D7596A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Attention</a:t>
            </a:r>
            <a:r>
              <a:rPr lang="ko-KR" altLang="en-US" dirty="0"/>
              <a:t>을 이용한 </a:t>
            </a:r>
            <a:r>
              <a:rPr lang="en-US" altLang="ko-KR" dirty="0"/>
              <a:t>Seq2Seq</a:t>
            </a:r>
            <a:r>
              <a:rPr lang="ko-KR" altLang="en-US" dirty="0"/>
              <a:t>는 </a:t>
            </a:r>
            <a:r>
              <a:rPr lang="en-US" altLang="ko-KR" dirty="0"/>
              <a:t>4</a:t>
            </a:r>
            <a:r>
              <a:rPr lang="ko-KR" altLang="en-US" dirty="0"/>
              <a:t>개의 수식이 필요하다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A21B9BBF-D7A7-4622-9FE4-211396C32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750" y="2352675"/>
            <a:ext cx="87482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9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A893B-D70E-4F30-B8FA-14A0BD76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Attention Score(Alignment Score)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2F4D63-FA35-4A29-A773-FBA4F543A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Attention Score : </a:t>
            </a:r>
            <a:r>
              <a:rPr lang="ko-KR" altLang="en-US" dirty="0"/>
              <a:t>어느 입력에 집중할 것인지 수치화 한 것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5C4F09-D7CE-4573-A3D4-54303E7A3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781" y="2661584"/>
            <a:ext cx="7310438" cy="267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2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2A0FE-C421-4E40-B0A3-89D413C4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Attention Score(Alignment Score)</a:t>
            </a:r>
            <a:endParaRPr lang="ko-KR" altLang="en-US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8B27F527-498D-496B-AE4C-3A0345F5C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235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19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21E8B-1DD7-4C58-A8BC-D2F94E1D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2. Attention Distribution(Attention Weights)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026B90-BA1C-4454-B100-6EC3F1221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Attention Distribution : Attention Score</a:t>
            </a:r>
            <a:r>
              <a:rPr lang="ko-KR" altLang="en-US" dirty="0"/>
              <a:t>를 </a:t>
            </a: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함수를 이용해 만든 </a:t>
            </a:r>
            <a:r>
              <a:rPr lang="en-US" altLang="ko-KR" dirty="0"/>
              <a:t>0~1</a:t>
            </a:r>
            <a:r>
              <a:rPr lang="ko-KR" altLang="en-US" dirty="0"/>
              <a:t>사이의 값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8378DB-9D43-4806-9AAD-9C33C753F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470" y="2882900"/>
            <a:ext cx="916106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BC9F7-6FD6-4531-B75E-E59351C8C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2. Attention Distribution(Attention Weights)</a:t>
            </a:r>
            <a:endParaRPr lang="ko-KR" altLang="en-US" sz="40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98AB871-3993-48A7-B245-E09AB53CD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4050" y="1625933"/>
            <a:ext cx="10515600" cy="264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10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665</Words>
  <Application>Microsoft Office PowerPoint</Application>
  <PresentationFormat>와이드스크린</PresentationFormat>
  <Paragraphs>116</Paragraphs>
  <Slides>21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Attention 차이점</vt:lpstr>
      <vt:lpstr>RNN</vt:lpstr>
      <vt:lpstr>RNN</vt:lpstr>
      <vt:lpstr>Attention</vt:lpstr>
      <vt:lpstr>Attention Seq2Seq</vt:lpstr>
      <vt:lpstr>1. Attention Score(Alignment Score)</vt:lpstr>
      <vt:lpstr>1. Attention Score(Alignment Score)</vt:lpstr>
      <vt:lpstr>2. Attention Distribution(Attention Weights)</vt:lpstr>
      <vt:lpstr>2. Attention Distribution(Attention Weights)</vt:lpstr>
      <vt:lpstr>3. Attention Output</vt:lpstr>
      <vt:lpstr>3. Attention Output</vt:lpstr>
      <vt:lpstr>4. Decoder hidden state</vt:lpstr>
      <vt:lpstr>PowerPoint 프레젠테이션</vt:lpstr>
      <vt:lpstr>Attention is all you need</vt:lpstr>
      <vt:lpstr>Attention is all you need - Attention</vt:lpstr>
      <vt:lpstr>Three ways of attention</vt:lpstr>
      <vt:lpstr>Attention is all you need – Q, K, V</vt:lpstr>
      <vt:lpstr>Self-Attention</vt:lpstr>
      <vt:lpstr>Attention is all you need</vt:lpstr>
      <vt:lpstr>Attention is all you need - Encoder</vt:lpstr>
      <vt:lpstr>Seq2Seq VS Transformers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 차이점</dc:title>
  <dc:creator>abc</dc:creator>
  <cp:lastModifiedBy>abc</cp:lastModifiedBy>
  <cp:revision>29</cp:revision>
  <cp:lastPrinted>2020-11-03T05:58:23Z</cp:lastPrinted>
  <dcterms:created xsi:type="dcterms:W3CDTF">2020-11-02T02:19:08Z</dcterms:created>
  <dcterms:modified xsi:type="dcterms:W3CDTF">2020-11-03T06:57:09Z</dcterms:modified>
</cp:coreProperties>
</file>