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448" r:id="rId2"/>
    <p:sldId id="513" r:id="rId3"/>
    <p:sldId id="516" r:id="rId4"/>
    <p:sldId id="502" r:id="rId5"/>
    <p:sldId id="503" r:id="rId6"/>
    <p:sldId id="517" r:id="rId7"/>
    <p:sldId id="504" r:id="rId8"/>
    <p:sldId id="505" r:id="rId9"/>
    <p:sldId id="506" r:id="rId10"/>
    <p:sldId id="507" r:id="rId11"/>
    <p:sldId id="508" r:id="rId12"/>
    <p:sldId id="510" r:id="rId13"/>
    <p:sldId id="514" r:id="rId14"/>
    <p:sldId id="515" r:id="rId15"/>
    <p:sldId id="518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491" r:id="rId25"/>
    <p:sldId id="519" r:id="rId26"/>
    <p:sldId id="520" r:id="rId27"/>
    <p:sldId id="521" r:id="rId28"/>
    <p:sldId id="522" r:id="rId29"/>
    <p:sldId id="524" r:id="rId30"/>
    <p:sldId id="523" r:id="rId31"/>
    <p:sldId id="525" r:id="rId32"/>
    <p:sldId id="526" r:id="rId33"/>
    <p:sldId id="527" r:id="rId34"/>
    <p:sldId id="528" r:id="rId35"/>
    <p:sldId id="529" r:id="rId36"/>
    <p:sldId id="530" r:id="rId37"/>
    <p:sldId id="532" r:id="rId38"/>
    <p:sldId id="533" r:id="rId39"/>
    <p:sldId id="537" r:id="rId40"/>
    <p:sldId id="541" r:id="rId41"/>
    <p:sldId id="542" r:id="rId42"/>
    <p:sldId id="531" r:id="rId43"/>
    <p:sldId id="534" r:id="rId44"/>
    <p:sldId id="535" r:id="rId45"/>
    <p:sldId id="536" r:id="rId46"/>
    <p:sldId id="539" r:id="rId47"/>
    <p:sldId id="540" r:id="rId48"/>
    <p:sldId id="466" r:id="rId49"/>
  </p:sldIdLst>
  <p:sldSz cx="9906000" cy="6858000" type="A4"/>
  <p:notesSz cx="6797675" cy="9928225"/>
  <p:embeddedFontLst>
    <p:embeddedFont>
      <p:font typeface="HY헤드라인M" panose="02030600000101010101" pitchFamily="18" charset="-127"/>
      <p:regular r:id="rId52"/>
    </p:embeddedFont>
    <p:embeddedFont>
      <p:font typeface="맑은 고딕" panose="020B0503020000020004" pitchFamily="50" charset="-127"/>
      <p:regular r:id="rId53"/>
      <p:bold r:id="rId54"/>
    </p:embeddedFont>
  </p:embeddedFontLst>
  <p:defaultTextStyle>
    <a:defPPr>
      <a:defRPr lang="ko-KR"/>
    </a:defPPr>
    <a:lvl1pPr algn="ctr" rtl="0" fontAlgn="base">
      <a:lnSpc>
        <a:spcPct val="110000"/>
      </a:lnSpc>
      <a:spcBef>
        <a:spcPct val="0"/>
      </a:spcBef>
      <a:spcAft>
        <a:spcPct val="0"/>
      </a:spcAft>
      <a:buFont typeface="Wingdings" panose="05000000000000000000" pitchFamily="2" charset="2"/>
      <a:defRPr sz="1200" kern="1200">
        <a:solidFill>
          <a:schemeClr val="bg1"/>
        </a:solidFill>
        <a:latin typeface="Arial" panose="020B0604020202020204" pitchFamily="34" charset="0"/>
        <a:ea typeface="굴림체" panose="020B0609000101010101" pitchFamily="49" charset="-127"/>
        <a:cs typeface="+mn-cs"/>
      </a:defRPr>
    </a:lvl1pPr>
    <a:lvl2pPr marL="457200" algn="ctr" rtl="0" fontAlgn="base">
      <a:lnSpc>
        <a:spcPct val="110000"/>
      </a:lnSpc>
      <a:spcBef>
        <a:spcPct val="0"/>
      </a:spcBef>
      <a:spcAft>
        <a:spcPct val="0"/>
      </a:spcAft>
      <a:buFont typeface="Wingdings" panose="05000000000000000000" pitchFamily="2" charset="2"/>
      <a:defRPr sz="1200" kern="1200">
        <a:solidFill>
          <a:schemeClr val="bg1"/>
        </a:solidFill>
        <a:latin typeface="Arial" panose="020B0604020202020204" pitchFamily="34" charset="0"/>
        <a:ea typeface="굴림체" panose="020B0609000101010101" pitchFamily="49" charset="-127"/>
        <a:cs typeface="+mn-cs"/>
      </a:defRPr>
    </a:lvl2pPr>
    <a:lvl3pPr marL="914400" algn="ctr" rtl="0" fontAlgn="base">
      <a:lnSpc>
        <a:spcPct val="110000"/>
      </a:lnSpc>
      <a:spcBef>
        <a:spcPct val="0"/>
      </a:spcBef>
      <a:spcAft>
        <a:spcPct val="0"/>
      </a:spcAft>
      <a:buFont typeface="Wingdings" panose="05000000000000000000" pitchFamily="2" charset="2"/>
      <a:defRPr sz="1200" kern="1200">
        <a:solidFill>
          <a:schemeClr val="bg1"/>
        </a:solidFill>
        <a:latin typeface="Arial" panose="020B0604020202020204" pitchFamily="34" charset="0"/>
        <a:ea typeface="굴림체" panose="020B0609000101010101" pitchFamily="49" charset="-127"/>
        <a:cs typeface="+mn-cs"/>
      </a:defRPr>
    </a:lvl3pPr>
    <a:lvl4pPr marL="1371600" algn="ctr" rtl="0" fontAlgn="base">
      <a:lnSpc>
        <a:spcPct val="110000"/>
      </a:lnSpc>
      <a:spcBef>
        <a:spcPct val="0"/>
      </a:spcBef>
      <a:spcAft>
        <a:spcPct val="0"/>
      </a:spcAft>
      <a:buFont typeface="Wingdings" panose="05000000000000000000" pitchFamily="2" charset="2"/>
      <a:defRPr sz="1200" kern="1200">
        <a:solidFill>
          <a:schemeClr val="bg1"/>
        </a:solidFill>
        <a:latin typeface="Arial" panose="020B0604020202020204" pitchFamily="34" charset="0"/>
        <a:ea typeface="굴림체" panose="020B0609000101010101" pitchFamily="49" charset="-127"/>
        <a:cs typeface="+mn-cs"/>
      </a:defRPr>
    </a:lvl4pPr>
    <a:lvl5pPr marL="1828800" algn="ctr" rtl="0" fontAlgn="base">
      <a:lnSpc>
        <a:spcPct val="110000"/>
      </a:lnSpc>
      <a:spcBef>
        <a:spcPct val="0"/>
      </a:spcBef>
      <a:spcAft>
        <a:spcPct val="0"/>
      </a:spcAft>
      <a:buFont typeface="Wingdings" panose="05000000000000000000" pitchFamily="2" charset="2"/>
      <a:defRPr sz="1200" kern="1200">
        <a:solidFill>
          <a:schemeClr val="bg1"/>
        </a:solidFill>
        <a:latin typeface="Arial" panose="020B0604020202020204" pitchFamily="34" charset="0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bg1"/>
        </a:solidFill>
        <a:latin typeface="Arial" panose="020B0604020202020204" pitchFamily="34" charset="0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sz="1200" kern="1200">
        <a:solidFill>
          <a:schemeClr val="bg1"/>
        </a:solidFill>
        <a:latin typeface="Arial" panose="020B0604020202020204" pitchFamily="34" charset="0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sz="1200" kern="1200">
        <a:solidFill>
          <a:schemeClr val="bg1"/>
        </a:solidFill>
        <a:latin typeface="Arial" panose="020B0604020202020204" pitchFamily="34" charset="0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sz="1200" kern="1200">
        <a:solidFill>
          <a:schemeClr val="bg1"/>
        </a:solidFill>
        <a:latin typeface="Arial" panose="020B0604020202020204" pitchFamily="34" charset="0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686">
          <p15:clr>
            <a:srgbClr val="A4A3A4"/>
          </p15:clr>
        </p15:guide>
        <p15:guide id="4" orient="horz" pos="2840">
          <p15:clr>
            <a:srgbClr val="A4A3A4"/>
          </p15:clr>
        </p15:guide>
        <p15:guide id="5" pos="5978">
          <p15:clr>
            <a:srgbClr val="A4A3A4"/>
          </p15:clr>
        </p15:guide>
        <p15:guide id="6" pos="240">
          <p15:clr>
            <a:srgbClr val="A4A3A4"/>
          </p15:clr>
        </p15:guide>
        <p15:guide id="7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기준" initials="고기" lastIdx="1" clrIdx="0">
    <p:extLst>
      <p:ext uri="{19B8F6BF-5375-455C-9EA6-DF929625EA0E}">
        <p15:presenceInfo xmlns:p15="http://schemas.microsoft.com/office/powerpoint/2012/main" userId="72ccb2e6bca953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D96"/>
    <a:srgbClr val="FF0000"/>
    <a:srgbClr val="AAAAAA"/>
    <a:srgbClr val="2E6FAF"/>
    <a:srgbClr val="CC0000"/>
    <a:srgbClr val="4477BB"/>
    <a:srgbClr val="7BDCFF"/>
    <a:srgbClr val="000066"/>
    <a:srgbClr val="859ED1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 autoAdjust="0"/>
    <p:restoredTop sz="90398" autoAdjust="0"/>
  </p:normalViewPr>
  <p:slideViewPr>
    <p:cSldViewPr snapToObjects="1">
      <p:cViewPr varScale="1">
        <p:scale>
          <a:sx n="103" d="100"/>
          <a:sy n="103" d="100"/>
        </p:scale>
        <p:origin x="1818" y="114"/>
      </p:cViewPr>
      <p:guideLst>
        <p:guide orient="horz" pos="1729"/>
        <p:guide orient="horz" pos="4319"/>
        <p:guide orient="horz" pos="686"/>
        <p:guide orient="horz" pos="2840"/>
        <p:guide pos="5978"/>
        <p:guide pos="24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Objects="1">
      <p:cViewPr varScale="1">
        <p:scale>
          <a:sx n="80" d="100"/>
          <a:sy n="80" d="100"/>
        </p:scale>
        <p:origin x="4014" y="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lnSpc>
                <a:spcPct val="100000"/>
              </a:lnSpc>
              <a:buFontTx/>
              <a:buNone/>
              <a:defRPr kumimoji="1">
                <a:solidFill>
                  <a:schemeClr val="tx1"/>
                </a:solidFill>
                <a:latin typeface="굴림체" pitchFamily="49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buFontTx/>
              <a:buNone/>
              <a:defRPr kumimoji="1">
                <a:solidFill>
                  <a:schemeClr val="tx1"/>
                </a:solidFill>
                <a:latin typeface="굴림체" pitchFamily="49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9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lnSpc>
                <a:spcPct val="100000"/>
              </a:lnSpc>
              <a:buFontTx/>
              <a:buNone/>
              <a:defRPr kumimoji="1">
                <a:solidFill>
                  <a:schemeClr val="tx1"/>
                </a:solidFill>
                <a:latin typeface="굴림체" pitchFamily="49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9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buFontTx/>
              <a:buNone/>
              <a:defRPr kumimoji="1">
                <a:solidFill>
                  <a:schemeClr val="tx1"/>
                </a:solidFill>
                <a:latin typeface="굴림체" panose="020B0609000101010101" pitchFamily="49" charset="-127"/>
              </a:defRPr>
            </a:lvl1pPr>
          </a:lstStyle>
          <a:p>
            <a:fld id="{7C76E05C-4744-41E1-AB4A-8EF88486191F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696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lnSpc>
                <a:spcPct val="100000"/>
              </a:lnSpc>
              <a:buFontTx/>
              <a:buNone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buFontTx/>
              <a:buNone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80037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lnSpc>
                <a:spcPct val="100000"/>
              </a:lnSpc>
              <a:buFontTx/>
              <a:buNone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buFontTx/>
              <a:buNone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5444E4-CB58-4965-B9ED-00E73F463E6A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1580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/>
            <a:fld id="{BDC6C185-F98E-4ABD-8B95-C2D85EA42A37}" type="slidenum">
              <a: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0</a:t>
            </a:fld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72684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444E4-CB58-4965-B9ED-00E73F463E6A}" type="slidenum">
              <a:rPr lang="en-US" altLang="ko-KR" smtClean="0"/>
              <a:pPr/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0689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444E4-CB58-4965-B9ED-00E73F463E6A}" type="slidenum">
              <a:rPr lang="en-US" altLang="ko-KR" smtClean="0"/>
              <a:pPr/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0600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444E4-CB58-4965-B9ED-00E73F463E6A}" type="slidenum">
              <a:rPr lang="en-US" altLang="ko-KR" smtClean="0"/>
              <a:pPr/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584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/>
            <a:fld id="{BDC6C185-F98E-4ABD-8B95-C2D85EA42A37}" type="slidenum">
              <a: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28</a:t>
            </a:fld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556049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리눅스는 디스크에서 데이터를 가져오고 저장을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디스크에서 데이터를 가져오거나 저장할 때 매우 느리기 때문에 시스템 부하를 발생을 시킨다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과정을 보다 빠르게 하기위해서 디스크에서 한번 가져온 내용을 메모리의 </a:t>
            </a:r>
            <a:r>
              <a:rPr lang="ko-KR" altLang="en-US" dirty="0" err="1"/>
              <a:t>캐싱</a:t>
            </a:r>
            <a:r>
              <a:rPr lang="ko-KR" altLang="en-US" dirty="0"/>
              <a:t> 영역에 저장을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 가져온 데이터는 메모리 </a:t>
            </a:r>
            <a:r>
              <a:rPr lang="ko-KR" altLang="en-US" dirty="0" err="1"/>
              <a:t>캐싱</a:t>
            </a:r>
            <a:r>
              <a:rPr lang="ko-KR" altLang="en-US" dirty="0"/>
              <a:t> 영역에 </a:t>
            </a:r>
            <a:r>
              <a:rPr lang="ko-KR" altLang="en-US" dirty="0" err="1"/>
              <a:t>저장되어있기</a:t>
            </a:r>
            <a:r>
              <a:rPr lang="ko-KR" altLang="en-US" dirty="0"/>
              <a:t> 때문에 디스크보다  더 빠르게 가져와 사용할 수 있게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사용되는 </a:t>
            </a:r>
            <a:r>
              <a:rPr lang="ko-KR" altLang="en-US" dirty="0" err="1"/>
              <a:t>메모리캐싱</a:t>
            </a:r>
            <a:r>
              <a:rPr lang="ko-KR" altLang="en-US" dirty="0"/>
              <a:t> 영역을 버퍼와 캐시라고 부른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444E4-CB58-4965-B9ED-00E73F463E6A}" type="slidenum">
              <a:rPr lang="en-US" altLang="ko-KR" smtClean="0"/>
              <a:pPr/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7014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444E4-CB58-4965-B9ED-00E73F463E6A}" type="slidenum">
              <a:rPr lang="en-US" altLang="ko-KR" smtClean="0"/>
              <a:pPr/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085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/>
            <a:fld id="{BDC6C185-F98E-4ABD-8B95-C2D85EA42A37}" type="slidenum">
              <a: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39</a:t>
            </a:fld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100472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444E4-CB58-4965-B9ED-00E73F463E6A}" type="slidenum">
              <a:rPr lang="en-US" altLang="ko-KR" smtClean="0"/>
              <a:pPr/>
              <a:t>40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7990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/>
            <a:fld id="{BDC6C185-F98E-4ABD-8B95-C2D85EA42A37}" type="slidenum">
              <a: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41</a:t>
            </a:fld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430719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444E4-CB58-4965-B9ED-00E73F463E6A}" type="slidenum">
              <a:rPr lang="en-US" altLang="ko-KR" smtClean="0"/>
              <a:pPr/>
              <a:t>42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1401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/>
            <a:fld id="{BDC6C185-F98E-4ABD-8B95-C2D85EA42A37}" type="slidenum">
              <a: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1</a:t>
            </a:fld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185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444E4-CB58-4965-B9ED-00E73F463E6A}" type="slidenum">
              <a:rPr lang="en-US" altLang="ko-KR" smtClean="0"/>
              <a:pPr/>
              <a:t>43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783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444E4-CB58-4965-B9ED-00E73F463E6A}" type="slidenum">
              <a:rPr lang="en-US" altLang="ko-KR" smtClean="0"/>
              <a:pPr/>
              <a:t>44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6201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/>
            <a:fld id="{BDC6C185-F98E-4ABD-8B95-C2D85EA42A37}" type="slidenum">
              <a: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45</a:t>
            </a:fld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50636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444E4-CB58-4965-B9ED-00E73F463E6A}" type="slidenum">
              <a:rPr lang="en-US" altLang="ko-KR" smtClean="0"/>
              <a:pPr/>
              <a:t>46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2126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/>
            <a:fld id="{BDC6C185-F98E-4ABD-8B95-C2D85EA42A37}" type="slidenum">
              <a: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47</a:t>
            </a:fld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310505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/>
            <a:fld id="{BDC6C185-F98E-4ABD-8B95-C2D85EA42A37}" type="slidenum">
              <a: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2</a:t>
            </a:fld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788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444E4-CB58-4965-B9ED-00E73F463E6A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458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/>
            <a:fld id="{BDC6C185-F98E-4ABD-8B95-C2D85EA42A37}" type="slidenum">
              <a: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5</a:t>
            </a:fld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99955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Encapsulation : </a:t>
            </a:r>
            <a:r>
              <a:rPr lang="ko-KR" altLang="en-US" dirty="0"/>
              <a:t>특정한 프로토콜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를 원래 데이터의 추가시키는 과정</a:t>
            </a:r>
            <a:r>
              <a:rPr lang="en-US" altLang="ko-KR" dirty="0"/>
              <a:t>. </a:t>
            </a:r>
            <a:r>
              <a:rPr lang="ko-KR" altLang="en-US" dirty="0"/>
              <a:t>주로 상위계층에서 하위계층으로 데이터를 전달하면서 각 계층의 정보를 담은 </a:t>
            </a:r>
            <a:r>
              <a:rPr lang="en-US" altLang="ko-KR" dirty="0"/>
              <a:t>Header </a:t>
            </a:r>
            <a:r>
              <a:rPr lang="ko-KR" altLang="en-US" dirty="0"/>
              <a:t>를 기존의 데이터에 </a:t>
            </a:r>
            <a:r>
              <a:rPr lang="ko-KR" altLang="en-US" dirty="0" err="1"/>
              <a:t>붙여나가는</a:t>
            </a:r>
            <a:r>
              <a:rPr lang="ko-KR" altLang="en-US" dirty="0"/>
              <a:t> 과정을 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Decapsulation : Encapsulation </a:t>
            </a:r>
            <a:r>
              <a:rPr lang="ko-KR" altLang="en-US" dirty="0"/>
              <a:t>의 반대로 캡슐화 되어있는 데이터의 역으로 풀어내는 과정</a:t>
            </a:r>
            <a:r>
              <a:rPr lang="en-US" altLang="ko-KR" dirty="0"/>
              <a:t>. </a:t>
            </a:r>
            <a:r>
              <a:rPr lang="ko-KR" altLang="en-US" dirty="0"/>
              <a:t>하위계층에서 상위계층으로 데이터를 올려 보내는 과정을 말하며</a:t>
            </a:r>
            <a:r>
              <a:rPr lang="en-US" altLang="ko-KR" dirty="0"/>
              <a:t>, </a:t>
            </a:r>
            <a:r>
              <a:rPr lang="ko-KR" altLang="en-US" dirty="0"/>
              <a:t>각 계층별로 캡슐화 된 해당 프로토콜이 동작한 후에 나머지 캡슐화 된 부분은 상위 부분으로 올려서 처리하게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계층을 나눈 이유는 통신의 흐름을 한눈에 보고 </a:t>
            </a:r>
            <a:r>
              <a:rPr lang="en-US" altLang="ko-KR" dirty="0"/>
              <a:t>7</a:t>
            </a:r>
            <a:r>
              <a:rPr lang="ko-KR" altLang="en-US" dirty="0"/>
              <a:t>단계에서 하나가 오류가 발생하게 되면 다른 계층을 건들이지 않고 문제가 발생한 계층만 오류를 잡을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들어 </a:t>
            </a:r>
            <a:r>
              <a:rPr lang="en-US" altLang="ko-KR" dirty="0"/>
              <a:t>PC</a:t>
            </a:r>
            <a:r>
              <a:rPr lang="ko-KR" altLang="en-US" dirty="0"/>
              <a:t>방에서 모든 </a:t>
            </a:r>
            <a:r>
              <a:rPr lang="en-US" altLang="ko-KR" dirty="0"/>
              <a:t>PC</a:t>
            </a:r>
            <a:r>
              <a:rPr lang="ko-KR" altLang="en-US" dirty="0"/>
              <a:t>가 통신이 안되면 라우터 문제</a:t>
            </a:r>
            <a:r>
              <a:rPr lang="en-US" altLang="ko-KR" dirty="0"/>
              <a:t>(3</a:t>
            </a:r>
            <a:r>
              <a:rPr lang="ko-KR" altLang="en-US" dirty="0"/>
              <a:t>계층</a:t>
            </a:r>
            <a:r>
              <a:rPr lang="en-US" altLang="ko-KR" dirty="0"/>
              <a:t>) </a:t>
            </a:r>
            <a:r>
              <a:rPr lang="ko-KR" altLang="en-US" dirty="0"/>
              <a:t>또는 회선 문제</a:t>
            </a:r>
            <a:r>
              <a:rPr lang="en-US" altLang="ko-KR" dirty="0"/>
              <a:t>(1</a:t>
            </a:r>
            <a:r>
              <a:rPr lang="ko-KR" altLang="en-US" dirty="0"/>
              <a:t>계층</a:t>
            </a:r>
            <a:r>
              <a:rPr lang="en-US" altLang="ko-KR" dirty="0"/>
              <a:t>)</a:t>
            </a:r>
            <a:r>
              <a:rPr lang="ko-KR" altLang="en-US" dirty="0"/>
              <a:t>을 유추 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444E4-CB58-4965-B9ED-00E73F463E6A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22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/>
            <a:fld id="{BDC6C185-F98E-4ABD-8B95-C2D85EA42A37}" type="slidenum">
              <a: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14</a:t>
            </a:fld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595095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444E4-CB58-4965-B9ED-00E73F463E6A}" type="slidenum">
              <a:rPr lang="en-US" altLang="ko-KR" smtClean="0"/>
              <a:pPr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303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444E4-CB58-4965-B9ED-00E73F463E6A}" type="slidenum">
              <a:rPr lang="en-US" altLang="ko-KR" smtClean="0"/>
              <a:pPr/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368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5">
            <a:extLst>
              <a:ext uri="{FF2B5EF4-FFF2-40B4-BE49-F238E27FC236}">
                <a16:creationId xmlns:a16="http://schemas.microsoft.com/office/drawing/2014/main" id="{AE800BDF-5032-549D-3E93-85DB4E40EB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906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>
            <a:extLst>
              <a:ext uri="{FF2B5EF4-FFF2-40B4-BE49-F238E27FC236}">
                <a16:creationId xmlns:a16="http://schemas.microsoft.com/office/drawing/2014/main" id="{3152567B-E103-DB75-F0E3-32062B52D8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344" y="5722098"/>
            <a:ext cx="1408907" cy="3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21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763" y="548680"/>
            <a:ext cx="2834109" cy="30777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41362" y="1082675"/>
            <a:ext cx="8793176" cy="336550"/>
          </a:xfrm>
          <a:prstGeom prst="rect">
            <a:avLst/>
          </a:prstGeom>
        </p:spPr>
        <p:txBody>
          <a:bodyPr vert="eaVert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8136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91388" y="676275"/>
            <a:ext cx="2343150" cy="7429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638526" y="676275"/>
            <a:ext cx="7777514" cy="742950"/>
          </a:xfrm>
          <a:prstGeom prst="rect">
            <a:avLst/>
          </a:prstGeom>
        </p:spPr>
        <p:txBody>
          <a:bodyPr vert="eaVert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2742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5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83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12856" y="1016732"/>
            <a:ext cx="5280293" cy="430887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rgbClr val="0E4D96"/>
                </a:solidFill>
              </a:defRPr>
            </a:lvl1pPr>
          </a:lstStyle>
          <a:p>
            <a:r>
              <a:rPr lang="ko-KR" altLang="en-US" dirty="0" err="1"/>
              <a:t>메리츠캐피탈</a:t>
            </a:r>
            <a:r>
              <a:rPr lang="ko-KR" altLang="en-US" dirty="0"/>
              <a:t> 백업솔루션 고도화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A2CA8D-342F-19B5-7A0E-884FD6B10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5" b="17156"/>
          <a:stretch/>
        </p:blipFill>
        <p:spPr>
          <a:xfrm>
            <a:off x="200472" y="127791"/>
            <a:ext cx="2491236" cy="504056"/>
          </a:xfrm>
          <a:prstGeom prst="rect">
            <a:avLst/>
          </a:prstGeom>
        </p:spPr>
      </p:pic>
      <p:pic>
        <p:nvPicPr>
          <p:cNvPr id="13" name="그림 8">
            <a:extLst>
              <a:ext uri="{FF2B5EF4-FFF2-40B4-BE49-F238E27FC236}">
                <a16:creationId xmlns:a16="http://schemas.microsoft.com/office/drawing/2014/main" id="{3152567B-E103-DB75-F0E3-32062B52D8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344" y="5722098"/>
            <a:ext cx="1408907" cy="3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ontents_v9">
            <a:extLst>
              <a:ext uri="{FF2B5EF4-FFF2-40B4-BE49-F238E27FC236}">
                <a16:creationId xmlns:a16="http://schemas.microsoft.com/office/drawing/2014/main" id="{8B7BD22E-D0AE-3013-59B2-23DD07BF31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49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C2C33A67-04C2-CBFE-13F5-98392563DC0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233488" y="449615"/>
            <a:ext cx="2351087" cy="642937"/>
            <a:chOff x="308" y="276"/>
            <a:chExt cx="1481" cy="402"/>
          </a:xfrm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7ED7542-007A-9F88-86BD-A2C19E8C0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" y="276"/>
              <a:ext cx="1461" cy="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2700" algn="ctr" rotWithShape="0">
                <a:srgbClr val="B2B2B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108000" bIns="0" anchor="b"/>
            <a:lstStyle/>
            <a:p>
              <a:pPr algn="l" latinLnBrk="0"/>
              <a:endParaRPr kumimoji="1" lang="ko-KR" altLang="en-US" sz="1800" b="0" dirty="0">
                <a:latin typeface="+mn-ea"/>
                <a:ea typeface="+mn-ea"/>
              </a:endParaRPr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177C716-82CF-2F36-847F-368DF78E7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276"/>
              <a:ext cx="1461" cy="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10800000" algn="ctr" rotWithShape="0">
                <a:srgbClr val="B2B2B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108000" bIns="0" anchor="b"/>
            <a:lstStyle/>
            <a:p>
              <a:pPr marL="92075" algn="l" latinLnBrk="0"/>
              <a:endParaRPr kumimoji="1" lang="ko-KR" altLang="en-US" sz="3200" b="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6" name="Group 7">
            <a:extLst>
              <a:ext uri="{FF2B5EF4-FFF2-40B4-BE49-F238E27FC236}">
                <a16:creationId xmlns:a16="http://schemas.microsoft.com/office/drawing/2014/main" id="{00062DA1-399A-BC36-351D-CECC7190D0D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452563" y="640115"/>
            <a:ext cx="1912937" cy="409575"/>
            <a:chOff x="907" y="416"/>
            <a:chExt cx="1205" cy="258"/>
          </a:xfrm>
        </p:grpSpPr>
        <p:sp>
          <p:nvSpPr>
            <p:cNvPr id="17" name="WordArt 8">
              <a:extLst>
                <a:ext uri="{FF2B5EF4-FFF2-40B4-BE49-F238E27FC236}">
                  <a16:creationId xmlns:a16="http://schemas.microsoft.com/office/drawing/2014/main" id="{DEBE8C28-D4E9-9C1C-2A01-F3780B531255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912" y="422"/>
              <a:ext cx="1200" cy="25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b="0" kern="10">
                  <a:solidFill>
                    <a:schemeClr val="accent1"/>
                  </a:solidFill>
                  <a:latin typeface="+mn-ea"/>
                  <a:ea typeface="+mn-ea"/>
                </a:rPr>
                <a:t>Contents</a:t>
              </a:r>
              <a:endParaRPr lang="ru-RU" sz="3600" b="0" kern="1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WordArt 9">
              <a:extLst>
                <a:ext uri="{FF2B5EF4-FFF2-40B4-BE49-F238E27FC236}">
                  <a16:creationId xmlns:a16="http://schemas.microsoft.com/office/drawing/2014/main" id="{F6DE9EA1-5A8D-4542-161D-7A7211D34F20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907" y="416"/>
              <a:ext cx="1200" cy="252"/>
            </a:xfrm>
            <a:prstGeom prst="rect">
              <a:avLst/>
            </a:prstGeom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b="0" kern="10" dirty="0">
                  <a:solidFill>
                    <a:srgbClr val="00B0F0"/>
                  </a:solidFill>
                  <a:latin typeface="+mn-ea"/>
                  <a:ea typeface="+mn-ea"/>
                </a:rPr>
                <a:t>Contents</a:t>
              </a:r>
              <a:endParaRPr lang="ru-RU" sz="3600" b="0" kern="10" dirty="0">
                <a:solidFill>
                  <a:srgbClr val="00B0F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12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7310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97">
            <a:extLst>
              <a:ext uri="{FF2B5EF4-FFF2-40B4-BE49-F238E27FC236}">
                <a16:creationId xmlns:a16="http://schemas.microsoft.com/office/drawing/2014/main" id="{BE42C408-03D9-4BF7-3D2A-05852BB339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r>
              <a:rPr lang="en-US" altLang="ko-KR" sz="1600" b="1" dirty="0">
                <a:latin typeface="+mn-ea"/>
                <a:ea typeface="+mn-ea"/>
              </a:rPr>
              <a:t>Ⅰ. </a:t>
            </a:r>
            <a:r>
              <a:rPr lang="ko-KR" altLang="en-US" sz="1600" b="1" dirty="0">
                <a:latin typeface="+mn-ea"/>
                <a:ea typeface="+mn-ea"/>
              </a:rPr>
              <a:t>제안개요 </a:t>
            </a:r>
            <a:r>
              <a:rPr lang="en-US" altLang="ko-KR" sz="1600" b="1" dirty="0">
                <a:latin typeface="+mn-ea"/>
                <a:ea typeface="+mn-ea"/>
              </a:rPr>
              <a:t>&gt; 0</a:t>
            </a:r>
            <a:r>
              <a:rPr lang="en-US" altLang="en-US" sz="1600" b="1" dirty="0">
                <a:latin typeface="+mn-ea"/>
                <a:ea typeface="+mn-ea"/>
              </a:rPr>
              <a:t>. </a:t>
            </a:r>
            <a:r>
              <a:rPr lang="ko-KR" altLang="en-US" sz="1600" b="1" dirty="0">
                <a:latin typeface="+mn-ea"/>
                <a:ea typeface="+mn-ea"/>
              </a:rPr>
              <a:t>제안 요청서 조견표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C61ADD-976D-F0CC-1C76-87B97C571FA2}"/>
              </a:ext>
            </a:extLst>
          </p:cNvPr>
          <p:cNvSpPr/>
          <p:nvPr userDrawn="1"/>
        </p:nvSpPr>
        <p:spPr>
          <a:xfrm>
            <a:off x="230572" y="975558"/>
            <a:ext cx="9421428" cy="377155"/>
          </a:xfrm>
          <a:prstGeom prst="rect">
            <a:avLst/>
          </a:prstGeom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r>
              <a: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0000600000000000000" pitchFamily="2" charset="-127"/>
              </a:rPr>
              <a:t>내용 폰트는 서식 </a:t>
            </a:r>
            <a:r>
              <a:rPr lang="en-US" altLang="ko-KR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0000600000000000000" pitchFamily="2" charset="-127"/>
              </a:rPr>
              <a:t>글꼴에서 맑은 고딕</a:t>
            </a:r>
            <a:r>
              <a:rPr lang="en-US" altLang="ko-KR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0000600000000000000" pitchFamily="2" charset="-127"/>
              </a:rPr>
              <a:t> 11</a:t>
            </a:r>
            <a:r>
              <a: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0000600000000000000" pitchFamily="2" charset="-127"/>
              </a:rPr>
              <a:t>포인트로 지정</a:t>
            </a:r>
            <a:r>
              <a:rPr lang="en-US" altLang="ko-KR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0000600000000000000" pitchFamily="2" charset="-127"/>
              </a:rPr>
              <a:t>. </a:t>
            </a:r>
          </a:p>
          <a:p>
            <a:pPr algn="l">
              <a:spcAft>
                <a:spcPts val="100"/>
              </a:spcAft>
            </a:pPr>
            <a:r>
              <a: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0000600000000000000" pitchFamily="2" charset="-127"/>
              </a:rPr>
              <a:t>문단의 양 끝은 선에 맞춰주시고</a:t>
            </a:r>
            <a:r>
              <a:rPr lang="en-US" altLang="ko-KR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0000600000000000000" pitchFamily="2" charset="-127"/>
              </a:rPr>
              <a:t>키워드는 </a:t>
            </a:r>
            <a:r>
              <a:rPr lang="ko-KR" altLang="en-US" sz="11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0000600000000000000" pitchFamily="2" charset="-127"/>
              </a:rPr>
              <a:t>맑은 고딕</a:t>
            </a:r>
            <a:r>
              <a:rPr lang="en-US" altLang="ko-KR" sz="11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0000600000000000000" pitchFamily="2" charset="-127"/>
              </a:rPr>
              <a:t> 11</a:t>
            </a:r>
            <a:r>
              <a:rPr lang="ko-KR" altLang="en-US" sz="11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0000600000000000000" pitchFamily="2" charset="-127"/>
              </a:rPr>
              <a:t>포인트로 굶게 변경하여 강조</a:t>
            </a:r>
            <a:r>
              <a: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0000600000000000000" pitchFamily="2" charset="-127"/>
              </a:rPr>
              <a:t>하고 합니다</a:t>
            </a:r>
            <a:r>
              <a:rPr lang="en-US" altLang="ko-KR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00006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2253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763" y="548680"/>
            <a:ext cx="2834109" cy="30777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8261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84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2782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5014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427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96"/>
          <p:cNvSpPr>
            <a:spLocks noChangeArrowheads="1"/>
          </p:cNvSpPr>
          <p:nvPr userDrawn="1"/>
        </p:nvSpPr>
        <p:spPr bwMode="auto">
          <a:xfrm>
            <a:off x="282630" y="212726"/>
            <a:ext cx="0" cy="203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BCC4F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1035" name="Text Box 182"/>
          <p:cNvSpPr txBox="1">
            <a:spLocks noChangeArrowheads="1"/>
          </p:cNvSpPr>
          <p:nvPr userDrawn="1"/>
        </p:nvSpPr>
        <p:spPr bwMode="auto">
          <a:xfrm>
            <a:off x="4868840" y="6616800"/>
            <a:ext cx="16831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>
            <a:spAutoFit/>
          </a:bodyPr>
          <a:lstStyle>
            <a:lvl1pPr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ctr" defTabSz="179388" eaLnBrk="1" latinLnBrk="1" hangingPunct="1">
              <a:lnSpc>
                <a:spcPct val="100000"/>
              </a:lnSpc>
              <a:buFontTx/>
              <a:buNone/>
            </a:pPr>
            <a:fld id="{BBE0182D-2E5F-4265-8438-C62C4F34705E}" type="slidenum"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defTabSz="179388" eaLnBrk="1" latinLnBrk="1" hangingPunct="1">
                <a:lnSpc>
                  <a:spcPct val="100000"/>
                </a:lnSpc>
                <a:buFontTx/>
                <a:buNone/>
              </a:pPr>
              <a:t>‹#›</a:t>
            </a:fld>
            <a:endParaRPr lang="ko-KR" altLang="ko-KR" sz="1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Picture 25" descr="layout v8">
            <a:extLst>
              <a:ext uri="{FF2B5EF4-FFF2-40B4-BE49-F238E27FC236}">
                <a16:creationId xmlns:a16="http://schemas.microsoft.com/office/drawing/2014/main" id="{D26F5CA1-A23A-BD67-4A02-A8EC66878D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733420" y="6501069"/>
            <a:ext cx="1107418" cy="2864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65" r:id="rId2"/>
    <p:sldLayoutId id="2147483876" r:id="rId3"/>
    <p:sldLayoutId id="2147483866" r:id="rId4"/>
    <p:sldLayoutId id="2147483867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000" b="1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HY헤드라인M" pitchFamily="18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000" b="1">
          <a:solidFill>
            <a:srgbClr val="4669AF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000" b="1">
          <a:solidFill>
            <a:srgbClr val="4669AF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000" b="1">
          <a:solidFill>
            <a:srgbClr val="4669AF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000" b="1">
          <a:solidFill>
            <a:srgbClr val="4669AF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000" b="1">
          <a:solidFill>
            <a:srgbClr val="4669AF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000" b="1">
          <a:solidFill>
            <a:srgbClr val="4669AF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000" b="1">
          <a:solidFill>
            <a:srgbClr val="4669AF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000" b="1">
          <a:solidFill>
            <a:srgbClr val="4669AF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9pPr>
    </p:titleStyle>
    <p:bodyStyle>
      <a:lvl1pPr marL="342900" indent="-342900" algn="just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anose="05000000000000000000" pitchFamily="2" charset="2"/>
        <a:buChar char="•"/>
        <a:defRPr sz="1000">
          <a:solidFill>
            <a:schemeClr val="tx1">
              <a:lumMod val="85000"/>
              <a:lumOff val="15000"/>
            </a:schemeClr>
          </a:solidFill>
          <a:latin typeface="+mn-lt"/>
          <a:ea typeface="맑은 고딕" panose="020B0503020000020004" pitchFamily="50" charset="-127"/>
          <a:cs typeface="맑은 고딕" panose="020B0503020000020004" pitchFamily="50" charset="-127"/>
        </a:defRPr>
      </a:lvl1pPr>
      <a:lvl2pPr marL="4572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ea"/>
          <a:ea typeface="굴림" pitchFamily="50" charset="-127"/>
          <a:cs typeface="+mj-cs"/>
        </a:defRPr>
      </a:lvl2pPr>
      <a:lvl3pPr marL="9144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ea"/>
          <a:ea typeface="굴림" pitchFamily="50" charset="-127"/>
          <a:cs typeface="+mj-cs"/>
        </a:defRPr>
      </a:lvl3pPr>
      <a:lvl4pPr marL="1371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ea"/>
          <a:ea typeface="굴림" pitchFamily="50" charset="-127"/>
          <a:cs typeface="+mj-cs"/>
        </a:defRPr>
      </a:lvl4pPr>
      <a:lvl5pPr marL="18288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굴림" pitchFamily="50" charset="-127"/>
          <a:cs typeface="+mj-cs"/>
        </a:defRPr>
      </a:lvl5pPr>
      <a:lvl6pPr marL="2286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굴림" pitchFamily="50" charset="-127"/>
          <a:cs typeface="+mj-cs"/>
        </a:defRPr>
      </a:lvl6pPr>
      <a:lvl7pPr marL="27432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굴림" pitchFamily="50" charset="-127"/>
          <a:cs typeface="+mj-cs"/>
        </a:defRPr>
      </a:lvl7pPr>
      <a:lvl8pPr marL="32004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굴림" pitchFamily="50" charset="-127"/>
          <a:cs typeface="+mj-cs"/>
        </a:defRPr>
      </a:lvl8pPr>
      <a:lvl9pPr marL="3657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굴림" pitchFamily="50" charset="-127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pos="6068" userDrawn="1">
          <p15:clr>
            <a:srgbClr val="F26B43"/>
          </p15:clr>
        </p15:guide>
        <p15:guide id="4" pos="1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3B9E54-12FE-BDDC-D627-888A702CD260}"/>
              </a:ext>
            </a:extLst>
          </p:cNvPr>
          <p:cNvSpPr txBox="1"/>
          <p:nvPr/>
        </p:nvSpPr>
        <p:spPr>
          <a:xfrm>
            <a:off x="-5186" y="980728"/>
            <a:ext cx="9911186" cy="46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5"/>
                </a:solidFill>
                <a:latin typeface="+mj-ea"/>
                <a:ea typeface="+mj-ea"/>
              </a:rPr>
              <a:t>기초 교육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ko-KR" altLang="en-US" sz="2000" b="1" dirty="0"/>
              <a:t>네트워크 기초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1 </a:t>
            </a:r>
            <a:r>
              <a:rPr lang="ko-KR" altLang="en-US" sz="1800" kern="0" dirty="0"/>
              <a:t>물리 계층</a:t>
            </a:r>
            <a:r>
              <a:rPr lang="en-US" altLang="ko-KR" sz="1800" kern="0" dirty="0"/>
              <a:t>(Physical Layer)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4FBC452-0FBB-A41E-3A25-24C58F6FCA60}"/>
              </a:ext>
            </a:extLst>
          </p:cNvPr>
          <p:cNvSpPr txBox="1">
            <a:spLocks/>
          </p:cNvSpPr>
          <p:nvPr/>
        </p:nvSpPr>
        <p:spPr>
          <a:xfrm>
            <a:off x="290964" y="1356302"/>
            <a:ext cx="9152442" cy="110059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실제 장치를 연결하기 위한 전기적 및 물리적 세부 사항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인터넷 케이블 전기적 신호가 물리적인 장치에 의해 통신하는 계층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이 계층은 단지 데이터를 전달만 할 뿐 전송하려는</a:t>
            </a:r>
            <a:r>
              <a:rPr lang="en-US" altLang="ko-KR" sz="1400" kern="0" dirty="0"/>
              <a:t>(</a:t>
            </a:r>
            <a:r>
              <a:rPr lang="ko-KR" altLang="en-US" sz="1400" kern="0" dirty="0"/>
              <a:t>또는 받으려는</a:t>
            </a:r>
            <a:r>
              <a:rPr lang="en-US" altLang="ko-KR" sz="1400" kern="0" dirty="0"/>
              <a:t>) </a:t>
            </a:r>
            <a:r>
              <a:rPr lang="ko-KR" altLang="en-US" sz="1400" kern="0" dirty="0"/>
              <a:t>데이터가 무엇인지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어떤 에러가 있는지 등에는 신경 쓰지 않고 데이터 전기적인 신호로 변환해서 주고받는 기능</a:t>
            </a:r>
            <a:endParaRPr lang="en-US" altLang="ko-KR" sz="1400" kern="0" dirty="0"/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D91E78F9-13C8-DAEE-BD4E-68062E8E4017}"/>
              </a:ext>
            </a:extLst>
          </p:cNvPr>
          <p:cNvSpPr txBox="1">
            <a:spLocks/>
          </p:cNvSpPr>
          <p:nvPr/>
        </p:nvSpPr>
        <p:spPr>
          <a:xfrm>
            <a:off x="128465" y="2348879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2 </a:t>
            </a:r>
            <a:r>
              <a:rPr lang="ko-KR" altLang="en-US" sz="1800" kern="0" dirty="0"/>
              <a:t>데이터 링크 계층</a:t>
            </a:r>
            <a:r>
              <a:rPr lang="en-US" altLang="ko-KR" sz="1800" kern="0" dirty="0"/>
              <a:t>(Data link Layer)</a:t>
            </a: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93CA537F-5FC9-8455-A226-39D91C24C268}"/>
              </a:ext>
            </a:extLst>
          </p:cNvPr>
          <p:cNvSpPr txBox="1">
            <a:spLocks/>
          </p:cNvSpPr>
          <p:nvPr/>
        </p:nvSpPr>
        <p:spPr>
          <a:xfrm>
            <a:off x="290964" y="2780928"/>
            <a:ext cx="9152442" cy="110059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해당 계층은 장치 간 신호를 전달하는 물리계층을 이용하여 네트워크 상의 주변 장치들 간의 데이터를 전송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물리계층을 통해 송수신되는 정보의 오류와 흐름을 관리하여 안전한 정보의 전달을 수행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통신에서의 오류도 찾아주고 재전송도 하는 기능을 가지고 있고 이 계층에서는 맥 주소를 가지고 통신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두 지점</a:t>
            </a:r>
            <a:r>
              <a:rPr lang="en-US" altLang="ko-KR" sz="1400" kern="0" dirty="0"/>
              <a:t>(</a:t>
            </a:r>
            <a:r>
              <a:rPr lang="ko-KR" altLang="en-US" sz="1400" kern="0" dirty="0"/>
              <a:t>장치</a:t>
            </a:r>
            <a:r>
              <a:rPr lang="en-US" altLang="ko-KR" sz="1400" kern="0" dirty="0"/>
              <a:t>) </a:t>
            </a:r>
            <a:r>
              <a:rPr lang="ko-KR" altLang="en-US" sz="1400" kern="0" dirty="0"/>
              <a:t>간의 신뢰성 있는 전송을 보장하기 위한 계층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대표적인 장비로는 브리지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스위치 등이 있다</a:t>
            </a:r>
            <a:r>
              <a:rPr lang="en-US" altLang="ko-KR" sz="1400" kern="0" dirty="0"/>
              <a:t>.</a:t>
            </a:r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43C8EA18-2B2C-E3CA-DC65-BEEC1DB48CEB}"/>
              </a:ext>
            </a:extLst>
          </p:cNvPr>
          <p:cNvSpPr txBox="1">
            <a:spLocks/>
          </p:cNvSpPr>
          <p:nvPr/>
        </p:nvSpPr>
        <p:spPr>
          <a:xfrm>
            <a:off x="130420" y="39785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3 </a:t>
            </a:r>
            <a:r>
              <a:rPr lang="ko-KR" altLang="en-US" sz="1800" kern="0" dirty="0"/>
              <a:t>네트워크 계층</a:t>
            </a:r>
            <a:r>
              <a:rPr lang="en-US" altLang="ko-KR" sz="1800" kern="0" dirty="0"/>
              <a:t>(Network Layer)</a:t>
            </a:r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E3F58115-507F-1938-29EB-04E502F2956B}"/>
              </a:ext>
            </a:extLst>
          </p:cNvPr>
          <p:cNvSpPr txBox="1">
            <a:spLocks/>
          </p:cNvSpPr>
          <p:nvPr/>
        </p:nvSpPr>
        <p:spPr>
          <a:xfrm>
            <a:off x="292919" y="4410602"/>
            <a:ext cx="9152442" cy="962614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여러 개의 노드를 거칠 때마다 경로를 찾아주는 역할을 하는 계층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경로를 선택하고 주소를 정하고 경로에 따라 패킷을 전달해주는 것이 이 계층의 주 역할이다</a:t>
            </a:r>
            <a:r>
              <a:rPr lang="en-US" altLang="ko-KR" sz="1400" kern="0" dirty="0"/>
              <a:t>.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데이터를 연결하는 다른 네트워크를 통해 전달함으로써 인터넷이 가능하게 만드는 계층이다</a:t>
            </a:r>
            <a:r>
              <a:rPr lang="en-US" altLang="ko-KR" sz="1400" kern="0" dirty="0"/>
              <a:t>.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대표적인 장비로는 라우터가 있다</a:t>
            </a:r>
            <a:r>
              <a:rPr lang="en-US" altLang="ko-KR" sz="1400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04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ko-KR" altLang="en-US" sz="2000" b="1" dirty="0"/>
              <a:t>네트워크 기초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94561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4 </a:t>
            </a:r>
            <a:r>
              <a:rPr lang="ko-KR" altLang="en-US" sz="1800" kern="0" dirty="0"/>
              <a:t>전송 계층</a:t>
            </a:r>
            <a:r>
              <a:rPr lang="en-US" altLang="ko-KR" sz="1800" kern="0" dirty="0"/>
              <a:t>(Transport Layer)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4FBC452-0FBB-A41E-3A25-24C58F6FCA60}"/>
              </a:ext>
            </a:extLst>
          </p:cNvPr>
          <p:cNvSpPr txBox="1">
            <a:spLocks/>
          </p:cNvSpPr>
          <p:nvPr/>
        </p:nvSpPr>
        <p:spPr>
          <a:xfrm>
            <a:off x="290964" y="1356302"/>
            <a:ext cx="9152442" cy="1424626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이 계층은 통신을 활성화하기 위한 계층이며 보통 </a:t>
            </a:r>
            <a:r>
              <a:rPr lang="en-US" altLang="ko-KR" sz="1400" kern="0" dirty="0"/>
              <a:t>TCP </a:t>
            </a:r>
            <a:r>
              <a:rPr lang="ko-KR" altLang="en-US" sz="1400" kern="0" dirty="0"/>
              <a:t>프로토콜을 이용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4</a:t>
            </a:r>
            <a:r>
              <a:rPr lang="ko-KR" altLang="en-US" sz="1400" kern="0" dirty="0"/>
              <a:t>계층에서 해당 데이터를 하나로 통합하여 </a:t>
            </a:r>
            <a:r>
              <a:rPr lang="en-US" altLang="ko-KR" sz="1400" kern="0" dirty="0"/>
              <a:t>5</a:t>
            </a:r>
            <a:r>
              <a:rPr lang="ko-KR" altLang="en-US" sz="1400" kern="0" dirty="0"/>
              <a:t>계층으로 전달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종단 간 신뢰성 있고 정확한 데이터 전송을 담당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송신자와 수신자 간의 </a:t>
            </a:r>
            <a:r>
              <a:rPr lang="ko-KR" altLang="en-US" sz="1400" kern="0" dirty="0" err="1"/>
              <a:t>신뢰성있고</a:t>
            </a:r>
            <a:r>
              <a:rPr lang="ko-KR" altLang="en-US" sz="1400" kern="0" dirty="0"/>
              <a:t> 효율적인 데이터를 전송하기 위하여 </a:t>
            </a:r>
            <a:r>
              <a:rPr lang="ko-KR" altLang="en-US" sz="1400" kern="0" dirty="0" err="1"/>
              <a:t>오류검출</a:t>
            </a:r>
            <a:r>
              <a:rPr lang="ko-KR" altLang="en-US" sz="1400" kern="0" dirty="0"/>
              <a:t> 및 복구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흐름제어와 중복검사 등을 수행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데이터 전송을 위해서 </a:t>
            </a:r>
            <a:r>
              <a:rPr lang="en-US" altLang="ko-KR" sz="1400" kern="0" dirty="0"/>
              <a:t>Port </a:t>
            </a:r>
            <a:r>
              <a:rPr lang="ko-KR" altLang="en-US" sz="1400" kern="0" dirty="0"/>
              <a:t>번호를 사용함</a:t>
            </a:r>
            <a:r>
              <a:rPr lang="en-US" altLang="ko-KR" sz="1400" kern="0" dirty="0"/>
              <a:t> (</a:t>
            </a:r>
            <a:r>
              <a:rPr lang="ko-KR" altLang="en-US" sz="1400" kern="0" dirty="0"/>
              <a:t>대표적인 프로토콜 </a:t>
            </a:r>
            <a:r>
              <a:rPr lang="en-US" altLang="ko-KR" sz="1400" kern="0" dirty="0"/>
              <a:t>TCP, UDP</a:t>
            </a:r>
            <a:r>
              <a:rPr lang="ko-KR" altLang="en-US" sz="1400" kern="0" dirty="0"/>
              <a:t>가 있다</a:t>
            </a:r>
            <a:r>
              <a:rPr lang="en-US" altLang="ko-KR" sz="1400" kern="0" dirty="0"/>
              <a:t>.)</a:t>
            </a:r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99E8CE4F-F7F1-4C6D-23F4-4F942ACAC6B4}"/>
              </a:ext>
            </a:extLst>
          </p:cNvPr>
          <p:cNvSpPr txBox="1">
            <a:spLocks/>
          </p:cNvSpPr>
          <p:nvPr/>
        </p:nvSpPr>
        <p:spPr>
          <a:xfrm>
            <a:off x="136716" y="2832465"/>
            <a:ext cx="5294561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TCP (Transmission Control Protocol)</a:t>
            </a: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9ACF2207-3FE2-ABC0-8DDD-1401F4736505}"/>
              </a:ext>
            </a:extLst>
          </p:cNvPr>
          <p:cNvSpPr txBox="1">
            <a:spLocks/>
          </p:cNvSpPr>
          <p:nvPr/>
        </p:nvSpPr>
        <p:spPr>
          <a:xfrm>
            <a:off x="282005" y="3264519"/>
            <a:ext cx="9267887" cy="80879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서버와 </a:t>
            </a:r>
            <a:r>
              <a:rPr lang="ko-KR" altLang="en-US" sz="1400" kern="0" dirty="0" err="1"/>
              <a:t>클라이언트간에</a:t>
            </a:r>
            <a:r>
              <a:rPr lang="ko-KR" altLang="en-US" sz="1400" kern="0" dirty="0"/>
              <a:t> 데이터를 신뢰성 있게 전달하기 위해 만들어진 프로토콜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데이터를 전송하기 전에 데이터 전송을 위한 연결을 만드는 연결지향 프로토콜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연결 지향형인 </a:t>
            </a:r>
            <a:r>
              <a:rPr lang="en-US" altLang="ko-KR" sz="1400" kern="0" dirty="0"/>
              <a:t>TCP</a:t>
            </a:r>
            <a:r>
              <a:rPr lang="ko-KR" altLang="en-US" sz="1400" kern="0" dirty="0"/>
              <a:t>는 </a:t>
            </a:r>
            <a:r>
              <a:rPr lang="en-US" altLang="ko-KR" sz="1400" kern="0" dirty="0"/>
              <a:t>3-way handshaking </a:t>
            </a:r>
            <a:r>
              <a:rPr lang="ko-KR" altLang="en-US" sz="1400" kern="0" dirty="0"/>
              <a:t>이라는 과정을 통해 연결 후 통신을 시작</a:t>
            </a:r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C66FE10B-01AF-E392-90F2-E3BEA2C94943}"/>
              </a:ext>
            </a:extLst>
          </p:cNvPr>
          <p:cNvSpPr txBox="1">
            <a:spLocks/>
          </p:cNvSpPr>
          <p:nvPr/>
        </p:nvSpPr>
        <p:spPr>
          <a:xfrm>
            <a:off x="128465" y="4073311"/>
            <a:ext cx="9421428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UDP (User Datagram Protocol)</a:t>
            </a:r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B091FA10-E4F5-D7DF-3DBD-FC387A58F168}"/>
              </a:ext>
            </a:extLst>
          </p:cNvPr>
          <p:cNvSpPr txBox="1">
            <a:spLocks/>
          </p:cNvSpPr>
          <p:nvPr/>
        </p:nvSpPr>
        <p:spPr>
          <a:xfrm>
            <a:off x="290964" y="4505360"/>
            <a:ext cx="9152442" cy="776554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UDP</a:t>
            </a:r>
            <a:r>
              <a:rPr lang="ko-KR" altLang="en-US" sz="1400" kern="0" dirty="0"/>
              <a:t>는 전송계층의 </a:t>
            </a:r>
            <a:r>
              <a:rPr lang="ko-KR" altLang="en-US" sz="1400" kern="0" dirty="0" err="1"/>
              <a:t>비연결</a:t>
            </a:r>
            <a:r>
              <a:rPr lang="ko-KR" altLang="en-US" sz="1400" kern="0" dirty="0"/>
              <a:t> 지향적 프로토콜 입니다</a:t>
            </a:r>
            <a:r>
              <a:rPr lang="en-US" altLang="ko-KR" sz="1400" kern="0" dirty="0"/>
              <a:t>.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 err="1"/>
              <a:t>비연결</a:t>
            </a:r>
            <a:r>
              <a:rPr lang="ko-KR" altLang="en-US" sz="1400" kern="0" dirty="0"/>
              <a:t> 지향적이란 데이터를 주고받을 때 연결 절차를 거치지 않고 발신자가 일방적으로 데이터를 발신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연결과정이 없기 때문에 </a:t>
            </a:r>
            <a:r>
              <a:rPr lang="en-US" altLang="ko-KR" sz="1400" kern="0" dirty="0"/>
              <a:t>TCP</a:t>
            </a:r>
            <a:r>
              <a:rPr lang="ko-KR" altLang="en-US" sz="1400" kern="0" dirty="0"/>
              <a:t>보다는 빠른 전송을 할 수 있지만 데이터 신뢰성은 떨어집니다</a:t>
            </a:r>
            <a:r>
              <a:rPr lang="en-US" altLang="ko-KR" sz="1400" kern="0" dirty="0"/>
              <a:t>.</a:t>
            </a:r>
            <a:endParaRPr lang="ko-KR" alt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66703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ko-KR" altLang="en-US" sz="2000" b="1" dirty="0"/>
              <a:t>네트워크 기초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8892987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3-</a:t>
            </a:r>
            <a:r>
              <a:rPr lang="ko-KR" altLang="en-US" sz="1800" kern="0" dirty="0"/>
              <a:t>웨이 </a:t>
            </a:r>
            <a:r>
              <a:rPr lang="ko-KR" altLang="en-US" sz="1800" kern="0" dirty="0" err="1"/>
              <a:t>핸드셰이킹</a:t>
            </a:r>
            <a:r>
              <a:rPr lang="en-US" altLang="ko-KR" sz="1800" kern="0" dirty="0"/>
              <a:t>(3-Way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Handshaking) – TCP</a:t>
            </a:r>
            <a:r>
              <a:rPr lang="ko-KR" altLang="en-US" sz="1800" kern="0" dirty="0"/>
              <a:t> 연결과정</a:t>
            </a:r>
            <a:endParaRPr lang="en-US" altLang="ko-KR" sz="1800" kern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12ED01-9F9B-9603-59AC-3E964F179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86" y="1411351"/>
            <a:ext cx="4314670" cy="45223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제목 2">
            <a:extLst>
              <a:ext uri="{FF2B5EF4-FFF2-40B4-BE49-F238E27FC236}">
                <a16:creationId xmlns:a16="http://schemas.microsoft.com/office/drawing/2014/main" id="{81F75B61-E634-E299-DC12-9F6A2F5D0471}"/>
              </a:ext>
            </a:extLst>
          </p:cNvPr>
          <p:cNvSpPr txBox="1">
            <a:spLocks/>
          </p:cNvSpPr>
          <p:nvPr/>
        </p:nvSpPr>
        <p:spPr>
          <a:xfrm>
            <a:off x="4634774" y="1575485"/>
            <a:ext cx="5106758" cy="4358261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400" kern="0" dirty="0"/>
              <a:t>1</a:t>
            </a:r>
            <a:r>
              <a:rPr lang="ko-KR" altLang="en-US" sz="1400" kern="0" dirty="0"/>
              <a:t>단계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두 시스템이 통신을 하기 전에 클라이언트는 포트가 닫힌 </a:t>
            </a:r>
            <a:r>
              <a:rPr lang="en-US" altLang="ko-KR" sz="1400" kern="0" dirty="0"/>
              <a:t>Closed </a:t>
            </a:r>
            <a:r>
              <a:rPr lang="ko-KR" altLang="en-US" sz="1400" kern="0" dirty="0"/>
              <a:t>상태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서버는 해당 포트로 항상 서비스를 제공할 수 있는 </a:t>
            </a:r>
            <a:r>
              <a:rPr lang="en-US" altLang="ko-KR" sz="1400" kern="0" dirty="0"/>
              <a:t>Listen </a:t>
            </a:r>
            <a:r>
              <a:rPr lang="ko-KR" altLang="en-US" sz="1400" kern="0" dirty="0"/>
              <a:t>상태</a:t>
            </a:r>
            <a:endParaRPr lang="en-US" altLang="ko-KR" sz="1400" kern="0" dirty="0"/>
          </a:p>
          <a:p>
            <a:pPr>
              <a:lnSpc>
                <a:spcPct val="100000"/>
              </a:lnSpc>
            </a:pPr>
            <a:endParaRPr lang="en-US" altLang="ko-KR" sz="1400" kern="0" dirty="0"/>
          </a:p>
          <a:p>
            <a:pPr>
              <a:lnSpc>
                <a:spcPct val="100000"/>
              </a:lnSpc>
            </a:pPr>
            <a:r>
              <a:rPr lang="en-US" altLang="ko-KR" sz="1400" kern="0" dirty="0"/>
              <a:t>2</a:t>
            </a:r>
            <a:r>
              <a:rPr lang="ko-KR" altLang="en-US" sz="1400" kern="0" dirty="0"/>
              <a:t>단계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클라이언트가 처음 통신을 하려면 임의의 포트 번호가 클라이언트 프로그램에 할당되고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클라이언트는 서버에 연결하고 싶다는 의사 표시로 </a:t>
            </a:r>
            <a:r>
              <a:rPr lang="en-US" altLang="ko-KR" sz="1400" kern="0" dirty="0"/>
              <a:t>SYN Sent </a:t>
            </a:r>
            <a:r>
              <a:rPr lang="ko-KR" altLang="en-US" sz="1400" kern="0" dirty="0"/>
              <a:t>상태가 된다</a:t>
            </a:r>
            <a:r>
              <a:rPr lang="en-US" altLang="ko-KR" sz="1400" kern="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1400" kern="0" dirty="0"/>
          </a:p>
          <a:p>
            <a:pPr>
              <a:lnSpc>
                <a:spcPct val="100000"/>
              </a:lnSpc>
            </a:pPr>
            <a:r>
              <a:rPr lang="en-US" altLang="ko-KR" sz="1400" kern="0" dirty="0"/>
              <a:t>3</a:t>
            </a:r>
            <a:r>
              <a:rPr lang="ko-KR" altLang="en-US" sz="1400" kern="0" dirty="0"/>
              <a:t>단계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클라이언트의 연결 요청을 받은 서버는 </a:t>
            </a:r>
            <a:r>
              <a:rPr lang="en-US" altLang="ko-KR" sz="1400" kern="0" dirty="0"/>
              <a:t>SYN Received </a:t>
            </a:r>
            <a:r>
              <a:rPr lang="ko-KR" altLang="en-US" sz="1400" kern="0" dirty="0"/>
              <a:t>상태가 되고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클라이언트에 연결을 해도 좋다는 의미로 </a:t>
            </a:r>
            <a:r>
              <a:rPr lang="en-US" altLang="ko-KR" sz="1400" kern="0" dirty="0"/>
              <a:t>SYN + ACK </a:t>
            </a:r>
            <a:r>
              <a:rPr lang="ko-KR" altLang="en-US" sz="1400" kern="0" dirty="0"/>
              <a:t>패킷을 보낸다</a:t>
            </a:r>
            <a:r>
              <a:rPr lang="en-US" altLang="ko-KR" sz="1400" kern="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1400" kern="0" dirty="0"/>
          </a:p>
          <a:p>
            <a:pPr>
              <a:lnSpc>
                <a:spcPct val="100000"/>
              </a:lnSpc>
            </a:pPr>
            <a:r>
              <a:rPr lang="en-US" altLang="ko-KR" sz="1400" kern="0" dirty="0"/>
              <a:t>4</a:t>
            </a:r>
            <a:r>
              <a:rPr lang="ko-KR" altLang="en-US" sz="1400" kern="0" dirty="0"/>
              <a:t>단계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클라이언트는 연결 요청에 대한 서버의 응답을 확인했다는 표시로 </a:t>
            </a:r>
            <a:r>
              <a:rPr lang="en-US" altLang="ko-KR" sz="1400" kern="0" dirty="0"/>
              <a:t>ACK </a:t>
            </a:r>
            <a:r>
              <a:rPr lang="ko-KR" altLang="en-US" sz="1400" kern="0" dirty="0"/>
              <a:t>패킷을 서버로 보냄</a:t>
            </a:r>
            <a:endParaRPr lang="en-US" altLang="ko-KR" sz="1400" kern="0" dirty="0"/>
          </a:p>
        </p:txBody>
      </p:sp>
    </p:spTree>
    <p:extLst>
      <p:ext uri="{BB962C8B-B14F-4D97-AF65-F5344CB8AC3E}">
        <p14:creationId xmlns:p14="http://schemas.microsoft.com/office/powerpoint/2010/main" val="93632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ko-KR" altLang="en-US" sz="2000" b="1" dirty="0"/>
              <a:t>네트워크 기초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214B96C3-EF36-E0E2-404D-C64C39850517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94561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5 </a:t>
            </a:r>
            <a:r>
              <a:rPr lang="ko-KR" altLang="en-US" sz="1800" kern="0" dirty="0"/>
              <a:t>세션 계층</a:t>
            </a:r>
            <a:r>
              <a:rPr lang="en-US" altLang="ko-KR" sz="1800" kern="0" dirty="0"/>
              <a:t>(Session Layer)</a:t>
            </a: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3CB8FAA4-9954-557A-A69D-5FCDCB3C9F98}"/>
              </a:ext>
            </a:extLst>
          </p:cNvPr>
          <p:cNvSpPr txBox="1">
            <a:spLocks/>
          </p:cNvSpPr>
          <p:nvPr/>
        </p:nvSpPr>
        <p:spPr>
          <a:xfrm>
            <a:off x="290964" y="1356302"/>
            <a:ext cx="9152442" cy="110059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양 끝단의 응용 프로세스가 통신을 관리하는 방법을 제공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프로토콜은 통신 연결이 손실되는 경우 연결 복구 시도가 가능하며 연결 시도 중 장시간 연결이 되지 않았다면 세션 계층의 프로토콜이 연결을 닫고 다시 연결을 시도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세션 계층의 중요한 기능인 동기화가 있다</a:t>
            </a:r>
            <a:r>
              <a:rPr lang="en-US" altLang="ko-KR" sz="1400" kern="0" dirty="0"/>
              <a:t>.</a:t>
            </a:r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948CEF1-75E0-D0D0-5DC6-1A4BBDCCFCAD}"/>
              </a:ext>
            </a:extLst>
          </p:cNvPr>
          <p:cNvSpPr txBox="1">
            <a:spLocks/>
          </p:cNvSpPr>
          <p:nvPr/>
        </p:nvSpPr>
        <p:spPr>
          <a:xfrm>
            <a:off x="128465" y="2446656"/>
            <a:ext cx="5294561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6 </a:t>
            </a:r>
            <a:r>
              <a:rPr lang="ko-KR" altLang="en-US" sz="1800" kern="0" dirty="0"/>
              <a:t>표현 계층</a:t>
            </a:r>
            <a:r>
              <a:rPr lang="en-US" altLang="ko-KR" sz="1800" kern="0" dirty="0"/>
              <a:t>(Presentation Layer)</a:t>
            </a:r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A0F71F69-9EE6-69FC-5937-D99B9D7CAA16}"/>
              </a:ext>
            </a:extLst>
          </p:cNvPr>
          <p:cNvSpPr txBox="1">
            <a:spLocks/>
          </p:cNvSpPr>
          <p:nvPr/>
        </p:nvSpPr>
        <p:spPr>
          <a:xfrm>
            <a:off x="290964" y="2878705"/>
            <a:ext cx="9152442" cy="110059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데이터를 어떻게 표현할지를 정하는 역할을 하는 계층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송신자에서 온 데이터를 해석하기 위한 응용계층 데이터 부호화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변화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수신자에서 데이터의 압축을 풀 수 있는 방식으로 된 데이터 압축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데이터의 암호화와 복호화</a:t>
            </a:r>
            <a:endParaRPr lang="en-US" altLang="ko-KR" sz="1400" kern="0" dirty="0"/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id="{51E36089-F526-CDCD-36EF-D1A51EB460B0}"/>
              </a:ext>
            </a:extLst>
          </p:cNvPr>
          <p:cNvSpPr txBox="1">
            <a:spLocks/>
          </p:cNvSpPr>
          <p:nvPr/>
        </p:nvSpPr>
        <p:spPr>
          <a:xfrm>
            <a:off x="128465" y="3969059"/>
            <a:ext cx="5294561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7 </a:t>
            </a:r>
            <a:r>
              <a:rPr lang="ko-KR" altLang="en-US" sz="1800" kern="0" dirty="0"/>
              <a:t>응용 계층</a:t>
            </a:r>
            <a:r>
              <a:rPr lang="en-US" altLang="ko-KR" sz="1800" kern="0" dirty="0"/>
              <a:t>(Application Layer)</a:t>
            </a: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0BDDBA55-D523-C515-D832-ED2096015B9D}"/>
              </a:ext>
            </a:extLst>
          </p:cNvPr>
          <p:cNvSpPr txBox="1">
            <a:spLocks/>
          </p:cNvSpPr>
          <p:nvPr/>
        </p:nvSpPr>
        <p:spPr>
          <a:xfrm>
            <a:off x="290964" y="4401108"/>
            <a:ext cx="9152442" cy="668541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사용자와 가장 밀접한 계층으로 인터페이스 역할을 하는 계층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응용 프로세스 간의 정보 교환을 담당</a:t>
            </a:r>
            <a:endParaRPr lang="en-US" altLang="ko-KR" sz="1400" kern="0" dirty="0"/>
          </a:p>
        </p:txBody>
      </p:sp>
    </p:spTree>
    <p:extLst>
      <p:ext uri="{BB962C8B-B14F-4D97-AF65-F5344CB8AC3E}">
        <p14:creationId xmlns:p14="http://schemas.microsoft.com/office/powerpoint/2010/main" val="193130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ko-KR" altLang="en-US" sz="2000" b="1" dirty="0"/>
              <a:t>네트워크 기초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214B96C3-EF36-E0E2-404D-C64C39850517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94561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OSI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7</a:t>
            </a:r>
            <a:r>
              <a:rPr lang="ko-KR" altLang="en-US" sz="1800" kern="0" dirty="0"/>
              <a:t> 계층 통신 과정</a:t>
            </a:r>
            <a:endParaRPr lang="en-US" altLang="ko-KR" sz="1800" kern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2009B7-8CFB-3967-39D4-8005510A0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08" y="1509614"/>
            <a:ext cx="6393346" cy="49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4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3B9E54-12FE-BDDC-D627-888A702CD260}"/>
              </a:ext>
            </a:extLst>
          </p:cNvPr>
          <p:cNvSpPr txBox="1"/>
          <p:nvPr/>
        </p:nvSpPr>
        <p:spPr>
          <a:xfrm>
            <a:off x="-5186" y="980728"/>
            <a:ext cx="9911186" cy="46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  <a:latin typeface="+mj-ea"/>
                <a:ea typeface="+mj-ea"/>
              </a:rPr>
              <a:t>Linux </a:t>
            </a:r>
            <a:r>
              <a:rPr lang="ko-KR" altLang="en-US" sz="2400" b="1" dirty="0">
                <a:solidFill>
                  <a:schemeClr val="accent5"/>
                </a:solidFill>
                <a:latin typeface="+mj-ea"/>
                <a:ea typeface="+mj-ea"/>
              </a:rPr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1497948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기초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OS</a:t>
            </a:r>
            <a:r>
              <a:rPr lang="ko-KR" altLang="en-US" sz="1800" kern="0" dirty="0"/>
              <a:t>란</a:t>
            </a:r>
            <a:r>
              <a:rPr lang="en-US" altLang="ko-KR" sz="1800" kern="0" dirty="0"/>
              <a:t>?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4FBC452-0FBB-A41E-3A25-24C58F6FCA60}"/>
              </a:ext>
            </a:extLst>
          </p:cNvPr>
          <p:cNvSpPr txBox="1">
            <a:spLocks/>
          </p:cNvSpPr>
          <p:nvPr/>
        </p:nvSpPr>
        <p:spPr>
          <a:xfrm>
            <a:off x="290964" y="1356301"/>
            <a:ext cx="9152442" cy="9565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OS(Operating System)</a:t>
            </a:r>
            <a:r>
              <a:rPr lang="ko-KR" altLang="en-US" sz="1400" kern="0" dirty="0"/>
              <a:t>는 컴퓨터의 자원들을 효율적으로 관리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사용자가 컴퓨터를 편리하고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효과적으로 사용할 수 있도록 환경을 제공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OS</a:t>
            </a:r>
            <a:r>
              <a:rPr lang="ko-KR" altLang="en-US" sz="1400" kern="0" dirty="0"/>
              <a:t>는 컴퓨터 사용자와 하드웨어 간의 인터페이스로서 동작하는 시스템 소프트웨어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다른 응용프로그램이 유용한 작업을 할 수 있도록 환경을 제공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altLang="ko-KR" sz="1400" kern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A21F66-3CF3-B219-DD75-5501E25B9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8" y="2653724"/>
            <a:ext cx="4667250" cy="28479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CCB06C-2E3D-8633-0204-5962A5271F34}"/>
              </a:ext>
            </a:extLst>
          </p:cNvPr>
          <p:cNvSpPr/>
          <p:nvPr/>
        </p:nvSpPr>
        <p:spPr bwMode="auto">
          <a:xfrm>
            <a:off x="3947411" y="4426664"/>
            <a:ext cx="1116124" cy="396044"/>
          </a:xfrm>
          <a:prstGeom prst="rect">
            <a:avLst/>
          </a:prstGeom>
          <a:noFill/>
          <a:ln w="28575" cap="flat" cmpd="thickThin" algn="ctr">
            <a:solidFill>
              <a:srgbClr val="0E4D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5725" marR="0" indent="-85725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10" name="제목 2">
            <a:extLst>
              <a:ext uri="{FF2B5EF4-FFF2-40B4-BE49-F238E27FC236}">
                <a16:creationId xmlns:a16="http://schemas.microsoft.com/office/drawing/2014/main" id="{860B7C2C-2E5A-3B53-4AFB-11FB168CA702}"/>
              </a:ext>
            </a:extLst>
          </p:cNvPr>
          <p:cNvSpPr txBox="1">
            <a:spLocks/>
          </p:cNvSpPr>
          <p:nvPr/>
        </p:nvSpPr>
        <p:spPr>
          <a:xfrm>
            <a:off x="5046212" y="4452326"/>
            <a:ext cx="2127133" cy="34472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400" kern="0" dirty="0">
                <a:solidFill>
                  <a:srgbClr val="0E4D96"/>
                </a:solidFill>
              </a:rPr>
              <a:t>OS(Operating System)</a:t>
            </a:r>
          </a:p>
        </p:txBody>
      </p:sp>
    </p:spTree>
    <p:extLst>
      <p:ext uri="{BB962C8B-B14F-4D97-AF65-F5344CB8AC3E}">
        <p14:creationId xmlns:p14="http://schemas.microsoft.com/office/powerpoint/2010/main" val="394282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기초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/>
              <a:t>Linux</a:t>
            </a:r>
            <a:r>
              <a:rPr lang="ko-KR" altLang="en-US" sz="1800" kern="0" dirty="0"/>
              <a:t>란</a:t>
            </a:r>
            <a:endParaRPr lang="en-US" altLang="ko-KR" sz="1800" kern="0" dirty="0"/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4FBC452-0FBB-A41E-3A25-24C58F6FCA60}"/>
              </a:ext>
            </a:extLst>
          </p:cNvPr>
          <p:cNvSpPr txBox="1">
            <a:spLocks/>
          </p:cNvSpPr>
          <p:nvPr/>
        </p:nvSpPr>
        <p:spPr>
          <a:xfrm>
            <a:off x="290964" y="1356301"/>
            <a:ext cx="9152442" cy="167665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커널의 일종인 리눅스 커널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또는 리눅스 커널을 사용하는 운영체제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리눅스는 자유 소프트웨어와 오픈소스 개발의 가장 유명한 표본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다수의 사용자가 네트워크를 통해 한시스템 자원에 접근하여 사용가능 </a:t>
            </a:r>
            <a:r>
              <a:rPr lang="en-US" altLang="ko-KR" sz="1400" kern="0" dirty="0"/>
              <a:t>(Multi-User)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다수의 프로그램을 메모리에 적재하고 동시에 실행가능 </a:t>
            </a:r>
            <a:r>
              <a:rPr lang="en-US" altLang="ko-KR" sz="1400" kern="0" dirty="0"/>
              <a:t>(Multiprogramming)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명령어 기반 프로그램을 제공 커널에게 명령을 내리고 명령어를 해석하여 맞는 프로그램을 실행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전 세계적으로 가장 유명한 </a:t>
            </a:r>
            <a:r>
              <a:rPr lang="ko-KR" altLang="en-US" sz="1400" kern="0" dirty="0" err="1"/>
              <a:t>배포판</a:t>
            </a:r>
            <a:r>
              <a:rPr lang="ko-KR" altLang="en-US" sz="1400" kern="0" dirty="0"/>
              <a:t> 중 하나가 </a:t>
            </a:r>
            <a:r>
              <a:rPr lang="en-US" altLang="ko-KR" sz="1400" kern="0" dirty="0"/>
              <a:t>Red Hat Linux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상용으로 판매되는 </a:t>
            </a:r>
            <a:r>
              <a:rPr lang="ko-KR" altLang="en-US" sz="1400" kern="0" dirty="0" err="1"/>
              <a:t>레드햇</a:t>
            </a:r>
            <a:r>
              <a:rPr lang="ko-KR" altLang="en-US" sz="1400" kern="0" dirty="0"/>
              <a:t> 소스코드를 그대로 가져와서 만든 것이 </a:t>
            </a:r>
            <a:r>
              <a:rPr lang="en-US" altLang="ko-KR" sz="1400" kern="0" dirty="0"/>
              <a:t>Centos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altLang="ko-KR" sz="1400" kern="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C9336D1-D665-87EE-D7CF-B13FE2666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61" y="3128421"/>
            <a:ext cx="2581275" cy="31813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BF7800-07C2-53DD-CE6D-FD30D85E23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836" y="3277432"/>
            <a:ext cx="4581332" cy="10952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6842406-341A-E15A-7656-6F29137A9C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4587165"/>
            <a:ext cx="4382668" cy="147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4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기초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Linux</a:t>
            </a:r>
            <a:r>
              <a:rPr lang="ko-KR" altLang="en-US" sz="1800" kern="0" dirty="0"/>
              <a:t> 구조</a:t>
            </a:r>
            <a:endParaRPr lang="en-US" altLang="ko-KR" sz="1800" kern="0" dirty="0"/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4FBC452-0FBB-A41E-3A25-24C58F6FCA60}"/>
              </a:ext>
            </a:extLst>
          </p:cNvPr>
          <p:cNvSpPr txBox="1">
            <a:spLocks/>
          </p:cNvSpPr>
          <p:nvPr/>
        </p:nvSpPr>
        <p:spPr>
          <a:xfrm>
            <a:off x="290964" y="1356301"/>
            <a:ext cx="9152442" cy="992579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컴퓨터에 제일 내부에는 하드웨어가 있고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그 하드웨어를 관리 해주는 것이 </a:t>
            </a:r>
            <a:r>
              <a:rPr lang="en-US" altLang="ko-KR" sz="1400" kern="0" dirty="0"/>
              <a:t>OS(</a:t>
            </a:r>
            <a:r>
              <a:rPr lang="ko-KR" altLang="en-US" sz="1400" kern="0" dirty="0"/>
              <a:t>운영체제</a:t>
            </a:r>
            <a:r>
              <a:rPr lang="en-US" altLang="ko-KR" sz="1400" kern="0" dirty="0"/>
              <a:t>) </a:t>
            </a:r>
            <a:r>
              <a:rPr lang="ko-KR" altLang="en-US" sz="1400" kern="0" dirty="0"/>
              <a:t>이다</a:t>
            </a:r>
            <a:r>
              <a:rPr lang="en-US" altLang="ko-KR" sz="1400" kern="0" dirty="0"/>
              <a:t>.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실제로 하드웨어를 관리하는 </a:t>
            </a:r>
            <a:r>
              <a:rPr lang="en-US" altLang="ko-KR" sz="1400" kern="0" dirty="0"/>
              <a:t>OS</a:t>
            </a:r>
            <a:r>
              <a:rPr lang="ko-KR" altLang="en-US" sz="1400" kern="0" dirty="0"/>
              <a:t>부분을 </a:t>
            </a:r>
            <a:r>
              <a:rPr lang="en-US" altLang="ko-KR" sz="1400" kern="0" dirty="0"/>
              <a:t>Kernel </a:t>
            </a:r>
            <a:r>
              <a:rPr lang="ko-KR" altLang="en-US" sz="1400" kern="0" dirty="0"/>
              <a:t>커널이라고 부른다</a:t>
            </a:r>
            <a:r>
              <a:rPr lang="en-US" altLang="ko-KR" sz="1400" kern="0" dirty="0"/>
              <a:t>.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shell(</a:t>
            </a:r>
            <a:r>
              <a:rPr lang="ko-KR" altLang="en-US" sz="1400" kern="0" dirty="0"/>
              <a:t>명령어 해석기</a:t>
            </a:r>
            <a:r>
              <a:rPr lang="en-US" altLang="ko-KR" sz="1400" kern="0" dirty="0"/>
              <a:t>) OS </a:t>
            </a:r>
            <a:r>
              <a:rPr lang="ko-KR" altLang="en-US" sz="1400" kern="0" dirty="0"/>
              <a:t>바깥부분에 위치하여 사용자로부터 명령을 받아들이고 그 명령을 해석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Application</a:t>
            </a:r>
            <a:r>
              <a:rPr lang="ko-KR" altLang="en-US" sz="1400" kern="0" dirty="0"/>
              <a:t>은 소프트웨어</a:t>
            </a:r>
            <a:r>
              <a:rPr lang="en-US" altLang="ko-KR" sz="1400" kern="0" dirty="0"/>
              <a:t>/</a:t>
            </a:r>
            <a:r>
              <a:rPr lang="ko-KR" altLang="en-US" sz="1400" kern="0" dirty="0"/>
              <a:t>프로그램을 뜻한다</a:t>
            </a:r>
            <a:r>
              <a:rPr lang="en-US" altLang="ko-KR" sz="1400" kern="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EB56A0-A6BE-15EA-8A90-9CD0C29A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660" y="2672916"/>
            <a:ext cx="45910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98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기초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kern="0" dirty="0"/>
              <a:t>프로세스 란</a:t>
            </a:r>
            <a:r>
              <a:rPr lang="en-US" altLang="ko-KR" sz="1800" kern="0" dirty="0"/>
              <a:t>?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4FBC452-0FBB-A41E-3A25-24C58F6FCA60}"/>
              </a:ext>
            </a:extLst>
          </p:cNvPr>
          <p:cNvSpPr txBox="1">
            <a:spLocks/>
          </p:cNvSpPr>
          <p:nvPr/>
        </p:nvSpPr>
        <p:spPr>
          <a:xfrm>
            <a:off x="290964" y="1356301"/>
            <a:ext cx="9152442" cy="1026329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프로세스의 일반적인 정의는 실행중인 프로그램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서버의 </a:t>
            </a:r>
            <a:r>
              <a:rPr lang="en-US" altLang="ko-KR" sz="1400" kern="0" dirty="0"/>
              <a:t>CPU</a:t>
            </a:r>
            <a:r>
              <a:rPr lang="ko-KR" altLang="en-US" sz="1400" kern="0" dirty="0"/>
              <a:t>에서 실행되는 모든 프로그램을 프로세스라고 한다</a:t>
            </a:r>
            <a:r>
              <a:rPr lang="en-US" altLang="ko-KR" sz="1400" kern="0" dirty="0"/>
              <a:t>.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각각의 프로세스마다 고유 번호의 프로세스 </a:t>
            </a:r>
            <a:r>
              <a:rPr lang="en-US" altLang="ko-KR" sz="1400" kern="0" dirty="0"/>
              <a:t>ID(PID) </a:t>
            </a:r>
            <a:r>
              <a:rPr lang="ko-KR" altLang="en-US" sz="1400" kern="0" dirty="0"/>
              <a:t>를 하나씩 증가하면서 부여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명령어 </a:t>
            </a:r>
            <a:r>
              <a:rPr lang="en-US" altLang="ko-KR" sz="1400" kern="0" dirty="0"/>
              <a:t>: </a:t>
            </a:r>
            <a:r>
              <a:rPr lang="en-US" altLang="ko-KR" sz="1400" kern="0" dirty="0" err="1"/>
              <a:t>ps</a:t>
            </a:r>
            <a:r>
              <a:rPr lang="en-US" altLang="ko-KR" sz="1400" kern="0" dirty="0"/>
              <a:t> -</a:t>
            </a:r>
            <a:r>
              <a:rPr lang="en-US" altLang="ko-KR" sz="1400" kern="0" dirty="0" err="1"/>
              <a:t>ef</a:t>
            </a:r>
            <a:endParaRPr lang="en-US" altLang="ko-KR" sz="1400" kern="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5C0AD2-19B2-671C-6DE6-8F33A7077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5" y="3645024"/>
            <a:ext cx="9613067" cy="2798305"/>
          </a:xfrm>
          <a:prstGeom prst="rect">
            <a:avLst/>
          </a:prstGeom>
        </p:spPr>
      </p:pic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4105FA8B-C818-D867-2E58-F2657908E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927447"/>
              </p:ext>
            </p:extLst>
          </p:nvPr>
        </p:nvGraphicFramePr>
        <p:xfrm>
          <a:off x="806635" y="2312876"/>
          <a:ext cx="7566745" cy="1219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30488">
                  <a:extLst>
                    <a:ext uri="{9D8B030D-6E8A-4147-A177-3AD203B41FA5}">
                      <a16:colId xmlns:a16="http://schemas.microsoft.com/office/drawing/2014/main" val="545505060"/>
                    </a:ext>
                  </a:extLst>
                </a:gridCol>
                <a:gridCol w="1867001">
                  <a:extLst>
                    <a:ext uri="{9D8B030D-6E8A-4147-A177-3AD203B41FA5}">
                      <a16:colId xmlns:a16="http://schemas.microsoft.com/office/drawing/2014/main" val="5015611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5422993"/>
                    </a:ext>
                  </a:extLst>
                </a:gridCol>
                <a:gridCol w="1830488">
                  <a:extLst>
                    <a:ext uri="{9D8B030D-6E8A-4147-A177-3AD203B41FA5}">
                      <a16:colId xmlns:a16="http://schemas.microsoft.com/office/drawing/2014/main" val="3635020383"/>
                    </a:ext>
                  </a:extLst>
                </a:gridCol>
                <a:gridCol w="1830488">
                  <a:extLst>
                    <a:ext uri="{9D8B030D-6E8A-4147-A177-3AD203B41FA5}">
                      <a16:colId xmlns:a16="http://schemas.microsoft.com/office/drawing/2014/main" val="2278499505"/>
                    </a:ext>
                  </a:extLst>
                </a:gridCol>
              </a:tblGrid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UID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접속한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STIME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시작시간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875035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PID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프로세스 </a:t>
                      </a: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TTY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접속 도구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539136"/>
                  </a:ext>
                </a:extLst>
              </a:tr>
              <a:tr h="2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PPID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부모프로세스 </a:t>
                      </a:r>
                      <a:r>
                        <a:rPr lang="en-US" altLang="ko-KR" sz="1400" b="1" dirty="0"/>
                        <a:t>ID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TIME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명령어 실행시간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941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CPU </a:t>
                      </a:r>
                      <a:r>
                        <a:rPr lang="ko-KR" altLang="en-US" sz="1400" b="1" dirty="0"/>
                        <a:t>점유율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CMD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명령어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736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15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3F3339-98B4-4E6E-6449-D6CE9BC91D8E}"/>
              </a:ext>
            </a:extLst>
          </p:cNvPr>
          <p:cNvSpPr txBox="1"/>
          <p:nvPr/>
        </p:nvSpPr>
        <p:spPr>
          <a:xfrm>
            <a:off x="704528" y="1978123"/>
            <a:ext cx="3204356" cy="29017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2400" b="1" dirty="0">
                <a:solidFill>
                  <a:schemeClr val="accent5"/>
                </a:solidFill>
                <a:latin typeface="+mj-ea"/>
                <a:ea typeface="+mj-ea"/>
              </a:rPr>
              <a:t>컴퓨터 구조</a:t>
            </a:r>
            <a:endParaRPr lang="en-US" altLang="ko-KR" sz="2400" b="1" dirty="0">
              <a:solidFill>
                <a:schemeClr val="accent5"/>
              </a:solidFill>
              <a:latin typeface="+mj-ea"/>
              <a:ea typeface="+mj-ea"/>
            </a:endParaRPr>
          </a:p>
          <a:p>
            <a:pPr marL="457200" indent="-457200" algn="l">
              <a:buAutoNum type="arabicPeriod"/>
            </a:pPr>
            <a:r>
              <a:rPr lang="ko-KR" altLang="en-US" sz="2400" b="1" dirty="0">
                <a:solidFill>
                  <a:schemeClr val="accent5"/>
                </a:solidFill>
                <a:latin typeface="+mj-ea"/>
                <a:ea typeface="+mj-ea"/>
              </a:rPr>
              <a:t>네트워크 기초</a:t>
            </a:r>
            <a:endParaRPr lang="en-US" altLang="ko-KR" sz="2400" b="1" dirty="0">
              <a:solidFill>
                <a:schemeClr val="accent5"/>
              </a:solidFill>
              <a:latin typeface="+mj-ea"/>
              <a:ea typeface="+mj-ea"/>
            </a:endParaRPr>
          </a:p>
          <a:p>
            <a:pPr marL="457200" indent="-457200" algn="l">
              <a:buAutoNum type="arabicPeriod"/>
            </a:pPr>
            <a:r>
              <a:rPr lang="en-US" altLang="ko-KR" sz="2400" b="1" dirty="0">
                <a:solidFill>
                  <a:schemeClr val="accent5"/>
                </a:solidFill>
                <a:latin typeface="+mj-ea"/>
                <a:ea typeface="+mj-ea"/>
              </a:rPr>
              <a:t>Linux </a:t>
            </a:r>
            <a:r>
              <a:rPr lang="ko-KR" altLang="en-US" sz="2400" b="1" dirty="0">
                <a:solidFill>
                  <a:schemeClr val="accent5"/>
                </a:solidFill>
                <a:latin typeface="+mj-ea"/>
                <a:ea typeface="+mj-ea"/>
              </a:rPr>
              <a:t>기초</a:t>
            </a:r>
            <a:endParaRPr lang="en-US" altLang="ko-KR" sz="2400" b="1" dirty="0">
              <a:solidFill>
                <a:schemeClr val="accent5"/>
              </a:solidFill>
              <a:latin typeface="+mj-ea"/>
              <a:ea typeface="+mj-ea"/>
            </a:endParaRPr>
          </a:p>
          <a:p>
            <a:pPr marL="457200" indent="-457200" algn="l">
              <a:buAutoNum type="arabicPeriod"/>
            </a:pPr>
            <a:r>
              <a:rPr lang="en-US" altLang="ko-KR" sz="2400" b="1" dirty="0">
                <a:solidFill>
                  <a:schemeClr val="accent5"/>
                </a:solidFill>
                <a:latin typeface="+mj-ea"/>
                <a:ea typeface="+mj-ea"/>
              </a:rPr>
              <a:t>Linux </a:t>
            </a:r>
            <a:r>
              <a:rPr lang="ko-KR" altLang="en-US" sz="2400" b="1" dirty="0">
                <a:solidFill>
                  <a:schemeClr val="accent5"/>
                </a:solidFill>
                <a:latin typeface="+mj-ea"/>
                <a:ea typeface="+mj-ea"/>
              </a:rPr>
              <a:t>명령어</a:t>
            </a:r>
            <a:endParaRPr lang="en-US" altLang="ko-KR" sz="2400" b="1" dirty="0">
              <a:solidFill>
                <a:schemeClr val="accent5"/>
              </a:solidFill>
              <a:latin typeface="+mj-ea"/>
              <a:ea typeface="+mj-ea"/>
            </a:endParaRPr>
          </a:p>
          <a:p>
            <a:pPr marL="457200" indent="-457200" algn="l">
              <a:buAutoNum type="arabicPeriod"/>
            </a:pPr>
            <a:r>
              <a:rPr lang="en-US" altLang="ko-KR" sz="2400" b="1" dirty="0">
                <a:solidFill>
                  <a:schemeClr val="accent5"/>
                </a:solidFill>
                <a:latin typeface="+mj-ea"/>
                <a:ea typeface="+mj-ea"/>
              </a:rPr>
              <a:t>Linux </a:t>
            </a:r>
            <a:r>
              <a:rPr lang="ko-KR" altLang="en-US" sz="2400" b="1" dirty="0">
                <a:solidFill>
                  <a:schemeClr val="accent5"/>
                </a:solidFill>
                <a:latin typeface="+mj-ea"/>
                <a:ea typeface="+mj-ea"/>
              </a:rPr>
              <a:t>데몬</a:t>
            </a:r>
            <a:endParaRPr lang="en-US" altLang="ko-KR" sz="2400" b="1" dirty="0">
              <a:solidFill>
                <a:schemeClr val="accent5"/>
              </a:solidFill>
              <a:latin typeface="+mj-ea"/>
              <a:ea typeface="+mj-ea"/>
            </a:endParaRPr>
          </a:p>
          <a:p>
            <a:pPr marL="457200" indent="-457200" algn="l">
              <a:buAutoNum type="arabicPeriod"/>
            </a:pPr>
            <a:r>
              <a:rPr lang="en-US" altLang="ko-KR" sz="2400" b="1" dirty="0">
                <a:solidFill>
                  <a:schemeClr val="accent5"/>
                </a:solidFill>
                <a:latin typeface="+mj-ea"/>
                <a:ea typeface="+mj-ea"/>
              </a:rPr>
              <a:t>Linux vi </a:t>
            </a:r>
            <a:r>
              <a:rPr lang="ko-KR" altLang="en-US" sz="2400" b="1" dirty="0">
                <a:solidFill>
                  <a:schemeClr val="accent5"/>
                </a:solidFill>
                <a:latin typeface="+mj-ea"/>
                <a:ea typeface="+mj-ea"/>
              </a:rPr>
              <a:t>편집기</a:t>
            </a:r>
            <a:endParaRPr lang="en-US" altLang="ko-KR" sz="2400" b="1" dirty="0">
              <a:solidFill>
                <a:schemeClr val="accent5"/>
              </a:solidFill>
              <a:latin typeface="+mj-ea"/>
              <a:ea typeface="+mj-ea"/>
            </a:endParaRPr>
          </a:p>
          <a:p>
            <a:pPr marL="457200" indent="-457200" algn="l">
              <a:buAutoNum type="arabicPeriod"/>
            </a:pPr>
            <a:r>
              <a:rPr lang="en-US" altLang="ko-KR" sz="2400" b="1" dirty="0">
                <a:solidFill>
                  <a:schemeClr val="accent5"/>
                </a:solidFill>
                <a:latin typeface="+mj-ea"/>
                <a:ea typeface="+mj-ea"/>
              </a:rPr>
              <a:t>Linux </a:t>
            </a:r>
            <a:r>
              <a:rPr lang="ko-KR" altLang="en-US" sz="2400" b="1" dirty="0">
                <a:solidFill>
                  <a:schemeClr val="accent5"/>
                </a:solidFill>
                <a:latin typeface="+mj-ea"/>
                <a:ea typeface="+mj-ea"/>
              </a:rPr>
              <a:t>로그 파일</a:t>
            </a:r>
          </a:p>
        </p:txBody>
      </p:sp>
    </p:spTree>
    <p:extLst>
      <p:ext uri="{BB962C8B-B14F-4D97-AF65-F5344CB8AC3E}">
        <p14:creationId xmlns:p14="http://schemas.microsoft.com/office/powerpoint/2010/main" val="1383914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기초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kern="0" dirty="0"/>
              <a:t>디렉토리 구조</a:t>
            </a:r>
            <a:endParaRPr lang="en-US" altLang="ko-KR" sz="1800" kern="0" dirty="0"/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4FBC452-0FBB-A41E-3A25-24C58F6FCA60}"/>
              </a:ext>
            </a:extLst>
          </p:cNvPr>
          <p:cNvSpPr txBox="1">
            <a:spLocks/>
          </p:cNvSpPr>
          <p:nvPr/>
        </p:nvSpPr>
        <p:spPr>
          <a:xfrm>
            <a:off x="290964" y="1356301"/>
            <a:ext cx="9152442" cy="1026329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리눅스에서는 수많은 파일을 관리하기 위해 디렉토리를 사용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디렉토리 파일을 효율적으로 관리하기 위해 계층적으로 구성 </a:t>
            </a:r>
            <a:r>
              <a:rPr lang="en-US" altLang="ko-KR" sz="1400" kern="0" dirty="0"/>
              <a:t>(</a:t>
            </a:r>
            <a:r>
              <a:rPr lang="ko-KR" altLang="en-US" sz="1400" kern="0" dirty="0"/>
              <a:t>트리구조</a:t>
            </a:r>
            <a:r>
              <a:rPr lang="en-US" altLang="ko-KR" sz="1400" kern="0" dirty="0"/>
              <a:t>)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디렉토리는 그 밑으로 하위 디렉토리로 나누어지고 각 디렉토리에는 파일들이 저장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모든 디렉토리의 최상위 디렉토리를 </a:t>
            </a:r>
            <a:r>
              <a:rPr lang="en-US" altLang="ko-KR" sz="1400" kern="0" dirty="0"/>
              <a:t>root ( / ) </a:t>
            </a:r>
            <a:r>
              <a:rPr lang="ko-KR" altLang="en-US" sz="1400" kern="0" dirty="0"/>
              <a:t>디렉토리라고 한다</a:t>
            </a:r>
            <a:r>
              <a:rPr lang="en-US" altLang="ko-KR" sz="1400" kern="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2EE857-C79F-D26D-D313-79C558C78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48" y="2398163"/>
            <a:ext cx="7766770" cy="35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0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기초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kern="0" dirty="0"/>
              <a:t>디렉토리 기능</a:t>
            </a:r>
            <a:endParaRPr lang="en-US" altLang="ko-KR" sz="1800" kern="0" dirty="0"/>
          </a:p>
        </p:txBody>
      </p:sp>
      <p:graphicFrame>
        <p:nvGraphicFramePr>
          <p:cNvPr id="5" name="표 21">
            <a:extLst>
              <a:ext uri="{FF2B5EF4-FFF2-40B4-BE49-F238E27FC236}">
                <a16:creationId xmlns:a16="http://schemas.microsoft.com/office/drawing/2014/main" id="{A69566F7-4A9A-F9B4-5CC5-7992664A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947631"/>
              </p:ext>
            </p:extLst>
          </p:nvPr>
        </p:nvGraphicFramePr>
        <p:xfrm>
          <a:off x="344488" y="1340768"/>
          <a:ext cx="9145016" cy="4876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39628">
                  <a:extLst>
                    <a:ext uri="{9D8B030D-6E8A-4147-A177-3AD203B41FA5}">
                      <a16:colId xmlns:a16="http://schemas.microsoft.com/office/drawing/2014/main" val="545505060"/>
                    </a:ext>
                  </a:extLst>
                </a:gridCol>
                <a:gridCol w="8005388">
                  <a:extLst>
                    <a:ext uri="{9D8B030D-6E8A-4147-A177-3AD203B41FA5}">
                      <a16:colId xmlns:a16="http://schemas.microsoft.com/office/drawing/2014/main" val="501561116"/>
                    </a:ext>
                  </a:extLst>
                </a:gridCol>
              </a:tblGrid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디렉토리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   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75035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home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사용자 홈 디렉토리가 생성되는 곳입니다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539136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media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CD_ROM</a:t>
                      </a:r>
                      <a:r>
                        <a:rPr lang="ko-KR" altLang="en-US" sz="1400" b="1" dirty="0"/>
                        <a:t>이나 </a:t>
                      </a:r>
                      <a:r>
                        <a:rPr lang="en-US" altLang="ko-KR" sz="1400" b="1" dirty="0"/>
                        <a:t>USB</a:t>
                      </a:r>
                      <a:r>
                        <a:rPr lang="ko-KR" altLang="en-US" sz="1400" b="1" dirty="0"/>
                        <a:t>같은 외부 장치를 연결하는 디렉토리입니다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41362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opt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추가 패키지가 설치되는 디렉토리입니다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736114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dev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장치파일들이 저장되어 있는 디렉토리입니다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25100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root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root</a:t>
                      </a:r>
                      <a:r>
                        <a:rPr lang="ko-KR" altLang="en-US" sz="1400" b="1" dirty="0"/>
                        <a:t>계정의 홈 디렉토리입니다</a:t>
                      </a:r>
                      <a:r>
                        <a:rPr lang="en-US" altLang="ko-KR" sz="1400" b="1" dirty="0"/>
                        <a:t>. ( / </a:t>
                      </a:r>
                      <a:r>
                        <a:rPr lang="ko-KR" altLang="en-US" sz="1400" b="1" dirty="0"/>
                        <a:t>디렉토리와는 다릅니다</a:t>
                      </a:r>
                      <a:r>
                        <a:rPr lang="en-US" altLang="ko-KR" sz="1400" b="1" dirty="0"/>
                        <a:t>.)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35679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sys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리눅스 </a:t>
                      </a:r>
                      <a:r>
                        <a:rPr lang="ko-KR" altLang="en-US" sz="1400" b="1" dirty="0" err="1"/>
                        <a:t>커널관련</a:t>
                      </a:r>
                      <a:r>
                        <a:rPr lang="ko-KR" altLang="en-US" sz="1400" b="1" dirty="0"/>
                        <a:t> 정보가 있는 디렉토리입니다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606385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usr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기본 실행파일과 라이브러리 파일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헤더 파일등의 파일이 </a:t>
                      </a:r>
                      <a:r>
                        <a:rPr lang="ko-KR" altLang="en-US" sz="1400" b="1" dirty="0" err="1"/>
                        <a:t>저장되어있는</a:t>
                      </a:r>
                      <a:r>
                        <a:rPr lang="ko-KR" altLang="en-US" sz="1400" b="1" dirty="0"/>
                        <a:t> 디렉토리입니다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25328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boot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부팅에 필요한 정보를 가진 파일들이 있는 디렉토리입니다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78705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var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시스템 </a:t>
                      </a:r>
                      <a:r>
                        <a:rPr lang="ko-KR" altLang="en-US" sz="1400" b="1" dirty="0" err="1"/>
                        <a:t>운영중에</a:t>
                      </a:r>
                      <a:r>
                        <a:rPr lang="ko-KR" altLang="en-US" sz="1400" b="1" dirty="0"/>
                        <a:t> 발생한 데이터와 로그가 저장되는 디렉토리입니다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36836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tmp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시스템 </a:t>
                      </a:r>
                      <a:r>
                        <a:rPr lang="ko-KR" altLang="en-US" sz="1400" b="1" dirty="0" err="1"/>
                        <a:t>사용중에</a:t>
                      </a:r>
                      <a:r>
                        <a:rPr lang="ko-KR" altLang="en-US" sz="1400" b="1" dirty="0"/>
                        <a:t> 발생한 임시데이터가 저장됩니다</a:t>
                      </a:r>
                      <a:r>
                        <a:rPr lang="en-US" altLang="ko-KR" sz="1400" b="1" dirty="0"/>
                        <a:t>. (</a:t>
                      </a:r>
                      <a:r>
                        <a:rPr lang="ko-KR" altLang="en-US" sz="1400" b="1" dirty="0"/>
                        <a:t>부팅 시 초기화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74832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proc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프로세스 정보 등 커널 관련 정보가 저장되는 디렉토리입니다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565250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mnt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파일 시스템을 임시로 연결하는 디렉토리입니다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70701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etc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리눅스 설정을 위한 각종 파일들을 가지고 있는 디렉토리입니다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64560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bin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기본 명령어들이 모여 있는 디렉토리 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일반 사용자 명령어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094799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sbin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시스템 관리를 위한 명령어 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슈퍼유저 </a:t>
                      </a:r>
                      <a:r>
                        <a:rPr lang="en-US" altLang="ko-KR" sz="1400" b="1" dirty="0"/>
                        <a:t>root </a:t>
                      </a:r>
                      <a:r>
                        <a:rPr lang="ko-KR" altLang="en-US" sz="1400" b="1" dirty="0"/>
                        <a:t>명령어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86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3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기초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416515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kern="0" dirty="0"/>
              <a:t>파일시스템 이란</a:t>
            </a:r>
            <a:r>
              <a:rPr lang="en-US" altLang="ko-KR" sz="1800" kern="0" dirty="0"/>
              <a:t>?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4FBC452-0FBB-A41E-3A25-24C58F6FCA60}"/>
              </a:ext>
            </a:extLst>
          </p:cNvPr>
          <p:cNvSpPr txBox="1">
            <a:spLocks/>
          </p:cNvSpPr>
          <p:nvPr/>
        </p:nvSpPr>
        <p:spPr>
          <a:xfrm>
            <a:off x="290964" y="1356301"/>
            <a:ext cx="9152442" cy="9565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파일</a:t>
            </a:r>
            <a:r>
              <a:rPr lang="en-US" altLang="ko-KR" sz="1400" kern="0" dirty="0"/>
              <a:t>(</a:t>
            </a:r>
            <a:r>
              <a:rPr lang="ko-KR" altLang="en-US" sz="1400" kern="0" dirty="0"/>
              <a:t>자료</a:t>
            </a:r>
            <a:r>
              <a:rPr lang="en-US" altLang="ko-KR" sz="1400" kern="0" dirty="0"/>
              <a:t>)</a:t>
            </a:r>
            <a:r>
              <a:rPr lang="ko-KR" altLang="en-US" sz="1400" kern="0" dirty="0"/>
              <a:t>를 사용자가 쉽게 접근 및 발견 한 수 있도록 운영체제가 시스템의 디스크에 보관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리눅스 운영체제의 경우에는 파티션을 나누고 정리하는데 주로 사용된다</a:t>
            </a:r>
            <a:r>
              <a:rPr lang="en-US" altLang="ko-KR" sz="1400" kern="0" dirty="0"/>
              <a:t>.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리눅스 파일시스템 종류는 </a:t>
            </a:r>
            <a:r>
              <a:rPr lang="en-US" altLang="ko-KR" sz="1400" kern="0" dirty="0" err="1"/>
              <a:t>ext</a:t>
            </a:r>
            <a:r>
              <a:rPr lang="en-US" altLang="ko-KR" sz="1400" kern="0" dirty="0"/>
              <a:t>, ext2, ext3, ext4, </a:t>
            </a:r>
            <a:r>
              <a:rPr lang="en-US" altLang="ko-KR" sz="1400" kern="0" dirty="0" err="1"/>
              <a:t>xfs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 err="1"/>
              <a:t>Redhat</a:t>
            </a:r>
            <a:r>
              <a:rPr lang="en-US" altLang="ko-KR" sz="1400" kern="0" dirty="0"/>
              <a:t> 7</a:t>
            </a:r>
            <a:r>
              <a:rPr lang="ko-KR" altLang="en-US" sz="1400" kern="0" dirty="0"/>
              <a:t> 이후로는 </a:t>
            </a:r>
            <a:r>
              <a:rPr lang="en-US" altLang="ko-KR" sz="1400" kern="0" dirty="0" err="1"/>
              <a:t>xfs</a:t>
            </a:r>
            <a:r>
              <a:rPr lang="en-US" altLang="ko-KR" sz="1400" kern="0" dirty="0"/>
              <a:t> </a:t>
            </a:r>
            <a:r>
              <a:rPr lang="ko-KR" altLang="en-US" sz="1400" kern="0" dirty="0"/>
              <a:t>파일시스템이 표준화</a:t>
            </a:r>
            <a:endParaRPr lang="en-US" altLang="ko-KR" sz="1400" kern="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12431E-C544-EAA0-4392-1D6B643A1FA8}"/>
              </a:ext>
            </a:extLst>
          </p:cNvPr>
          <p:cNvSpPr>
            <a:spLocks/>
          </p:cNvSpPr>
          <p:nvPr/>
        </p:nvSpPr>
        <p:spPr>
          <a:xfrm>
            <a:off x="394686" y="1025116"/>
            <a:ext cx="9421428" cy="416515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655256CA-8C15-40EC-E249-868CC7AB8026}"/>
              </a:ext>
            </a:extLst>
          </p:cNvPr>
          <p:cNvSpPr txBox="1">
            <a:spLocks/>
          </p:cNvSpPr>
          <p:nvPr/>
        </p:nvSpPr>
        <p:spPr>
          <a:xfrm>
            <a:off x="128465" y="256490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ext4 ?</a:t>
            </a:r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id="{97030A15-8BA1-E08A-3312-690695C02F5F}"/>
              </a:ext>
            </a:extLst>
          </p:cNvPr>
          <p:cNvSpPr txBox="1">
            <a:spLocks/>
          </p:cNvSpPr>
          <p:nvPr/>
        </p:nvSpPr>
        <p:spPr>
          <a:xfrm>
            <a:off x="293158" y="2960026"/>
            <a:ext cx="9152442" cy="79301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대용량 파일 지원 및 디스크 공간의 빠른 할당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디렉토리에 있는 하위 디렉토리 수 제한이 없음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최대 </a:t>
            </a:r>
            <a:r>
              <a:rPr lang="en-US" altLang="ko-KR" sz="1400" kern="0" dirty="0"/>
              <a:t>16TB</a:t>
            </a:r>
            <a:r>
              <a:rPr lang="ko-KR" altLang="en-US" sz="1400" kern="0" dirty="0"/>
              <a:t>까지 지원</a:t>
            </a:r>
            <a:endParaRPr lang="en-US" altLang="ko-KR" sz="1400" kern="0" dirty="0"/>
          </a:p>
        </p:txBody>
      </p:sp>
      <p:sp>
        <p:nvSpPr>
          <p:cNvPr id="10" name="제목 2">
            <a:extLst>
              <a:ext uri="{FF2B5EF4-FFF2-40B4-BE49-F238E27FC236}">
                <a16:creationId xmlns:a16="http://schemas.microsoft.com/office/drawing/2014/main" id="{CE30A3EC-E63E-60F8-9060-462C3D4D0A8E}"/>
              </a:ext>
            </a:extLst>
          </p:cNvPr>
          <p:cNvSpPr txBox="1">
            <a:spLocks/>
          </p:cNvSpPr>
          <p:nvPr/>
        </p:nvSpPr>
        <p:spPr>
          <a:xfrm>
            <a:off x="128465" y="398459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 err="1"/>
              <a:t>xfs</a:t>
            </a:r>
            <a:r>
              <a:rPr lang="en-US" altLang="ko-KR" sz="1800" kern="0" dirty="0"/>
              <a:t> ?</a:t>
            </a: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E7C16C42-6F8F-CB9E-350A-0E92740B6E91}"/>
              </a:ext>
            </a:extLst>
          </p:cNvPr>
          <p:cNvSpPr txBox="1">
            <a:spLocks/>
          </p:cNvSpPr>
          <p:nvPr/>
        </p:nvSpPr>
        <p:spPr>
          <a:xfrm>
            <a:off x="307553" y="4393959"/>
            <a:ext cx="9152442" cy="87124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Redhat7</a:t>
            </a:r>
            <a:r>
              <a:rPr lang="ko-KR" altLang="en-US" sz="1400" kern="0" dirty="0"/>
              <a:t> 출시 이후에는 </a:t>
            </a:r>
            <a:r>
              <a:rPr lang="en-US" altLang="ko-KR" sz="1400" kern="0" dirty="0" err="1"/>
              <a:t>ext</a:t>
            </a:r>
            <a:r>
              <a:rPr lang="en-US" altLang="ko-KR" sz="1400" kern="0" dirty="0"/>
              <a:t> </a:t>
            </a:r>
            <a:r>
              <a:rPr lang="ko-KR" altLang="en-US" sz="1400" kern="0" dirty="0"/>
              <a:t>시리즈가 아닌 </a:t>
            </a:r>
            <a:r>
              <a:rPr lang="en-US" altLang="ko-KR" sz="1400" kern="0" dirty="0"/>
              <a:t>XFS</a:t>
            </a:r>
            <a:r>
              <a:rPr lang="ko-KR" altLang="en-US" sz="1400" kern="0" dirty="0"/>
              <a:t>를 기본 파일시스템 채택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높은 확장성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대용량 파일시스템</a:t>
            </a:r>
            <a:r>
              <a:rPr lang="en-US" altLang="ko-KR" sz="1400" kern="0" dirty="0"/>
              <a:t>(16TB </a:t>
            </a:r>
            <a:r>
              <a:rPr lang="ko-KR" altLang="en-US" sz="1400" kern="0" dirty="0"/>
              <a:t>이상의 확장 가능한 고가용성 파일시스템</a:t>
            </a:r>
            <a:r>
              <a:rPr lang="en-US" altLang="ko-KR" sz="1400" kern="0" dirty="0"/>
              <a:t>)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대용량 파일시스템이라 작은 사이즈의 파일에서는 성능 저하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우수한 입출력 확장성 제공</a:t>
            </a:r>
            <a:endParaRPr lang="en-US" altLang="ko-KR" sz="1400" kern="0" dirty="0"/>
          </a:p>
        </p:txBody>
      </p:sp>
    </p:spTree>
    <p:extLst>
      <p:ext uri="{BB962C8B-B14F-4D97-AF65-F5344CB8AC3E}">
        <p14:creationId xmlns:p14="http://schemas.microsoft.com/office/powerpoint/2010/main" val="3892002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기초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416515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kern="0" dirty="0" err="1"/>
              <a:t>스왑</a:t>
            </a:r>
            <a:r>
              <a:rPr lang="en-US" altLang="ko-KR" sz="1800" kern="0" dirty="0"/>
              <a:t>(SWAP)</a:t>
            </a:r>
            <a:r>
              <a:rPr lang="ko-KR" altLang="en-US" sz="1800" kern="0" dirty="0"/>
              <a:t> 이란</a:t>
            </a:r>
            <a:r>
              <a:rPr lang="en-US" altLang="ko-KR" sz="1800" kern="0" dirty="0"/>
              <a:t>?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4FBC452-0FBB-A41E-3A25-24C58F6FCA60}"/>
              </a:ext>
            </a:extLst>
          </p:cNvPr>
          <p:cNvSpPr txBox="1">
            <a:spLocks/>
          </p:cNvSpPr>
          <p:nvPr/>
        </p:nvSpPr>
        <p:spPr>
          <a:xfrm>
            <a:off x="290964" y="1356301"/>
            <a:ext cx="9152442" cy="1172599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물리 메모리 사용량이 </a:t>
            </a:r>
            <a:r>
              <a:rPr lang="ko-KR" altLang="en-US" sz="1400" kern="0" dirty="0" err="1"/>
              <a:t>가득차</a:t>
            </a:r>
            <a:r>
              <a:rPr lang="ko-KR" altLang="en-US" sz="1400" kern="0" dirty="0"/>
              <a:t> 프로그램을 메모리에 </a:t>
            </a:r>
            <a:r>
              <a:rPr lang="ko-KR" altLang="en-US" sz="1400" kern="0" dirty="0" err="1"/>
              <a:t>로드할</a:t>
            </a:r>
            <a:r>
              <a:rPr lang="ko-KR" altLang="en-US" sz="1400" kern="0" dirty="0"/>
              <a:t> 수 </a:t>
            </a:r>
            <a:r>
              <a:rPr lang="ko-KR" altLang="en-US" sz="1400" kern="0" dirty="0" err="1"/>
              <a:t>없는경우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데이터나 프로그램을 디스크로 옮김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물리 메모리를 확보하여 프로그램을 메모리에 다시 로드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디스크상의 공간을 </a:t>
            </a:r>
            <a:r>
              <a:rPr lang="ko-KR" altLang="en-US" sz="1400" kern="0" dirty="0" err="1"/>
              <a:t>스왑공간</a:t>
            </a:r>
            <a:r>
              <a:rPr lang="ko-KR" altLang="en-US" sz="1400" kern="0" dirty="0"/>
              <a:t> 이라 부르며 전용파일이나 전용 파티션이 존재 하여야 함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속도면에서는 하드디스크를 이용하는 것이기 때문에 메모리 속도면에서는 떨어짐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DB </a:t>
            </a:r>
            <a:r>
              <a:rPr lang="ko-KR" altLang="en-US" sz="1400" kern="0" dirty="0"/>
              <a:t>또는 오픈 소스 대용량 처리 어플의 경우 </a:t>
            </a:r>
            <a:r>
              <a:rPr lang="en-US" altLang="ko-KR" sz="1400" kern="0" dirty="0"/>
              <a:t>swap</a:t>
            </a:r>
            <a:r>
              <a:rPr lang="ko-KR" altLang="en-US" sz="1400" kern="0" dirty="0"/>
              <a:t>을 많이 활용</a:t>
            </a:r>
            <a:endParaRPr lang="en-US" altLang="ko-KR" sz="1400" kern="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12431E-C544-EAA0-4392-1D6B643A1FA8}"/>
              </a:ext>
            </a:extLst>
          </p:cNvPr>
          <p:cNvSpPr>
            <a:spLocks/>
          </p:cNvSpPr>
          <p:nvPr/>
        </p:nvSpPr>
        <p:spPr>
          <a:xfrm>
            <a:off x="394686" y="1025116"/>
            <a:ext cx="9421428" cy="416515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2" name="표 21">
            <a:extLst>
              <a:ext uri="{FF2B5EF4-FFF2-40B4-BE49-F238E27FC236}">
                <a16:creationId xmlns:a16="http://schemas.microsoft.com/office/drawing/2014/main" id="{47ADA53C-118F-2B5D-365F-D9D47B283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751449"/>
              </p:ext>
            </p:extLst>
          </p:nvPr>
        </p:nvGraphicFramePr>
        <p:xfrm>
          <a:off x="704528" y="3079421"/>
          <a:ext cx="8027219" cy="1249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2302">
                  <a:extLst>
                    <a:ext uri="{9D8B030D-6E8A-4147-A177-3AD203B41FA5}">
                      <a16:colId xmlns:a16="http://schemas.microsoft.com/office/drawing/2014/main" val="545505060"/>
                    </a:ext>
                  </a:extLst>
                </a:gridCol>
                <a:gridCol w="3295291">
                  <a:extLst>
                    <a:ext uri="{9D8B030D-6E8A-4147-A177-3AD203B41FA5}">
                      <a16:colId xmlns:a16="http://schemas.microsoft.com/office/drawing/2014/main" val="257909914"/>
                    </a:ext>
                  </a:extLst>
                </a:gridCol>
                <a:gridCol w="3729626">
                  <a:extLst>
                    <a:ext uri="{9D8B030D-6E8A-4147-A177-3AD203B41FA5}">
                      <a16:colId xmlns:a16="http://schemas.microsoft.com/office/drawing/2014/main" val="501561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분 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장 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단 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75035"/>
                  </a:ext>
                </a:extLst>
              </a:tr>
              <a:tr h="875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swap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- RAM</a:t>
                      </a:r>
                      <a:r>
                        <a:rPr lang="ko-KR" altLang="en-US" sz="1400" b="1" dirty="0"/>
                        <a:t>이 가득 찼을 때 보조 공간 제공</a:t>
                      </a:r>
                    </a:p>
                    <a:p>
                      <a:pPr algn="l" latinLnBrk="1"/>
                      <a:r>
                        <a:rPr lang="en-US" altLang="ko-KR" sz="1400" b="1" dirty="0"/>
                        <a:t>- RAM</a:t>
                      </a:r>
                      <a:r>
                        <a:rPr lang="ko-KR" altLang="en-US" sz="1400" b="1" dirty="0"/>
                        <a:t>처럼 빠르지는 않지만 하드보다 빠른 속도로 사용 가능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더 많은 공간 사용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- swap </a:t>
                      </a:r>
                      <a:r>
                        <a:rPr lang="ko-KR" altLang="en-US" sz="1400" b="1" dirty="0"/>
                        <a:t>파티션은 크기를 유동성 있게 조정할 수 없기 때문에 하드 디스크의 공간을 차지함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539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793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기초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LVM</a:t>
            </a:r>
            <a:r>
              <a:rPr lang="ko-KR" altLang="en-US" sz="1800" kern="0" dirty="0"/>
              <a:t>란</a:t>
            </a:r>
            <a:r>
              <a:rPr lang="en-US" altLang="ko-KR" sz="1800" kern="0" dirty="0"/>
              <a:t>?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4FBC452-0FBB-A41E-3A25-24C58F6FCA60}"/>
              </a:ext>
            </a:extLst>
          </p:cNvPr>
          <p:cNvSpPr txBox="1">
            <a:spLocks/>
          </p:cNvSpPr>
          <p:nvPr/>
        </p:nvSpPr>
        <p:spPr>
          <a:xfrm>
            <a:off x="290964" y="1356301"/>
            <a:ext cx="9152442" cy="9565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LVM(Logical Volume Manager)</a:t>
            </a:r>
            <a:r>
              <a:rPr lang="ko-KR" altLang="en-US" sz="1400" kern="0" dirty="0"/>
              <a:t>는 리눅스의 저장 공간을 효율적이고 유연하게 관리하기 위한 기능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유연한 용량 조절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크기 조절이 가능한 </a:t>
            </a:r>
            <a:r>
              <a:rPr lang="en-US" altLang="ko-KR" sz="1400" kern="0" dirty="0"/>
              <a:t>Storage pool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편의에 따른 장치 이름 지정</a:t>
            </a:r>
            <a:endParaRPr lang="en-US" altLang="ko-KR" sz="1400" kern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E7CE87-F3E3-0ADC-6A08-E3CD731A1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070" y="2368768"/>
            <a:ext cx="4762986" cy="3564979"/>
          </a:xfrm>
          <a:prstGeom prst="rect">
            <a:avLst/>
          </a:prstGeom>
        </p:spPr>
      </p:pic>
      <p:sp>
        <p:nvSpPr>
          <p:cNvPr id="2" name="제목 2">
            <a:extLst>
              <a:ext uri="{FF2B5EF4-FFF2-40B4-BE49-F238E27FC236}">
                <a16:creationId xmlns:a16="http://schemas.microsoft.com/office/drawing/2014/main" id="{698365CA-8677-3FAB-742B-183E632FCDD9}"/>
              </a:ext>
            </a:extLst>
          </p:cNvPr>
          <p:cNvSpPr txBox="1">
            <a:spLocks/>
          </p:cNvSpPr>
          <p:nvPr/>
        </p:nvSpPr>
        <p:spPr>
          <a:xfrm>
            <a:off x="128465" y="2518664"/>
            <a:ext cx="111612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kern="0" dirty="0"/>
              <a:t>용어</a:t>
            </a:r>
            <a:endParaRPr lang="en-US" altLang="ko-KR" sz="1800" kern="0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1D902F30-A55B-F760-D730-2E4223FC07E1}"/>
              </a:ext>
            </a:extLst>
          </p:cNvPr>
          <p:cNvSpPr txBox="1">
            <a:spLocks/>
          </p:cNvSpPr>
          <p:nvPr/>
        </p:nvSpPr>
        <p:spPr>
          <a:xfrm>
            <a:off x="290964" y="2950712"/>
            <a:ext cx="4662036" cy="9565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PV(</a:t>
            </a:r>
            <a:r>
              <a:rPr lang="ko-KR" altLang="en-US" sz="1400" kern="0" dirty="0" err="1"/>
              <a:t>물리볼륨</a:t>
            </a:r>
            <a:r>
              <a:rPr lang="en-US" altLang="ko-KR" sz="1400" kern="0" dirty="0"/>
              <a:t>) : /dev/sda1,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/dev/sdb1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VG(</a:t>
            </a:r>
            <a:r>
              <a:rPr lang="ko-KR" altLang="en-US" sz="1400" kern="0" dirty="0"/>
              <a:t>볼륨그룹</a:t>
            </a:r>
            <a:r>
              <a:rPr lang="en-US" altLang="ko-KR" sz="1400" kern="0" dirty="0"/>
              <a:t>) : </a:t>
            </a:r>
            <a:r>
              <a:rPr lang="ko-KR" altLang="en-US" sz="1400" kern="0" dirty="0"/>
              <a:t>물리 볼륨을 합쳐서 </a:t>
            </a:r>
            <a:r>
              <a:rPr lang="en-US" altLang="ko-KR" sz="1400" kern="0" dirty="0"/>
              <a:t>1</a:t>
            </a:r>
            <a:r>
              <a:rPr lang="ko-KR" altLang="en-US" sz="1400" kern="0" dirty="0"/>
              <a:t>개의 볼륨 그룹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LV(</a:t>
            </a:r>
            <a:r>
              <a:rPr lang="ko-KR" altLang="en-US" sz="1400" kern="0" dirty="0"/>
              <a:t>논리 볼륨</a:t>
            </a:r>
            <a:r>
              <a:rPr lang="en-US" altLang="ko-KR" sz="1400" kern="0" dirty="0"/>
              <a:t>) : </a:t>
            </a:r>
            <a:r>
              <a:rPr lang="ko-KR" altLang="en-US" sz="1400" kern="0" dirty="0"/>
              <a:t>볼륨 그룹을 </a:t>
            </a:r>
            <a:r>
              <a:rPr lang="en-US" altLang="ko-KR" sz="1400" kern="0" dirty="0"/>
              <a:t>1</a:t>
            </a:r>
            <a:r>
              <a:rPr lang="ko-KR" altLang="en-US" sz="1400" kern="0" dirty="0"/>
              <a:t>개 이상으로 나눈 논리 그룹</a:t>
            </a:r>
            <a:endParaRPr lang="en-US" altLang="ko-KR" sz="1400" kern="0" dirty="0"/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6BCD9C81-2644-6CA9-2466-16793A7F4F86}"/>
              </a:ext>
            </a:extLst>
          </p:cNvPr>
          <p:cNvSpPr txBox="1">
            <a:spLocks/>
          </p:cNvSpPr>
          <p:nvPr/>
        </p:nvSpPr>
        <p:spPr>
          <a:xfrm>
            <a:off x="128465" y="4054368"/>
            <a:ext cx="4392487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Mount</a:t>
            </a:r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id="{27C81707-FFBC-AE3E-D014-E8CB7A3DCC54}"/>
              </a:ext>
            </a:extLst>
          </p:cNvPr>
          <p:cNvSpPr txBox="1">
            <a:spLocks/>
          </p:cNvSpPr>
          <p:nvPr/>
        </p:nvSpPr>
        <p:spPr>
          <a:xfrm>
            <a:off x="290964" y="4486417"/>
            <a:ext cx="4662036" cy="54006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디스크 공간과 디렉토리를 연결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생성된 </a:t>
            </a:r>
            <a:r>
              <a:rPr lang="en-US" altLang="ko-KR" sz="1400" kern="0" dirty="0"/>
              <a:t>LV </a:t>
            </a:r>
            <a:r>
              <a:rPr lang="ko-KR" altLang="en-US" sz="1400" kern="0" dirty="0"/>
              <a:t>사용을 위해 디렉토리에 연결</a:t>
            </a:r>
            <a:endParaRPr lang="en-US" altLang="ko-KR" sz="1400" kern="0" dirty="0"/>
          </a:p>
        </p:txBody>
      </p:sp>
    </p:spTree>
    <p:extLst>
      <p:ext uri="{BB962C8B-B14F-4D97-AF65-F5344CB8AC3E}">
        <p14:creationId xmlns:p14="http://schemas.microsoft.com/office/powerpoint/2010/main" val="790560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기초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RAID </a:t>
            </a:r>
            <a:r>
              <a:rPr lang="ko-KR" altLang="en-US" sz="1800" kern="0" dirty="0"/>
              <a:t>란</a:t>
            </a:r>
            <a:r>
              <a:rPr lang="en-US" altLang="ko-KR" sz="1800" kern="0" dirty="0"/>
              <a:t>?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4FBC452-0FBB-A41E-3A25-24C58F6FCA60}"/>
              </a:ext>
            </a:extLst>
          </p:cNvPr>
          <p:cNvSpPr txBox="1">
            <a:spLocks/>
          </p:cNvSpPr>
          <p:nvPr/>
        </p:nvSpPr>
        <p:spPr>
          <a:xfrm>
            <a:off x="290964" y="1356301"/>
            <a:ext cx="9152442" cy="9565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여러 개의 디스크를 배열하여 속도의 증대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안정성의 증대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효율성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가용성의 증대를 하는데 쓰이는 기술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운용 가용성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데이터 안정성 증대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디스크 용량 증설의 용이성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디스크 </a:t>
            </a:r>
            <a:r>
              <a:rPr lang="en-US" altLang="ko-KR" sz="1400" kern="0" dirty="0"/>
              <a:t>I/O </a:t>
            </a:r>
            <a:r>
              <a:rPr lang="ko-KR" altLang="en-US" sz="1400" kern="0" dirty="0"/>
              <a:t>성능 향상</a:t>
            </a:r>
            <a:endParaRPr lang="en-US" altLang="ko-KR" sz="1400" kern="0" dirty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68CEDF0F-3EBF-2D83-A347-750DED8977B6}"/>
              </a:ext>
            </a:extLst>
          </p:cNvPr>
          <p:cNvSpPr txBox="1">
            <a:spLocks/>
          </p:cNvSpPr>
          <p:nvPr/>
        </p:nvSpPr>
        <p:spPr>
          <a:xfrm>
            <a:off x="145033" y="2436421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RAID </a:t>
            </a:r>
            <a:r>
              <a:rPr lang="ko-KR" altLang="en-US" sz="1800" kern="0" dirty="0"/>
              <a:t>종류</a:t>
            </a:r>
            <a:endParaRPr lang="en-US" altLang="ko-KR" sz="1800" kern="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CAB9896-B5AC-CACA-246D-FB7A2AFD8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08" y="2924944"/>
            <a:ext cx="3607664" cy="351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51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기초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RAID 0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4FBC452-0FBB-A41E-3A25-24C58F6FCA60}"/>
              </a:ext>
            </a:extLst>
          </p:cNvPr>
          <p:cNvSpPr txBox="1">
            <a:spLocks/>
          </p:cNvSpPr>
          <p:nvPr/>
        </p:nvSpPr>
        <p:spPr>
          <a:xfrm>
            <a:off x="290964" y="1356301"/>
            <a:ext cx="9152442" cy="992579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최소 </a:t>
            </a:r>
            <a:r>
              <a:rPr lang="en-US" altLang="ko-KR" sz="1400" kern="0" dirty="0"/>
              <a:t>2</a:t>
            </a:r>
            <a:r>
              <a:rPr lang="ko-KR" altLang="en-US" sz="1400" kern="0" dirty="0"/>
              <a:t>개의 하드디스크가 필요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모든 디스크에 동시에 저장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100%</a:t>
            </a:r>
            <a:r>
              <a:rPr lang="ko-KR" altLang="en-US" sz="1400" kern="0" dirty="0"/>
              <a:t>의 공간효율</a:t>
            </a:r>
            <a:r>
              <a:rPr lang="en-US" altLang="ko-KR" sz="1400" kern="0" dirty="0"/>
              <a:t> ex)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1GB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+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1GB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=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2GB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빠른 성능을 요구하되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디스크 </a:t>
            </a:r>
            <a:r>
              <a:rPr lang="ko-KR" altLang="en-US" sz="1400" kern="0" dirty="0" err="1"/>
              <a:t>장애시</a:t>
            </a:r>
            <a:r>
              <a:rPr lang="ko-KR" altLang="en-US" sz="1400" kern="0" dirty="0"/>
              <a:t> 복구가 어려움</a:t>
            </a:r>
            <a:endParaRPr lang="en-US" altLang="ko-KR" sz="1400" kern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D690F7-A889-C301-A342-4AF9298AC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915" y="924253"/>
            <a:ext cx="2981240" cy="2171008"/>
          </a:xfrm>
          <a:prstGeom prst="rect">
            <a:avLst/>
          </a:prstGeom>
        </p:spPr>
      </p:pic>
      <p:sp>
        <p:nvSpPr>
          <p:cNvPr id="7" name="제목 2">
            <a:extLst>
              <a:ext uri="{FF2B5EF4-FFF2-40B4-BE49-F238E27FC236}">
                <a16:creationId xmlns:a16="http://schemas.microsoft.com/office/drawing/2014/main" id="{B33BCF94-FE82-6921-A530-5D2A5588D4C2}"/>
              </a:ext>
            </a:extLst>
          </p:cNvPr>
          <p:cNvSpPr txBox="1">
            <a:spLocks/>
          </p:cNvSpPr>
          <p:nvPr/>
        </p:nvSpPr>
        <p:spPr>
          <a:xfrm>
            <a:off x="128465" y="2914978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RAID 1</a:t>
            </a:r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03945D1A-AA25-7458-1A1D-86B930507428}"/>
              </a:ext>
            </a:extLst>
          </p:cNvPr>
          <p:cNvSpPr txBox="1">
            <a:spLocks/>
          </p:cNvSpPr>
          <p:nvPr/>
        </p:nvSpPr>
        <p:spPr>
          <a:xfrm>
            <a:off x="290964" y="3347026"/>
            <a:ext cx="9152442" cy="116209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 err="1"/>
              <a:t>미러링</a:t>
            </a:r>
            <a:r>
              <a:rPr lang="en-US" altLang="ko-KR" sz="1400" kern="0" dirty="0"/>
              <a:t>(Mirroring) </a:t>
            </a:r>
            <a:r>
              <a:rPr lang="ko-KR" altLang="en-US" sz="1400" kern="0" dirty="0"/>
              <a:t>이라 부르며 같은 데이터를 중복 기록하여 보존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동일한 용량의 디스크 두 개가 필요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볼륨 내 디스크 중 하나의 디스크만 </a:t>
            </a:r>
            <a:r>
              <a:rPr lang="ko-KR" altLang="en-US" sz="1400" kern="0" dirty="0" err="1"/>
              <a:t>정상이어도</a:t>
            </a:r>
            <a:r>
              <a:rPr lang="ko-KR" altLang="en-US" sz="1400" kern="0" dirty="0"/>
              <a:t> 데이터 보존되어 운영이 가능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복원이 비교적 매우 간단함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공간효율 나쁨 </a:t>
            </a:r>
            <a:r>
              <a:rPr lang="en-US" altLang="ko-KR" sz="1400" kern="0" dirty="0"/>
              <a:t>ex) 1GB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+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1GB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=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1GB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985D1E-3CC0-E208-A226-69898ADEE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068" y="4257092"/>
            <a:ext cx="2822934" cy="205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27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기초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RAID 5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4FBC452-0FBB-A41E-3A25-24C58F6FCA60}"/>
              </a:ext>
            </a:extLst>
          </p:cNvPr>
          <p:cNvSpPr txBox="1">
            <a:spLocks/>
          </p:cNvSpPr>
          <p:nvPr/>
        </p:nvSpPr>
        <p:spPr>
          <a:xfrm>
            <a:off x="290964" y="1356301"/>
            <a:ext cx="9152442" cy="1172599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RAID 1</a:t>
            </a:r>
            <a:r>
              <a:rPr lang="ko-KR" altLang="en-US" sz="1400" kern="0" dirty="0"/>
              <a:t>처럼 데이터 안정성이 보장되며 </a:t>
            </a:r>
            <a:r>
              <a:rPr lang="en-US" altLang="ko-KR" sz="1400" kern="0" dirty="0"/>
              <a:t>RAID 0</a:t>
            </a:r>
            <a:r>
              <a:rPr lang="ko-KR" altLang="en-US" sz="1400" kern="0" dirty="0"/>
              <a:t>처럼 공간효율성도 좋은 방식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RAID 5</a:t>
            </a:r>
            <a:r>
              <a:rPr lang="ko-KR" altLang="en-US" sz="1400" kern="0" dirty="0"/>
              <a:t>는 최소 </a:t>
            </a:r>
            <a:r>
              <a:rPr lang="en-US" altLang="ko-KR" sz="1400" kern="0" dirty="0"/>
              <a:t>3</a:t>
            </a:r>
            <a:r>
              <a:rPr lang="ko-KR" altLang="en-US" sz="1400" kern="0" dirty="0"/>
              <a:t>개 이상의 하드디스크가 있어야 구성이 가능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하드디스크에 오류가 발생하면 패리티를 이용해서 데이터를 복구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RAID 5</a:t>
            </a:r>
            <a:r>
              <a:rPr lang="ko-KR" altLang="en-US" sz="1400" kern="0" dirty="0"/>
              <a:t>를 </a:t>
            </a:r>
            <a:r>
              <a:rPr lang="en-US" altLang="ko-KR" sz="1400" kern="0" dirty="0"/>
              <a:t>4</a:t>
            </a:r>
            <a:r>
              <a:rPr lang="ko-KR" altLang="en-US" sz="1400" kern="0" dirty="0"/>
              <a:t>개의 하드디스크로 구성했을 때 </a:t>
            </a:r>
            <a:r>
              <a:rPr lang="en-US" altLang="ko-KR" sz="1400" kern="0" dirty="0"/>
              <a:t>1</a:t>
            </a:r>
            <a:r>
              <a:rPr lang="ko-KR" altLang="en-US" sz="1400" kern="0" dirty="0"/>
              <a:t>개는 패리티로 사용하여 전체 용량 </a:t>
            </a:r>
            <a:r>
              <a:rPr lang="en-US" altLang="ko-KR" sz="1400" kern="0" dirty="0"/>
              <a:t>75% </a:t>
            </a:r>
            <a:r>
              <a:rPr lang="ko-KR" altLang="en-US" sz="1400" kern="0" dirty="0"/>
              <a:t>사용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2</a:t>
            </a:r>
            <a:r>
              <a:rPr lang="ko-KR" altLang="en-US" sz="1400" kern="0" dirty="0"/>
              <a:t>개 이상의 하드디스크 </a:t>
            </a:r>
            <a:r>
              <a:rPr lang="ko-KR" altLang="en-US" sz="1400" kern="0" dirty="0" err="1"/>
              <a:t>장애시</a:t>
            </a:r>
            <a:r>
              <a:rPr lang="ko-KR" altLang="en-US" sz="1400" kern="0" dirty="0"/>
              <a:t> 데이터를 복구할 수 없음</a:t>
            </a:r>
            <a:endParaRPr lang="en-US" altLang="ko-KR" sz="1400" kern="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EAAD76-B4B6-B127-B471-618EF3E01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48" y="2852936"/>
            <a:ext cx="4974475" cy="284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1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43C8F1-638A-5A95-8665-8ACB7965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47" y="2852936"/>
            <a:ext cx="4974475" cy="2844316"/>
          </a:xfrm>
          <a:prstGeom prst="rect">
            <a:avLst/>
          </a:prstGeom>
        </p:spPr>
      </p:pic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기초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RAID 6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4FBC452-0FBB-A41E-3A25-24C58F6FCA60}"/>
              </a:ext>
            </a:extLst>
          </p:cNvPr>
          <p:cNvSpPr txBox="1">
            <a:spLocks/>
          </p:cNvSpPr>
          <p:nvPr/>
        </p:nvSpPr>
        <p:spPr>
          <a:xfrm>
            <a:off x="290964" y="1356301"/>
            <a:ext cx="9152442" cy="9565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RAID 6</a:t>
            </a:r>
            <a:r>
              <a:rPr lang="ko-KR" altLang="en-US" sz="1400" kern="0" dirty="0"/>
              <a:t>은 </a:t>
            </a:r>
            <a:r>
              <a:rPr lang="en-US" altLang="ko-KR" sz="1400" kern="0" dirty="0"/>
              <a:t>5</a:t>
            </a:r>
            <a:r>
              <a:rPr lang="ko-KR" altLang="en-US" sz="1400" kern="0" dirty="0"/>
              <a:t>방식의 개선으로 </a:t>
            </a:r>
            <a:r>
              <a:rPr lang="en-US" altLang="ko-KR" sz="1400" kern="0" dirty="0"/>
              <a:t>2</a:t>
            </a:r>
            <a:r>
              <a:rPr lang="ko-KR" altLang="en-US" sz="1400" kern="0" dirty="0"/>
              <a:t>개의 패리티를 사용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2</a:t>
            </a:r>
            <a:r>
              <a:rPr lang="ko-KR" altLang="en-US" sz="1400" kern="0" dirty="0"/>
              <a:t>개의 디스크가 동시에 장애가 나도 데이터에 이상이 없음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최소 </a:t>
            </a:r>
            <a:r>
              <a:rPr lang="en-US" altLang="ko-KR" sz="1400" kern="0" dirty="0"/>
              <a:t>4</a:t>
            </a:r>
            <a:r>
              <a:rPr lang="ko-KR" altLang="en-US" sz="1400" kern="0" dirty="0"/>
              <a:t>개의 하드디스크를 사용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RAID 5</a:t>
            </a:r>
            <a:r>
              <a:rPr lang="ko-KR" altLang="en-US" sz="1400" kern="0" dirty="0"/>
              <a:t>보다 신뢰도는 높아지지만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공간효율은 떨어진다</a:t>
            </a:r>
            <a:r>
              <a:rPr lang="en-US" altLang="ko-KR" sz="1400" kern="0" dirty="0"/>
              <a:t>.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altLang="ko-KR" sz="1400" kern="0" dirty="0"/>
          </a:p>
        </p:txBody>
      </p:sp>
    </p:spTree>
    <p:extLst>
      <p:ext uri="{BB962C8B-B14F-4D97-AF65-F5344CB8AC3E}">
        <p14:creationId xmlns:p14="http://schemas.microsoft.com/office/powerpoint/2010/main" val="3134422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3B9E54-12FE-BDDC-D627-888A702CD260}"/>
              </a:ext>
            </a:extLst>
          </p:cNvPr>
          <p:cNvSpPr txBox="1"/>
          <p:nvPr/>
        </p:nvSpPr>
        <p:spPr>
          <a:xfrm>
            <a:off x="-5186" y="980728"/>
            <a:ext cx="9911186" cy="46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  <a:latin typeface="+mj-ea"/>
                <a:ea typeface="+mj-ea"/>
              </a:rPr>
              <a:t>Linux </a:t>
            </a:r>
            <a:r>
              <a:rPr lang="ko-KR" altLang="en-US" sz="2400" b="1" dirty="0">
                <a:solidFill>
                  <a:schemeClr val="accent5"/>
                </a:solidFill>
                <a:latin typeface="+mj-ea"/>
                <a:ea typeface="+mj-ea"/>
              </a:rPr>
              <a:t>명령어</a:t>
            </a:r>
          </a:p>
        </p:txBody>
      </p:sp>
    </p:spTree>
    <p:extLst>
      <p:ext uri="{BB962C8B-B14F-4D97-AF65-F5344CB8AC3E}">
        <p14:creationId xmlns:p14="http://schemas.microsoft.com/office/powerpoint/2010/main" val="293471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3B9E54-12FE-BDDC-D627-888A702CD260}"/>
              </a:ext>
            </a:extLst>
          </p:cNvPr>
          <p:cNvSpPr txBox="1"/>
          <p:nvPr/>
        </p:nvSpPr>
        <p:spPr>
          <a:xfrm>
            <a:off x="-5186" y="980728"/>
            <a:ext cx="9911186" cy="46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5"/>
                </a:solidFill>
                <a:latin typeface="+mj-ea"/>
                <a:ea typeface="+mj-ea"/>
              </a:rPr>
              <a:t>컴퓨터 구조</a:t>
            </a:r>
          </a:p>
        </p:txBody>
      </p:sp>
    </p:spTree>
    <p:extLst>
      <p:ext uri="{BB962C8B-B14F-4D97-AF65-F5344CB8AC3E}">
        <p14:creationId xmlns:p14="http://schemas.microsoft.com/office/powerpoint/2010/main" val="1714118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명령어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kern="0" dirty="0"/>
              <a:t>리눅스 </a:t>
            </a:r>
            <a:r>
              <a:rPr lang="en-US" altLang="ko-KR" sz="1800" kern="0" dirty="0"/>
              <a:t>Prompt </a:t>
            </a:r>
            <a:r>
              <a:rPr lang="ko-KR" altLang="en-US" sz="1800" kern="0" dirty="0"/>
              <a:t>구조</a:t>
            </a:r>
            <a:endParaRPr lang="en-US" altLang="ko-KR" sz="1800" kern="0" dirty="0"/>
          </a:p>
        </p:txBody>
      </p:sp>
      <p:graphicFrame>
        <p:nvGraphicFramePr>
          <p:cNvPr id="2" name="표 21">
            <a:extLst>
              <a:ext uri="{FF2B5EF4-FFF2-40B4-BE49-F238E27FC236}">
                <a16:creationId xmlns:a16="http://schemas.microsoft.com/office/drawing/2014/main" id="{4771E10A-DF37-192E-3B1F-C3815A69B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582858"/>
              </p:ext>
            </p:extLst>
          </p:nvPr>
        </p:nvGraphicFramePr>
        <p:xfrm>
          <a:off x="344488" y="1400944"/>
          <a:ext cx="5820957" cy="1524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545505060"/>
                    </a:ext>
                  </a:extLst>
                </a:gridCol>
                <a:gridCol w="4524813">
                  <a:extLst>
                    <a:ext uri="{9D8B030D-6E8A-4147-A177-3AD203B41FA5}">
                      <a16:colId xmlns:a16="http://schemas.microsoft.com/office/drawing/2014/main" val="501561116"/>
                    </a:ext>
                  </a:extLst>
                </a:gridCol>
              </a:tblGrid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구분자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75035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root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로그인한 사용자 </a:t>
                      </a:r>
                      <a:r>
                        <a:rPr lang="ko-KR" altLang="en-US" sz="1400" b="1" dirty="0" err="1"/>
                        <a:t>계정명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539136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localhost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리눅스 시스템의 호스트명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41362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~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현재 작업 디렉토리 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736114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#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관리자계정</a:t>
                      </a:r>
                      <a:r>
                        <a:rPr lang="en-US" altLang="ko-KR" sz="1400" b="1" dirty="0"/>
                        <a:t>(#), </a:t>
                      </a:r>
                      <a:r>
                        <a:rPr lang="ko-KR" altLang="en-US" sz="1400" b="1" dirty="0"/>
                        <a:t>일반계정</a:t>
                      </a:r>
                      <a:r>
                        <a:rPr lang="en-US" altLang="ko-KR" sz="1400" b="1" dirty="0"/>
                        <a:t>($)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2510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64FC6D5-E3F7-0D04-8E63-AE25B4148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58" y="4533292"/>
            <a:ext cx="4922589" cy="6120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A7C89A-1FCC-7DED-C5B4-EB7B27D5B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29" y="3356992"/>
            <a:ext cx="4920318" cy="612068"/>
          </a:xfrm>
          <a:prstGeom prst="rect">
            <a:avLst/>
          </a:prstGeom>
        </p:spPr>
      </p:pic>
      <p:sp>
        <p:nvSpPr>
          <p:cNvPr id="11" name="제목 2">
            <a:extLst>
              <a:ext uri="{FF2B5EF4-FFF2-40B4-BE49-F238E27FC236}">
                <a16:creationId xmlns:a16="http://schemas.microsoft.com/office/drawing/2014/main" id="{D0542C9F-78FD-FD59-09E3-CCD880781294}"/>
              </a:ext>
            </a:extLst>
          </p:cNvPr>
          <p:cNvSpPr txBox="1">
            <a:spLocks/>
          </p:cNvSpPr>
          <p:nvPr/>
        </p:nvSpPr>
        <p:spPr>
          <a:xfrm>
            <a:off x="1954614" y="3962630"/>
            <a:ext cx="1270194" cy="324036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400" kern="0" dirty="0"/>
              <a:t>[</a:t>
            </a:r>
            <a:r>
              <a:rPr lang="ko-KR" altLang="en-US" sz="1400" kern="0" dirty="0"/>
              <a:t>관리자계정</a:t>
            </a:r>
            <a:r>
              <a:rPr lang="en-US" altLang="ko-KR" sz="1400" kern="0" dirty="0"/>
              <a:t>]</a:t>
            </a:r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8C0F70E1-5869-F7AC-0827-1CD14BA825CC}"/>
              </a:ext>
            </a:extLst>
          </p:cNvPr>
          <p:cNvSpPr txBox="1">
            <a:spLocks/>
          </p:cNvSpPr>
          <p:nvPr/>
        </p:nvSpPr>
        <p:spPr>
          <a:xfrm>
            <a:off x="1954614" y="5193196"/>
            <a:ext cx="1270194" cy="324036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400" kern="0" dirty="0"/>
              <a:t>[</a:t>
            </a:r>
            <a:r>
              <a:rPr lang="ko-KR" altLang="en-US" sz="1400" kern="0" dirty="0"/>
              <a:t>일반계정</a:t>
            </a:r>
            <a:r>
              <a:rPr lang="en-US" altLang="ko-KR" sz="1400" kern="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24070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명령어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Command : </a:t>
            </a:r>
            <a:r>
              <a:rPr lang="en-US" altLang="ko-KR" sz="1800" kern="0" dirty="0" err="1"/>
              <a:t>pwd</a:t>
            </a:r>
            <a:endParaRPr lang="en-US" altLang="ko-KR" sz="1800" kern="0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0077D6F4-0886-001A-09CD-D09CC7EC98A6}"/>
              </a:ext>
            </a:extLst>
          </p:cNvPr>
          <p:cNvSpPr txBox="1">
            <a:spLocks/>
          </p:cNvSpPr>
          <p:nvPr/>
        </p:nvSpPr>
        <p:spPr>
          <a:xfrm>
            <a:off x="290964" y="1356301"/>
            <a:ext cx="9152442" cy="585361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현재 경로 보기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현재 작업중인 디렉토리의 절대 경로를 보여준다</a:t>
            </a:r>
            <a:r>
              <a:rPr lang="en-US" altLang="ko-KR" sz="1400" kern="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AAC413-52C1-65E7-6D4A-E1AF504B1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2" y="1963985"/>
            <a:ext cx="5943600" cy="942975"/>
          </a:xfrm>
          <a:prstGeom prst="rect">
            <a:avLst/>
          </a:prstGeom>
        </p:spPr>
      </p:pic>
      <p:sp>
        <p:nvSpPr>
          <p:cNvPr id="9" name="제목 2">
            <a:extLst>
              <a:ext uri="{FF2B5EF4-FFF2-40B4-BE49-F238E27FC236}">
                <a16:creationId xmlns:a16="http://schemas.microsoft.com/office/drawing/2014/main" id="{8581D5A3-F7D7-73F2-E38E-4C42EBBF4032}"/>
              </a:ext>
            </a:extLst>
          </p:cNvPr>
          <p:cNvSpPr txBox="1">
            <a:spLocks/>
          </p:cNvSpPr>
          <p:nvPr/>
        </p:nvSpPr>
        <p:spPr>
          <a:xfrm>
            <a:off x="128465" y="3140968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Command : cd</a:t>
            </a:r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9D23EFC2-ADFD-CAAF-1125-880E52CCAF96}"/>
              </a:ext>
            </a:extLst>
          </p:cNvPr>
          <p:cNvSpPr txBox="1">
            <a:spLocks/>
          </p:cNvSpPr>
          <p:nvPr/>
        </p:nvSpPr>
        <p:spPr>
          <a:xfrm>
            <a:off x="290964" y="3573016"/>
            <a:ext cx="9152442" cy="37802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/>
              <a:t>원하는 디렉토리로 이동</a:t>
            </a:r>
            <a:endParaRPr lang="en-US" altLang="ko-KR" sz="1400" kern="0" dirty="0"/>
          </a:p>
        </p:txBody>
      </p:sp>
      <p:graphicFrame>
        <p:nvGraphicFramePr>
          <p:cNvPr id="14" name="표 21">
            <a:extLst>
              <a:ext uri="{FF2B5EF4-FFF2-40B4-BE49-F238E27FC236}">
                <a16:creationId xmlns:a16="http://schemas.microsoft.com/office/drawing/2014/main" id="{8B7931DD-334A-A22D-4DA7-D6BF6B330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254562"/>
              </p:ext>
            </p:extLst>
          </p:nvPr>
        </p:nvGraphicFramePr>
        <p:xfrm>
          <a:off x="380492" y="3994789"/>
          <a:ext cx="5820957" cy="1524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545505060"/>
                    </a:ext>
                  </a:extLst>
                </a:gridCol>
                <a:gridCol w="4524813">
                  <a:extLst>
                    <a:ext uri="{9D8B030D-6E8A-4147-A177-3AD203B41FA5}">
                      <a16:colId xmlns:a16="http://schemas.microsoft.com/office/drawing/2014/main" val="501561116"/>
                    </a:ext>
                  </a:extLst>
                </a:gridCol>
              </a:tblGrid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인자값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75035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directory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이동하기 원하는 디렉토리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539136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현재 디렉토리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41362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..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상위 디렉토리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736114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~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로그인 된 사용자의 </a:t>
                      </a:r>
                      <a:r>
                        <a:rPr lang="ko-KR" altLang="en-US" sz="1400" b="1" dirty="0" err="1"/>
                        <a:t>홈디렉토리로</a:t>
                      </a:r>
                      <a:r>
                        <a:rPr lang="ko-KR" altLang="en-US" sz="1400" b="1" dirty="0"/>
                        <a:t>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2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890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명령어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Command : ls</a:t>
            </a: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0077D6F4-0886-001A-09CD-D09CC7EC98A6}"/>
              </a:ext>
            </a:extLst>
          </p:cNvPr>
          <p:cNvSpPr txBox="1">
            <a:spLocks/>
          </p:cNvSpPr>
          <p:nvPr/>
        </p:nvSpPr>
        <p:spPr>
          <a:xfrm>
            <a:off x="290964" y="1356301"/>
            <a:ext cx="9152442" cy="585361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디렉토리의 목록 보기</a:t>
            </a:r>
            <a:endParaRPr lang="en-US" altLang="ko-KR" sz="1400" kern="0" dirty="0"/>
          </a:p>
        </p:txBody>
      </p:sp>
      <p:graphicFrame>
        <p:nvGraphicFramePr>
          <p:cNvPr id="8" name="표 21">
            <a:extLst>
              <a:ext uri="{FF2B5EF4-FFF2-40B4-BE49-F238E27FC236}">
                <a16:creationId xmlns:a16="http://schemas.microsoft.com/office/drawing/2014/main" id="{3AFB26C5-847E-51AC-95FF-160DD61FF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848838"/>
              </p:ext>
            </p:extLst>
          </p:nvPr>
        </p:nvGraphicFramePr>
        <p:xfrm>
          <a:off x="380492" y="1799403"/>
          <a:ext cx="5820957" cy="1219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45505060"/>
                    </a:ext>
                  </a:extLst>
                </a:gridCol>
                <a:gridCol w="5028869">
                  <a:extLst>
                    <a:ext uri="{9D8B030D-6E8A-4147-A177-3AD203B41FA5}">
                      <a16:colId xmlns:a16="http://schemas.microsoft.com/office/drawing/2014/main" val="501561116"/>
                    </a:ext>
                  </a:extLst>
                </a:gridCol>
              </a:tblGrid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75035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-a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. </a:t>
                      </a:r>
                      <a:r>
                        <a:rPr lang="ko-KR" altLang="en-US" sz="1400" b="1" dirty="0"/>
                        <a:t>을 포함한 경로안의 모든 파일과 디렉토리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539136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-l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지정한 디렉토리의 내용을 자세히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41362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-R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하위 경로와 그 안에 있는 모든 파일들도 같이 나열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736114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FF9D98AA-BB20-3B6E-646E-1397EE2C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2" y="3284984"/>
            <a:ext cx="9283222" cy="200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06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명령어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Command : cp</a:t>
            </a: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0077D6F4-0886-001A-09CD-D09CC7EC98A6}"/>
              </a:ext>
            </a:extLst>
          </p:cNvPr>
          <p:cNvSpPr txBox="1">
            <a:spLocks/>
          </p:cNvSpPr>
          <p:nvPr/>
        </p:nvSpPr>
        <p:spPr>
          <a:xfrm>
            <a:off x="290964" y="1356301"/>
            <a:ext cx="9152442" cy="585361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파일이나 디렉토리를 복사하는 명령어</a:t>
            </a:r>
            <a:endParaRPr lang="en-US" altLang="ko-KR" sz="1400" kern="0" dirty="0"/>
          </a:p>
        </p:txBody>
      </p:sp>
      <p:graphicFrame>
        <p:nvGraphicFramePr>
          <p:cNvPr id="8" name="표 21">
            <a:extLst>
              <a:ext uri="{FF2B5EF4-FFF2-40B4-BE49-F238E27FC236}">
                <a16:creationId xmlns:a16="http://schemas.microsoft.com/office/drawing/2014/main" id="{3AFB26C5-847E-51AC-95FF-160DD61FF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41082"/>
              </p:ext>
            </p:extLst>
          </p:nvPr>
        </p:nvGraphicFramePr>
        <p:xfrm>
          <a:off x="380492" y="1799403"/>
          <a:ext cx="7056784" cy="1219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4550506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501561116"/>
                    </a:ext>
                  </a:extLst>
                </a:gridCol>
              </a:tblGrid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75035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-f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복사대상 파일이 있을 경우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사용자에게 확인없이 강제로 복사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539136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-r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디렉토리를 복사할 경우 하위 디렉토리와 파일을 모두복사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41362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-p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원본 파일의 소유주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그룹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권한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시간정보를 보존 하여 복사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736114"/>
                  </a:ext>
                </a:extLst>
              </a:tr>
            </a:tbl>
          </a:graphicData>
        </a:graphic>
      </p:graphicFrame>
      <p:sp>
        <p:nvSpPr>
          <p:cNvPr id="7" name="제목 2">
            <a:extLst>
              <a:ext uri="{FF2B5EF4-FFF2-40B4-BE49-F238E27FC236}">
                <a16:creationId xmlns:a16="http://schemas.microsoft.com/office/drawing/2014/main" id="{C3893BB9-FE13-E71F-6A4E-D1DFA7345965}"/>
              </a:ext>
            </a:extLst>
          </p:cNvPr>
          <p:cNvSpPr txBox="1">
            <a:spLocks/>
          </p:cNvSpPr>
          <p:nvPr/>
        </p:nvSpPr>
        <p:spPr>
          <a:xfrm>
            <a:off x="232489" y="3220742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Command : mv</a:t>
            </a:r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id="{0B50B7C5-0876-E1D2-BB73-4645C504786E}"/>
              </a:ext>
            </a:extLst>
          </p:cNvPr>
          <p:cNvSpPr txBox="1">
            <a:spLocks/>
          </p:cNvSpPr>
          <p:nvPr/>
        </p:nvSpPr>
        <p:spPr>
          <a:xfrm>
            <a:off x="394988" y="3652791"/>
            <a:ext cx="9152442" cy="416516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파일이나 디렉토리를 이동하거나 이름을 변경 할 때 사용</a:t>
            </a:r>
            <a:endParaRPr lang="en-US" altLang="ko-KR" sz="1400" kern="0" dirty="0"/>
          </a:p>
        </p:txBody>
      </p:sp>
      <p:graphicFrame>
        <p:nvGraphicFramePr>
          <p:cNvPr id="10" name="표 21">
            <a:extLst>
              <a:ext uri="{FF2B5EF4-FFF2-40B4-BE49-F238E27FC236}">
                <a16:creationId xmlns:a16="http://schemas.microsoft.com/office/drawing/2014/main" id="{5A1B3917-AECC-DEDC-0EAA-83B6F5186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770435"/>
              </p:ext>
            </p:extLst>
          </p:nvPr>
        </p:nvGraphicFramePr>
        <p:xfrm>
          <a:off x="394988" y="4069307"/>
          <a:ext cx="7056784" cy="1219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4550506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501561116"/>
                    </a:ext>
                  </a:extLst>
                </a:gridCol>
              </a:tblGrid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75035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-b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대상 파일이 이미 있어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지워지는 것을 대비해 백업파일을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539136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-f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대상 파일이 이미 있어도 사용자에게 어떻게 처리할지 묻지 않는다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41362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-v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파일 을 옮기는 과정을 자세히 보여준다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736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813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명령어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Command : </a:t>
            </a:r>
            <a:r>
              <a:rPr lang="en-US" altLang="ko-KR" sz="1800" kern="0" dirty="0" err="1"/>
              <a:t>mkdir</a:t>
            </a:r>
            <a:endParaRPr lang="en-US" altLang="ko-KR" sz="1800" kern="0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0077D6F4-0886-001A-09CD-D09CC7EC98A6}"/>
              </a:ext>
            </a:extLst>
          </p:cNvPr>
          <p:cNvSpPr txBox="1">
            <a:spLocks/>
          </p:cNvSpPr>
          <p:nvPr/>
        </p:nvSpPr>
        <p:spPr>
          <a:xfrm>
            <a:off x="290964" y="1356301"/>
            <a:ext cx="9152442" cy="585361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파일이나 디렉토리를 복사하는 명령어</a:t>
            </a:r>
            <a:endParaRPr lang="en-US" altLang="ko-KR" sz="1400" kern="0" dirty="0"/>
          </a:p>
        </p:txBody>
      </p:sp>
      <p:graphicFrame>
        <p:nvGraphicFramePr>
          <p:cNvPr id="8" name="표 21">
            <a:extLst>
              <a:ext uri="{FF2B5EF4-FFF2-40B4-BE49-F238E27FC236}">
                <a16:creationId xmlns:a16="http://schemas.microsoft.com/office/drawing/2014/main" id="{3AFB26C5-847E-51AC-95FF-160DD61FF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5805"/>
              </p:ext>
            </p:extLst>
          </p:nvPr>
        </p:nvGraphicFramePr>
        <p:xfrm>
          <a:off x="380492" y="1799403"/>
          <a:ext cx="7056784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4550506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501561116"/>
                    </a:ext>
                  </a:extLst>
                </a:gridCol>
              </a:tblGrid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75035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-p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필요한 경우 상위 경로까지 생성한다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539136"/>
                  </a:ext>
                </a:extLst>
              </a:tr>
            </a:tbl>
          </a:graphicData>
        </a:graphic>
      </p:graphicFrame>
      <p:sp>
        <p:nvSpPr>
          <p:cNvPr id="2" name="제목 2">
            <a:extLst>
              <a:ext uri="{FF2B5EF4-FFF2-40B4-BE49-F238E27FC236}">
                <a16:creationId xmlns:a16="http://schemas.microsoft.com/office/drawing/2014/main" id="{DF21B194-0719-3206-4EE4-50EBC1791638}"/>
              </a:ext>
            </a:extLst>
          </p:cNvPr>
          <p:cNvSpPr txBox="1">
            <a:spLocks/>
          </p:cNvSpPr>
          <p:nvPr/>
        </p:nvSpPr>
        <p:spPr>
          <a:xfrm>
            <a:off x="137912" y="254443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Command : rm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D1D64D5E-580B-DC8E-B363-C6915E30A18D}"/>
              </a:ext>
            </a:extLst>
          </p:cNvPr>
          <p:cNvSpPr txBox="1">
            <a:spLocks/>
          </p:cNvSpPr>
          <p:nvPr/>
        </p:nvSpPr>
        <p:spPr>
          <a:xfrm>
            <a:off x="300411" y="2951651"/>
            <a:ext cx="9152442" cy="585361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파일이나 디렉토리를 삭제하는 명령</a:t>
            </a:r>
            <a:r>
              <a:rPr lang="en-US" altLang="ko-KR" sz="1400" kern="0" dirty="0"/>
              <a:t>(</a:t>
            </a:r>
            <a:r>
              <a:rPr lang="ko-KR" altLang="en-US" sz="1400" kern="0" dirty="0"/>
              <a:t>권한이 있을 경우</a:t>
            </a:r>
            <a:r>
              <a:rPr lang="en-US" altLang="ko-KR" sz="1400" kern="0" dirty="0"/>
              <a:t>)</a:t>
            </a:r>
          </a:p>
        </p:txBody>
      </p:sp>
      <p:graphicFrame>
        <p:nvGraphicFramePr>
          <p:cNvPr id="13" name="표 21">
            <a:extLst>
              <a:ext uri="{FF2B5EF4-FFF2-40B4-BE49-F238E27FC236}">
                <a16:creationId xmlns:a16="http://schemas.microsoft.com/office/drawing/2014/main" id="{16C60610-5540-C0E0-E3E6-05C80594E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99500"/>
              </p:ext>
            </p:extLst>
          </p:nvPr>
        </p:nvGraphicFramePr>
        <p:xfrm>
          <a:off x="394988" y="3397932"/>
          <a:ext cx="7056784" cy="1432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4550506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501561116"/>
                    </a:ext>
                  </a:extLst>
                </a:gridCol>
              </a:tblGrid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75035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-f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파일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디렉토리 </a:t>
                      </a:r>
                      <a:r>
                        <a:rPr lang="ko-KR" altLang="en-US" sz="1400" b="1" dirty="0" err="1"/>
                        <a:t>삭제시</a:t>
                      </a:r>
                      <a:r>
                        <a:rPr lang="ko-KR" altLang="en-US" sz="1400" b="1" dirty="0"/>
                        <a:t> 사용자에게 어떻게 처리할지 묻지 않고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539136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-r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일반 파일이면 그냥 지우고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디렉토리면 디렉토리를 포함한 하위 경로와 파일을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941362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-</a:t>
                      </a:r>
                      <a:r>
                        <a:rPr lang="en-US" altLang="ko-KR" sz="1400" b="1" dirty="0" err="1"/>
                        <a:t>i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/>
                        <a:t>삭제시</a:t>
                      </a:r>
                      <a:r>
                        <a:rPr lang="ko-KR" altLang="en-US" sz="1400" b="1" dirty="0"/>
                        <a:t> 사용자에게 물어보면서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506283"/>
                  </a:ext>
                </a:extLst>
              </a:tr>
            </a:tbl>
          </a:graphicData>
        </a:graphic>
      </p:graphicFrame>
      <p:sp>
        <p:nvSpPr>
          <p:cNvPr id="14" name="폭발: 8pt 13">
            <a:extLst>
              <a:ext uri="{FF2B5EF4-FFF2-40B4-BE49-F238E27FC236}">
                <a16:creationId xmlns:a16="http://schemas.microsoft.com/office/drawing/2014/main" id="{6513ECD0-5F83-EDD9-B766-4F0AAEABADE4}"/>
              </a:ext>
            </a:extLst>
          </p:cNvPr>
          <p:cNvSpPr/>
          <p:nvPr/>
        </p:nvSpPr>
        <p:spPr bwMode="auto">
          <a:xfrm>
            <a:off x="3224808" y="4909298"/>
            <a:ext cx="4572508" cy="1760062"/>
          </a:xfrm>
          <a:prstGeom prst="irregularSeal1">
            <a:avLst/>
          </a:prstGeom>
          <a:solidFill>
            <a:srgbClr val="FF0000"/>
          </a:solidFill>
          <a:ln w="57150" cap="flat" cmpd="thickThin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5725" marR="0" indent="-85725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굴림체" pitchFamily="49" charset="-127"/>
                <a:cs typeface="Arial" pitchFamily="34" charset="0"/>
              </a:rPr>
              <a:t>rm –rf /</a:t>
            </a:r>
          </a:p>
          <a:p>
            <a:pPr marL="85725" marR="0" indent="-85725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굴림체" pitchFamily="49" charset="-127"/>
                <a:cs typeface="Arial" pitchFamily="34" charset="0"/>
              </a:rPr>
              <a:t>위 명령어 금지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굴림체" pitchFamily="49" charset="-127"/>
              <a:cs typeface="Arial" pitchFamily="34" charset="0"/>
            </a:endParaRPr>
          </a:p>
          <a:p>
            <a:pPr marL="85725" marR="0" indent="-85725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굴림체" pitchFamily="49" charset="-127"/>
                <a:cs typeface="Arial" pitchFamily="34" charset="0"/>
              </a:rPr>
              <a:t>OS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굴림체" pitchFamily="49" charset="-127"/>
                <a:cs typeface="Arial" pitchFamily="34" charset="0"/>
              </a:rPr>
              <a:t>모든 데이터 삭제 명령어</a:t>
            </a:r>
          </a:p>
        </p:txBody>
      </p:sp>
    </p:spTree>
    <p:extLst>
      <p:ext uri="{BB962C8B-B14F-4D97-AF65-F5344CB8AC3E}">
        <p14:creationId xmlns:p14="http://schemas.microsoft.com/office/powerpoint/2010/main" val="1521619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명령어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Command : cat</a:t>
            </a: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0077D6F4-0886-001A-09CD-D09CC7EC98A6}"/>
              </a:ext>
            </a:extLst>
          </p:cNvPr>
          <p:cNvSpPr txBox="1">
            <a:spLocks/>
          </p:cNvSpPr>
          <p:nvPr/>
        </p:nvSpPr>
        <p:spPr>
          <a:xfrm>
            <a:off x="290964" y="1356301"/>
            <a:ext cx="9152442" cy="585361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텍스트 파일 내용을 출력하는 명령어</a:t>
            </a:r>
            <a:endParaRPr lang="en-US" altLang="ko-KR" sz="1400" kern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D85769-D737-76AC-608A-E995C208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20" y="1830094"/>
            <a:ext cx="5753100" cy="476250"/>
          </a:xfrm>
          <a:prstGeom prst="rect">
            <a:avLst/>
          </a:prstGeom>
        </p:spPr>
      </p:pic>
      <p:sp>
        <p:nvSpPr>
          <p:cNvPr id="11" name="제목 2">
            <a:extLst>
              <a:ext uri="{FF2B5EF4-FFF2-40B4-BE49-F238E27FC236}">
                <a16:creationId xmlns:a16="http://schemas.microsoft.com/office/drawing/2014/main" id="{736F525F-C918-4C8D-3215-69CB54B27FB7}"/>
              </a:ext>
            </a:extLst>
          </p:cNvPr>
          <p:cNvSpPr txBox="1">
            <a:spLocks/>
          </p:cNvSpPr>
          <p:nvPr/>
        </p:nvSpPr>
        <p:spPr>
          <a:xfrm>
            <a:off x="2432720" y="2306344"/>
            <a:ext cx="1512168" cy="324036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400" kern="0" dirty="0"/>
              <a:t>[</a:t>
            </a:r>
            <a:r>
              <a:rPr lang="ko-KR" altLang="en-US" sz="1400" kern="0" dirty="0"/>
              <a:t>파일내용 출력</a:t>
            </a:r>
            <a:r>
              <a:rPr lang="en-US" altLang="ko-KR" sz="1400" kern="0" dirty="0"/>
              <a:t>]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97A59FA-F456-BE50-2348-0AF797703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20" y="2895600"/>
            <a:ext cx="6972300" cy="533400"/>
          </a:xfrm>
          <a:prstGeom prst="rect">
            <a:avLst/>
          </a:prstGeom>
        </p:spPr>
      </p:pic>
      <p:sp>
        <p:nvSpPr>
          <p:cNvPr id="14" name="제목 2">
            <a:extLst>
              <a:ext uri="{FF2B5EF4-FFF2-40B4-BE49-F238E27FC236}">
                <a16:creationId xmlns:a16="http://schemas.microsoft.com/office/drawing/2014/main" id="{CC615CFE-E1C7-09E1-766B-1BF89E558C0B}"/>
              </a:ext>
            </a:extLst>
          </p:cNvPr>
          <p:cNvSpPr txBox="1">
            <a:spLocks/>
          </p:cNvSpPr>
          <p:nvPr/>
        </p:nvSpPr>
        <p:spPr>
          <a:xfrm>
            <a:off x="2432720" y="3501008"/>
            <a:ext cx="4953800" cy="324036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400" kern="0" dirty="0"/>
              <a:t>[</a:t>
            </a:r>
            <a:r>
              <a:rPr lang="ko-KR" altLang="en-US" sz="1400" kern="0" dirty="0"/>
              <a:t>기존의 파일 내용을 다른 파일로 입력</a:t>
            </a:r>
            <a:r>
              <a:rPr lang="en-US" altLang="ko-KR" sz="1400" kern="0" dirty="0"/>
              <a:t>]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F242605-9855-9F5D-5453-46609259B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20" y="4018256"/>
            <a:ext cx="7277100" cy="581025"/>
          </a:xfrm>
          <a:prstGeom prst="rect">
            <a:avLst/>
          </a:prstGeom>
        </p:spPr>
      </p:pic>
      <p:sp>
        <p:nvSpPr>
          <p:cNvPr id="17" name="제목 2">
            <a:extLst>
              <a:ext uri="{FF2B5EF4-FFF2-40B4-BE49-F238E27FC236}">
                <a16:creationId xmlns:a16="http://schemas.microsoft.com/office/drawing/2014/main" id="{0A2B41B2-8AEF-B74C-18E2-D5D90CB8E5BE}"/>
              </a:ext>
            </a:extLst>
          </p:cNvPr>
          <p:cNvSpPr txBox="1">
            <a:spLocks/>
          </p:cNvSpPr>
          <p:nvPr/>
        </p:nvSpPr>
        <p:spPr>
          <a:xfrm>
            <a:off x="2432720" y="4699117"/>
            <a:ext cx="4953800" cy="324036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400" kern="0" dirty="0"/>
              <a:t>[</a:t>
            </a:r>
            <a:r>
              <a:rPr lang="ko-KR" altLang="en-US" sz="1400" kern="0" dirty="0"/>
              <a:t>기존의 파일에 내용을 추가</a:t>
            </a:r>
            <a:r>
              <a:rPr lang="en-US" altLang="ko-KR" sz="1400" kern="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2519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명령어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Command : touch</a:t>
            </a: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0077D6F4-0886-001A-09CD-D09CC7EC98A6}"/>
              </a:ext>
            </a:extLst>
          </p:cNvPr>
          <p:cNvSpPr txBox="1">
            <a:spLocks/>
          </p:cNvSpPr>
          <p:nvPr/>
        </p:nvSpPr>
        <p:spPr>
          <a:xfrm>
            <a:off x="290964" y="1356301"/>
            <a:ext cx="9152442" cy="585361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크기가</a:t>
            </a:r>
            <a:r>
              <a:rPr lang="en-US" altLang="ko-KR" sz="1400" kern="0" dirty="0"/>
              <a:t> 0</a:t>
            </a:r>
            <a:r>
              <a:rPr lang="ko-KR" altLang="en-US" sz="1400" kern="0" dirty="0"/>
              <a:t>인 새로운 파일을 생성</a:t>
            </a:r>
            <a:endParaRPr lang="en-US" altLang="ko-KR" sz="1400" kern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DB5B93-DF14-1317-E0C0-5265E1049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2" y="1776822"/>
            <a:ext cx="5657850" cy="533400"/>
          </a:xfrm>
          <a:prstGeom prst="rect">
            <a:avLst/>
          </a:prstGeom>
        </p:spPr>
      </p:pic>
      <p:sp>
        <p:nvSpPr>
          <p:cNvPr id="8" name="제목 2">
            <a:extLst>
              <a:ext uri="{FF2B5EF4-FFF2-40B4-BE49-F238E27FC236}">
                <a16:creationId xmlns:a16="http://schemas.microsoft.com/office/drawing/2014/main" id="{3354C42A-0816-7875-9DD7-D9EC83FF8016}"/>
              </a:ext>
            </a:extLst>
          </p:cNvPr>
          <p:cNvSpPr txBox="1">
            <a:spLocks/>
          </p:cNvSpPr>
          <p:nvPr/>
        </p:nvSpPr>
        <p:spPr>
          <a:xfrm>
            <a:off x="128465" y="2427959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Command : head</a:t>
            </a:r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id="{1D0BED30-4CC4-A015-CF9E-33B7498FA0E0}"/>
              </a:ext>
            </a:extLst>
          </p:cNvPr>
          <p:cNvSpPr txBox="1">
            <a:spLocks/>
          </p:cNvSpPr>
          <p:nvPr/>
        </p:nvSpPr>
        <p:spPr>
          <a:xfrm>
            <a:off x="290964" y="2860007"/>
            <a:ext cx="9152442" cy="585361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파일의 내용중 처음부터 아래로 </a:t>
            </a:r>
            <a:r>
              <a:rPr lang="en-US" altLang="ko-KR" sz="1400" kern="0" dirty="0"/>
              <a:t>10</a:t>
            </a:r>
            <a:r>
              <a:rPr lang="ko-KR" altLang="en-US" sz="1400" kern="0" dirty="0"/>
              <a:t>줄 출력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head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-5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[filename] // 5</a:t>
            </a:r>
            <a:r>
              <a:rPr lang="ko-KR" altLang="en-US" sz="1400" kern="0" dirty="0"/>
              <a:t>줄만 출력</a:t>
            </a:r>
            <a:endParaRPr lang="en-US" altLang="ko-KR" sz="1400" kern="0" dirty="0"/>
          </a:p>
        </p:txBody>
      </p:sp>
      <p:sp>
        <p:nvSpPr>
          <p:cNvPr id="15" name="제목 2">
            <a:extLst>
              <a:ext uri="{FF2B5EF4-FFF2-40B4-BE49-F238E27FC236}">
                <a16:creationId xmlns:a16="http://schemas.microsoft.com/office/drawing/2014/main" id="{AB8C7791-FD13-B423-E591-4921C1E7985B}"/>
              </a:ext>
            </a:extLst>
          </p:cNvPr>
          <p:cNvSpPr txBox="1">
            <a:spLocks/>
          </p:cNvSpPr>
          <p:nvPr/>
        </p:nvSpPr>
        <p:spPr>
          <a:xfrm>
            <a:off x="128465" y="3563719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Command : tail</a:t>
            </a:r>
          </a:p>
        </p:txBody>
      </p:sp>
      <p:sp>
        <p:nvSpPr>
          <p:cNvPr id="18" name="제목 2">
            <a:extLst>
              <a:ext uri="{FF2B5EF4-FFF2-40B4-BE49-F238E27FC236}">
                <a16:creationId xmlns:a16="http://schemas.microsoft.com/office/drawing/2014/main" id="{706701CF-BBF4-95A3-2128-A038B222A88C}"/>
              </a:ext>
            </a:extLst>
          </p:cNvPr>
          <p:cNvSpPr txBox="1">
            <a:spLocks/>
          </p:cNvSpPr>
          <p:nvPr/>
        </p:nvSpPr>
        <p:spPr>
          <a:xfrm>
            <a:off x="290964" y="3995767"/>
            <a:ext cx="9152442" cy="585361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파일의 내용중 마지막부터 위로 </a:t>
            </a:r>
            <a:r>
              <a:rPr lang="en-US" altLang="ko-KR" sz="1400" kern="0" dirty="0"/>
              <a:t>10</a:t>
            </a:r>
            <a:r>
              <a:rPr lang="ko-KR" altLang="en-US" sz="1400" kern="0" dirty="0"/>
              <a:t>줄 출력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tail -5 [filename] // 5</a:t>
            </a:r>
            <a:r>
              <a:rPr lang="ko-KR" altLang="en-US" sz="1400" kern="0" dirty="0"/>
              <a:t>줄만 출력</a:t>
            </a:r>
            <a:endParaRPr lang="en-US" altLang="ko-KR" sz="1400" kern="0" dirty="0"/>
          </a:p>
        </p:txBody>
      </p:sp>
      <p:sp>
        <p:nvSpPr>
          <p:cNvPr id="19" name="제목 2">
            <a:extLst>
              <a:ext uri="{FF2B5EF4-FFF2-40B4-BE49-F238E27FC236}">
                <a16:creationId xmlns:a16="http://schemas.microsoft.com/office/drawing/2014/main" id="{FB8B95D2-4582-F68F-923C-3C9AC602A1DA}"/>
              </a:ext>
            </a:extLst>
          </p:cNvPr>
          <p:cNvSpPr txBox="1">
            <a:spLocks/>
          </p:cNvSpPr>
          <p:nvPr/>
        </p:nvSpPr>
        <p:spPr>
          <a:xfrm>
            <a:off x="128465" y="4592344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Command : shutdown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01C738EB-2E77-56B7-3240-5A59529E42F3}"/>
              </a:ext>
            </a:extLst>
          </p:cNvPr>
          <p:cNvSpPr txBox="1">
            <a:spLocks/>
          </p:cNvSpPr>
          <p:nvPr/>
        </p:nvSpPr>
        <p:spPr>
          <a:xfrm>
            <a:off x="290964" y="5024392"/>
            <a:ext cx="9152442" cy="74486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시스템을 종료하거나 </a:t>
            </a:r>
            <a:r>
              <a:rPr lang="ko-KR" altLang="en-US" sz="1400" kern="0" dirty="0" err="1"/>
              <a:t>재부팅하는</a:t>
            </a:r>
            <a:r>
              <a:rPr lang="ko-KR" altLang="en-US" sz="1400" kern="0" dirty="0"/>
              <a:t> 명령어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shutdown –h now  // </a:t>
            </a:r>
            <a:r>
              <a:rPr lang="ko-KR" altLang="en-US" sz="1400" kern="0" dirty="0"/>
              <a:t>시스템 즉시 종료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shutdown –r now   // </a:t>
            </a:r>
            <a:r>
              <a:rPr lang="ko-KR" altLang="en-US" sz="1400" kern="0" dirty="0"/>
              <a:t>시스템 즉시 재부팅</a:t>
            </a:r>
            <a:endParaRPr lang="en-US" altLang="ko-KR" sz="1400" kern="0" dirty="0"/>
          </a:p>
        </p:txBody>
      </p:sp>
    </p:spTree>
    <p:extLst>
      <p:ext uri="{BB962C8B-B14F-4D97-AF65-F5344CB8AC3E}">
        <p14:creationId xmlns:p14="http://schemas.microsoft.com/office/powerpoint/2010/main" val="1760696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명령어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Command : </a:t>
            </a:r>
            <a:r>
              <a:rPr lang="en-US" altLang="ko-KR" sz="1800" kern="0" dirty="0" err="1"/>
              <a:t>df</a:t>
            </a:r>
            <a:endParaRPr lang="en-US" altLang="ko-KR" sz="1800" kern="0" dirty="0"/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36611AD9-6621-A243-7874-D5C601ECC3ED}"/>
              </a:ext>
            </a:extLst>
          </p:cNvPr>
          <p:cNvSpPr txBox="1">
            <a:spLocks/>
          </p:cNvSpPr>
          <p:nvPr/>
        </p:nvSpPr>
        <p:spPr>
          <a:xfrm>
            <a:off x="290964" y="1356301"/>
            <a:ext cx="9152442" cy="585361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파일시스템의 디스크 사용량을 표시</a:t>
            </a:r>
            <a:endParaRPr lang="en-US" altLang="ko-KR" sz="1400" kern="0" dirty="0"/>
          </a:p>
        </p:txBody>
      </p:sp>
      <p:graphicFrame>
        <p:nvGraphicFramePr>
          <p:cNvPr id="6" name="표 21">
            <a:extLst>
              <a:ext uri="{FF2B5EF4-FFF2-40B4-BE49-F238E27FC236}">
                <a16:creationId xmlns:a16="http://schemas.microsoft.com/office/drawing/2014/main" id="{9770F920-1CE1-DB04-8662-5216AB5E4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468606"/>
              </p:ext>
            </p:extLst>
          </p:nvPr>
        </p:nvGraphicFramePr>
        <p:xfrm>
          <a:off x="383425" y="1824353"/>
          <a:ext cx="7056784" cy="1219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4550506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501561116"/>
                    </a:ext>
                  </a:extLst>
                </a:gridCol>
              </a:tblGrid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75035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-a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모든 파일시스템을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539136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-h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사용자가 읽을 수 있는 형태로 용량을 변환하여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941362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-T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파일시스템 타입을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506283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2ACDDC3E-D3AC-7EFC-C62B-F235AF5D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85" y="3176972"/>
            <a:ext cx="8887178" cy="308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27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명령어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Command : free</a:t>
            </a:r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36611AD9-6621-A243-7874-D5C601ECC3ED}"/>
              </a:ext>
            </a:extLst>
          </p:cNvPr>
          <p:cNvSpPr txBox="1">
            <a:spLocks/>
          </p:cNvSpPr>
          <p:nvPr/>
        </p:nvSpPr>
        <p:spPr>
          <a:xfrm>
            <a:off x="290964" y="1356301"/>
            <a:ext cx="9152442" cy="585361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메모리 사용량을 확인하는 명령어</a:t>
            </a:r>
            <a:endParaRPr lang="en-US" altLang="ko-KR" sz="1400" kern="0" dirty="0"/>
          </a:p>
        </p:txBody>
      </p:sp>
      <p:graphicFrame>
        <p:nvGraphicFramePr>
          <p:cNvPr id="6" name="표 21">
            <a:extLst>
              <a:ext uri="{FF2B5EF4-FFF2-40B4-BE49-F238E27FC236}">
                <a16:creationId xmlns:a16="http://schemas.microsoft.com/office/drawing/2014/main" id="{9770F920-1CE1-DB04-8662-5216AB5E4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46059"/>
              </p:ext>
            </p:extLst>
          </p:nvPr>
        </p:nvGraphicFramePr>
        <p:xfrm>
          <a:off x="383425" y="1824353"/>
          <a:ext cx="7056784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4550506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501561116"/>
                    </a:ext>
                  </a:extLst>
                </a:gridCol>
              </a:tblGrid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75035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-h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사용자가 읽을 수 있는 </a:t>
                      </a:r>
                      <a:r>
                        <a:rPr lang="en-US" altLang="ko-KR" sz="1400" b="1" dirty="0"/>
                        <a:t>GB, MB, KB </a:t>
                      </a:r>
                      <a:r>
                        <a:rPr lang="ko-KR" altLang="en-US" sz="1400" b="1" dirty="0"/>
                        <a:t>형태로 변경하여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53913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3EE3591-A01A-A3D3-88AB-C93C23447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5" y="2652078"/>
            <a:ext cx="9649071" cy="12449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AD6CF9-822A-4485-66C9-0BECBE4C2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4255042"/>
            <a:ext cx="9649071" cy="124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56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명령어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Command : top</a:t>
            </a:r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36611AD9-6621-A243-7874-D5C601ECC3ED}"/>
              </a:ext>
            </a:extLst>
          </p:cNvPr>
          <p:cNvSpPr txBox="1">
            <a:spLocks/>
          </p:cNvSpPr>
          <p:nvPr/>
        </p:nvSpPr>
        <p:spPr>
          <a:xfrm>
            <a:off x="290964" y="1356301"/>
            <a:ext cx="9152442" cy="585361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시스템의 상태를 전반적으로 가장 빠르게 파악가능</a:t>
            </a:r>
            <a:r>
              <a:rPr lang="en-US" altLang="ko-KR" sz="1400" kern="0" dirty="0"/>
              <a:t>(CPU, Memory, </a:t>
            </a:r>
            <a:r>
              <a:rPr lang="en-US" altLang="ko-KR" sz="1400" kern="0" dirty="0" err="1"/>
              <a:t>Porcess</a:t>
            </a:r>
            <a:r>
              <a:rPr lang="en-US" altLang="ko-KR" sz="1400" kern="0" dirty="0"/>
              <a:t>)</a:t>
            </a:r>
          </a:p>
        </p:txBody>
      </p:sp>
      <p:graphicFrame>
        <p:nvGraphicFramePr>
          <p:cNvPr id="6" name="표 21">
            <a:extLst>
              <a:ext uri="{FF2B5EF4-FFF2-40B4-BE49-F238E27FC236}">
                <a16:creationId xmlns:a16="http://schemas.microsoft.com/office/drawing/2014/main" id="{9770F920-1CE1-DB04-8662-5216AB5E4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254165"/>
              </p:ext>
            </p:extLst>
          </p:nvPr>
        </p:nvGraphicFramePr>
        <p:xfrm>
          <a:off x="383424" y="1824353"/>
          <a:ext cx="9059981" cy="2133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37228">
                  <a:extLst>
                    <a:ext uri="{9D8B030D-6E8A-4147-A177-3AD203B41FA5}">
                      <a16:colId xmlns:a16="http://schemas.microsoft.com/office/drawing/2014/main" val="545505060"/>
                    </a:ext>
                  </a:extLst>
                </a:gridCol>
                <a:gridCol w="7622753">
                  <a:extLst>
                    <a:ext uri="{9D8B030D-6E8A-4147-A177-3AD203B41FA5}">
                      <a16:colId xmlns:a16="http://schemas.microsoft.com/office/drawing/2014/main" val="501561116"/>
                    </a:ext>
                  </a:extLst>
                </a:gridCol>
              </a:tblGrid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75035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load average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CPU</a:t>
                      </a:r>
                      <a:r>
                        <a:rPr lang="ko-KR" altLang="en-US" sz="1400" b="1" dirty="0"/>
                        <a:t>가 수행하는 작업 양 </a:t>
                      </a:r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개의 숫자는 </a:t>
                      </a:r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분</a:t>
                      </a:r>
                      <a:r>
                        <a:rPr lang="en-US" altLang="ko-KR" sz="1400" b="1" dirty="0"/>
                        <a:t>, 5</a:t>
                      </a:r>
                      <a:r>
                        <a:rPr lang="ko-KR" altLang="en-US" sz="1400" b="1" dirty="0"/>
                        <a:t>분</a:t>
                      </a:r>
                      <a:r>
                        <a:rPr lang="en-US" altLang="ko-KR" sz="1400" b="1" dirty="0"/>
                        <a:t>, 15</a:t>
                      </a:r>
                      <a:r>
                        <a:rPr lang="ko-KR" altLang="en-US" sz="1400" b="1" dirty="0"/>
                        <a:t>분 간의 평균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539136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Tasks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Tasks</a:t>
                      </a:r>
                      <a:r>
                        <a:rPr lang="ko-KR" altLang="en-US" sz="1400" b="1" dirty="0"/>
                        <a:t>는 현재 프로세스들의 상태를 나타내는 영역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465668"/>
                  </a:ext>
                </a:extLst>
              </a:tr>
              <a:tr h="22628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%</a:t>
                      </a:r>
                      <a:r>
                        <a:rPr lang="en-US" altLang="ko-KR" sz="1400" b="1" dirty="0" err="1"/>
                        <a:t>Cpu</a:t>
                      </a:r>
                      <a:r>
                        <a:rPr lang="en-US" altLang="ko-KR" sz="1400" b="1" dirty="0"/>
                        <a:t>(s)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% us : </a:t>
                      </a:r>
                      <a:r>
                        <a:rPr lang="ko-KR" altLang="en-US" sz="1400" b="1" dirty="0"/>
                        <a:t>유저 레벨에서 사용하고 있는 </a:t>
                      </a:r>
                      <a:r>
                        <a:rPr lang="en-US" altLang="ko-KR" sz="1400" b="1" dirty="0"/>
                        <a:t>CPU </a:t>
                      </a:r>
                      <a:r>
                        <a:rPr lang="ko-KR" altLang="en-US" sz="1400" b="1" dirty="0"/>
                        <a:t>비중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99278"/>
                  </a:ext>
                </a:extLst>
              </a:tr>
              <a:tr h="2262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% </a:t>
                      </a:r>
                      <a:r>
                        <a:rPr lang="en-US" altLang="ko-KR" sz="1400" b="1" dirty="0" err="1"/>
                        <a:t>sy</a:t>
                      </a:r>
                      <a:r>
                        <a:rPr lang="en-US" altLang="ko-KR" sz="1400" b="1" dirty="0"/>
                        <a:t> : </a:t>
                      </a:r>
                      <a:r>
                        <a:rPr lang="ko-KR" altLang="en-US" sz="1400" b="1" dirty="0"/>
                        <a:t>시스템 레벨에서 사용하고 있는 </a:t>
                      </a:r>
                      <a:r>
                        <a:rPr lang="en-US" altLang="ko-KR" sz="1400" b="1" dirty="0"/>
                        <a:t>CPU </a:t>
                      </a:r>
                      <a:r>
                        <a:rPr lang="ko-KR" altLang="en-US" sz="1400" b="1" dirty="0"/>
                        <a:t>비중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242943"/>
                  </a:ext>
                </a:extLst>
              </a:tr>
              <a:tr h="2262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% id : </a:t>
                      </a:r>
                      <a:r>
                        <a:rPr lang="ko-KR" altLang="en-US" sz="1400" b="1" dirty="0"/>
                        <a:t>유휴 상태의 </a:t>
                      </a:r>
                      <a:r>
                        <a:rPr lang="en-US" altLang="ko-KR" sz="1400" b="1" dirty="0"/>
                        <a:t>CPU </a:t>
                      </a:r>
                      <a:r>
                        <a:rPr lang="ko-KR" altLang="en-US" sz="1400" b="1" dirty="0"/>
                        <a:t>비중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52477"/>
                  </a:ext>
                </a:extLst>
              </a:tr>
              <a:tr h="2262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% </a:t>
                      </a:r>
                      <a:r>
                        <a:rPr lang="en-US" altLang="ko-KR" sz="1400" b="1" dirty="0" err="1"/>
                        <a:t>wa</a:t>
                      </a:r>
                      <a:r>
                        <a:rPr lang="en-US" altLang="ko-KR" sz="1400" b="1" dirty="0"/>
                        <a:t> : </a:t>
                      </a:r>
                      <a:r>
                        <a:rPr lang="ko-KR" altLang="en-US" sz="1400" b="1" dirty="0"/>
                        <a:t>시스템 </a:t>
                      </a:r>
                      <a:r>
                        <a:rPr lang="en-US" altLang="ko-KR" sz="1400" b="1" dirty="0"/>
                        <a:t>I/O </a:t>
                      </a:r>
                      <a:r>
                        <a:rPr lang="ko-KR" altLang="en-US" sz="1400" b="1" dirty="0"/>
                        <a:t>요청을 처리하지 못한 상태에서의 </a:t>
                      </a:r>
                      <a:r>
                        <a:rPr lang="en-US" altLang="ko-KR" sz="1400" b="1" dirty="0"/>
                        <a:t>CPU idle </a:t>
                      </a:r>
                      <a:r>
                        <a:rPr lang="ko-KR" altLang="en-US" sz="1400" b="1" dirty="0"/>
                        <a:t>상태인 비중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32071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1DD6D3D1-8D86-FF5D-CA08-3F9238519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24" y="4051942"/>
            <a:ext cx="62388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3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ko-KR" altLang="en-US" sz="2000" b="1" dirty="0"/>
              <a:t>컴퓨터 구조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kern="0" dirty="0"/>
              <a:t>컴퓨터 구조</a:t>
            </a:r>
            <a:endParaRPr lang="en-US" altLang="ko-KR" sz="1800" kern="0" dirty="0"/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4FBC452-0FBB-A41E-3A25-24C58F6FCA60}"/>
              </a:ext>
            </a:extLst>
          </p:cNvPr>
          <p:cNvSpPr txBox="1">
            <a:spLocks/>
          </p:cNvSpPr>
          <p:nvPr/>
        </p:nvSpPr>
        <p:spPr>
          <a:xfrm>
            <a:off x="290964" y="1356302"/>
            <a:ext cx="9152442" cy="58536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컴퓨터 구조에는 </a:t>
            </a:r>
            <a:r>
              <a:rPr lang="en-US" altLang="ko-KR" sz="1400" kern="0" dirty="0"/>
              <a:t>4</a:t>
            </a:r>
            <a:r>
              <a:rPr lang="ko-KR" altLang="en-US" sz="1400" kern="0" dirty="0"/>
              <a:t>가지 핵심 부품 </a:t>
            </a:r>
            <a:r>
              <a:rPr lang="en-US" altLang="ko-KR" sz="1400" kern="0" dirty="0"/>
              <a:t>: CPU, </a:t>
            </a:r>
            <a:r>
              <a:rPr lang="ko-KR" altLang="en-US" sz="1400" kern="0" dirty="0"/>
              <a:t>메모리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보조기억장치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입출력장치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다양한 종류의 컴퓨터가 있으며 외관과 용도를 막론하고 컴퓨터를 이루는 핵심 부품은 크게 다르지 않습니다</a:t>
            </a:r>
            <a:r>
              <a:rPr lang="en-US" altLang="ko-KR" sz="1400" kern="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78C7D8-8FDA-BDF9-FF53-9B2AE411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16" y="2043513"/>
            <a:ext cx="74771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47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3B9E54-12FE-BDDC-D627-888A702CD260}"/>
              </a:ext>
            </a:extLst>
          </p:cNvPr>
          <p:cNvSpPr txBox="1"/>
          <p:nvPr/>
        </p:nvSpPr>
        <p:spPr>
          <a:xfrm>
            <a:off x="-5186" y="980728"/>
            <a:ext cx="9911186" cy="46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  <a:latin typeface="+mj-ea"/>
                <a:ea typeface="+mj-ea"/>
              </a:rPr>
              <a:t>Linux </a:t>
            </a:r>
            <a:r>
              <a:rPr lang="ko-KR" altLang="en-US" sz="2400" b="1" dirty="0">
                <a:solidFill>
                  <a:schemeClr val="accent5"/>
                </a:solidFill>
                <a:latin typeface="+mj-ea"/>
                <a:ea typeface="+mj-ea"/>
              </a:rPr>
              <a:t>데몬</a:t>
            </a:r>
          </a:p>
        </p:txBody>
      </p:sp>
    </p:spTree>
    <p:extLst>
      <p:ext uri="{BB962C8B-B14F-4D97-AF65-F5344CB8AC3E}">
        <p14:creationId xmlns:p14="http://schemas.microsoft.com/office/powerpoint/2010/main" val="383569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데몬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kern="0" dirty="0"/>
              <a:t>데몬</a:t>
            </a:r>
            <a:r>
              <a:rPr lang="en-US" altLang="ko-KR" sz="1800" kern="0" dirty="0"/>
              <a:t>(daemon) </a:t>
            </a:r>
            <a:r>
              <a:rPr lang="ko-KR" altLang="en-US" sz="1800" kern="0" dirty="0"/>
              <a:t>이란</a:t>
            </a:r>
            <a:r>
              <a:rPr lang="en-US" altLang="ko-KR" sz="1800" kern="0" dirty="0"/>
              <a:t>?</a:t>
            </a:r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36611AD9-6621-A243-7874-D5C601ECC3ED}"/>
              </a:ext>
            </a:extLst>
          </p:cNvPr>
          <p:cNvSpPr txBox="1">
            <a:spLocks/>
          </p:cNvSpPr>
          <p:nvPr/>
        </p:nvSpPr>
        <p:spPr>
          <a:xfrm>
            <a:off x="290964" y="1356301"/>
            <a:ext cx="9152442" cy="77655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 err="1"/>
              <a:t>데몬이란</a:t>
            </a:r>
            <a:r>
              <a:rPr lang="ko-KR" altLang="en-US" sz="1400" kern="0" dirty="0"/>
              <a:t> 리눅스 시스템이 처음 가동될 때 실행되는 백그라운드 프로세스의 일종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메모리에 머무르고 있으면서 특정 요청이 오면 바로 그에 대한 대응을 할 수 있도록 대기중인 프로세스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 err="1"/>
              <a:t>데몬은</a:t>
            </a:r>
            <a:r>
              <a:rPr lang="ko-KR" altLang="en-US" sz="1400" kern="0" dirty="0"/>
              <a:t> 프로세스 이름이 </a:t>
            </a:r>
            <a:r>
              <a:rPr lang="en-US" altLang="ko-KR" sz="1400" kern="0" dirty="0"/>
              <a:t>‘d’</a:t>
            </a:r>
            <a:r>
              <a:rPr lang="ko-KR" altLang="en-US" sz="1400" kern="0" dirty="0"/>
              <a:t>로 끝나는 공통점이 있다</a:t>
            </a:r>
            <a:r>
              <a:rPr lang="en-US" altLang="ko-KR" sz="1400" kern="0" dirty="0"/>
              <a:t>.</a:t>
            </a:r>
          </a:p>
        </p:txBody>
      </p:sp>
      <p:graphicFrame>
        <p:nvGraphicFramePr>
          <p:cNvPr id="5" name="표 21">
            <a:extLst>
              <a:ext uri="{FF2B5EF4-FFF2-40B4-BE49-F238E27FC236}">
                <a16:creationId xmlns:a16="http://schemas.microsoft.com/office/drawing/2014/main" id="{D3D0B5A2-EB66-DF88-DA6F-6D0803DE1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66968"/>
              </p:ext>
            </p:extLst>
          </p:nvPr>
        </p:nvGraphicFramePr>
        <p:xfrm>
          <a:off x="290964" y="2439145"/>
          <a:ext cx="9152442" cy="2133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28199">
                  <a:extLst>
                    <a:ext uri="{9D8B030D-6E8A-4147-A177-3AD203B41FA5}">
                      <a16:colId xmlns:a16="http://schemas.microsoft.com/office/drawing/2014/main" val="545505060"/>
                    </a:ext>
                  </a:extLst>
                </a:gridCol>
                <a:gridCol w="3241949">
                  <a:extLst>
                    <a:ext uri="{9D8B030D-6E8A-4147-A177-3AD203B41FA5}">
                      <a16:colId xmlns:a16="http://schemas.microsoft.com/office/drawing/2014/main" val="734655538"/>
                    </a:ext>
                  </a:extLst>
                </a:gridCol>
                <a:gridCol w="3482294">
                  <a:extLst>
                    <a:ext uri="{9D8B030D-6E8A-4147-A177-3AD203B41FA5}">
                      <a16:colId xmlns:a16="http://schemas.microsoft.com/office/drawing/2014/main" val="501561116"/>
                    </a:ext>
                  </a:extLst>
                </a:gridCol>
              </a:tblGrid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7,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버전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75035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서비스 상태보기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service [</a:t>
                      </a:r>
                      <a:r>
                        <a:rPr lang="ko-KR" altLang="en-US" sz="1400" b="1" dirty="0"/>
                        <a:t>서비스명</a:t>
                      </a:r>
                      <a:r>
                        <a:rPr lang="en-US" altLang="ko-KR" sz="1400" b="1" dirty="0"/>
                        <a:t>] status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systemctl</a:t>
                      </a:r>
                      <a:r>
                        <a:rPr lang="en-US" altLang="ko-KR" sz="1400" b="1" dirty="0"/>
                        <a:t> status [</a:t>
                      </a:r>
                      <a:r>
                        <a:rPr lang="ko-KR" altLang="en-US" sz="1400" b="1" dirty="0"/>
                        <a:t>서비스명</a:t>
                      </a:r>
                      <a:r>
                        <a:rPr lang="en-US" altLang="ko-KR" sz="1400" b="1" dirty="0"/>
                        <a:t>]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539136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서비스 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service [</a:t>
                      </a:r>
                      <a:r>
                        <a:rPr lang="ko-KR" altLang="en-US" sz="1400" b="1" dirty="0"/>
                        <a:t>서비스명</a:t>
                      </a:r>
                      <a:r>
                        <a:rPr lang="en-US" altLang="ko-KR" sz="1400" b="1" dirty="0"/>
                        <a:t>] start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systemctl</a:t>
                      </a:r>
                      <a:r>
                        <a:rPr lang="en-US" altLang="ko-KR" sz="1400" b="1" dirty="0"/>
                        <a:t> start [</a:t>
                      </a:r>
                      <a:r>
                        <a:rPr lang="ko-KR" altLang="en-US" sz="1400" b="1" dirty="0"/>
                        <a:t>서비스명</a:t>
                      </a:r>
                      <a:r>
                        <a:rPr lang="en-US" altLang="ko-KR" sz="1400" b="1" dirty="0"/>
                        <a:t>]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941362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서비스 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service [</a:t>
                      </a:r>
                      <a:r>
                        <a:rPr lang="ko-KR" altLang="en-US" sz="1400" b="1" dirty="0"/>
                        <a:t>서비스명</a:t>
                      </a:r>
                      <a:r>
                        <a:rPr lang="en-US" altLang="ko-KR" sz="1400" b="1" dirty="0"/>
                        <a:t>] stop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systemctl</a:t>
                      </a:r>
                      <a:r>
                        <a:rPr lang="en-US" altLang="ko-KR" sz="1400" b="1" dirty="0"/>
                        <a:t> stop [</a:t>
                      </a:r>
                      <a:r>
                        <a:rPr lang="ko-KR" altLang="en-US" sz="1400" b="1" dirty="0"/>
                        <a:t>서비스명</a:t>
                      </a:r>
                      <a:r>
                        <a:rPr lang="en-US" altLang="ko-KR" sz="1400" b="1" dirty="0"/>
                        <a:t>]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506283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서비스 재시작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service [</a:t>
                      </a:r>
                      <a:r>
                        <a:rPr lang="ko-KR" altLang="en-US" sz="1400" b="1" dirty="0"/>
                        <a:t>서비스명</a:t>
                      </a:r>
                      <a:r>
                        <a:rPr lang="en-US" altLang="ko-KR" sz="1400" b="1" dirty="0"/>
                        <a:t>] restart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systemctl</a:t>
                      </a:r>
                      <a:r>
                        <a:rPr lang="en-US" altLang="ko-KR" sz="1400" b="1" dirty="0"/>
                        <a:t> restart [</a:t>
                      </a:r>
                      <a:r>
                        <a:rPr lang="ko-KR" altLang="en-US" sz="1400" b="1" dirty="0"/>
                        <a:t>서비스명</a:t>
                      </a:r>
                      <a:r>
                        <a:rPr lang="en-US" altLang="ko-KR" sz="1400" b="1" dirty="0"/>
                        <a:t>]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468661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서비스 자동시작 활성화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chkconfig</a:t>
                      </a:r>
                      <a:r>
                        <a:rPr lang="en-US" altLang="ko-KR" sz="1400" b="1" dirty="0"/>
                        <a:t> [</a:t>
                      </a:r>
                      <a:r>
                        <a:rPr lang="ko-KR" altLang="en-US" sz="1400" b="1" dirty="0"/>
                        <a:t>서비스명</a:t>
                      </a:r>
                      <a:r>
                        <a:rPr lang="en-US" altLang="ko-KR" sz="1400" b="1" dirty="0"/>
                        <a:t>] on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systemctl</a:t>
                      </a:r>
                      <a:r>
                        <a:rPr lang="en-US" altLang="ko-KR" sz="1400" b="1" dirty="0"/>
                        <a:t> enable [</a:t>
                      </a:r>
                      <a:r>
                        <a:rPr lang="ko-KR" altLang="en-US" sz="1400" b="1" dirty="0"/>
                        <a:t>서비스명</a:t>
                      </a:r>
                      <a:r>
                        <a:rPr lang="en-US" altLang="ko-KR" sz="1400" b="1" dirty="0"/>
                        <a:t>]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194943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서비스 자동시작 비활성화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/>
                        <a:t>chkconfig</a:t>
                      </a:r>
                      <a:r>
                        <a:rPr lang="en-US" altLang="ko-KR" sz="1400" b="1" dirty="0"/>
                        <a:t> [</a:t>
                      </a:r>
                      <a:r>
                        <a:rPr lang="ko-KR" altLang="en-US" sz="1400" b="1" dirty="0"/>
                        <a:t>서비스명</a:t>
                      </a:r>
                      <a:r>
                        <a:rPr lang="en-US" altLang="ko-KR" sz="1400" b="1" dirty="0"/>
                        <a:t>] off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/>
                        <a:t>systemctl</a:t>
                      </a:r>
                      <a:r>
                        <a:rPr lang="en-US" altLang="ko-KR" sz="1400" b="1" dirty="0"/>
                        <a:t> disable [</a:t>
                      </a:r>
                      <a:r>
                        <a:rPr lang="ko-KR" altLang="en-US" sz="1400" b="1" dirty="0"/>
                        <a:t>서비스명</a:t>
                      </a:r>
                      <a:r>
                        <a:rPr lang="en-US" altLang="ko-KR" sz="1400" b="1" dirty="0"/>
                        <a:t>]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511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088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3B9E54-12FE-BDDC-D627-888A702CD260}"/>
              </a:ext>
            </a:extLst>
          </p:cNvPr>
          <p:cNvSpPr txBox="1"/>
          <p:nvPr/>
        </p:nvSpPr>
        <p:spPr>
          <a:xfrm>
            <a:off x="-5186" y="980728"/>
            <a:ext cx="9911186" cy="46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  <a:latin typeface="+mj-ea"/>
                <a:ea typeface="+mj-ea"/>
              </a:rPr>
              <a:t>Linux vi</a:t>
            </a:r>
            <a:r>
              <a:rPr lang="ko-KR" altLang="en-US" sz="2400" b="1" dirty="0">
                <a:solidFill>
                  <a:schemeClr val="accent5"/>
                </a:solidFill>
                <a:latin typeface="+mj-ea"/>
                <a:ea typeface="+mj-ea"/>
              </a:rPr>
              <a:t> 편집기</a:t>
            </a:r>
          </a:p>
        </p:txBody>
      </p:sp>
    </p:spTree>
    <p:extLst>
      <p:ext uri="{BB962C8B-B14F-4D97-AF65-F5344CB8AC3E}">
        <p14:creationId xmlns:p14="http://schemas.microsoft.com/office/powerpoint/2010/main" val="1566307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vi </a:t>
            </a:r>
            <a:r>
              <a:rPr lang="ko-KR" altLang="en-US" sz="2000" b="1" dirty="0"/>
              <a:t>편집기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0475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kern="0" dirty="0"/>
              <a:t>명령모드</a:t>
            </a:r>
            <a:endParaRPr lang="en-US" altLang="ko-KR" sz="1800" kern="0" dirty="0"/>
          </a:p>
        </p:txBody>
      </p:sp>
      <p:graphicFrame>
        <p:nvGraphicFramePr>
          <p:cNvPr id="5" name="표 21">
            <a:extLst>
              <a:ext uri="{FF2B5EF4-FFF2-40B4-BE49-F238E27FC236}">
                <a16:creationId xmlns:a16="http://schemas.microsoft.com/office/drawing/2014/main" id="{3018F3D5-7039-1BF5-E266-03C413084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95238"/>
              </p:ext>
            </p:extLst>
          </p:nvPr>
        </p:nvGraphicFramePr>
        <p:xfrm>
          <a:off x="242286" y="1327268"/>
          <a:ext cx="7056784" cy="4572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318">
                  <a:extLst>
                    <a:ext uri="{9D8B030D-6E8A-4147-A177-3AD203B41FA5}">
                      <a16:colId xmlns:a16="http://schemas.microsoft.com/office/drawing/2014/main" val="545505060"/>
                    </a:ext>
                  </a:extLst>
                </a:gridCol>
                <a:gridCol w="5910466">
                  <a:extLst>
                    <a:ext uri="{9D8B030D-6E8A-4147-A177-3AD203B41FA5}">
                      <a16:colId xmlns:a16="http://schemas.microsoft.com/office/drawing/2014/main" val="501561116"/>
                    </a:ext>
                  </a:extLst>
                </a:gridCol>
              </a:tblGrid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KEY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75035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i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현재 위치에서 입력 모드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539136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행의 제일 처음에서 입력 모드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941362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현재 위치에서 우측으로 한 칸 이동 후 입력 모드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506283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행의 제일 마지막에서 입력모드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468661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커서 아래에 새로운 행을 추가하고 입력 모드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194943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x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커서가 있는 문자 삭제 </a:t>
                      </a:r>
                      <a:r>
                        <a:rPr lang="en-US" altLang="ko-KR" sz="1400" b="1" dirty="0"/>
                        <a:t>(back space </a:t>
                      </a:r>
                      <a:r>
                        <a:rPr lang="ko-KR" altLang="en-US" sz="1400" b="1" dirty="0"/>
                        <a:t>로 전환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730436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dd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현재 커서의 행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579088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숫자 </a:t>
                      </a:r>
                      <a:r>
                        <a:rPr lang="en-US" altLang="ko-KR" sz="1400" b="1" dirty="0"/>
                        <a:t>+ dd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현재 커서부터 숫자만큼 행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35236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yy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현재 커서가 있는 라인을 복사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79195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숫자 </a:t>
                      </a:r>
                      <a:r>
                        <a:rPr lang="en-US" altLang="ko-KR" sz="1400" b="1" dirty="0"/>
                        <a:t>+ </a:t>
                      </a:r>
                      <a:r>
                        <a:rPr lang="en-US" altLang="ko-KR" sz="1400" b="1" dirty="0" err="1"/>
                        <a:t>yy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현재 커서부터 숫자만큼의 행을 복사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46768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복사한 내용을 현재 라인 이후에 붙여넣기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734824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복사한 내용을 현재 라인 이전에 붙여넣기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823741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]]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문서의 마지막으로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603673"/>
                  </a:ext>
                </a:extLst>
              </a:tr>
              <a:tr h="25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[[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문서의 처음으로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146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671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vi </a:t>
            </a:r>
            <a:r>
              <a:rPr lang="ko-KR" altLang="en-US" sz="2000" b="1" dirty="0"/>
              <a:t>편집기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0475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EX</a:t>
            </a:r>
            <a:r>
              <a:rPr lang="ko-KR" altLang="en-US" sz="1800" kern="0" dirty="0"/>
              <a:t>모드</a:t>
            </a:r>
            <a:r>
              <a:rPr lang="en-US" altLang="ko-KR" sz="1800" kern="0" dirty="0"/>
              <a:t>(</a:t>
            </a:r>
            <a:r>
              <a:rPr lang="ko-KR" altLang="en-US" sz="1800" kern="0" dirty="0"/>
              <a:t>검색</a:t>
            </a:r>
            <a:r>
              <a:rPr lang="en-US" altLang="ko-KR" sz="1800" kern="0" dirty="0"/>
              <a:t>)</a:t>
            </a:r>
          </a:p>
        </p:txBody>
      </p:sp>
      <p:graphicFrame>
        <p:nvGraphicFramePr>
          <p:cNvPr id="5" name="표 21">
            <a:extLst>
              <a:ext uri="{FF2B5EF4-FFF2-40B4-BE49-F238E27FC236}">
                <a16:creationId xmlns:a16="http://schemas.microsoft.com/office/drawing/2014/main" id="{3018F3D5-7039-1BF5-E266-03C413084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37555"/>
              </p:ext>
            </p:extLst>
          </p:nvPr>
        </p:nvGraphicFramePr>
        <p:xfrm>
          <a:off x="242286" y="1327268"/>
          <a:ext cx="7056784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318">
                  <a:extLst>
                    <a:ext uri="{9D8B030D-6E8A-4147-A177-3AD203B41FA5}">
                      <a16:colId xmlns:a16="http://schemas.microsoft.com/office/drawing/2014/main" val="545505060"/>
                    </a:ext>
                  </a:extLst>
                </a:gridCol>
                <a:gridCol w="5910466">
                  <a:extLst>
                    <a:ext uri="{9D8B030D-6E8A-4147-A177-3AD203B41FA5}">
                      <a16:colId xmlns:a16="http://schemas.microsoft.com/office/drawing/2014/main" val="501561116"/>
                    </a:ext>
                  </a:extLst>
                </a:gridCol>
              </a:tblGrid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KEY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75035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:/test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test</a:t>
                      </a:r>
                      <a:r>
                        <a:rPr lang="ko-KR" altLang="en-US" sz="1400" b="1" dirty="0"/>
                        <a:t>를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539136"/>
                  </a:ext>
                </a:extLst>
              </a:tr>
            </a:tbl>
          </a:graphicData>
        </a:graphic>
      </p:graphicFrame>
      <p:sp>
        <p:nvSpPr>
          <p:cNvPr id="2" name="제목 2">
            <a:extLst>
              <a:ext uri="{FF2B5EF4-FFF2-40B4-BE49-F238E27FC236}">
                <a16:creationId xmlns:a16="http://schemas.microsoft.com/office/drawing/2014/main" id="{7DF6F57E-68B2-3A5B-78C5-F0E12ADF7516}"/>
              </a:ext>
            </a:extLst>
          </p:cNvPr>
          <p:cNvSpPr txBox="1">
            <a:spLocks/>
          </p:cNvSpPr>
          <p:nvPr/>
        </p:nvSpPr>
        <p:spPr>
          <a:xfrm>
            <a:off x="290964" y="2047202"/>
            <a:ext cx="9152442" cy="585361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패턴이 검색 된 후 </a:t>
            </a:r>
            <a:r>
              <a:rPr lang="en-US" altLang="ko-KR" sz="1400" kern="0" dirty="0"/>
              <a:t>‘n’ </a:t>
            </a:r>
            <a:r>
              <a:rPr lang="ko-KR" altLang="en-US" sz="1400" kern="0" dirty="0"/>
              <a:t>키를 통해 아래 방향으로 계속 찾기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패턴이 검색 된 후 </a:t>
            </a:r>
            <a:r>
              <a:rPr lang="en-US" altLang="ko-KR" sz="1400" kern="0" dirty="0"/>
              <a:t>‘N’ </a:t>
            </a:r>
            <a:r>
              <a:rPr lang="ko-KR" altLang="en-US" sz="1400" kern="0" dirty="0"/>
              <a:t>키를 통해 위 방향으로 계속 찾기</a:t>
            </a:r>
            <a:endParaRPr lang="en-US" altLang="ko-KR" sz="1400" kern="0" dirty="0"/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9CC81FF3-C348-5871-13AA-F397465CA683}"/>
              </a:ext>
            </a:extLst>
          </p:cNvPr>
          <p:cNvSpPr txBox="1">
            <a:spLocks/>
          </p:cNvSpPr>
          <p:nvPr/>
        </p:nvSpPr>
        <p:spPr>
          <a:xfrm>
            <a:off x="104755" y="2612374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EX</a:t>
            </a:r>
            <a:r>
              <a:rPr lang="ko-KR" altLang="en-US" sz="1800" kern="0" dirty="0"/>
              <a:t>모드</a:t>
            </a:r>
            <a:r>
              <a:rPr lang="en-US" altLang="ko-KR" sz="1800" kern="0" dirty="0"/>
              <a:t>(</a:t>
            </a:r>
            <a:r>
              <a:rPr lang="ko-KR" altLang="en-US" sz="1800" kern="0" dirty="0"/>
              <a:t>치환</a:t>
            </a:r>
            <a:r>
              <a:rPr lang="en-US" altLang="ko-KR" sz="1800" kern="0" dirty="0"/>
              <a:t>)</a:t>
            </a:r>
          </a:p>
        </p:txBody>
      </p:sp>
      <p:graphicFrame>
        <p:nvGraphicFramePr>
          <p:cNvPr id="9" name="표 21">
            <a:extLst>
              <a:ext uri="{FF2B5EF4-FFF2-40B4-BE49-F238E27FC236}">
                <a16:creationId xmlns:a16="http://schemas.microsoft.com/office/drawing/2014/main" id="{E2A6510E-531D-337B-E931-50286FECB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395017"/>
              </p:ext>
            </p:extLst>
          </p:nvPr>
        </p:nvGraphicFramePr>
        <p:xfrm>
          <a:off x="242286" y="3015389"/>
          <a:ext cx="7056784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22482">
                  <a:extLst>
                    <a:ext uri="{9D8B030D-6E8A-4147-A177-3AD203B41FA5}">
                      <a16:colId xmlns:a16="http://schemas.microsoft.com/office/drawing/2014/main" val="545505060"/>
                    </a:ext>
                  </a:extLst>
                </a:gridCol>
                <a:gridCol w="4434302">
                  <a:extLst>
                    <a:ext uri="{9D8B030D-6E8A-4147-A177-3AD203B41FA5}">
                      <a16:colId xmlns:a16="http://schemas.microsoft.com/office/drawing/2014/main" val="501561116"/>
                    </a:ext>
                  </a:extLst>
                </a:gridCol>
              </a:tblGrid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KEY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75035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:[</a:t>
                      </a:r>
                      <a:r>
                        <a:rPr lang="ko-KR" altLang="en-US" sz="1400" b="1" dirty="0"/>
                        <a:t>범위</a:t>
                      </a:r>
                      <a:r>
                        <a:rPr lang="en-US" altLang="ko-KR" sz="1400" b="1" dirty="0"/>
                        <a:t>]s/[Old]/[New]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Old </a:t>
                      </a:r>
                      <a:r>
                        <a:rPr lang="ko-KR" altLang="en-US" sz="1400" b="1" dirty="0"/>
                        <a:t>를 </a:t>
                      </a:r>
                      <a:r>
                        <a:rPr lang="en-US" altLang="ko-KR" sz="1400" b="1" dirty="0"/>
                        <a:t>New</a:t>
                      </a:r>
                      <a:r>
                        <a:rPr lang="ko-KR" altLang="en-US" sz="1400" b="1" dirty="0"/>
                        <a:t>로 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539136"/>
                  </a:ext>
                </a:extLst>
              </a:tr>
            </a:tbl>
          </a:graphicData>
        </a:graphic>
      </p:graphicFrame>
      <p:sp>
        <p:nvSpPr>
          <p:cNvPr id="10" name="제목 2">
            <a:extLst>
              <a:ext uri="{FF2B5EF4-FFF2-40B4-BE49-F238E27FC236}">
                <a16:creationId xmlns:a16="http://schemas.microsoft.com/office/drawing/2014/main" id="{6852C8E7-BD24-0202-9154-E98211D35561}"/>
              </a:ext>
            </a:extLst>
          </p:cNvPr>
          <p:cNvSpPr txBox="1">
            <a:spLocks/>
          </p:cNvSpPr>
          <p:nvPr/>
        </p:nvSpPr>
        <p:spPr>
          <a:xfrm>
            <a:off x="290964" y="3735323"/>
            <a:ext cx="9152442" cy="773797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%s/Old/New   // </a:t>
            </a:r>
            <a:r>
              <a:rPr lang="ko-KR" altLang="en-US" sz="1400" kern="0" dirty="0"/>
              <a:t>문서 전체에서 </a:t>
            </a:r>
            <a:r>
              <a:rPr lang="en-US" altLang="ko-KR" sz="1400" kern="0" dirty="0"/>
              <a:t>Old</a:t>
            </a:r>
            <a:r>
              <a:rPr lang="ko-KR" altLang="en-US" sz="1400" kern="0" dirty="0"/>
              <a:t>를 </a:t>
            </a:r>
            <a:r>
              <a:rPr lang="en-US" altLang="ko-KR" sz="1400" kern="0" dirty="0"/>
              <a:t>New</a:t>
            </a:r>
            <a:r>
              <a:rPr lang="ko-KR" altLang="en-US" sz="1400" kern="0" dirty="0"/>
              <a:t>로 치환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8s/Old/New</a:t>
            </a:r>
            <a:r>
              <a:rPr lang="ko-KR" altLang="en-US" sz="1400" kern="0" dirty="0"/>
              <a:t>    </a:t>
            </a:r>
            <a:r>
              <a:rPr lang="en-US" altLang="ko-KR" sz="1400" kern="0" dirty="0"/>
              <a:t>//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8</a:t>
            </a:r>
            <a:r>
              <a:rPr lang="ko-KR" altLang="en-US" sz="1400" kern="0" dirty="0"/>
              <a:t>번 라인만 </a:t>
            </a:r>
            <a:r>
              <a:rPr lang="en-US" altLang="ko-KR" sz="1400" kern="0" dirty="0"/>
              <a:t>Old</a:t>
            </a:r>
            <a:r>
              <a:rPr lang="ko-KR" altLang="en-US" sz="1400" kern="0" dirty="0"/>
              <a:t>를 </a:t>
            </a:r>
            <a:r>
              <a:rPr lang="en-US" altLang="ko-KR" sz="1400" kern="0" dirty="0"/>
              <a:t>New</a:t>
            </a:r>
            <a:r>
              <a:rPr lang="ko-KR" altLang="en-US" sz="1400" kern="0" dirty="0"/>
              <a:t>로 치환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10,15s/Old/New   // 10 ~ 15</a:t>
            </a:r>
            <a:r>
              <a:rPr lang="ko-KR" altLang="en-US" sz="1400" kern="0" dirty="0"/>
              <a:t>번 라인만 </a:t>
            </a:r>
            <a:r>
              <a:rPr lang="en-US" altLang="ko-KR" sz="1400" kern="0" dirty="0"/>
              <a:t>Old</a:t>
            </a:r>
            <a:r>
              <a:rPr lang="ko-KR" altLang="en-US" sz="1400" kern="0" dirty="0"/>
              <a:t>를 </a:t>
            </a:r>
            <a:r>
              <a:rPr lang="en-US" altLang="ko-KR" sz="1400" kern="0" dirty="0"/>
              <a:t>New</a:t>
            </a:r>
            <a:r>
              <a:rPr lang="ko-KR" altLang="en-US" sz="1400" kern="0" dirty="0"/>
              <a:t>로 치환</a:t>
            </a:r>
            <a:endParaRPr lang="en-US" altLang="ko-KR" sz="1400" kern="0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21466B8B-D2F9-C249-4841-5EAF1FFE2DE8}"/>
              </a:ext>
            </a:extLst>
          </p:cNvPr>
          <p:cNvSpPr txBox="1">
            <a:spLocks/>
          </p:cNvSpPr>
          <p:nvPr/>
        </p:nvSpPr>
        <p:spPr>
          <a:xfrm>
            <a:off x="153433" y="4508616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EX</a:t>
            </a:r>
            <a:r>
              <a:rPr lang="ko-KR" altLang="en-US" sz="1800" kern="0" dirty="0"/>
              <a:t>모드</a:t>
            </a:r>
            <a:r>
              <a:rPr lang="en-US" altLang="ko-KR" sz="1800" kern="0" dirty="0"/>
              <a:t>(</a:t>
            </a:r>
            <a:r>
              <a:rPr lang="ko-KR" altLang="en-US" sz="1800" kern="0" dirty="0"/>
              <a:t>행 번호</a:t>
            </a:r>
            <a:r>
              <a:rPr lang="en-US" altLang="ko-KR" sz="1800" kern="0" dirty="0"/>
              <a:t>)</a:t>
            </a:r>
          </a:p>
        </p:txBody>
      </p:sp>
      <p:graphicFrame>
        <p:nvGraphicFramePr>
          <p:cNvPr id="12" name="표 21">
            <a:extLst>
              <a:ext uri="{FF2B5EF4-FFF2-40B4-BE49-F238E27FC236}">
                <a16:creationId xmlns:a16="http://schemas.microsoft.com/office/drawing/2014/main" id="{2198698F-1418-87AC-EFE2-2AC280B8F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05290"/>
              </p:ext>
            </p:extLst>
          </p:nvPr>
        </p:nvGraphicFramePr>
        <p:xfrm>
          <a:off x="290964" y="4911631"/>
          <a:ext cx="7056784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22482">
                  <a:extLst>
                    <a:ext uri="{9D8B030D-6E8A-4147-A177-3AD203B41FA5}">
                      <a16:colId xmlns:a16="http://schemas.microsoft.com/office/drawing/2014/main" val="545505060"/>
                    </a:ext>
                  </a:extLst>
                </a:gridCol>
                <a:gridCol w="4434302">
                  <a:extLst>
                    <a:ext uri="{9D8B030D-6E8A-4147-A177-3AD203B41FA5}">
                      <a16:colId xmlns:a16="http://schemas.microsoft.com/office/drawing/2014/main" val="501561116"/>
                    </a:ext>
                  </a:extLst>
                </a:gridCol>
              </a:tblGrid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KEY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75035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:se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nu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문서에 행 번호를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539136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:se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 err="1"/>
                        <a:t>nonu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문서에 행 번호 비활성화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537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978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vi </a:t>
            </a:r>
            <a:r>
              <a:rPr lang="ko-KR" altLang="en-US" sz="2000" b="1" dirty="0"/>
              <a:t>편집기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0475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EX</a:t>
            </a:r>
            <a:r>
              <a:rPr lang="ko-KR" altLang="en-US" sz="1800" kern="0" dirty="0"/>
              <a:t>모드</a:t>
            </a:r>
            <a:r>
              <a:rPr lang="en-US" altLang="ko-KR" sz="1800" kern="0" dirty="0"/>
              <a:t>(</a:t>
            </a:r>
            <a:r>
              <a:rPr lang="ko-KR" altLang="en-US" sz="1800" kern="0" dirty="0"/>
              <a:t>파일</a:t>
            </a:r>
            <a:r>
              <a:rPr lang="en-US" altLang="ko-KR" sz="1800" kern="0" dirty="0"/>
              <a:t>)</a:t>
            </a:r>
          </a:p>
        </p:txBody>
      </p:sp>
      <p:graphicFrame>
        <p:nvGraphicFramePr>
          <p:cNvPr id="5" name="표 21">
            <a:extLst>
              <a:ext uri="{FF2B5EF4-FFF2-40B4-BE49-F238E27FC236}">
                <a16:creationId xmlns:a16="http://schemas.microsoft.com/office/drawing/2014/main" id="{3018F3D5-7039-1BF5-E266-03C413084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8153"/>
              </p:ext>
            </p:extLst>
          </p:nvPr>
        </p:nvGraphicFramePr>
        <p:xfrm>
          <a:off x="242286" y="1327268"/>
          <a:ext cx="7056784" cy="1524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318">
                  <a:extLst>
                    <a:ext uri="{9D8B030D-6E8A-4147-A177-3AD203B41FA5}">
                      <a16:colId xmlns:a16="http://schemas.microsoft.com/office/drawing/2014/main" val="545505060"/>
                    </a:ext>
                  </a:extLst>
                </a:gridCol>
                <a:gridCol w="5910466">
                  <a:extLst>
                    <a:ext uri="{9D8B030D-6E8A-4147-A177-3AD203B41FA5}">
                      <a16:colId xmlns:a16="http://schemas.microsoft.com/office/drawing/2014/main" val="501561116"/>
                    </a:ext>
                  </a:extLst>
                </a:gridCol>
              </a:tblGrid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KEY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75035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:q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종료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변경된 내용이 없는 경우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539136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:q!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강제 종료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변경된 내용 있어도 무시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718490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:w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파일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427972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:</a:t>
                      </a:r>
                      <a:r>
                        <a:rPr lang="en-US" altLang="ko-KR" sz="1400" b="1" dirty="0" err="1"/>
                        <a:t>wq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파일 저장 후 종료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256943"/>
                  </a:ext>
                </a:extLst>
              </a:tr>
            </a:tbl>
          </a:graphicData>
        </a:graphic>
      </p:graphicFrame>
      <p:sp>
        <p:nvSpPr>
          <p:cNvPr id="6" name="제목 2">
            <a:extLst>
              <a:ext uri="{FF2B5EF4-FFF2-40B4-BE49-F238E27FC236}">
                <a16:creationId xmlns:a16="http://schemas.microsoft.com/office/drawing/2014/main" id="{2718E316-64A6-4246-2443-B2D0E5B79AF5}"/>
              </a:ext>
            </a:extLst>
          </p:cNvPr>
          <p:cNvSpPr txBox="1">
            <a:spLocks/>
          </p:cNvSpPr>
          <p:nvPr/>
        </p:nvSpPr>
        <p:spPr>
          <a:xfrm>
            <a:off x="142919" y="2983479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EX</a:t>
            </a:r>
            <a:r>
              <a:rPr lang="ko-KR" altLang="en-US" sz="1800" kern="0" dirty="0"/>
              <a:t>모드</a:t>
            </a:r>
            <a:r>
              <a:rPr lang="en-US" altLang="ko-KR" sz="1800" kern="0" dirty="0"/>
              <a:t>(</a:t>
            </a:r>
            <a:r>
              <a:rPr lang="ko-KR" altLang="en-US" sz="1800" kern="0" dirty="0"/>
              <a:t>명령어 실행</a:t>
            </a:r>
            <a:r>
              <a:rPr lang="en-US" altLang="ko-KR" sz="1800" kern="0" dirty="0"/>
              <a:t>)</a:t>
            </a:r>
          </a:p>
        </p:txBody>
      </p:sp>
      <p:graphicFrame>
        <p:nvGraphicFramePr>
          <p:cNvPr id="7" name="표 21">
            <a:extLst>
              <a:ext uri="{FF2B5EF4-FFF2-40B4-BE49-F238E27FC236}">
                <a16:creationId xmlns:a16="http://schemas.microsoft.com/office/drawing/2014/main" id="{0815AEC7-EDFE-BA31-ACCD-7B35CEC5F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66349"/>
              </p:ext>
            </p:extLst>
          </p:nvPr>
        </p:nvGraphicFramePr>
        <p:xfrm>
          <a:off x="280450" y="3386494"/>
          <a:ext cx="7056784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76206">
                  <a:extLst>
                    <a:ext uri="{9D8B030D-6E8A-4147-A177-3AD203B41FA5}">
                      <a16:colId xmlns:a16="http://schemas.microsoft.com/office/drawing/2014/main" val="545505060"/>
                    </a:ext>
                  </a:extLst>
                </a:gridCol>
                <a:gridCol w="5480578">
                  <a:extLst>
                    <a:ext uri="{9D8B030D-6E8A-4147-A177-3AD203B41FA5}">
                      <a16:colId xmlns:a16="http://schemas.microsoft.com/office/drawing/2014/main" val="501561116"/>
                    </a:ext>
                  </a:extLst>
                </a:gridCol>
              </a:tblGrid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KEY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75035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:! [command]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vi </a:t>
                      </a:r>
                      <a:r>
                        <a:rPr lang="ko-KR" altLang="en-US" sz="1400" b="1" dirty="0"/>
                        <a:t>를 잠시 중단하고 명령어 수행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539136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:.! [command]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수행한 명령의 결과를 </a:t>
                      </a:r>
                      <a:r>
                        <a:rPr lang="en-US" altLang="ko-KR" sz="1400" b="1" dirty="0"/>
                        <a:t>vi </a:t>
                      </a:r>
                      <a:r>
                        <a:rPr lang="ko-KR" altLang="en-US" sz="1400" b="1" dirty="0"/>
                        <a:t>편집기로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718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136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3B9E54-12FE-BDDC-D627-888A702CD260}"/>
              </a:ext>
            </a:extLst>
          </p:cNvPr>
          <p:cNvSpPr txBox="1"/>
          <p:nvPr/>
        </p:nvSpPr>
        <p:spPr>
          <a:xfrm>
            <a:off x="-5186" y="980728"/>
            <a:ext cx="9911186" cy="46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  <a:latin typeface="+mj-ea"/>
                <a:ea typeface="+mj-ea"/>
              </a:rPr>
              <a:t>Linux </a:t>
            </a:r>
            <a:r>
              <a:rPr lang="ko-KR" altLang="en-US" sz="2400" b="1" dirty="0">
                <a:solidFill>
                  <a:schemeClr val="accent5"/>
                </a:solidFill>
                <a:latin typeface="+mj-ea"/>
                <a:ea typeface="+mj-ea"/>
              </a:rPr>
              <a:t>로그 파일</a:t>
            </a:r>
          </a:p>
        </p:txBody>
      </p:sp>
    </p:spTree>
    <p:extLst>
      <p:ext uri="{BB962C8B-B14F-4D97-AF65-F5344CB8AC3E}">
        <p14:creationId xmlns:p14="http://schemas.microsoft.com/office/powerpoint/2010/main" val="3478209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en-US" altLang="ko-KR" sz="2000" b="1" dirty="0"/>
              <a:t>Linux </a:t>
            </a:r>
            <a:r>
              <a:rPr lang="ko-KR" altLang="en-US" sz="2000" b="1" dirty="0"/>
              <a:t>로그 파일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0475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kern="0" dirty="0"/>
              <a:t>로그 파일</a:t>
            </a:r>
            <a:endParaRPr lang="en-US" altLang="ko-KR" sz="1800" kern="0" dirty="0"/>
          </a:p>
        </p:txBody>
      </p:sp>
      <p:graphicFrame>
        <p:nvGraphicFramePr>
          <p:cNvPr id="5" name="표 21">
            <a:extLst>
              <a:ext uri="{FF2B5EF4-FFF2-40B4-BE49-F238E27FC236}">
                <a16:creationId xmlns:a16="http://schemas.microsoft.com/office/drawing/2014/main" id="{3018F3D5-7039-1BF5-E266-03C413084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41995"/>
              </p:ext>
            </p:extLst>
          </p:nvPr>
        </p:nvGraphicFramePr>
        <p:xfrm>
          <a:off x="242286" y="1327268"/>
          <a:ext cx="9319226" cy="2743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98446">
                  <a:extLst>
                    <a:ext uri="{9D8B030D-6E8A-4147-A177-3AD203B41FA5}">
                      <a16:colId xmlns:a16="http://schemas.microsoft.com/office/drawing/2014/main" val="545505060"/>
                    </a:ext>
                  </a:extLst>
                </a:gridCol>
                <a:gridCol w="7020780">
                  <a:extLst>
                    <a:ext uri="{9D8B030D-6E8A-4147-A177-3AD203B41FA5}">
                      <a16:colId xmlns:a16="http://schemas.microsoft.com/office/drawing/2014/main" val="501561116"/>
                    </a:ext>
                  </a:extLst>
                </a:gridCol>
              </a:tblGrid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경로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75035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/var/log/messages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시스템에 문제가 생겼을 때 가장 먼저 찾아보는 로그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539136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/var/log/secure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사용자 접속 정보가 기록되는 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718490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/var/log/</a:t>
                      </a:r>
                      <a:r>
                        <a:rPr lang="en-US" altLang="ko-KR" sz="1400" b="1" dirty="0" err="1"/>
                        <a:t>maillog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메일 송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수신 내용이 기록하는 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427972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/var/log/</a:t>
                      </a:r>
                      <a:r>
                        <a:rPr lang="en-US" altLang="ko-KR" sz="1400" b="1" dirty="0" err="1"/>
                        <a:t>cron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err="1"/>
                        <a:t>cron</a:t>
                      </a:r>
                      <a:r>
                        <a:rPr lang="ko-KR" altLang="en-US" sz="1400" b="1" dirty="0"/>
                        <a:t>이 실행된 것들에 대한 정보가 기록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256943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/var/log/boot.log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서비스 </a:t>
                      </a:r>
                      <a:r>
                        <a:rPr lang="ko-KR" altLang="en-US" sz="1400" b="1" dirty="0" err="1"/>
                        <a:t>데몬들의</a:t>
                      </a:r>
                      <a:r>
                        <a:rPr lang="ko-KR" altLang="en-US" sz="1400" b="1" dirty="0"/>
                        <a:t> 부트에 관련된 정보가 기록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604236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/var/log/</a:t>
                      </a:r>
                      <a:r>
                        <a:rPr lang="en-US" altLang="ko-KR" sz="1400" b="1" dirty="0" err="1"/>
                        <a:t>dmesg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부팅 시의 시스템 로그가 기록 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명령어 </a:t>
                      </a:r>
                      <a:r>
                        <a:rPr lang="en-US" altLang="ko-KR" sz="1400" b="1" dirty="0" err="1"/>
                        <a:t>dmesg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780989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/var/log/</a:t>
                      </a:r>
                      <a:r>
                        <a:rPr lang="en-US" altLang="ko-KR" sz="1400" b="1" dirty="0" err="1"/>
                        <a:t>wtmp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최근의 접속 사항이 기록되는 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170135"/>
                  </a:ext>
                </a:extLst>
              </a:tr>
              <a:tr h="22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/var/log/</a:t>
                      </a:r>
                      <a:r>
                        <a:rPr lang="en-US" altLang="ko-KR" sz="1400" b="1" dirty="0" err="1"/>
                        <a:t>lastlog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각 사용자의 마지막 로그인 내용이 기록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77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832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3B9E54-12FE-BDDC-D627-888A702CD260}"/>
              </a:ext>
            </a:extLst>
          </p:cNvPr>
          <p:cNvSpPr txBox="1"/>
          <p:nvPr/>
        </p:nvSpPr>
        <p:spPr>
          <a:xfrm>
            <a:off x="-5186" y="980728"/>
            <a:ext cx="9911186" cy="46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5"/>
                </a:solidFill>
                <a:latin typeface="+mj-ea"/>
                <a:ea typeface="+mj-ea"/>
              </a:rPr>
              <a:t>감사합니다</a:t>
            </a:r>
            <a:r>
              <a:rPr lang="en-US" altLang="ko-KR" sz="2400" b="1" dirty="0">
                <a:solidFill>
                  <a:schemeClr val="accent5"/>
                </a:solidFill>
                <a:latin typeface="+mj-ea"/>
                <a:ea typeface="+mj-ea"/>
              </a:rPr>
              <a:t>.</a:t>
            </a:r>
            <a:endParaRPr lang="ko-KR" altLang="en-US" sz="24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119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ko-KR" altLang="en-US" sz="2000" b="1" dirty="0"/>
              <a:t>컴퓨터 구조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kern="0" dirty="0"/>
              <a:t>메모리</a:t>
            </a:r>
            <a:r>
              <a:rPr lang="en-US" altLang="ko-KR" sz="1800" kern="0" dirty="0"/>
              <a:t>(</a:t>
            </a:r>
            <a:r>
              <a:rPr lang="ko-KR" altLang="en-US" sz="1800" kern="0" dirty="0"/>
              <a:t>주기억장치</a:t>
            </a:r>
            <a:r>
              <a:rPr lang="en-US" altLang="ko-KR" sz="1800" kern="0" dirty="0"/>
              <a:t>)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4FBC452-0FBB-A41E-3A25-24C58F6FCA60}"/>
              </a:ext>
            </a:extLst>
          </p:cNvPr>
          <p:cNvSpPr txBox="1">
            <a:spLocks/>
          </p:cNvSpPr>
          <p:nvPr/>
        </p:nvSpPr>
        <p:spPr>
          <a:xfrm>
            <a:off x="290964" y="1356302"/>
            <a:ext cx="9152442" cy="92057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컴퓨터가 이해하는 정보는 명령어와 데이터라고 한다</a:t>
            </a:r>
            <a:r>
              <a:rPr lang="en-US" altLang="ko-KR" sz="1400" kern="0" dirty="0"/>
              <a:t>.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메모리는 현재 실행되는 프로그램의 명령어와 데이터를 정장하는 부품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프로그램이 실행 되려면 반드시 메모리에 저장되어 있어야 합니다</a:t>
            </a:r>
            <a:r>
              <a:rPr lang="en-US" altLang="ko-KR" sz="1400" kern="0" dirty="0"/>
              <a:t>.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전원이 꺼지면 저장된 내용을 잃는다 </a:t>
            </a:r>
            <a:r>
              <a:rPr lang="en-US" altLang="ko-KR" sz="1400" kern="0" dirty="0"/>
              <a:t>(</a:t>
            </a:r>
            <a:r>
              <a:rPr lang="ko-KR" altLang="en-US" sz="1400" kern="0" dirty="0"/>
              <a:t>휘발성</a:t>
            </a:r>
            <a:r>
              <a:rPr lang="en-US" altLang="ko-KR" sz="1400" kern="0" dirty="0"/>
              <a:t>)</a:t>
            </a:r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D8EC4F79-7200-DEFB-CC92-D39AA716DF12}"/>
              </a:ext>
            </a:extLst>
          </p:cNvPr>
          <p:cNvSpPr txBox="1">
            <a:spLocks/>
          </p:cNvSpPr>
          <p:nvPr/>
        </p:nvSpPr>
        <p:spPr>
          <a:xfrm>
            <a:off x="139352" y="2328409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CPU(</a:t>
            </a:r>
            <a:r>
              <a:rPr lang="ko-KR" altLang="en-US" sz="1800" kern="0" dirty="0"/>
              <a:t>중앙처리장치</a:t>
            </a:r>
            <a:r>
              <a:rPr lang="en-US" altLang="ko-KR" sz="1800" kern="0" dirty="0"/>
              <a:t>)</a:t>
            </a:r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id="{E7FF8F56-DA80-EBA6-0B45-68F5557E19B1}"/>
              </a:ext>
            </a:extLst>
          </p:cNvPr>
          <p:cNvSpPr txBox="1">
            <a:spLocks/>
          </p:cNvSpPr>
          <p:nvPr/>
        </p:nvSpPr>
        <p:spPr>
          <a:xfrm>
            <a:off x="301851" y="2760458"/>
            <a:ext cx="9152442" cy="393534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CPU</a:t>
            </a:r>
            <a:r>
              <a:rPr lang="ko-KR" altLang="en-US" sz="1400" kern="0" dirty="0"/>
              <a:t>는 메모리에 저장된 명령어를 읽어 들이고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읽어 들인 명령어를 해석하고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실행하는 부품</a:t>
            </a:r>
            <a:endParaRPr lang="en-US" altLang="ko-KR" sz="1400" kern="0" dirty="0"/>
          </a:p>
        </p:txBody>
      </p:sp>
      <p:sp>
        <p:nvSpPr>
          <p:cNvPr id="10" name="제목 2">
            <a:extLst>
              <a:ext uri="{FF2B5EF4-FFF2-40B4-BE49-F238E27FC236}">
                <a16:creationId xmlns:a16="http://schemas.microsoft.com/office/drawing/2014/main" id="{30D094D9-082F-408F-549A-17C4A1449DCB}"/>
              </a:ext>
            </a:extLst>
          </p:cNvPr>
          <p:cNvSpPr txBox="1">
            <a:spLocks/>
          </p:cNvSpPr>
          <p:nvPr/>
        </p:nvSpPr>
        <p:spPr>
          <a:xfrm>
            <a:off x="145441" y="3147204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kern="0" dirty="0"/>
              <a:t>보조기억장치</a:t>
            </a:r>
            <a:endParaRPr lang="en-US" altLang="ko-KR" sz="1800" kern="0" dirty="0"/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DBA9D647-0EC2-A966-E06E-150802FDD9AC}"/>
              </a:ext>
            </a:extLst>
          </p:cNvPr>
          <p:cNvSpPr txBox="1">
            <a:spLocks/>
          </p:cNvSpPr>
          <p:nvPr/>
        </p:nvSpPr>
        <p:spPr>
          <a:xfrm>
            <a:off x="307940" y="3579253"/>
            <a:ext cx="9152442" cy="776554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메모리보다 크기가 크고 전원이 꺼져도 저장된 내용을 일지 않는 메모리를 보조할 저장 장치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하드 디스크</a:t>
            </a:r>
            <a:r>
              <a:rPr lang="en-US" altLang="ko-KR" sz="1400" kern="0" dirty="0"/>
              <a:t>, SSD, USB, DVD,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CD-ROM</a:t>
            </a:r>
            <a:r>
              <a:rPr lang="ko-KR" altLang="en-US" sz="1400" kern="0" dirty="0"/>
              <a:t>과 같은 저장 장치가 보조기억장치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메모리는 현재 </a:t>
            </a:r>
            <a:r>
              <a:rPr lang="en-US" altLang="ko-KR" sz="1400" kern="0" dirty="0"/>
              <a:t>‘</a:t>
            </a:r>
            <a:r>
              <a:rPr lang="ko-KR" altLang="en-US" sz="1400" kern="0" dirty="0"/>
              <a:t>실행되는</a:t>
            </a:r>
            <a:r>
              <a:rPr lang="en-US" altLang="ko-KR" sz="1400" kern="0" dirty="0"/>
              <a:t>’ </a:t>
            </a:r>
            <a:r>
              <a:rPr lang="ko-KR" altLang="en-US" sz="1400" kern="0" dirty="0"/>
              <a:t>프로그램을 저장 한다면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보조기억장치는 </a:t>
            </a:r>
            <a:r>
              <a:rPr lang="en-US" altLang="ko-KR" sz="1400" kern="0" dirty="0"/>
              <a:t>‘</a:t>
            </a:r>
            <a:r>
              <a:rPr lang="ko-KR" altLang="en-US" sz="1400" kern="0" dirty="0"/>
              <a:t>보관할</a:t>
            </a:r>
            <a:r>
              <a:rPr lang="en-US" altLang="ko-KR" sz="1400" kern="0" dirty="0"/>
              <a:t>’ </a:t>
            </a:r>
            <a:r>
              <a:rPr lang="ko-KR" altLang="en-US" sz="1400" kern="0" dirty="0"/>
              <a:t>프로그램을 저장</a:t>
            </a:r>
            <a:endParaRPr lang="en-US" altLang="ko-KR" sz="1400" kern="0" dirty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99D67DF2-002F-F86E-2A57-3F00492D6073}"/>
              </a:ext>
            </a:extLst>
          </p:cNvPr>
          <p:cNvSpPr txBox="1">
            <a:spLocks/>
          </p:cNvSpPr>
          <p:nvPr/>
        </p:nvSpPr>
        <p:spPr>
          <a:xfrm>
            <a:off x="137621" y="4416641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kern="0" dirty="0"/>
              <a:t>입출력장치</a:t>
            </a:r>
            <a:endParaRPr lang="en-US" altLang="ko-KR" sz="1800" kern="0" dirty="0"/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B2D97E50-24D2-1874-921C-D1F2B92A8D04}"/>
              </a:ext>
            </a:extLst>
          </p:cNvPr>
          <p:cNvSpPr txBox="1">
            <a:spLocks/>
          </p:cNvSpPr>
          <p:nvPr/>
        </p:nvSpPr>
        <p:spPr>
          <a:xfrm>
            <a:off x="300120" y="4781068"/>
            <a:ext cx="9306552" cy="776554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입출력장치는 마이크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스피커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프린터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마우스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키보드처럼 컴퓨터 외부에 연결되어 컴퓨터 내부와 정보를 교환</a:t>
            </a:r>
            <a:endParaRPr lang="en-US" altLang="ko-KR" sz="1400" kern="0" dirty="0"/>
          </a:p>
        </p:txBody>
      </p:sp>
    </p:spTree>
    <p:extLst>
      <p:ext uri="{BB962C8B-B14F-4D97-AF65-F5344CB8AC3E}">
        <p14:creationId xmlns:p14="http://schemas.microsoft.com/office/powerpoint/2010/main" val="377102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3B9E54-12FE-BDDC-D627-888A702CD260}"/>
              </a:ext>
            </a:extLst>
          </p:cNvPr>
          <p:cNvSpPr txBox="1"/>
          <p:nvPr/>
        </p:nvSpPr>
        <p:spPr>
          <a:xfrm>
            <a:off x="-5186" y="980728"/>
            <a:ext cx="9911186" cy="46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5"/>
                </a:solidFill>
                <a:latin typeface="+mj-ea"/>
                <a:ea typeface="+mj-ea"/>
              </a:rPr>
              <a:t>네트워크 기초</a:t>
            </a:r>
          </a:p>
        </p:txBody>
      </p:sp>
    </p:spTree>
    <p:extLst>
      <p:ext uri="{BB962C8B-B14F-4D97-AF65-F5344CB8AC3E}">
        <p14:creationId xmlns:p14="http://schemas.microsoft.com/office/powerpoint/2010/main" val="259114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ko-KR" altLang="en-US" sz="2000" b="1" dirty="0"/>
              <a:t>네트워크 기초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kern="0" dirty="0"/>
              <a:t>네트워크란</a:t>
            </a:r>
            <a:r>
              <a:rPr lang="en-US" altLang="ko-KR" sz="1800" kern="0" dirty="0"/>
              <a:t>?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4FBC452-0FBB-A41E-3A25-24C58F6FCA60}"/>
              </a:ext>
            </a:extLst>
          </p:cNvPr>
          <p:cNvSpPr txBox="1">
            <a:spLocks/>
          </p:cNvSpPr>
          <p:nvPr/>
        </p:nvSpPr>
        <p:spPr>
          <a:xfrm>
            <a:off x="290964" y="1356302"/>
            <a:ext cx="9152442" cy="74055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컴퓨터들이 통신 기술을 이용하여 그물망처럼 연결된 통신 이용 형태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정보나 자원들을 주고받을 수 있도록 하는 시스템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물리적네트워크는 네트워크를 구성하는 하드웨어</a:t>
            </a:r>
            <a:r>
              <a:rPr lang="en-US" altLang="ko-KR" sz="1400" kern="0" dirty="0"/>
              <a:t>(</a:t>
            </a:r>
            <a:r>
              <a:rPr lang="ko-KR" altLang="en-US" sz="1400" kern="0" dirty="0"/>
              <a:t>어댑터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케이블 및 전화성과 같은 장비</a:t>
            </a:r>
            <a:r>
              <a:rPr lang="en-US" altLang="ko-KR" sz="1400" kern="0" dirty="0"/>
              <a:t>)</a:t>
            </a:r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2CCAA1EB-AC28-46DA-05DA-05E39A42B1EC}"/>
              </a:ext>
            </a:extLst>
          </p:cNvPr>
          <p:cNvSpPr txBox="1">
            <a:spLocks/>
          </p:cNvSpPr>
          <p:nvPr/>
        </p:nvSpPr>
        <p:spPr>
          <a:xfrm>
            <a:off x="134437" y="217232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kern="0" dirty="0"/>
              <a:t>중요 용어</a:t>
            </a:r>
            <a:endParaRPr lang="en-US" altLang="ko-KR" sz="1800" kern="0" dirty="0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6401CAE5-9D58-79D6-B08C-9A49C826EEDB}"/>
              </a:ext>
            </a:extLst>
          </p:cNvPr>
          <p:cNvSpPr txBox="1">
            <a:spLocks/>
          </p:cNvSpPr>
          <p:nvPr/>
        </p:nvSpPr>
        <p:spPr>
          <a:xfrm>
            <a:off x="290964" y="2562534"/>
            <a:ext cx="9152442" cy="205459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IP</a:t>
            </a:r>
            <a:r>
              <a:rPr lang="ko-KR" altLang="en-US" sz="1400" kern="0" dirty="0"/>
              <a:t>주소 </a:t>
            </a:r>
            <a:r>
              <a:rPr lang="en-US" altLang="ko-KR" sz="1400" kern="0" dirty="0"/>
              <a:t>: </a:t>
            </a:r>
            <a:r>
              <a:rPr lang="ko-KR" altLang="en-US" sz="1400" kern="0" dirty="0"/>
              <a:t>통신을 위해 인터넷 프로토콜을 사용하는 네트워크에 연결된 모든 디바이스에 할당된 고유 번호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노드 </a:t>
            </a:r>
            <a:r>
              <a:rPr lang="en-US" altLang="ko-KR" sz="1400" kern="0" dirty="0"/>
              <a:t>: </a:t>
            </a:r>
            <a:r>
              <a:rPr lang="ko-KR" altLang="en-US" sz="1400" kern="0" dirty="0"/>
              <a:t>데이터를 송신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수신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작성 또는 저장할 수 있는 네트워크 내의 연결 지점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라우터 </a:t>
            </a:r>
            <a:r>
              <a:rPr lang="en-US" altLang="ko-KR" sz="1400" kern="0" dirty="0"/>
              <a:t>: </a:t>
            </a:r>
            <a:r>
              <a:rPr lang="ko-KR" altLang="en-US" sz="1400" kern="0" dirty="0"/>
              <a:t>네트워크 간에 데이터 패킷에 포함된 정보를 전송하는 물리적 또는 가상 디바이스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라우팅 </a:t>
            </a:r>
            <a:r>
              <a:rPr lang="en-US" altLang="ko-KR" sz="1400" kern="0" dirty="0"/>
              <a:t>: </a:t>
            </a:r>
            <a:r>
              <a:rPr lang="ko-KR" altLang="en-US" sz="1400" kern="0" dirty="0"/>
              <a:t>라우터가 패킷을 네트워크에서 목적지까지 보내는 최적의 경로를 선택하는 과정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스위치 </a:t>
            </a:r>
            <a:r>
              <a:rPr lang="en-US" altLang="ko-KR" sz="1400" kern="0" dirty="0"/>
              <a:t>: </a:t>
            </a:r>
            <a:r>
              <a:rPr lang="ko-KR" altLang="en-US" sz="1400" kern="0" dirty="0"/>
              <a:t>다른 디바이스를 연결하고 네트워크 내의 노드 간 통신을 관리함으로써 데이터 패킷이 최종 목적지에 도달하도록 보장하는 디바이스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포트 </a:t>
            </a:r>
            <a:r>
              <a:rPr lang="en-US" altLang="ko-KR" sz="1400" kern="0" dirty="0"/>
              <a:t>: </a:t>
            </a:r>
            <a:r>
              <a:rPr lang="ko-KR" altLang="en-US" sz="1400" kern="0" dirty="0"/>
              <a:t>네트워크 디바이스 간의 특정 연결 식별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프로토콜 </a:t>
            </a:r>
            <a:r>
              <a:rPr lang="en-US" altLang="ko-KR" sz="1400" kern="0" dirty="0"/>
              <a:t>: </a:t>
            </a:r>
            <a:r>
              <a:rPr lang="ko-KR" altLang="en-US" sz="1400" kern="0" dirty="0"/>
              <a:t>컴퓨터가 다른 컴퓨터와 통신하는데 필요한 장비가 서로 통신을 위해 </a:t>
            </a:r>
            <a:r>
              <a:rPr lang="ko-KR" altLang="en-US" sz="1400" kern="0" dirty="0" err="1"/>
              <a:t>정해놓은</a:t>
            </a:r>
            <a:r>
              <a:rPr lang="ko-KR" altLang="en-US" sz="1400" kern="0" dirty="0"/>
              <a:t> 통신규약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패킷 교환 </a:t>
            </a:r>
            <a:r>
              <a:rPr lang="en-US" altLang="ko-KR" sz="1400" kern="0" dirty="0"/>
              <a:t>: </a:t>
            </a:r>
            <a:r>
              <a:rPr lang="ko-KR" altLang="en-US" sz="1400" kern="0" dirty="0"/>
              <a:t>데이터를 일괄적으로 한 번에 보내지 않고 여럿으로 분할해서 송신하는 것</a:t>
            </a:r>
            <a:endParaRPr lang="en-US" altLang="ko-KR" sz="1400" kern="0" dirty="0"/>
          </a:p>
        </p:txBody>
      </p:sp>
    </p:spTree>
    <p:extLst>
      <p:ext uri="{BB962C8B-B14F-4D97-AF65-F5344CB8AC3E}">
        <p14:creationId xmlns:p14="http://schemas.microsoft.com/office/powerpoint/2010/main" val="313250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ko-KR" altLang="en-US" sz="2000" b="1" dirty="0"/>
              <a:t>네트워크 기초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kern="0" dirty="0"/>
              <a:t>네트워크 종류</a:t>
            </a:r>
            <a:endParaRPr lang="en-US" altLang="ko-KR" sz="1800" kern="0" dirty="0"/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4FBC452-0FBB-A41E-3A25-24C58F6FCA60}"/>
              </a:ext>
            </a:extLst>
          </p:cNvPr>
          <p:cNvSpPr txBox="1">
            <a:spLocks/>
          </p:cNvSpPr>
          <p:nvPr/>
        </p:nvSpPr>
        <p:spPr>
          <a:xfrm>
            <a:off x="290964" y="1356302"/>
            <a:ext cx="9152442" cy="1496634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WAN(Wide Area Network) : </a:t>
            </a:r>
            <a:r>
              <a:rPr lang="ko-KR" altLang="en-US" sz="1400" kern="0" dirty="0"/>
              <a:t>지역 간 또는 대륙간의 넓은 지역의 컴퓨터를 연결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인터넷은 전 세계 수십억 대의 컴퓨터를 가장 큰 </a:t>
            </a:r>
            <a:r>
              <a:rPr lang="en-US" altLang="ko-KR" sz="1400" kern="0" dirty="0"/>
              <a:t>WAN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MAN(Metropolitan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Area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Network) : </a:t>
            </a:r>
            <a:r>
              <a:rPr lang="ko-KR" altLang="en-US" sz="1400" kern="0" dirty="0"/>
              <a:t>일반적으로 도시 및 정부기관이 소유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관리함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LAN(Local Area Network) : </a:t>
            </a:r>
            <a:r>
              <a:rPr lang="ko-KR" altLang="en-US" sz="1400" kern="0" dirty="0"/>
              <a:t>상대적으로 짧은 거리에 있는 컴퓨터를 연결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예를 들어 사무실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학원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병원의 모든 컴퓨터 연결 가능</a:t>
            </a:r>
            <a:endParaRPr lang="en-US" altLang="ko-KR" sz="1400" kern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PAN(Personal Area Network) : </a:t>
            </a:r>
            <a:r>
              <a:rPr lang="ko-KR" altLang="en-US" sz="1400" kern="0" dirty="0"/>
              <a:t>약 </a:t>
            </a:r>
            <a:r>
              <a:rPr lang="en-US" altLang="ko-KR" sz="1400" kern="0" dirty="0"/>
              <a:t>5m</a:t>
            </a:r>
            <a:r>
              <a:rPr lang="ko-KR" altLang="en-US" sz="1400" kern="0" dirty="0"/>
              <a:t>전후의 인접 통신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예를 들어 아이폰관 맥에서 정보를 공유하는 형태</a:t>
            </a:r>
            <a:endParaRPr lang="en-US" altLang="ko-KR" sz="1400" kern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8FF3E8-5E84-1D22-C0B5-436CB0DF5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83" y="2996952"/>
            <a:ext cx="39528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3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7">
            <a:extLst>
              <a:ext uri="{FF2B5EF4-FFF2-40B4-BE49-F238E27FC236}">
                <a16:creationId xmlns:a16="http://schemas.microsoft.com/office/drawing/2014/main" id="{D7FA0340-75AC-557C-E588-837AC066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5" y="332656"/>
            <a:ext cx="632461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>
              <a:defRPr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 algn="l"/>
            <a:r>
              <a:rPr lang="ko-KR" altLang="en-US" sz="2000" b="1" dirty="0"/>
              <a:t>네트워크 기초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108D638-F83F-53E1-EDA5-6F5C5EB87F7F}"/>
              </a:ext>
            </a:extLst>
          </p:cNvPr>
          <p:cNvSpPr>
            <a:spLocks/>
          </p:cNvSpPr>
          <p:nvPr/>
        </p:nvSpPr>
        <p:spPr>
          <a:xfrm>
            <a:off x="242286" y="872716"/>
            <a:ext cx="9421428" cy="5853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l">
              <a:spcAft>
                <a:spcPts val="100"/>
              </a:spcAft>
            </a:pP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EA2018-D1FF-D33D-350B-4B32277820FA}"/>
              </a:ext>
            </a:extLst>
          </p:cNvPr>
          <p:cNvSpPr txBox="1">
            <a:spLocks/>
          </p:cNvSpPr>
          <p:nvPr/>
        </p:nvSpPr>
        <p:spPr>
          <a:xfrm>
            <a:off x="128465" y="924253"/>
            <a:ext cx="5280293" cy="41651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0" dirty="0"/>
              <a:t>OSI 7 </a:t>
            </a:r>
            <a:r>
              <a:rPr lang="ko-KR" altLang="en-US" sz="1800" kern="0" dirty="0"/>
              <a:t>계층</a:t>
            </a:r>
            <a:endParaRPr lang="en-US" altLang="ko-KR" sz="1800" kern="0" dirty="0"/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04FBC452-0FBB-A41E-3A25-24C58F6FCA60}"/>
              </a:ext>
            </a:extLst>
          </p:cNvPr>
          <p:cNvSpPr txBox="1">
            <a:spLocks/>
          </p:cNvSpPr>
          <p:nvPr/>
        </p:nvSpPr>
        <p:spPr>
          <a:xfrm>
            <a:off x="290964" y="1356302"/>
            <a:ext cx="9152442" cy="585361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HY헤드라인M" pitchFamily="18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669AF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400" kern="0" dirty="0"/>
              <a:t>네트워크에서 통신이 일어나는 과정을 </a:t>
            </a:r>
            <a:r>
              <a:rPr lang="en-US" altLang="ko-KR" sz="1400" kern="0" dirty="0"/>
              <a:t>7</a:t>
            </a:r>
            <a:r>
              <a:rPr lang="ko-KR" altLang="en-US" sz="1400" kern="0" dirty="0"/>
              <a:t>단계로 나눈 것을 말한다</a:t>
            </a:r>
            <a:r>
              <a:rPr lang="en-US" altLang="ko-KR" sz="1400" kern="0" dirty="0"/>
              <a:t>,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400" kern="0" dirty="0"/>
              <a:t>7</a:t>
            </a:r>
            <a:r>
              <a:rPr lang="ko-KR" altLang="en-US" sz="1400" kern="0" dirty="0"/>
              <a:t>단계로 정의한 이유는 통신이 일어나는 과정을 단계별로 파악하기 위함</a:t>
            </a:r>
            <a:endParaRPr lang="en-US" altLang="ko-KR" sz="1400" kern="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CC2D895-D6AA-4751-CFB9-F747CBB96513}"/>
              </a:ext>
            </a:extLst>
          </p:cNvPr>
          <p:cNvGrpSpPr/>
          <p:nvPr/>
        </p:nvGrpSpPr>
        <p:grpSpPr>
          <a:xfrm>
            <a:off x="2312616" y="2132856"/>
            <a:ext cx="4140460" cy="4296236"/>
            <a:chOff x="812540" y="2132856"/>
            <a:chExt cx="4140460" cy="429623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5ABEEAA-D33B-8D7F-ED98-4C3C3BBE5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540" y="2132856"/>
              <a:ext cx="2257798" cy="4296236"/>
            </a:xfrm>
            <a:prstGeom prst="rect">
              <a:avLst/>
            </a:prstGeom>
          </p:spPr>
        </p:pic>
        <p:sp>
          <p:nvSpPr>
            <p:cNvPr id="11" name="제목 2">
              <a:extLst>
                <a:ext uri="{FF2B5EF4-FFF2-40B4-BE49-F238E27FC236}">
                  <a16:creationId xmlns:a16="http://schemas.microsoft.com/office/drawing/2014/main" id="{ED9BD80E-642E-9602-2291-CBF14D934214}"/>
                </a:ext>
              </a:extLst>
            </p:cNvPr>
            <p:cNvSpPr txBox="1">
              <a:spLocks/>
            </p:cNvSpPr>
            <p:nvPr/>
          </p:nvSpPr>
          <p:spPr>
            <a:xfrm>
              <a:off x="3070338" y="2312877"/>
              <a:ext cx="1882662" cy="324036"/>
            </a:xfrm>
            <a:prstGeom prst="rect">
              <a:avLst/>
            </a:prstGeom>
          </p:spPr>
          <p:txBody>
            <a:bodyPr/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HY헤드라인M" pitchFamily="18" charset="-127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5pPr>
              <a:lvl6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6pPr>
              <a:lvl7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7pPr>
              <a:lvl8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8pPr>
              <a:lvl9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9pPr>
            </a:lstStyle>
            <a:p>
              <a:pPr marL="285750" indent="-285750">
                <a:lnSpc>
                  <a:spcPct val="100000"/>
                </a:lnSpc>
                <a:buFontTx/>
                <a:buChar char="-"/>
              </a:pPr>
              <a:r>
                <a:rPr lang="ko-KR" altLang="en-US" sz="1400" kern="0" dirty="0"/>
                <a:t>응용 계층</a:t>
              </a:r>
              <a:endParaRPr lang="en-US" altLang="ko-KR" sz="1400" kern="0" dirty="0"/>
            </a:p>
          </p:txBody>
        </p:sp>
        <p:sp>
          <p:nvSpPr>
            <p:cNvPr id="12" name="제목 2">
              <a:extLst>
                <a:ext uri="{FF2B5EF4-FFF2-40B4-BE49-F238E27FC236}">
                  <a16:creationId xmlns:a16="http://schemas.microsoft.com/office/drawing/2014/main" id="{A448D6E6-DFD4-B62F-47DB-92D33E253C23}"/>
                </a:ext>
              </a:extLst>
            </p:cNvPr>
            <p:cNvSpPr txBox="1">
              <a:spLocks/>
            </p:cNvSpPr>
            <p:nvPr/>
          </p:nvSpPr>
          <p:spPr>
            <a:xfrm>
              <a:off x="3070338" y="2887065"/>
              <a:ext cx="1882662" cy="324036"/>
            </a:xfrm>
            <a:prstGeom prst="rect">
              <a:avLst/>
            </a:prstGeom>
          </p:spPr>
          <p:txBody>
            <a:bodyPr/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HY헤드라인M" pitchFamily="18" charset="-127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5pPr>
              <a:lvl6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6pPr>
              <a:lvl7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7pPr>
              <a:lvl8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8pPr>
              <a:lvl9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9pPr>
            </a:lstStyle>
            <a:p>
              <a:pPr marL="285750" indent="-285750">
                <a:lnSpc>
                  <a:spcPct val="100000"/>
                </a:lnSpc>
                <a:buFontTx/>
                <a:buChar char="-"/>
              </a:pPr>
              <a:r>
                <a:rPr lang="ko-KR" altLang="en-US" sz="1400" kern="0" dirty="0"/>
                <a:t>표현 계층</a:t>
              </a:r>
              <a:endParaRPr lang="en-US" altLang="ko-KR" sz="1400" kern="0" dirty="0"/>
            </a:p>
          </p:txBody>
        </p:sp>
        <p:sp>
          <p:nvSpPr>
            <p:cNvPr id="13" name="제목 2">
              <a:extLst>
                <a:ext uri="{FF2B5EF4-FFF2-40B4-BE49-F238E27FC236}">
                  <a16:creationId xmlns:a16="http://schemas.microsoft.com/office/drawing/2014/main" id="{9937BE6E-E430-D631-3165-135631C0635D}"/>
                </a:ext>
              </a:extLst>
            </p:cNvPr>
            <p:cNvSpPr txBox="1">
              <a:spLocks/>
            </p:cNvSpPr>
            <p:nvPr/>
          </p:nvSpPr>
          <p:spPr>
            <a:xfrm>
              <a:off x="3065607" y="3463897"/>
              <a:ext cx="1882662" cy="324036"/>
            </a:xfrm>
            <a:prstGeom prst="rect">
              <a:avLst/>
            </a:prstGeom>
          </p:spPr>
          <p:txBody>
            <a:bodyPr/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HY헤드라인M" pitchFamily="18" charset="-127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5pPr>
              <a:lvl6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6pPr>
              <a:lvl7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7pPr>
              <a:lvl8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8pPr>
              <a:lvl9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9pPr>
            </a:lstStyle>
            <a:p>
              <a:pPr marL="285750" indent="-285750">
                <a:lnSpc>
                  <a:spcPct val="100000"/>
                </a:lnSpc>
                <a:buFontTx/>
                <a:buChar char="-"/>
              </a:pPr>
              <a:r>
                <a:rPr lang="ko-KR" altLang="en-US" sz="1400" kern="0" dirty="0"/>
                <a:t>세션 계층</a:t>
              </a:r>
              <a:endParaRPr lang="en-US" altLang="ko-KR" sz="1400" kern="0" dirty="0"/>
            </a:p>
          </p:txBody>
        </p:sp>
        <p:sp>
          <p:nvSpPr>
            <p:cNvPr id="14" name="제목 2">
              <a:extLst>
                <a:ext uri="{FF2B5EF4-FFF2-40B4-BE49-F238E27FC236}">
                  <a16:creationId xmlns:a16="http://schemas.microsoft.com/office/drawing/2014/main" id="{B44BCC45-036A-12F7-0AF1-678DCFED3606}"/>
                </a:ext>
              </a:extLst>
            </p:cNvPr>
            <p:cNvSpPr txBox="1">
              <a:spLocks/>
            </p:cNvSpPr>
            <p:nvPr/>
          </p:nvSpPr>
          <p:spPr>
            <a:xfrm>
              <a:off x="3065607" y="4045626"/>
              <a:ext cx="1882662" cy="324036"/>
            </a:xfrm>
            <a:prstGeom prst="rect">
              <a:avLst/>
            </a:prstGeom>
          </p:spPr>
          <p:txBody>
            <a:bodyPr/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HY헤드라인M" pitchFamily="18" charset="-127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5pPr>
              <a:lvl6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6pPr>
              <a:lvl7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7pPr>
              <a:lvl8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8pPr>
              <a:lvl9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9pPr>
            </a:lstStyle>
            <a:p>
              <a:pPr marL="285750" indent="-285750">
                <a:lnSpc>
                  <a:spcPct val="100000"/>
                </a:lnSpc>
                <a:buFontTx/>
                <a:buChar char="-"/>
              </a:pPr>
              <a:r>
                <a:rPr lang="ko-KR" altLang="en-US" sz="1400" kern="0" dirty="0"/>
                <a:t>전송 계층</a:t>
              </a:r>
              <a:endParaRPr lang="en-US" altLang="ko-KR" sz="1400" kern="0" dirty="0"/>
            </a:p>
          </p:txBody>
        </p:sp>
        <p:sp>
          <p:nvSpPr>
            <p:cNvPr id="15" name="제목 2">
              <a:extLst>
                <a:ext uri="{FF2B5EF4-FFF2-40B4-BE49-F238E27FC236}">
                  <a16:creationId xmlns:a16="http://schemas.microsoft.com/office/drawing/2014/main" id="{FA1816FF-3766-9071-F7CC-F53C16EE6064}"/>
                </a:ext>
              </a:extLst>
            </p:cNvPr>
            <p:cNvSpPr txBox="1">
              <a:spLocks/>
            </p:cNvSpPr>
            <p:nvPr/>
          </p:nvSpPr>
          <p:spPr>
            <a:xfrm>
              <a:off x="3056343" y="4655630"/>
              <a:ext cx="1882662" cy="324036"/>
            </a:xfrm>
            <a:prstGeom prst="rect">
              <a:avLst/>
            </a:prstGeom>
          </p:spPr>
          <p:txBody>
            <a:bodyPr/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HY헤드라인M" pitchFamily="18" charset="-127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5pPr>
              <a:lvl6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6pPr>
              <a:lvl7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7pPr>
              <a:lvl8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8pPr>
              <a:lvl9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9pPr>
            </a:lstStyle>
            <a:p>
              <a:pPr marL="285750" indent="-285750">
                <a:lnSpc>
                  <a:spcPct val="100000"/>
                </a:lnSpc>
                <a:buFontTx/>
                <a:buChar char="-"/>
              </a:pPr>
              <a:r>
                <a:rPr lang="ko-KR" altLang="en-US" sz="1400" kern="0" dirty="0"/>
                <a:t>네트워크 계층</a:t>
              </a:r>
              <a:endParaRPr lang="en-US" altLang="ko-KR" sz="1400" kern="0" dirty="0"/>
            </a:p>
          </p:txBody>
        </p:sp>
        <p:sp>
          <p:nvSpPr>
            <p:cNvPr id="16" name="제목 2">
              <a:extLst>
                <a:ext uri="{FF2B5EF4-FFF2-40B4-BE49-F238E27FC236}">
                  <a16:creationId xmlns:a16="http://schemas.microsoft.com/office/drawing/2014/main" id="{FE8B39E7-985E-B579-4025-AB1C2DD2BEDE}"/>
                </a:ext>
              </a:extLst>
            </p:cNvPr>
            <p:cNvSpPr txBox="1">
              <a:spLocks/>
            </p:cNvSpPr>
            <p:nvPr/>
          </p:nvSpPr>
          <p:spPr>
            <a:xfrm>
              <a:off x="3050562" y="5301208"/>
              <a:ext cx="1882662" cy="324036"/>
            </a:xfrm>
            <a:prstGeom prst="rect">
              <a:avLst/>
            </a:prstGeom>
          </p:spPr>
          <p:txBody>
            <a:bodyPr/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HY헤드라인M" pitchFamily="18" charset="-127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5pPr>
              <a:lvl6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6pPr>
              <a:lvl7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7pPr>
              <a:lvl8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8pPr>
              <a:lvl9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9pPr>
            </a:lstStyle>
            <a:p>
              <a:pPr marL="285750" indent="-285750">
                <a:lnSpc>
                  <a:spcPct val="100000"/>
                </a:lnSpc>
                <a:buFontTx/>
                <a:buChar char="-"/>
              </a:pPr>
              <a:r>
                <a:rPr lang="ko-KR" altLang="en-US" sz="1400" kern="0" dirty="0"/>
                <a:t>데이터 링크 계층</a:t>
              </a:r>
              <a:endParaRPr lang="en-US" altLang="ko-KR" sz="1400" kern="0" dirty="0"/>
            </a:p>
          </p:txBody>
        </p:sp>
        <p:sp>
          <p:nvSpPr>
            <p:cNvPr id="17" name="제목 2">
              <a:extLst>
                <a:ext uri="{FF2B5EF4-FFF2-40B4-BE49-F238E27FC236}">
                  <a16:creationId xmlns:a16="http://schemas.microsoft.com/office/drawing/2014/main" id="{035595D8-BF26-DEB7-84BE-C345C5C42702}"/>
                </a:ext>
              </a:extLst>
            </p:cNvPr>
            <p:cNvSpPr txBox="1">
              <a:spLocks/>
            </p:cNvSpPr>
            <p:nvPr/>
          </p:nvSpPr>
          <p:spPr>
            <a:xfrm>
              <a:off x="3045201" y="5913276"/>
              <a:ext cx="1882662" cy="324036"/>
            </a:xfrm>
            <a:prstGeom prst="rect">
              <a:avLst/>
            </a:prstGeom>
          </p:spPr>
          <p:txBody>
            <a:bodyPr/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HY헤드라인M" pitchFamily="18" charset="-127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HY헤드라인M" pitchFamily="18" charset="-127"/>
                </a:defRPr>
              </a:lvl5pPr>
              <a:lvl6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6pPr>
              <a:lvl7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7pPr>
              <a:lvl8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8pPr>
              <a:lvl9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4669AF"/>
                  </a:solidFill>
                  <a:latin typeface="HY헤드라인M" pitchFamily="18" charset="-127"/>
                  <a:ea typeface="HY헤드라인M" pitchFamily="18" charset="-127"/>
                  <a:cs typeface="굴림" pitchFamily="50" charset="-127"/>
                </a:defRPr>
              </a:lvl9pPr>
            </a:lstStyle>
            <a:p>
              <a:pPr marL="285750" indent="-285750">
                <a:lnSpc>
                  <a:spcPct val="100000"/>
                </a:lnSpc>
                <a:buFontTx/>
                <a:buChar char="-"/>
              </a:pPr>
              <a:r>
                <a:rPr lang="ko-KR" altLang="en-US" sz="1400" kern="0" dirty="0"/>
                <a:t>물리 계층</a:t>
              </a:r>
              <a:endParaRPr lang="en-US" altLang="ko-KR" sz="1400" kern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1305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99"/>
        </a:solidFill>
        <a:ln w="57150" cap="flat" cmpd="thickThin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85725" marR="0" indent="-85725" algn="ctr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ko-KR" alt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굴림체" pitchFamily="49" charset="-127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99"/>
        </a:solidFill>
        <a:ln w="57150" cap="flat" cmpd="thickThin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85725" marR="0" indent="-85725" algn="ctr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ko-KR" alt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굴림체" pitchFamily="49" charset="-127"/>
            <a:cs typeface="Arial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 marL="457200" indent="-457200" algn="l">
          <a:buAutoNum type="arabicPeriod"/>
          <a:defRPr sz="2400" b="1" dirty="0" smtClean="0">
            <a:solidFill>
              <a:schemeClr val="accent5"/>
            </a:solidFill>
            <a:latin typeface="+mj-ea"/>
            <a:ea typeface="+mj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19522</TotalTime>
  <Words>3176</Words>
  <Application>Microsoft Office PowerPoint</Application>
  <PresentationFormat>A4 용지(210x297mm)</PresentationFormat>
  <Paragraphs>572</Paragraphs>
  <Slides>48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맑은 고딕</vt:lpstr>
      <vt:lpstr>Arial</vt:lpstr>
      <vt:lpstr>Wingdings</vt:lpstr>
      <vt:lpstr>HY헤드라인M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text 가나다라</dc:title>
  <dc:creator>IBM_USER</dc:creator>
  <cp:lastModifiedBy>고 기준</cp:lastModifiedBy>
  <cp:revision>1702</cp:revision>
  <cp:lastPrinted>2022-10-04T04:43:26Z</cp:lastPrinted>
  <dcterms:created xsi:type="dcterms:W3CDTF">2004-12-17T07:54:21Z</dcterms:created>
  <dcterms:modified xsi:type="dcterms:W3CDTF">2023-03-02T00:47:08Z</dcterms:modified>
</cp:coreProperties>
</file>