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61"/>
  </p:notesMasterIdLst>
  <p:sldIdLst>
    <p:sldId id="256" r:id="rId3"/>
    <p:sldId id="347" r:id="rId4"/>
    <p:sldId id="258" r:id="rId5"/>
    <p:sldId id="312" r:id="rId6"/>
    <p:sldId id="260" r:id="rId7"/>
    <p:sldId id="262" r:id="rId8"/>
    <p:sldId id="263" r:id="rId9"/>
    <p:sldId id="265" r:id="rId10"/>
    <p:sldId id="266" r:id="rId11"/>
    <p:sldId id="268" r:id="rId12"/>
    <p:sldId id="269" r:id="rId13"/>
    <p:sldId id="348" r:id="rId14"/>
    <p:sldId id="271" r:id="rId15"/>
    <p:sldId id="272" r:id="rId16"/>
    <p:sldId id="330" r:id="rId17"/>
    <p:sldId id="316" r:id="rId18"/>
    <p:sldId id="275" r:id="rId19"/>
    <p:sldId id="317" r:id="rId20"/>
    <p:sldId id="331" r:id="rId21"/>
    <p:sldId id="332" r:id="rId22"/>
    <p:sldId id="333" r:id="rId23"/>
    <p:sldId id="278" r:id="rId24"/>
    <p:sldId id="318" r:id="rId25"/>
    <p:sldId id="319" r:id="rId26"/>
    <p:sldId id="280" r:id="rId27"/>
    <p:sldId id="282" r:id="rId28"/>
    <p:sldId id="334" r:id="rId29"/>
    <p:sldId id="335" r:id="rId30"/>
    <p:sldId id="336" r:id="rId31"/>
    <p:sldId id="349" r:id="rId32"/>
    <p:sldId id="362" r:id="rId33"/>
    <p:sldId id="363" r:id="rId34"/>
    <p:sldId id="364" r:id="rId35"/>
    <p:sldId id="297" r:id="rId36"/>
    <p:sldId id="298" r:id="rId37"/>
    <p:sldId id="326" r:id="rId38"/>
    <p:sldId id="337" r:id="rId39"/>
    <p:sldId id="338" r:id="rId40"/>
    <p:sldId id="339" r:id="rId41"/>
    <p:sldId id="301" r:id="rId42"/>
    <p:sldId id="328" r:id="rId43"/>
    <p:sldId id="303" r:id="rId44"/>
    <p:sldId id="306" r:id="rId45"/>
    <p:sldId id="304" r:id="rId46"/>
    <p:sldId id="307" r:id="rId47"/>
    <p:sldId id="340" r:id="rId48"/>
    <p:sldId id="341" r:id="rId49"/>
    <p:sldId id="308" r:id="rId50"/>
    <p:sldId id="310" r:id="rId51"/>
    <p:sldId id="342" r:id="rId52"/>
    <p:sldId id="355" r:id="rId53"/>
    <p:sldId id="356" r:id="rId54"/>
    <p:sldId id="357" r:id="rId55"/>
    <p:sldId id="365" r:id="rId56"/>
    <p:sldId id="366" r:id="rId57"/>
    <p:sldId id="344" r:id="rId58"/>
    <p:sldId id="345" r:id="rId59"/>
    <p:sldId id="346"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366"/>
    <a:srgbClr val="333399"/>
    <a:srgbClr val="6666CC"/>
    <a:srgbClr val="38F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6" autoAdjust="0"/>
    <p:restoredTop sz="89468" autoAdjust="0"/>
  </p:normalViewPr>
  <p:slideViewPr>
    <p:cSldViewPr>
      <p:cViewPr varScale="1">
        <p:scale>
          <a:sx n="157" d="100"/>
          <a:sy n="157" d="100"/>
        </p:scale>
        <p:origin x="88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D6FDBE2-044C-D946-AF66-4E6D1EAAC546}">
      <dgm:prSet/>
      <dgm:spPr/>
      <dgm:t>
        <a:bodyPr/>
        <a:lstStyle/>
        <a:p>
          <a:pPr rtl="0"/>
          <a:r>
            <a:rPr lang="en-US" dirty="0"/>
            <a:t>Each thread has:</a:t>
          </a:r>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a:t>an execution state (Running, Ready, etc.)</a:t>
          </a:r>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a:t>saved thread context when not running</a:t>
          </a:r>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a:t>an execution stack</a:t>
          </a:r>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a:t>some per-thread static storage for local variables</a:t>
          </a:r>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a:t>access to the memory and resources of its process (all threads of a process share this)</a:t>
          </a:r>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pt>
    <dgm:pt modelId="{5E289D48-2C1F-DB42-885C-FA72D3EFD61D}" type="pres">
      <dgm:prSet presAssocID="{7D6FDBE2-044C-D946-AF66-4E6D1EAAC546}" presName="parentText" presStyleLbl="node1" presStyleIdx="0" presStyleCnt="1">
        <dgm:presLayoutVars>
          <dgm:chMax val="0"/>
          <dgm:bulletEnabled val="1"/>
        </dgm:presLayoutVars>
      </dgm:prSet>
      <dgm:spPr/>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pt>
  </dgm:ptLst>
  <dgm:cxnLst>
    <dgm:cxn modelId="{5B3C6F0C-0F90-AA4F-8D06-A3770335ED96}" srcId="{9CF3FE69-6D24-1B49-B8F5-47CFEB6421DF}" destId="{7D6FDBE2-044C-D946-AF66-4E6D1EAAC546}" srcOrd="0" destOrd="0" parTransId="{0C034ED2-9521-1B46-8D37-35A152C771D9}" sibTransId="{F2104036-C024-8C42-9434-0BB4743791EF}"/>
    <dgm:cxn modelId="{AB2C4125-1CE6-E649-9700-85E000F14862}" type="presOf" srcId="{7D6FDBE2-044C-D946-AF66-4E6D1EAAC546}" destId="{6683806C-140C-074A-8B5B-FDCCA9146C25}" srcOrd="0" destOrd="0" presId="urn:microsoft.com/office/officeart/2005/8/layout/list1"/>
    <dgm:cxn modelId="{E349C549-9D15-C44B-9117-680E8921441B}" type="presOf" srcId="{2BC1316B-0411-5246-A176-EC0C463C5CEB}" destId="{03E24D38-E902-DF4A-817F-AECD509B69DC}" srcOrd="0" destOrd="3" presId="urn:microsoft.com/office/officeart/2005/8/layout/list1"/>
    <dgm:cxn modelId="{95FBD44F-B263-7B47-BC55-2571B7C50EF2}" type="presOf" srcId="{49DD2062-7C67-9D4E-A6C0-A4F6C65106E7}" destId="{03E24D38-E902-DF4A-817F-AECD509B69DC}" srcOrd="0" destOrd="0"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B1803D6E-242A-824E-849F-783D0007B9AD}" type="presOf" srcId="{7D6FDBE2-044C-D946-AF66-4E6D1EAAC546}" destId="{5E289D48-2C1F-DB42-885C-FA72D3EFD61D}" srcOrd="1" destOrd="0" presId="urn:microsoft.com/office/officeart/2005/8/layout/list1"/>
    <dgm:cxn modelId="{B41FF676-8C39-0241-8B4C-3D60670E8EB5}" srcId="{7D6FDBE2-044C-D946-AF66-4E6D1EAAC546}" destId="{49DD2062-7C67-9D4E-A6C0-A4F6C65106E7}" srcOrd="0" destOrd="0" parTransId="{03EF178E-485E-444B-B4CF-2446D801B317}" sibTransId="{0613634A-EF56-D64F-AD59-8999790F6090}"/>
    <dgm:cxn modelId="{FB680583-2014-7B45-808E-A5DFD4B63FA8}" type="presOf" srcId="{9CF3FE69-6D24-1B49-B8F5-47CFEB6421DF}" destId="{50825A7A-F96C-8748-8EAC-3F49A06BD7C7}" srcOrd="0" destOrd="0" presId="urn:microsoft.com/office/officeart/2005/8/layout/list1"/>
    <dgm:cxn modelId="{A64D3BA1-F56C-514E-BA64-C37B2AFBD908}" type="presOf" srcId="{4355AE52-8070-0C48-81BD-42FC0AA13B04}" destId="{03E24D38-E902-DF4A-817F-AECD509B69DC}" srcOrd="0" destOrd="1" presId="urn:microsoft.com/office/officeart/2005/8/layout/list1"/>
    <dgm:cxn modelId="{CBF2DCB3-103A-F048-AB9E-043E6AE644FC}" type="presOf" srcId="{890DC9E8-3B3E-864E-A4AF-795D59B4B4CF}" destId="{03E24D38-E902-DF4A-817F-AECD509B69DC}" srcOrd="0" destOrd="2" presId="urn:microsoft.com/office/officeart/2005/8/layout/list1"/>
    <dgm:cxn modelId="{A77D76B6-27A4-C343-9F62-5946FA29AF55}" type="presOf" srcId="{741B2E95-EC62-3E45-9B75-41EA9ED65D20}" destId="{03E24D38-E902-DF4A-817F-AECD509B69DC}" srcOrd="0" destOrd="4" presId="urn:microsoft.com/office/officeart/2005/8/layout/list1"/>
    <dgm:cxn modelId="{2D5A94CD-5BC9-884A-A532-5DDC5C551573}" srcId="{7D6FDBE2-044C-D946-AF66-4E6D1EAAC546}" destId="{741B2E95-EC62-3E45-9B75-41EA9ED65D20}" srcOrd="4" destOrd="0" parTransId="{CB728BB5-4A17-DF44-87C5-0DE31F870D10}" sibTransId="{8EFE1291-B1E4-2840-8592-6C089E5953F2}"/>
    <dgm:cxn modelId="{29DDDDDC-6775-0E4D-A0ED-BB689C0ADED6}" srcId="{7D6FDBE2-044C-D946-AF66-4E6D1EAAC546}" destId="{890DC9E8-3B3E-864E-A4AF-795D59B4B4CF}" srcOrd="2" destOrd="0" parTransId="{AAF4AC6E-2567-C34E-A87E-2D33DA449641}" sibTransId="{510B5EB9-6AEC-F943-AF5B-AB983733739A}"/>
    <dgm:cxn modelId="{3EDC08E8-5384-EE4D-8DAF-228782216A8A}" srcId="{7D6FDBE2-044C-D946-AF66-4E6D1EAAC546}" destId="{2BC1316B-0411-5246-A176-EC0C463C5CEB}" srcOrd="3" destOrd="0" parTransId="{E4BBBBD0-FDD9-1646-8A75-DC9703F771D0}" sibTransId="{172371D8-5807-814A-B5B9-17F05F1A7746}"/>
    <dgm:cxn modelId="{42866DD1-172F-2F4D-B861-7B0AFD8BBC01}" type="presParOf" srcId="{50825A7A-F96C-8748-8EAC-3F49A06BD7C7}" destId="{201D5F21-1DB1-104C-AE9A-CBE95FAE25C1}" srcOrd="0" destOrd="0" presId="urn:microsoft.com/office/officeart/2005/8/layout/list1"/>
    <dgm:cxn modelId="{5C979B3D-BECF-504D-A003-CAC4280358E4}" type="presParOf" srcId="{201D5F21-1DB1-104C-AE9A-CBE95FAE25C1}" destId="{6683806C-140C-074A-8B5B-FDCCA9146C25}" srcOrd="0" destOrd="0" presId="urn:microsoft.com/office/officeart/2005/8/layout/list1"/>
    <dgm:cxn modelId="{FBB1C627-0586-9A48-A0EC-3E73F74F839A}" type="presParOf" srcId="{201D5F21-1DB1-104C-AE9A-CBE95FAE25C1}" destId="{5E289D48-2C1F-DB42-885C-FA72D3EFD61D}" srcOrd="1" destOrd="0" presId="urn:microsoft.com/office/officeart/2005/8/layout/list1"/>
    <dgm:cxn modelId="{9FE1803D-943B-D847-B337-952BF2869996}" type="presParOf" srcId="{50825A7A-F96C-8748-8EAC-3F49A06BD7C7}" destId="{90C74369-D664-AD40-8D6C-0392A0591598}" srcOrd="1" destOrd="0" presId="urn:microsoft.com/office/officeart/2005/8/layout/list1"/>
    <dgm:cxn modelId="{DB58FAEE-C5BB-EC4D-AEFA-1DACA28730B1}"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56147B-D901-D54E-AC26-82EAFFBF439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97FAF474-8A0E-364A-8775-328846964460}">
      <dgm:prSet/>
      <dgm:spPr>
        <a:solidFill>
          <a:schemeClr val="accent6"/>
        </a:solidFill>
      </dgm:spPr>
      <dgm:t>
        <a:bodyPr/>
        <a:lstStyle/>
        <a:p>
          <a:pPr rtl="0"/>
          <a:r>
            <a:rPr lang="en-NZ" b="1" i="0" dirty="0"/>
            <a:t>Process</a:t>
          </a:r>
        </a:p>
      </dgm:t>
    </dgm:pt>
    <dgm:pt modelId="{0EF395E0-D77D-7E43-BE01-0B4414453068}" type="parTrans" cxnId="{DF93115A-AE1F-944B-9A55-29FAC0F49632}">
      <dgm:prSet/>
      <dgm:spPr/>
      <dgm:t>
        <a:bodyPr/>
        <a:lstStyle/>
        <a:p>
          <a:endParaRPr lang="en-US"/>
        </a:p>
      </dgm:t>
    </dgm:pt>
    <dgm:pt modelId="{BA7A47DA-DFBB-EC4B-AD89-DF802179974B}" type="sibTrans" cxnId="{DF93115A-AE1F-944B-9A55-29FAC0F49632}">
      <dgm:prSet/>
      <dgm:spPr/>
      <dgm:t>
        <a:bodyPr/>
        <a:lstStyle/>
        <a:p>
          <a:endParaRPr lang="en-US"/>
        </a:p>
      </dgm:t>
    </dgm:pt>
    <dgm:pt modelId="{0678B7E6-9906-304E-B075-C2025BE04C50}">
      <dgm:prSet/>
      <dgm:spPr>
        <a:solidFill>
          <a:schemeClr val="bg1">
            <a:lumMod val="95000"/>
          </a:schemeClr>
        </a:solidFill>
      </dgm:spPr>
      <dgm:t>
        <a:bodyPr/>
        <a:lstStyle/>
        <a:p>
          <a:pPr rtl="0"/>
          <a:r>
            <a:rPr lang="en-US" b="1" i="0" dirty="0"/>
            <a:t>includes the user’s address space, stack, and process control block</a:t>
          </a:r>
        </a:p>
      </dgm:t>
    </dgm:pt>
    <dgm:pt modelId="{8723C50F-49A5-1040-826C-37357E4962BB}" type="parTrans" cxnId="{54CAB20E-2961-0840-8F50-C40B5CEE6234}">
      <dgm:prSet/>
      <dgm:spPr/>
      <dgm:t>
        <a:bodyPr/>
        <a:lstStyle/>
        <a:p>
          <a:endParaRPr lang="en-US"/>
        </a:p>
      </dgm:t>
    </dgm:pt>
    <dgm:pt modelId="{E3ADE092-B4DF-C249-BC65-8B2B6D5507F5}" type="sibTrans" cxnId="{54CAB20E-2961-0840-8F50-C40B5CEE6234}">
      <dgm:prSet/>
      <dgm:spPr/>
      <dgm:t>
        <a:bodyPr/>
        <a:lstStyle/>
        <a:p>
          <a:endParaRPr lang="en-US"/>
        </a:p>
      </dgm:t>
    </dgm:pt>
    <dgm:pt modelId="{BFDF6DF0-169A-2246-9DAC-5CAA0200A858}">
      <dgm:prSet/>
      <dgm:spPr/>
      <dgm:t>
        <a:bodyPr/>
        <a:lstStyle/>
        <a:p>
          <a:pPr rtl="0"/>
          <a:r>
            <a:rPr lang="en-US" b="1" i="0" dirty="0"/>
            <a:t>User-level Threads</a:t>
          </a:r>
        </a:p>
      </dgm:t>
    </dgm:pt>
    <dgm:pt modelId="{3AD43D06-EC4B-2742-BFFB-8832043071F9}" type="parTrans" cxnId="{BE9B35DD-FC3F-C143-9192-4915BD01D576}">
      <dgm:prSet/>
      <dgm:spPr/>
      <dgm:t>
        <a:bodyPr/>
        <a:lstStyle/>
        <a:p>
          <a:endParaRPr lang="en-US"/>
        </a:p>
      </dgm:t>
    </dgm:pt>
    <dgm:pt modelId="{E0ADEF91-3E18-1046-B7D1-AAA7B44206D0}" type="sibTrans" cxnId="{BE9B35DD-FC3F-C143-9192-4915BD01D576}">
      <dgm:prSet/>
      <dgm:spPr/>
      <dgm:t>
        <a:bodyPr/>
        <a:lstStyle/>
        <a:p>
          <a:endParaRPr lang="en-US"/>
        </a:p>
      </dgm:t>
    </dgm:pt>
    <dgm:pt modelId="{048A8301-A472-6447-893F-1BBFF4A45143}">
      <dgm:prSet/>
      <dgm:spPr>
        <a:solidFill>
          <a:schemeClr val="bg1">
            <a:lumMod val="95000"/>
          </a:schemeClr>
        </a:solidFill>
      </dgm:spPr>
      <dgm:t>
        <a:bodyPr/>
        <a:lstStyle/>
        <a:p>
          <a:pPr rtl="0"/>
          <a:r>
            <a:rPr lang="en-US" b="1" i="0" dirty="0"/>
            <a:t>a user-created unit of execution within a process</a:t>
          </a:r>
        </a:p>
      </dgm:t>
    </dgm:pt>
    <dgm:pt modelId="{9181B8C7-5905-774B-B01E-4B378DAE48B8}" type="parTrans" cxnId="{72CE81E9-D52E-FC45-92E2-4D1DEC227DEF}">
      <dgm:prSet/>
      <dgm:spPr/>
      <dgm:t>
        <a:bodyPr/>
        <a:lstStyle/>
        <a:p>
          <a:endParaRPr lang="en-US"/>
        </a:p>
      </dgm:t>
    </dgm:pt>
    <dgm:pt modelId="{50F6D127-FEA6-064D-8490-E1106EFC5488}" type="sibTrans" cxnId="{72CE81E9-D52E-FC45-92E2-4D1DEC227DEF}">
      <dgm:prSet/>
      <dgm:spPr/>
      <dgm:t>
        <a:bodyPr/>
        <a:lstStyle/>
        <a:p>
          <a:endParaRPr lang="en-US"/>
        </a:p>
      </dgm:t>
    </dgm:pt>
    <dgm:pt modelId="{96EBADC2-1665-204B-A0EA-76F9605F8871}">
      <dgm:prSet/>
      <dgm:spPr>
        <a:solidFill>
          <a:schemeClr val="accent6"/>
        </a:solidFill>
      </dgm:spPr>
      <dgm:t>
        <a:bodyPr/>
        <a:lstStyle/>
        <a:p>
          <a:pPr rtl="0"/>
          <a:r>
            <a:rPr lang="en-US" b="1" i="0" dirty="0"/>
            <a:t>Lightweight Processes (LWP)</a:t>
          </a:r>
        </a:p>
      </dgm:t>
    </dgm:pt>
    <dgm:pt modelId="{BFC8B6F5-522C-8C47-9054-72BAE0217B18}" type="parTrans" cxnId="{DE9B82A5-7B95-1E42-B554-A12C9E8BAEA0}">
      <dgm:prSet/>
      <dgm:spPr/>
      <dgm:t>
        <a:bodyPr/>
        <a:lstStyle/>
        <a:p>
          <a:endParaRPr lang="en-US"/>
        </a:p>
      </dgm:t>
    </dgm:pt>
    <dgm:pt modelId="{5141AFC6-3CA3-2343-8C73-71D8753AEC14}" type="sibTrans" cxnId="{DE9B82A5-7B95-1E42-B554-A12C9E8BAEA0}">
      <dgm:prSet/>
      <dgm:spPr/>
      <dgm:t>
        <a:bodyPr/>
        <a:lstStyle/>
        <a:p>
          <a:endParaRPr lang="en-US"/>
        </a:p>
      </dgm:t>
    </dgm:pt>
    <dgm:pt modelId="{8219F046-1415-9347-A637-2FEFDEAA08B8}">
      <dgm:prSet/>
      <dgm:spPr>
        <a:solidFill>
          <a:schemeClr val="bg1">
            <a:lumMod val="95000"/>
          </a:schemeClr>
        </a:solidFill>
      </dgm:spPr>
      <dgm:t>
        <a:bodyPr/>
        <a:lstStyle/>
        <a:p>
          <a:pPr rtl="0"/>
          <a:r>
            <a:rPr lang="en-US" b="1" i="0" dirty="0"/>
            <a:t>a mapping between ULTs and kernel threads</a:t>
          </a:r>
        </a:p>
      </dgm:t>
    </dgm:pt>
    <dgm:pt modelId="{7435C622-E43B-8E46-A46C-DE070350AC57}" type="parTrans" cxnId="{D5341457-1029-CE4F-8C94-D54F8A9F2380}">
      <dgm:prSet/>
      <dgm:spPr/>
      <dgm:t>
        <a:bodyPr/>
        <a:lstStyle/>
        <a:p>
          <a:endParaRPr lang="en-US"/>
        </a:p>
      </dgm:t>
    </dgm:pt>
    <dgm:pt modelId="{136E867F-48EF-2B49-8818-A260201CBEA0}" type="sibTrans" cxnId="{D5341457-1029-CE4F-8C94-D54F8A9F2380}">
      <dgm:prSet/>
      <dgm:spPr/>
      <dgm:t>
        <a:bodyPr/>
        <a:lstStyle/>
        <a:p>
          <a:endParaRPr lang="en-US"/>
        </a:p>
      </dgm:t>
    </dgm:pt>
    <dgm:pt modelId="{13C7EA7B-5291-584C-8300-A3FB8E1F3FB0}">
      <dgm:prSet/>
      <dgm:spPr/>
      <dgm:t>
        <a:bodyPr/>
        <a:lstStyle/>
        <a:p>
          <a:pPr rtl="0"/>
          <a:r>
            <a:rPr lang="en-US" b="1" i="0" dirty="0"/>
            <a:t>Kernel Threads</a:t>
          </a:r>
        </a:p>
      </dgm:t>
    </dgm:pt>
    <dgm:pt modelId="{3D30D804-B921-F247-9C26-92BBB2092B8E}" type="parTrans" cxnId="{618FE7F9-A0D0-5841-9E3E-7ECB486DD863}">
      <dgm:prSet/>
      <dgm:spPr/>
      <dgm:t>
        <a:bodyPr/>
        <a:lstStyle/>
        <a:p>
          <a:endParaRPr lang="en-US"/>
        </a:p>
      </dgm:t>
    </dgm:pt>
    <dgm:pt modelId="{6F80F285-BE9F-B846-A32F-50A9C9D4D689}" type="sibTrans" cxnId="{618FE7F9-A0D0-5841-9E3E-7ECB486DD863}">
      <dgm:prSet/>
      <dgm:spPr/>
      <dgm:t>
        <a:bodyPr/>
        <a:lstStyle/>
        <a:p>
          <a:endParaRPr lang="en-US"/>
        </a:p>
      </dgm:t>
    </dgm:pt>
    <dgm:pt modelId="{AFBE8D7E-D265-A348-9305-8DE21CE1DEBC}">
      <dgm:prSet/>
      <dgm:spPr>
        <a:solidFill>
          <a:schemeClr val="bg1">
            <a:lumMod val="95000"/>
          </a:schemeClr>
        </a:solidFill>
      </dgm:spPr>
      <dgm:t>
        <a:bodyPr/>
        <a:lstStyle/>
        <a:p>
          <a:pPr rtl="0"/>
          <a:r>
            <a:rPr lang="en-NZ" b="1" i="0" dirty="0"/>
            <a:t>fundamental entities that can be scheduled and dispatched to run on one of the system processors</a:t>
          </a:r>
        </a:p>
      </dgm:t>
    </dgm:pt>
    <dgm:pt modelId="{B0030EA7-109E-8D41-BF15-394DAF80BAAD}" type="parTrans" cxnId="{26463FED-E4BD-FF44-B891-4271588D1F70}">
      <dgm:prSet/>
      <dgm:spPr/>
      <dgm:t>
        <a:bodyPr/>
        <a:lstStyle/>
        <a:p>
          <a:endParaRPr lang="en-US"/>
        </a:p>
      </dgm:t>
    </dgm:pt>
    <dgm:pt modelId="{37EF9696-C8DE-6A4A-B186-7D28CBFCEFF0}" type="sibTrans" cxnId="{26463FED-E4BD-FF44-B891-4271588D1F70}">
      <dgm:prSet/>
      <dgm:spPr/>
      <dgm:t>
        <a:bodyPr/>
        <a:lstStyle/>
        <a:p>
          <a:endParaRPr lang="en-US"/>
        </a:p>
      </dgm:t>
    </dgm:pt>
    <dgm:pt modelId="{A82021EB-4E7D-2F49-8DFF-DC45528BCF80}" type="pres">
      <dgm:prSet presAssocID="{A356147B-D901-D54E-AC26-82EAFFBF4399}" presName="Name0" presStyleCnt="0">
        <dgm:presLayoutVars>
          <dgm:dir/>
          <dgm:animLvl val="lvl"/>
          <dgm:resizeHandles val="exact"/>
        </dgm:presLayoutVars>
      </dgm:prSet>
      <dgm:spPr/>
    </dgm:pt>
    <dgm:pt modelId="{8D6ADC3D-8B71-DF43-AFCF-D6F2727978EC}" type="pres">
      <dgm:prSet presAssocID="{97FAF474-8A0E-364A-8775-328846964460}" presName="linNode" presStyleCnt="0"/>
      <dgm:spPr/>
    </dgm:pt>
    <dgm:pt modelId="{359A43F2-9525-654D-9DEE-FA3474AB94AC}" type="pres">
      <dgm:prSet presAssocID="{97FAF474-8A0E-364A-8775-328846964460}" presName="parentText" presStyleLbl="node1" presStyleIdx="0" presStyleCnt="4">
        <dgm:presLayoutVars>
          <dgm:chMax val="1"/>
          <dgm:bulletEnabled val="1"/>
        </dgm:presLayoutVars>
      </dgm:prSet>
      <dgm:spPr/>
    </dgm:pt>
    <dgm:pt modelId="{59929DCF-AAD5-4C4B-9909-63F5C5407FC4}" type="pres">
      <dgm:prSet presAssocID="{97FAF474-8A0E-364A-8775-328846964460}" presName="descendantText" presStyleLbl="alignAccFollowNode1" presStyleIdx="0" presStyleCnt="4">
        <dgm:presLayoutVars>
          <dgm:bulletEnabled val="1"/>
        </dgm:presLayoutVars>
      </dgm:prSet>
      <dgm:spPr/>
    </dgm:pt>
    <dgm:pt modelId="{7417B275-6ABC-7A44-9B7C-A2BE33E0AFD6}" type="pres">
      <dgm:prSet presAssocID="{BA7A47DA-DFBB-EC4B-AD89-DF802179974B}" presName="sp" presStyleCnt="0"/>
      <dgm:spPr/>
    </dgm:pt>
    <dgm:pt modelId="{7E48832D-A387-BD4C-B511-48DDF8CEDA7C}" type="pres">
      <dgm:prSet presAssocID="{BFDF6DF0-169A-2246-9DAC-5CAA0200A858}" presName="linNode" presStyleCnt="0"/>
      <dgm:spPr/>
    </dgm:pt>
    <dgm:pt modelId="{7D82E135-1D7B-3645-9486-5E0754C6B892}" type="pres">
      <dgm:prSet presAssocID="{BFDF6DF0-169A-2246-9DAC-5CAA0200A858}" presName="parentText" presStyleLbl="node1" presStyleIdx="1" presStyleCnt="4">
        <dgm:presLayoutVars>
          <dgm:chMax val="1"/>
          <dgm:bulletEnabled val="1"/>
        </dgm:presLayoutVars>
      </dgm:prSet>
      <dgm:spPr/>
    </dgm:pt>
    <dgm:pt modelId="{586922DB-8CEF-D54D-BF73-A446477A9630}" type="pres">
      <dgm:prSet presAssocID="{BFDF6DF0-169A-2246-9DAC-5CAA0200A858}" presName="descendantText" presStyleLbl="alignAccFollowNode1" presStyleIdx="1" presStyleCnt="4">
        <dgm:presLayoutVars>
          <dgm:bulletEnabled val="1"/>
        </dgm:presLayoutVars>
      </dgm:prSet>
      <dgm:spPr/>
    </dgm:pt>
    <dgm:pt modelId="{A5CED98B-EDD4-BB42-8521-4EA38753EEB1}" type="pres">
      <dgm:prSet presAssocID="{E0ADEF91-3E18-1046-B7D1-AAA7B44206D0}" presName="sp" presStyleCnt="0"/>
      <dgm:spPr/>
    </dgm:pt>
    <dgm:pt modelId="{53972498-3B96-3148-8859-5291A13AAB21}" type="pres">
      <dgm:prSet presAssocID="{96EBADC2-1665-204B-A0EA-76F9605F8871}" presName="linNode" presStyleCnt="0"/>
      <dgm:spPr/>
    </dgm:pt>
    <dgm:pt modelId="{B90E8D5C-93E4-3248-962E-5C051ACBDA2F}" type="pres">
      <dgm:prSet presAssocID="{96EBADC2-1665-204B-A0EA-76F9605F8871}" presName="parentText" presStyleLbl="node1" presStyleIdx="2" presStyleCnt="4">
        <dgm:presLayoutVars>
          <dgm:chMax val="1"/>
          <dgm:bulletEnabled val="1"/>
        </dgm:presLayoutVars>
      </dgm:prSet>
      <dgm:spPr/>
    </dgm:pt>
    <dgm:pt modelId="{80E04EEB-864B-BE42-89F0-8883BF4AE4F4}" type="pres">
      <dgm:prSet presAssocID="{96EBADC2-1665-204B-A0EA-76F9605F8871}" presName="descendantText" presStyleLbl="alignAccFollowNode1" presStyleIdx="2" presStyleCnt="4">
        <dgm:presLayoutVars>
          <dgm:bulletEnabled val="1"/>
        </dgm:presLayoutVars>
      </dgm:prSet>
      <dgm:spPr/>
    </dgm:pt>
    <dgm:pt modelId="{501E1B3B-7E49-D14F-9FE1-31FCB1F96C30}" type="pres">
      <dgm:prSet presAssocID="{5141AFC6-3CA3-2343-8C73-71D8753AEC14}" presName="sp" presStyleCnt="0"/>
      <dgm:spPr/>
    </dgm:pt>
    <dgm:pt modelId="{8A5EFD22-69D1-A545-8B66-FD48B5832039}" type="pres">
      <dgm:prSet presAssocID="{13C7EA7B-5291-584C-8300-A3FB8E1F3FB0}" presName="linNode" presStyleCnt="0"/>
      <dgm:spPr/>
    </dgm:pt>
    <dgm:pt modelId="{7A2BBD00-0612-374A-AE9C-5B159F20A714}" type="pres">
      <dgm:prSet presAssocID="{13C7EA7B-5291-584C-8300-A3FB8E1F3FB0}" presName="parentText" presStyleLbl="node1" presStyleIdx="3" presStyleCnt="4">
        <dgm:presLayoutVars>
          <dgm:chMax val="1"/>
          <dgm:bulletEnabled val="1"/>
        </dgm:presLayoutVars>
      </dgm:prSet>
      <dgm:spPr/>
    </dgm:pt>
    <dgm:pt modelId="{CDAFDD03-5608-F540-86C1-DA1CF57C8C89}" type="pres">
      <dgm:prSet presAssocID="{13C7EA7B-5291-584C-8300-A3FB8E1F3FB0}" presName="descendantText" presStyleLbl="alignAccFollowNode1" presStyleIdx="3" presStyleCnt="4">
        <dgm:presLayoutVars>
          <dgm:bulletEnabled val="1"/>
        </dgm:presLayoutVars>
      </dgm:prSet>
      <dgm:spPr/>
    </dgm:pt>
  </dgm:ptLst>
  <dgm:cxnLst>
    <dgm:cxn modelId="{D12CF404-70AB-6445-ADA5-41363239342D}" type="presOf" srcId="{13C7EA7B-5291-584C-8300-A3FB8E1F3FB0}" destId="{7A2BBD00-0612-374A-AE9C-5B159F20A714}" srcOrd="0" destOrd="0" presId="urn:microsoft.com/office/officeart/2005/8/layout/vList5"/>
    <dgm:cxn modelId="{54CAB20E-2961-0840-8F50-C40B5CEE6234}" srcId="{97FAF474-8A0E-364A-8775-328846964460}" destId="{0678B7E6-9906-304E-B075-C2025BE04C50}" srcOrd="0" destOrd="0" parTransId="{8723C50F-49A5-1040-826C-37357E4962BB}" sibTransId="{E3ADE092-B4DF-C249-BC65-8B2B6D5507F5}"/>
    <dgm:cxn modelId="{AA09031A-4131-554A-A547-A92E3FB7FDAF}" type="presOf" srcId="{96EBADC2-1665-204B-A0EA-76F9605F8871}" destId="{B90E8D5C-93E4-3248-962E-5C051ACBDA2F}" srcOrd="0" destOrd="0" presId="urn:microsoft.com/office/officeart/2005/8/layout/vList5"/>
    <dgm:cxn modelId="{47136725-E12E-444B-83DF-24B463DCA3CC}" type="presOf" srcId="{A356147B-D901-D54E-AC26-82EAFFBF4399}" destId="{A82021EB-4E7D-2F49-8DFF-DC45528BCF80}" srcOrd="0" destOrd="0" presId="urn:microsoft.com/office/officeart/2005/8/layout/vList5"/>
    <dgm:cxn modelId="{93623729-0ECF-D347-86A9-2BB01F0B380E}" type="presOf" srcId="{AFBE8D7E-D265-A348-9305-8DE21CE1DEBC}" destId="{CDAFDD03-5608-F540-86C1-DA1CF57C8C89}" srcOrd="0" destOrd="0" presId="urn:microsoft.com/office/officeart/2005/8/layout/vList5"/>
    <dgm:cxn modelId="{E4D69F31-0E61-8D45-9315-9B0051405905}" type="presOf" srcId="{0678B7E6-9906-304E-B075-C2025BE04C50}" destId="{59929DCF-AAD5-4C4B-9909-63F5C5407FC4}" srcOrd="0" destOrd="0" presId="urn:microsoft.com/office/officeart/2005/8/layout/vList5"/>
    <dgm:cxn modelId="{E75C373A-A8AD-C448-B2F2-79476E529633}" type="presOf" srcId="{BFDF6DF0-169A-2246-9DAC-5CAA0200A858}" destId="{7D82E135-1D7B-3645-9486-5E0754C6B892}" srcOrd="0" destOrd="0" presId="urn:microsoft.com/office/officeart/2005/8/layout/vList5"/>
    <dgm:cxn modelId="{56815F52-9447-7443-B4D0-35F69EBF8543}" type="presOf" srcId="{97FAF474-8A0E-364A-8775-328846964460}" destId="{359A43F2-9525-654D-9DEE-FA3474AB94AC}" srcOrd="0" destOrd="0" presId="urn:microsoft.com/office/officeart/2005/8/layout/vList5"/>
    <dgm:cxn modelId="{D5341457-1029-CE4F-8C94-D54F8A9F2380}" srcId="{96EBADC2-1665-204B-A0EA-76F9605F8871}" destId="{8219F046-1415-9347-A637-2FEFDEAA08B8}" srcOrd="0" destOrd="0" parTransId="{7435C622-E43B-8E46-A46C-DE070350AC57}" sibTransId="{136E867F-48EF-2B49-8818-A260201CBEA0}"/>
    <dgm:cxn modelId="{DF93115A-AE1F-944B-9A55-29FAC0F49632}" srcId="{A356147B-D901-D54E-AC26-82EAFFBF4399}" destId="{97FAF474-8A0E-364A-8775-328846964460}" srcOrd="0" destOrd="0" parTransId="{0EF395E0-D77D-7E43-BE01-0B4414453068}" sibTransId="{BA7A47DA-DFBB-EC4B-AD89-DF802179974B}"/>
    <dgm:cxn modelId="{A0E5AC61-2762-BF40-8945-409B724CA007}" type="presOf" srcId="{048A8301-A472-6447-893F-1BBFF4A45143}" destId="{586922DB-8CEF-D54D-BF73-A446477A9630}" srcOrd="0" destOrd="0" presId="urn:microsoft.com/office/officeart/2005/8/layout/vList5"/>
    <dgm:cxn modelId="{D72CD098-5624-9847-B490-FCB65130031E}" type="presOf" srcId="{8219F046-1415-9347-A637-2FEFDEAA08B8}" destId="{80E04EEB-864B-BE42-89F0-8883BF4AE4F4}" srcOrd="0" destOrd="0" presId="urn:microsoft.com/office/officeart/2005/8/layout/vList5"/>
    <dgm:cxn modelId="{DE9B82A5-7B95-1E42-B554-A12C9E8BAEA0}" srcId="{A356147B-D901-D54E-AC26-82EAFFBF4399}" destId="{96EBADC2-1665-204B-A0EA-76F9605F8871}" srcOrd="2" destOrd="0" parTransId="{BFC8B6F5-522C-8C47-9054-72BAE0217B18}" sibTransId="{5141AFC6-3CA3-2343-8C73-71D8753AEC14}"/>
    <dgm:cxn modelId="{BE9B35DD-FC3F-C143-9192-4915BD01D576}" srcId="{A356147B-D901-D54E-AC26-82EAFFBF4399}" destId="{BFDF6DF0-169A-2246-9DAC-5CAA0200A858}" srcOrd="1" destOrd="0" parTransId="{3AD43D06-EC4B-2742-BFFB-8832043071F9}" sibTransId="{E0ADEF91-3E18-1046-B7D1-AAA7B44206D0}"/>
    <dgm:cxn modelId="{72CE81E9-D52E-FC45-92E2-4D1DEC227DEF}" srcId="{BFDF6DF0-169A-2246-9DAC-5CAA0200A858}" destId="{048A8301-A472-6447-893F-1BBFF4A45143}" srcOrd="0" destOrd="0" parTransId="{9181B8C7-5905-774B-B01E-4B378DAE48B8}" sibTransId="{50F6D127-FEA6-064D-8490-E1106EFC5488}"/>
    <dgm:cxn modelId="{26463FED-E4BD-FF44-B891-4271588D1F70}" srcId="{13C7EA7B-5291-584C-8300-A3FB8E1F3FB0}" destId="{AFBE8D7E-D265-A348-9305-8DE21CE1DEBC}" srcOrd="0" destOrd="0" parTransId="{B0030EA7-109E-8D41-BF15-394DAF80BAAD}" sibTransId="{37EF9696-C8DE-6A4A-B186-7D28CBFCEFF0}"/>
    <dgm:cxn modelId="{618FE7F9-A0D0-5841-9E3E-7ECB486DD863}" srcId="{A356147B-D901-D54E-AC26-82EAFFBF4399}" destId="{13C7EA7B-5291-584C-8300-A3FB8E1F3FB0}" srcOrd="3" destOrd="0" parTransId="{3D30D804-B921-F247-9C26-92BBB2092B8E}" sibTransId="{6F80F285-BE9F-B846-A32F-50A9C9D4D689}"/>
    <dgm:cxn modelId="{16FD8E08-8202-5B40-A16D-DDEB5C16C556}" type="presParOf" srcId="{A82021EB-4E7D-2F49-8DFF-DC45528BCF80}" destId="{8D6ADC3D-8B71-DF43-AFCF-D6F2727978EC}" srcOrd="0" destOrd="0" presId="urn:microsoft.com/office/officeart/2005/8/layout/vList5"/>
    <dgm:cxn modelId="{02C95376-5361-7E46-BD1B-149EDEC1BA8F}" type="presParOf" srcId="{8D6ADC3D-8B71-DF43-AFCF-D6F2727978EC}" destId="{359A43F2-9525-654D-9DEE-FA3474AB94AC}" srcOrd="0" destOrd="0" presId="urn:microsoft.com/office/officeart/2005/8/layout/vList5"/>
    <dgm:cxn modelId="{796883DC-4EE9-3343-8998-F563876AF2A0}" type="presParOf" srcId="{8D6ADC3D-8B71-DF43-AFCF-D6F2727978EC}" destId="{59929DCF-AAD5-4C4B-9909-63F5C5407FC4}" srcOrd="1" destOrd="0" presId="urn:microsoft.com/office/officeart/2005/8/layout/vList5"/>
    <dgm:cxn modelId="{288726BE-B7F8-DC43-A02C-AD2F562F17BF}" type="presParOf" srcId="{A82021EB-4E7D-2F49-8DFF-DC45528BCF80}" destId="{7417B275-6ABC-7A44-9B7C-A2BE33E0AFD6}" srcOrd="1" destOrd="0" presId="urn:microsoft.com/office/officeart/2005/8/layout/vList5"/>
    <dgm:cxn modelId="{E88B5A5E-1ACB-E745-AA9F-9AD1682BAD8D}" type="presParOf" srcId="{A82021EB-4E7D-2F49-8DFF-DC45528BCF80}" destId="{7E48832D-A387-BD4C-B511-48DDF8CEDA7C}" srcOrd="2" destOrd="0" presId="urn:microsoft.com/office/officeart/2005/8/layout/vList5"/>
    <dgm:cxn modelId="{C7F2C5E4-F190-C349-999D-694FA03E9B93}" type="presParOf" srcId="{7E48832D-A387-BD4C-B511-48DDF8CEDA7C}" destId="{7D82E135-1D7B-3645-9486-5E0754C6B892}" srcOrd="0" destOrd="0" presId="urn:microsoft.com/office/officeart/2005/8/layout/vList5"/>
    <dgm:cxn modelId="{C96C014F-7B3A-A94E-B5B5-FE600A3A25E0}" type="presParOf" srcId="{7E48832D-A387-BD4C-B511-48DDF8CEDA7C}" destId="{586922DB-8CEF-D54D-BF73-A446477A9630}" srcOrd="1" destOrd="0" presId="urn:microsoft.com/office/officeart/2005/8/layout/vList5"/>
    <dgm:cxn modelId="{F1F061EE-F210-3142-B011-4AC4B84D51D7}" type="presParOf" srcId="{A82021EB-4E7D-2F49-8DFF-DC45528BCF80}" destId="{A5CED98B-EDD4-BB42-8521-4EA38753EEB1}" srcOrd="3" destOrd="0" presId="urn:microsoft.com/office/officeart/2005/8/layout/vList5"/>
    <dgm:cxn modelId="{C82E066D-F8EE-7241-8F9A-1DAAEBE250C9}" type="presParOf" srcId="{A82021EB-4E7D-2F49-8DFF-DC45528BCF80}" destId="{53972498-3B96-3148-8859-5291A13AAB21}" srcOrd="4" destOrd="0" presId="urn:microsoft.com/office/officeart/2005/8/layout/vList5"/>
    <dgm:cxn modelId="{FD80E403-B49A-FE44-AF5B-15C4C1FA4629}" type="presParOf" srcId="{53972498-3B96-3148-8859-5291A13AAB21}" destId="{B90E8D5C-93E4-3248-962E-5C051ACBDA2F}" srcOrd="0" destOrd="0" presId="urn:microsoft.com/office/officeart/2005/8/layout/vList5"/>
    <dgm:cxn modelId="{99824B2D-F674-FE4F-804C-C40C85668397}" type="presParOf" srcId="{53972498-3B96-3148-8859-5291A13AAB21}" destId="{80E04EEB-864B-BE42-89F0-8883BF4AE4F4}" srcOrd="1" destOrd="0" presId="urn:microsoft.com/office/officeart/2005/8/layout/vList5"/>
    <dgm:cxn modelId="{85871BFB-6855-8240-ADD3-FC8CE82EAB9F}" type="presParOf" srcId="{A82021EB-4E7D-2F49-8DFF-DC45528BCF80}" destId="{501E1B3B-7E49-D14F-9FE1-31FCB1F96C30}" srcOrd="5" destOrd="0" presId="urn:microsoft.com/office/officeart/2005/8/layout/vList5"/>
    <dgm:cxn modelId="{04536DBC-0CDA-AD4E-958A-0D8601E9B724}" type="presParOf" srcId="{A82021EB-4E7D-2F49-8DFF-DC45528BCF80}" destId="{8A5EFD22-69D1-A545-8B66-FD48B5832039}" srcOrd="6" destOrd="0" presId="urn:microsoft.com/office/officeart/2005/8/layout/vList5"/>
    <dgm:cxn modelId="{1A080CC6-B322-FF40-89BF-6899EB5DE51C}" type="presParOf" srcId="{8A5EFD22-69D1-A545-8B66-FD48B5832039}" destId="{7A2BBD00-0612-374A-AE9C-5B159F20A714}" srcOrd="0" destOrd="0" presId="urn:microsoft.com/office/officeart/2005/8/layout/vList5"/>
    <dgm:cxn modelId="{DE7351E4-3C32-DF47-9DC3-F32028FF34E2}" type="presParOf" srcId="{8A5EFD22-69D1-A545-8B66-FD48B5832039}" destId="{CDAFDD03-5608-F540-86C1-DA1CF57C8C8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0F125E-DBA3-404A-A387-7AA865B70F73}"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0FAEC055-E24C-784D-8042-DCAA7EB1B932}">
      <dgm:prSet custT="1"/>
      <dgm:spPr/>
      <dgm:t>
        <a:bodyPr/>
        <a:lstStyle/>
        <a:p>
          <a:r>
            <a:rPr lang="en-US" sz="2700" dirty="0"/>
            <a:t>Interrupts</a:t>
          </a:r>
        </a:p>
      </dgm:t>
    </dgm:pt>
    <dgm:pt modelId="{5E06EF93-C9CA-1E42-8A08-EE30A89FB53B}" type="parTrans" cxnId="{5E84CB6C-9F61-1F4E-A85F-D94B943F1ADD}">
      <dgm:prSet/>
      <dgm:spPr/>
      <dgm:t>
        <a:bodyPr/>
        <a:lstStyle/>
        <a:p>
          <a:endParaRPr lang="en-US"/>
        </a:p>
      </dgm:t>
    </dgm:pt>
    <dgm:pt modelId="{248D4B19-B790-5B4B-9AF2-1DF4886A2336}" type="sibTrans" cxnId="{5E84CB6C-9F61-1F4E-A85F-D94B943F1ADD}">
      <dgm:prSet/>
      <dgm:spPr/>
      <dgm:t>
        <a:bodyPr/>
        <a:lstStyle/>
        <a:p>
          <a:endParaRPr lang="en-US"/>
        </a:p>
      </dgm:t>
    </dgm:pt>
    <dgm:pt modelId="{34440324-2A3E-EC44-8A00-3E05C9ADC31B}">
      <dgm:prSet custT="1"/>
      <dgm:spPr/>
      <dgm:t>
        <a:bodyPr/>
        <a:lstStyle/>
        <a:p>
          <a:r>
            <a:rPr lang="en-US" sz="2000" dirty="0"/>
            <a:t>synchronized by preventing their handling for a period of time</a:t>
          </a:r>
        </a:p>
      </dgm:t>
    </dgm:pt>
    <dgm:pt modelId="{A17B8D27-0EC7-604D-93E2-8DC7D25B33D0}" type="parTrans" cxnId="{A4E00F47-7DC1-5843-87D4-4A7C0D22BB69}">
      <dgm:prSet/>
      <dgm:spPr/>
      <dgm:t>
        <a:bodyPr/>
        <a:lstStyle/>
        <a:p>
          <a:endParaRPr lang="en-US"/>
        </a:p>
      </dgm:t>
    </dgm:pt>
    <dgm:pt modelId="{9D65B186-9DBD-5548-9628-649519E0D07A}" type="sibTrans" cxnId="{A4E00F47-7DC1-5843-87D4-4A7C0D22BB69}">
      <dgm:prSet/>
      <dgm:spPr/>
      <dgm:t>
        <a:bodyPr/>
        <a:lstStyle/>
        <a:p>
          <a:endParaRPr lang="en-US"/>
        </a:p>
      </dgm:t>
    </dgm:pt>
    <dgm:pt modelId="{9C4AC180-9988-2B48-8784-4F13A14B4EE3}">
      <dgm:prSet custT="1"/>
      <dgm:spPr/>
      <dgm:t>
        <a:bodyPr/>
        <a:lstStyle/>
        <a:p>
          <a:r>
            <a:rPr lang="en-US" sz="2000" dirty="0"/>
            <a:t>cooperate with each other and manage the use of shared data structures by primitives that enforce mutual exclusion and synchronize their execution</a:t>
          </a:r>
        </a:p>
      </dgm:t>
    </dgm:pt>
    <dgm:pt modelId="{3FEBB468-8C04-3D4D-9F49-CF5AB6B01DE1}">
      <dgm:prSet phldrT="[Text]" custT="1"/>
      <dgm:spPr/>
      <dgm:t>
        <a:bodyPr/>
        <a:lstStyle/>
        <a:p>
          <a:r>
            <a:rPr lang="en-US" sz="2700" dirty="0"/>
            <a:t>Processes (threads)</a:t>
          </a:r>
        </a:p>
      </dgm:t>
    </dgm:pt>
    <dgm:pt modelId="{7927C5E6-ED9E-C340-A1AA-6EB0872296DB}" type="sibTrans" cxnId="{457AC1D2-56FE-1E46-A2D5-6257DD2F5C3A}">
      <dgm:prSet/>
      <dgm:spPr/>
      <dgm:t>
        <a:bodyPr/>
        <a:lstStyle/>
        <a:p>
          <a:endParaRPr lang="en-US"/>
        </a:p>
      </dgm:t>
    </dgm:pt>
    <dgm:pt modelId="{B0720642-24E1-214F-9EA2-6C8B29D7596B}" type="parTrans" cxnId="{457AC1D2-56FE-1E46-A2D5-6257DD2F5C3A}">
      <dgm:prSet/>
      <dgm:spPr/>
      <dgm:t>
        <a:bodyPr/>
        <a:lstStyle/>
        <a:p>
          <a:endParaRPr lang="en-US"/>
        </a:p>
      </dgm:t>
    </dgm:pt>
    <dgm:pt modelId="{7A47CDED-1785-F945-A050-24F1C4525D13}" type="sibTrans" cxnId="{F32AF32B-9DF8-064D-99A5-DD508E5F801A}">
      <dgm:prSet/>
      <dgm:spPr/>
      <dgm:t>
        <a:bodyPr/>
        <a:lstStyle/>
        <a:p>
          <a:endParaRPr lang="en-US"/>
        </a:p>
      </dgm:t>
    </dgm:pt>
    <dgm:pt modelId="{273FD3FF-E8E7-014A-9784-5EB8EEE13397}" type="parTrans" cxnId="{F32AF32B-9DF8-064D-99A5-DD508E5F801A}">
      <dgm:prSet/>
      <dgm:spPr/>
      <dgm:t>
        <a:bodyPr/>
        <a:lstStyle/>
        <a:p>
          <a:endParaRPr lang="en-US"/>
        </a:p>
      </dgm:t>
    </dgm:pt>
    <dgm:pt modelId="{93C246D5-7303-C249-A9DD-AB705B9473D2}" type="pres">
      <dgm:prSet presAssocID="{EC0F125E-DBA3-404A-A387-7AA865B70F73}" presName="vert0" presStyleCnt="0">
        <dgm:presLayoutVars>
          <dgm:dir/>
          <dgm:animOne val="branch"/>
          <dgm:animLvl val="lvl"/>
        </dgm:presLayoutVars>
      </dgm:prSet>
      <dgm:spPr/>
    </dgm:pt>
    <dgm:pt modelId="{49064325-F871-1445-AD04-4E175EF1365E}" type="pres">
      <dgm:prSet presAssocID="{3FEBB468-8C04-3D4D-9F49-CF5AB6B01DE1}" presName="thickLine" presStyleLbl="alignNode1" presStyleIdx="0" presStyleCnt="2"/>
      <dgm:spPr/>
    </dgm:pt>
    <dgm:pt modelId="{D0190E46-A216-4748-AA4A-BF9D3C64D281}" type="pres">
      <dgm:prSet presAssocID="{3FEBB468-8C04-3D4D-9F49-CF5AB6B01DE1}" presName="horz1" presStyleCnt="0"/>
      <dgm:spPr/>
    </dgm:pt>
    <dgm:pt modelId="{5308B19D-3226-7F43-90A7-076E34833999}" type="pres">
      <dgm:prSet presAssocID="{3FEBB468-8C04-3D4D-9F49-CF5AB6B01DE1}" presName="tx1" presStyleLbl="revTx" presStyleIdx="0" presStyleCnt="4"/>
      <dgm:spPr/>
    </dgm:pt>
    <dgm:pt modelId="{963D6094-EA4C-1B42-BCD4-4F10A8C244B9}" type="pres">
      <dgm:prSet presAssocID="{3FEBB468-8C04-3D4D-9F49-CF5AB6B01DE1}" presName="vert1" presStyleCnt="0"/>
      <dgm:spPr/>
    </dgm:pt>
    <dgm:pt modelId="{A080AE69-75DF-F648-896C-48641745A31E}" type="pres">
      <dgm:prSet presAssocID="{9C4AC180-9988-2B48-8784-4F13A14B4EE3}" presName="vertSpace2a" presStyleCnt="0"/>
      <dgm:spPr/>
    </dgm:pt>
    <dgm:pt modelId="{F79F41D7-96D8-994B-90BB-FD5462D98DCE}" type="pres">
      <dgm:prSet presAssocID="{9C4AC180-9988-2B48-8784-4F13A14B4EE3}" presName="horz2" presStyleCnt="0"/>
      <dgm:spPr/>
    </dgm:pt>
    <dgm:pt modelId="{2AF22AFB-28A3-9B46-B04D-7F6F29309214}" type="pres">
      <dgm:prSet presAssocID="{9C4AC180-9988-2B48-8784-4F13A14B4EE3}" presName="horzSpace2" presStyleCnt="0"/>
      <dgm:spPr/>
    </dgm:pt>
    <dgm:pt modelId="{5A890009-52E7-D04B-83B6-E421AA5B9F18}" type="pres">
      <dgm:prSet presAssocID="{9C4AC180-9988-2B48-8784-4F13A14B4EE3}" presName="tx2" presStyleLbl="revTx" presStyleIdx="1" presStyleCnt="4"/>
      <dgm:spPr/>
    </dgm:pt>
    <dgm:pt modelId="{5C6FBD28-2DA7-3F48-AD02-E9AE689D1CD3}" type="pres">
      <dgm:prSet presAssocID="{9C4AC180-9988-2B48-8784-4F13A14B4EE3}" presName="vert2" presStyleCnt="0"/>
      <dgm:spPr/>
    </dgm:pt>
    <dgm:pt modelId="{25CBDD50-B0DB-4E4F-85BD-EFF7B7241204}" type="pres">
      <dgm:prSet presAssocID="{9C4AC180-9988-2B48-8784-4F13A14B4EE3}" presName="thinLine2b" presStyleLbl="callout" presStyleIdx="0" presStyleCnt="2"/>
      <dgm:spPr/>
    </dgm:pt>
    <dgm:pt modelId="{2EE0DB58-750B-7D4D-A8F9-B19DCAD00F2A}" type="pres">
      <dgm:prSet presAssocID="{9C4AC180-9988-2B48-8784-4F13A14B4EE3}" presName="vertSpace2b" presStyleCnt="0"/>
      <dgm:spPr/>
    </dgm:pt>
    <dgm:pt modelId="{B1D9BB74-11EB-5446-9A70-9E4A968739EF}" type="pres">
      <dgm:prSet presAssocID="{0FAEC055-E24C-784D-8042-DCAA7EB1B932}" presName="thickLine" presStyleLbl="alignNode1" presStyleIdx="1" presStyleCnt="2"/>
      <dgm:spPr/>
    </dgm:pt>
    <dgm:pt modelId="{F9440E25-A48D-E442-B3CE-2025710D3FCB}" type="pres">
      <dgm:prSet presAssocID="{0FAEC055-E24C-784D-8042-DCAA7EB1B932}" presName="horz1" presStyleCnt="0"/>
      <dgm:spPr/>
    </dgm:pt>
    <dgm:pt modelId="{3CEF4735-D4B5-974D-B9BF-54ACF1BEFBF9}" type="pres">
      <dgm:prSet presAssocID="{0FAEC055-E24C-784D-8042-DCAA7EB1B932}" presName="tx1" presStyleLbl="revTx" presStyleIdx="2" presStyleCnt="4"/>
      <dgm:spPr/>
    </dgm:pt>
    <dgm:pt modelId="{61830790-4776-874D-A2DF-5A5BEC691721}" type="pres">
      <dgm:prSet presAssocID="{0FAEC055-E24C-784D-8042-DCAA7EB1B932}" presName="vert1" presStyleCnt="0"/>
      <dgm:spPr/>
    </dgm:pt>
    <dgm:pt modelId="{21A50DA7-D7FD-8F48-A142-B33A70F668BD}" type="pres">
      <dgm:prSet presAssocID="{34440324-2A3E-EC44-8A00-3E05C9ADC31B}" presName="vertSpace2a" presStyleCnt="0"/>
      <dgm:spPr/>
    </dgm:pt>
    <dgm:pt modelId="{7BA82E4F-F410-9547-8189-2D5C2CA7D4B1}" type="pres">
      <dgm:prSet presAssocID="{34440324-2A3E-EC44-8A00-3E05C9ADC31B}" presName="horz2" presStyleCnt="0"/>
      <dgm:spPr/>
    </dgm:pt>
    <dgm:pt modelId="{A37AF7C1-A047-2C4F-A77E-1E81CD548BAA}" type="pres">
      <dgm:prSet presAssocID="{34440324-2A3E-EC44-8A00-3E05C9ADC31B}" presName="horzSpace2" presStyleCnt="0"/>
      <dgm:spPr/>
    </dgm:pt>
    <dgm:pt modelId="{55E25350-D609-0E4C-AF06-74901F766641}" type="pres">
      <dgm:prSet presAssocID="{34440324-2A3E-EC44-8A00-3E05C9ADC31B}" presName="tx2" presStyleLbl="revTx" presStyleIdx="3" presStyleCnt="4"/>
      <dgm:spPr/>
    </dgm:pt>
    <dgm:pt modelId="{F1C8B7F9-67C6-8148-B021-57DE2339D0A7}" type="pres">
      <dgm:prSet presAssocID="{34440324-2A3E-EC44-8A00-3E05C9ADC31B}" presName="vert2" presStyleCnt="0"/>
      <dgm:spPr/>
    </dgm:pt>
    <dgm:pt modelId="{3E291C2B-B993-824E-9D25-B57FA36470B9}" type="pres">
      <dgm:prSet presAssocID="{34440324-2A3E-EC44-8A00-3E05C9ADC31B}" presName="thinLine2b" presStyleLbl="callout" presStyleIdx="1" presStyleCnt="2"/>
      <dgm:spPr/>
    </dgm:pt>
    <dgm:pt modelId="{10EFC0AC-C661-954C-911E-A1FDF917420A}" type="pres">
      <dgm:prSet presAssocID="{34440324-2A3E-EC44-8A00-3E05C9ADC31B}" presName="vertSpace2b" presStyleCnt="0"/>
      <dgm:spPr/>
    </dgm:pt>
  </dgm:ptLst>
  <dgm:cxnLst>
    <dgm:cxn modelId="{F32AF32B-9DF8-064D-99A5-DD508E5F801A}" srcId="{3FEBB468-8C04-3D4D-9F49-CF5AB6B01DE1}" destId="{9C4AC180-9988-2B48-8784-4F13A14B4EE3}" srcOrd="0" destOrd="0" parTransId="{273FD3FF-E8E7-014A-9784-5EB8EEE13397}" sibTransId="{7A47CDED-1785-F945-A050-24F1C4525D13}"/>
    <dgm:cxn modelId="{B72D3F3C-92BA-824A-A10D-9A2CC6019DEE}" type="presOf" srcId="{3FEBB468-8C04-3D4D-9F49-CF5AB6B01DE1}" destId="{5308B19D-3226-7F43-90A7-076E34833999}" srcOrd="0" destOrd="0" presId="urn:microsoft.com/office/officeart/2008/layout/LinedList"/>
    <dgm:cxn modelId="{A4E00F47-7DC1-5843-87D4-4A7C0D22BB69}" srcId="{0FAEC055-E24C-784D-8042-DCAA7EB1B932}" destId="{34440324-2A3E-EC44-8A00-3E05C9ADC31B}" srcOrd="0" destOrd="0" parTransId="{A17B8D27-0EC7-604D-93E2-8DC7D25B33D0}" sibTransId="{9D65B186-9DBD-5548-9628-649519E0D07A}"/>
    <dgm:cxn modelId="{3FA3FB5D-8D90-B14F-B974-687462832B26}" type="presOf" srcId="{EC0F125E-DBA3-404A-A387-7AA865B70F73}" destId="{93C246D5-7303-C249-A9DD-AB705B9473D2}" srcOrd="0" destOrd="0" presId="urn:microsoft.com/office/officeart/2008/layout/LinedList"/>
    <dgm:cxn modelId="{5E84CB6C-9F61-1F4E-A85F-D94B943F1ADD}" srcId="{EC0F125E-DBA3-404A-A387-7AA865B70F73}" destId="{0FAEC055-E24C-784D-8042-DCAA7EB1B932}" srcOrd="1" destOrd="0" parTransId="{5E06EF93-C9CA-1E42-8A08-EE30A89FB53B}" sibTransId="{248D4B19-B790-5B4B-9AF2-1DF4886A2336}"/>
    <dgm:cxn modelId="{457AC1D2-56FE-1E46-A2D5-6257DD2F5C3A}" srcId="{EC0F125E-DBA3-404A-A387-7AA865B70F73}" destId="{3FEBB468-8C04-3D4D-9F49-CF5AB6B01DE1}" srcOrd="0" destOrd="0" parTransId="{B0720642-24E1-214F-9EA2-6C8B29D7596B}" sibTransId="{7927C5E6-ED9E-C340-A1AA-6EB0872296DB}"/>
    <dgm:cxn modelId="{5B1DD1D7-3C50-9343-B60A-CC296F26704B}" type="presOf" srcId="{9C4AC180-9988-2B48-8784-4F13A14B4EE3}" destId="{5A890009-52E7-D04B-83B6-E421AA5B9F18}" srcOrd="0" destOrd="0" presId="urn:microsoft.com/office/officeart/2008/layout/LinedList"/>
    <dgm:cxn modelId="{6434E2DA-EAAC-E449-9F4C-46D396518DC1}" type="presOf" srcId="{34440324-2A3E-EC44-8A00-3E05C9ADC31B}" destId="{55E25350-D609-0E4C-AF06-74901F766641}" srcOrd="0" destOrd="0" presId="urn:microsoft.com/office/officeart/2008/layout/LinedList"/>
    <dgm:cxn modelId="{1A0D58E9-251C-0846-B159-5CA71FF25135}" type="presOf" srcId="{0FAEC055-E24C-784D-8042-DCAA7EB1B932}" destId="{3CEF4735-D4B5-974D-B9BF-54ACF1BEFBF9}" srcOrd="0" destOrd="0" presId="urn:microsoft.com/office/officeart/2008/layout/LinedList"/>
    <dgm:cxn modelId="{B4A3B9C1-C374-5348-B013-BF66FCA6BB2C}" type="presParOf" srcId="{93C246D5-7303-C249-A9DD-AB705B9473D2}" destId="{49064325-F871-1445-AD04-4E175EF1365E}" srcOrd="0" destOrd="0" presId="urn:microsoft.com/office/officeart/2008/layout/LinedList"/>
    <dgm:cxn modelId="{F71D42BA-38BE-A345-8E97-300984D7A452}" type="presParOf" srcId="{93C246D5-7303-C249-A9DD-AB705B9473D2}" destId="{D0190E46-A216-4748-AA4A-BF9D3C64D281}" srcOrd="1" destOrd="0" presId="urn:microsoft.com/office/officeart/2008/layout/LinedList"/>
    <dgm:cxn modelId="{A8DDAA57-1D0E-3B4E-9E0B-91400EAF0AAD}" type="presParOf" srcId="{D0190E46-A216-4748-AA4A-BF9D3C64D281}" destId="{5308B19D-3226-7F43-90A7-076E34833999}" srcOrd="0" destOrd="0" presId="urn:microsoft.com/office/officeart/2008/layout/LinedList"/>
    <dgm:cxn modelId="{3F0AE5A0-14B6-C449-8F5F-98BC7A19A32C}" type="presParOf" srcId="{D0190E46-A216-4748-AA4A-BF9D3C64D281}" destId="{963D6094-EA4C-1B42-BCD4-4F10A8C244B9}" srcOrd="1" destOrd="0" presId="urn:microsoft.com/office/officeart/2008/layout/LinedList"/>
    <dgm:cxn modelId="{E98D72A0-CC27-1546-9165-8C2F436D28C4}" type="presParOf" srcId="{963D6094-EA4C-1B42-BCD4-4F10A8C244B9}" destId="{A080AE69-75DF-F648-896C-48641745A31E}" srcOrd="0" destOrd="0" presId="urn:microsoft.com/office/officeart/2008/layout/LinedList"/>
    <dgm:cxn modelId="{EEBADB88-3ADD-3C47-947A-6A51F08D54D4}" type="presParOf" srcId="{963D6094-EA4C-1B42-BCD4-4F10A8C244B9}" destId="{F79F41D7-96D8-994B-90BB-FD5462D98DCE}" srcOrd="1" destOrd="0" presId="urn:microsoft.com/office/officeart/2008/layout/LinedList"/>
    <dgm:cxn modelId="{B5B1137D-2BB5-7041-9255-D261E84D8D7A}" type="presParOf" srcId="{F79F41D7-96D8-994B-90BB-FD5462D98DCE}" destId="{2AF22AFB-28A3-9B46-B04D-7F6F29309214}" srcOrd="0" destOrd="0" presId="urn:microsoft.com/office/officeart/2008/layout/LinedList"/>
    <dgm:cxn modelId="{704FD50A-4DB0-284F-B2E1-5CE79257C7FF}" type="presParOf" srcId="{F79F41D7-96D8-994B-90BB-FD5462D98DCE}" destId="{5A890009-52E7-D04B-83B6-E421AA5B9F18}" srcOrd="1" destOrd="0" presId="urn:microsoft.com/office/officeart/2008/layout/LinedList"/>
    <dgm:cxn modelId="{6952F613-986B-B344-B065-D6DCA99FA331}" type="presParOf" srcId="{F79F41D7-96D8-994B-90BB-FD5462D98DCE}" destId="{5C6FBD28-2DA7-3F48-AD02-E9AE689D1CD3}" srcOrd="2" destOrd="0" presId="urn:microsoft.com/office/officeart/2008/layout/LinedList"/>
    <dgm:cxn modelId="{1B3D6069-CC52-5A45-BBF1-84D4C0B44397}" type="presParOf" srcId="{963D6094-EA4C-1B42-BCD4-4F10A8C244B9}" destId="{25CBDD50-B0DB-4E4F-85BD-EFF7B7241204}" srcOrd="2" destOrd="0" presId="urn:microsoft.com/office/officeart/2008/layout/LinedList"/>
    <dgm:cxn modelId="{B78A8587-BFEF-9B4F-AD5A-7026286B7B99}" type="presParOf" srcId="{963D6094-EA4C-1B42-BCD4-4F10A8C244B9}" destId="{2EE0DB58-750B-7D4D-A8F9-B19DCAD00F2A}" srcOrd="3" destOrd="0" presId="urn:microsoft.com/office/officeart/2008/layout/LinedList"/>
    <dgm:cxn modelId="{6B0CE6C8-F44E-4B47-8C10-D8E0974C9E54}" type="presParOf" srcId="{93C246D5-7303-C249-A9DD-AB705B9473D2}" destId="{B1D9BB74-11EB-5446-9A70-9E4A968739EF}" srcOrd="2" destOrd="0" presId="urn:microsoft.com/office/officeart/2008/layout/LinedList"/>
    <dgm:cxn modelId="{16B81272-7EF8-9C47-8DE7-13DC6CC0047E}" type="presParOf" srcId="{93C246D5-7303-C249-A9DD-AB705B9473D2}" destId="{F9440E25-A48D-E442-B3CE-2025710D3FCB}" srcOrd="3" destOrd="0" presId="urn:microsoft.com/office/officeart/2008/layout/LinedList"/>
    <dgm:cxn modelId="{3B1D6651-EDD5-4D4C-9AE8-EA83F8E7EB19}" type="presParOf" srcId="{F9440E25-A48D-E442-B3CE-2025710D3FCB}" destId="{3CEF4735-D4B5-974D-B9BF-54ACF1BEFBF9}" srcOrd="0" destOrd="0" presId="urn:microsoft.com/office/officeart/2008/layout/LinedList"/>
    <dgm:cxn modelId="{47FF0F59-49BD-8C49-8B95-FD890177F81B}" type="presParOf" srcId="{F9440E25-A48D-E442-B3CE-2025710D3FCB}" destId="{61830790-4776-874D-A2DF-5A5BEC691721}" srcOrd="1" destOrd="0" presId="urn:microsoft.com/office/officeart/2008/layout/LinedList"/>
    <dgm:cxn modelId="{17A4C9F8-4F7A-234A-BD22-DBD987C7C3AB}" type="presParOf" srcId="{61830790-4776-874D-A2DF-5A5BEC691721}" destId="{21A50DA7-D7FD-8F48-A142-B33A70F668BD}" srcOrd="0" destOrd="0" presId="urn:microsoft.com/office/officeart/2008/layout/LinedList"/>
    <dgm:cxn modelId="{885DA727-07E2-9441-BD84-9DC530F281A5}" type="presParOf" srcId="{61830790-4776-874D-A2DF-5A5BEC691721}" destId="{7BA82E4F-F410-9547-8189-2D5C2CA7D4B1}" srcOrd="1" destOrd="0" presId="urn:microsoft.com/office/officeart/2008/layout/LinedList"/>
    <dgm:cxn modelId="{9AAB106F-8904-BD48-AACF-0F2227A1E1B2}" type="presParOf" srcId="{7BA82E4F-F410-9547-8189-2D5C2CA7D4B1}" destId="{A37AF7C1-A047-2C4F-A77E-1E81CD548BAA}" srcOrd="0" destOrd="0" presId="urn:microsoft.com/office/officeart/2008/layout/LinedList"/>
    <dgm:cxn modelId="{16651143-F3FE-E641-BC34-35951D7980DF}" type="presParOf" srcId="{7BA82E4F-F410-9547-8189-2D5C2CA7D4B1}" destId="{55E25350-D609-0E4C-AF06-74901F766641}" srcOrd="1" destOrd="0" presId="urn:microsoft.com/office/officeart/2008/layout/LinedList"/>
    <dgm:cxn modelId="{BE192FA0-AE50-0D42-A935-4ABE4FE5EAF4}" type="presParOf" srcId="{7BA82E4F-F410-9547-8189-2D5C2CA7D4B1}" destId="{F1C8B7F9-67C6-8148-B021-57DE2339D0A7}" srcOrd="2" destOrd="0" presId="urn:microsoft.com/office/officeart/2008/layout/LinedList"/>
    <dgm:cxn modelId="{0EFA4DA9-4933-254F-AF15-C9CD860E5A28}" type="presParOf" srcId="{61830790-4776-874D-A2DF-5A5BEC691721}" destId="{3E291C2B-B993-824E-9D25-B57FA36470B9}" srcOrd="2" destOrd="0" presId="urn:microsoft.com/office/officeart/2008/layout/LinedList"/>
    <dgm:cxn modelId="{4D1A97D1-CF28-8F49-87BB-2BE591A388A4}" type="presParOf" srcId="{61830790-4776-874D-A2DF-5A5BEC691721}" destId="{10EFC0AC-C661-954C-911E-A1FDF917420A}"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336583-EAD2-7148-9C3F-5F139142B52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EA81B13B-3322-1A45-BB71-0DE8D704866E}">
      <dgm:prSet/>
      <dgm:spPr/>
      <dgm:t>
        <a:bodyPr/>
        <a:lstStyle/>
        <a:p>
          <a:pPr rtl="0"/>
          <a:r>
            <a:rPr lang="en-US" dirty="0"/>
            <a:t>A process, or task, in Linux is represented by a task_struct data structure</a:t>
          </a:r>
        </a:p>
      </dgm:t>
    </dgm:pt>
    <dgm:pt modelId="{48BD37BB-EE5B-3A43-A9EE-6970E7A8CFBB}" type="parTrans" cxnId="{D6149FE0-E13F-6046-A15A-988B5FB6E8A8}">
      <dgm:prSet/>
      <dgm:spPr/>
      <dgm:t>
        <a:bodyPr/>
        <a:lstStyle/>
        <a:p>
          <a:endParaRPr lang="en-US"/>
        </a:p>
      </dgm:t>
    </dgm:pt>
    <dgm:pt modelId="{8DB9B44A-709C-BE48-BE16-E2BC1754A374}" type="sibTrans" cxnId="{D6149FE0-E13F-6046-A15A-988B5FB6E8A8}">
      <dgm:prSet/>
      <dgm:spPr/>
      <dgm:t>
        <a:bodyPr/>
        <a:lstStyle/>
        <a:p>
          <a:endParaRPr lang="en-US"/>
        </a:p>
      </dgm:t>
    </dgm:pt>
    <dgm:pt modelId="{88EA8AAB-ADF0-0E4B-B9D2-986A25585F9C}">
      <dgm:prSet/>
      <dgm:spPr/>
      <dgm:t>
        <a:bodyPr/>
        <a:lstStyle/>
        <a:p>
          <a:pPr rtl="0"/>
          <a:r>
            <a:rPr lang="en-US" dirty="0"/>
            <a:t>This structure contains information in a number of categories</a:t>
          </a:r>
        </a:p>
      </dgm:t>
    </dgm:pt>
    <dgm:pt modelId="{37B63497-DBBE-D54A-BB70-3D00C2B7442F}" type="parTrans" cxnId="{DCA9E87B-ECB9-0C4E-8E10-83C8B7A2F212}">
      <dgm:prSet/>
      <dgm:spPr/>
      <dgm:t>
        <a:bodyPr/>
        <a:lstStyle/>
        <a:p>
          <a:endParaRPr lang="en-US"/>
        </a:p>
      </dgm:t>
    </dgm:pt>
    <dgm:pt modelId="{DF52FC42-6807-6C48-A166-5495F0235501}" type="sibTrans" cxnId="{DCA9E87B-ECB9-0C4E-8E10-83C8B7A2F212}">
      <dgm:prSet/>
      <dgm:spPr/>
      <dgm:t>
        <a:bodyPr/>
        <a:lstStyle/>
        <a:p>
          <a:endParaRPr lang="en-US"/>
        </a:p>
      </dgm:t>
    </dgm:pt>
    <dgm:pt modelId="{5D24B642-FD2B-8B46-82C6-2726A074D683}" type="pres">
      <dgm:prSet presAssocID="{BA336583-EAD2-7148-9C3F-5F139142B52F}" presName="diagram" presStyleCnt="0">
        <dgm:presLayoutVars>
          <dgm:dir/>
          <dgm:resizeHandles val="exact"/>
        </dgm:presLayoutVars>
      </dgm:prSet>
      <dgm:spPr/>
    </dgm:pt>
    <dgm:pt modelId="{5C5EA42E-B159-6845-A722-A211C0863AEF}" type="pres">
      <dgm:prSet presAssocID="{EA81B13B-3322-1A45-BB71-0DE8D704866E}" presName="arrow" presStyleLbl="node1" presStyleIdx="0" presStyleCnt="2" custRadScaleRad="102526" custRadScaleInc="6961">
        <dgm:presLayoutVars>
          <dgm:bulletEnabled val="1"/>
        </dgm:presLayoutVars>
      </dgm:prSet>
      <dgm:spPr/>
    </dgm:pt>
    <dgm:pt modelId="{37E8FFB8-D84B-D046-8C01-1D09BCA59864}" type="pres">
      <dgm:prSet presAssocID="{88EA8AAB-ADF0-0E4B-B9D2-986A25585F9C}" presName="arrow" presStyleLbl="node1" presStyleIdx="1" presStyleCnt="2" custRadScaleRad="103001" custRadScaleInc="-6929">
        <dgm:presLayoutVars>
          <dgm:bulletEnabled val="1"/>
        </dgm:presLayoutVars>
      </dgm:prSet>
      <dgm:spPr/>
    </dgm:pt>
  </dgm:ptLst>
  <dgm:cxnLst>
    <dgm:cxn modelId="{162DC714-F271-E142-B13C-DEB0033BB1BA}" type="presOf" srcId="{EA81B13B-3322-1A45-BB71-0DE8D704866E}" destId="{5C5EA42E-B159-6845-A722-A211C0863AEF}" srcOrd="0" destOrd="0" presId="urn:microsoft.com/office/officeart/2005/8/layout/arrow5"/>
    <dgm:cxn modelId="{8293835F-C5E7-3B48-AF8D-BCDD39978122}" type="presOf" srcId="{88EA8AAB-ADF0-0E4B-B9D2-986A25585F9C}" destId="{37E8FFB8-D84B-D046-8C01-1D09BCA59864}" srcOrd="0" destOrd="0" presId="urn:microsoft.com/office/officeart/2005/8/layout/arrow5"/>
    <dgm:cxn modelId="{DCA9E87B-ECB9-0C4E-8E10-83C8B7A2F212}" srcId="{BA336583-EAD2-7148-9C3F-5F139142B52F}" destId="{88EA8AAB-ADF0-0E4B-B9D2-986A25585F9C}" srcOrd="1" destOrd="0" parTransId="{37B63497-DBBE-D54A-BB70-3D00C2B7442F}" sibTransId="{DF52FC42-6807-6C48-A166-5495F0235501}"/>
    <dgm:cxn modelId="{CFD7F1CC-7982-CB46-AC6D-7A84D46954A4}" type="presOf" srcId="{BA336583-EAD2-7148-9C3F-5F139142B52F}" destId="{5D24B642-FD2B-8B46-82C6-2726A074D683}" srcOrd="0" destOrd="0" presId="urn:microsoft.com/office/officeart/2005/8/layout/arrow5"/>
    <dgm:cxn modelId="{D6149FE0-E13F-6046-A15A-988B5FB6E8A8}" srcId="{BA336583-EAD2-7148-9C3F-5F139142B52F}" destId="{EA81B13B-3322-1A45-BB71-0DE8D704866E}" srcOrd="0" destOrd="0" parTransId="{48BD37BB-EE5B-3A43-A9EE-6970E7A8CFBB}" sibTransId="{8DB9B44A-709C-BE48-BE16-E2BC1754A374}"/>
    <dgm:cxn modelId="{A5F6F6B9-8C90-1E46-9C19-1E1585FF08FD}" type="presParOf" srcId="{5D24B642-FD2B-8B46-82C6-2726A074D683}" destId="{5C5EA42E-B159-6845-A722-A211C0863AEF}" srcOrd="0" destOrd="0" presId="urn:microsoft.com/office/officeart/2005/8/layout/arrow5"/>
    <dgm:cxn modelId="{A38B6BA4-D224-974A-B39C-D9DB5C6B43D6}" type="presParOf" srcId="{5D24B642-FD2B-8B46-82C6-2726A074D683}" destId="{37E8FFB8-D84B-D046-8C01-1D09BCA59864}"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26C36A4-96DF-5748-9997-06D356BC5E22}"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7015E209-61CB-5045-B391-554768571407}">
      <dgm:prSet/>
      <dgm:spPr/>
      <dgm:t>
        <a:bodyPr/>
        <a:lstStyle/>
        <a:p>
          <a:pPr rtl="0"/>
          <a:r>
            <a:rPr lang="en-US" dirty="0"/>
            <a:t>Linux does not recognize a distinction between threads and processes</a:t>
          </a:r>
        </a:p>
      </dgm:t>
    </dgm:pt>
    <dgm:pt modelId="{0C25A3C0-4697-9D46-A105-8EEB90785C5D}" type="parTrans" cxnId="{7686F0CC-2C42-254D-AF02-C2EF4FAD0C6F}">
      <dgm:prSet/>
      <dgm:spPr/>
      <dgm:t>
        <a:bodyPr/>
        <a:lstStyle/>
        <a:p>
          <a:endParaRPr lang="en-US"/>
        </a:p>
      </dgm:t>
    </dgm:pt>
    <dgm:pt modelId="{9FE6A665-296F-D746-88A0-B61CE7397CF8}" type="sibTrans" cxnId="{7686F0CC-2C42-254D-AF02-C2EF4FAD0C6F}">
      <dgm:prSet/>
      <dgm:spPr/>
      <dgm:t>
        <a:bodyPr/>
        <a:lstStyle/>
        <a:p>
          <a:endParaRPr lang="en-US"/>
        </a:p>
      </dgm:t>
    </dgm:pt>
    <dgm:pt modelId="{03004648-CF15-EA4A-9A2C-FE0C7362D072}">
      <dgm:prSet/>
      <dgm:spPr/>
      <dgm:t>
        <a:bodyPr/>
        <a:lstStyle/>
        <a:p>
          <a:pPr rtl="0"/>
          <a:r>
            <a:rPr lang="en-US" dirty="0"/>
            <a:t>User-level threads are mapped into kernel-level processes</a:t>
          </a:r>
        </a:p>
      </dgm:t>
    </dgm:pt>
    <dgm:pt modelId="{17C9C081-FCF1-4449-8832-3CEB5643E07D}" type="parTrans" cxnId="{4121FC19-7409-0349-B6AD-80790E4508FB}">
      <dgm:prSet/>
      <dgm:spPr/>
      <dgm:t>
        <a:bodyPr/>
        <a:lstStyle/>
        <a:p>
          <a:endParaRPr lang="en-US"/>
        </a:p>
      </dgm:t>
    </dgm:pt>
    <dgm:pt modelId="{910DDA51-4B64-FA45-85EA-9E8835105C11}" type="sibTrans" cxnId="{4121FC19-7409-0349-B6AD-80790E4508FB}">
      <dgm:prSet/>
      <dgm:spPr/>
      <dgm:t>
        <a:bodyPr/>
        <a:lstStyle/>
        <a:p>
          <a:endParaRPr lang="en-US"/>
        </a:p>
      </dgm:t>
    </dgm:pt>
    <dgm:pt modelId="{1D62CB1B-BFFA-EE4F-A0CE-AFA35A0E604F}">
      <dgm:prSet/>
      <dgm:spPr/>
      <dgm:t>
        <a:bodyPr/>
        <a:lstStyle/>
        <a:p>
          <a:pPr rtl="0"/>
          <a:r>
            <a:rPr lang="en-US" dirty="0"/>
            <a:t>A new process is created by copying the attributes of the current process</a:t>
          </a:r>
        </a:p>
      </dgm:t>
    </dgm:pt>
    <dgm:pt modelId="{59E1D0BD-D748-9743-AA78-DADB153C35AB}" type="parTrans" cxnId="{C1E13864-E37B-1445-8DDE-C2157B05CF6A}">
      <dgm:prSet/>
      <dgm:spPr/>
      <dgm:t>
        <a:bodyPr/>
        <a:lstStyle/>
        <a:p>
          <a:endParaRPr lang="en-US"/>
        </a:p>
      </dgm:t>
    </dgm:pt>
    <dgm:pt modelId="{94966CDF-5C39-B34B-86CB-7E43C8FAEE1F}" type="sibTrans" cxnId="{C1E13864-E37B-1445-8DDE-C2157B05CF6A}">
      <dgm:prSet/>
      <dgm:spPr/>
      <dgm:t>
        <a:bodyPr/>
        <a:lstStyle/>
        <a:p>
          <a:endParaRPr lang="en-US"/>
        </a:p>
      </dgm:t>
    </dgm:pt>
    <dgm:pt modelId="{60ED8340-0C4C-EE4A-A93D-12BB14A481E8}">
      <dgm:prSet/>
      <dgm:spPr/>
      <dgm:t>
        <a:bodyPr/>
        <a:lstStyle/>
        <a:p>
          <a:pPr rtl="0"/>
          <a:r>
            <a:rPr lang="en-US" dirty="0"/>
            <a:t>The new process can be </a:t>
          </a:r>
          <a:r>
            <a:rPr lang="en-US" i="1" dirty="0"/>
            <a:t>cloned</a:t>
          </a:r>
          <a:r>
            <a:rPr lang="en-US" dirty="0"/>
            <a:t> so that it shares resources</a:t>
          </a:r>
        </a:p>
      </dgm:t>
    </dgm:pt>
    <dgm:pt modelId="{D3CFC4D5-9BA4-C541-9E0F-91F1974381F0}" type="parTrans" cxnId="{73244F4C-82AF-1D45-AEED-19E09DFDD251}">
      <dgm:prSet/>
      <dgm:spPr/>
      <dgm:t>
        <a:bodyPr/>
        <a:lstStyle/>
        <a:p>
          <a:endParaRPr lang="en-US"/>
        </a:p>
      </dgm:t>
    </dgm:pt>
    <dgm:pt modelId="{2C623DF4-DA53-0043-A904-A3A29F85813D}" type="sibTrans" cxnId="{73244F4C-82AF-1D45-AEED-19E09DFDD251}">
      <dgm:prSet/>
      <dgm:spPr/>
      <dgm:t>
        <a:bodyPr/>
        <a:lstStyle/>
        <a:p>
          <a:endParaRPr lang="en-US"/>
        </a:p>
      </dgm:t>
    </dgm:pt>
    <dgm:pt modelId="{BCC37A1F-C960-F648-BA15-112D0A8017E5}">
      <dgm:prSet/>
      <dgm:spPr/>
      <dgm:t>
        <a:bodyPr/>
        <a:lstStyle/>
        <a:p>
          <a:pPr rtl="0"/>
          <a:r>
            <a:rPr lang="en-US" dirty="0"/>
            <a:t>The clone() call creates separate stack spaces for each process</a:t>
          </a:r>
        </a:p>
      </dgm:t>
    </dgm:pt>
    <dgm:pt modelId="{CDAE8B2C-68D0-884B-AF0D-79A7A39E8076}" type="parTrans" cxnId="{F492B492-4081-B541-9A54-4388EA0D8C29}">
      <dgm:prSet/>
      <dgm:spPr/>
      <dgm:t>
        <a:bodyPr/>
        <a:lstStyle/>
        <a:p>
          <a:endParaRPr lang="en-US"/>
        </a:p>
      </dgm:t>
    </dgm:pt>
    <dgm:pt modelId="{F174B645-061C-9C49-BE94-E5A93EBD9C49}" type="sibTrans" cxnId="{F492B492-4081-B541-9A54-4388EA0D8C29}">
      <dgm:prSet/>
      <dgm:spPr/>
      <dgm:t>
        <a:bodyPr/>
        <a:lstStyle/>
        <a:p>
          <a:endParaRPr lang="en-US"/>
        </a:p>
      </dgm:t>
    </dgm:pt>
    <dgm:pt modelId="{9C94C196-4397-5747-A652-D264D4FEA7FB}" type="pres">
      <dgm:prSet presAssocID="{426C36A4-96DF-5748-9997-06D356BC5E22}" presName="Name0" presStyleCnt="0">
        <dgm:presLayoutVars>
          <dgm:dir/>
          <dgm:resizeHandles val="exact"/>
        </dgm:presLayoutVars>
      </dgm:prSet>
      <dgm:spPr/>
    </dgm:pt>
    <dgm:pt modelId="{8D239878-0953-D24D-AB28-4410346F12E1}" type="pres">
      <dgm:prSet presAssocID="{426C36A4-96DF-5748-9997-06D356BC5E22}" presName="arrow" presStyleLbl="bgShp" presStyleIdx="0" presStyleCnt="1"/>
      <dgm:spPr>
        <a:solidFill>
          <a:schemeClr val="accent1">
            <a:lumMod val="75000"/>
          </a:schemeClr>
        </a:solidFill>
      </dgm:spPr>
    </dgm:pt>
    <dgm:pt modelId="{7D5727CA-1D75-DC45-92B9-C33342825906}" type="pres">
      <dgm:prSet presAssocID="{426C36A4-96DF-5748-9997-06D356BC5E22}" presName="points" presStyleCnt="0"/>
      <dgm:spPr/>
    </dgm:pt>
    <dgm:pt modelId="{3D1B0238-4B3C-0F47-8180-339204284AF8}" type="pres">
      <dgm:prSet presAssocID="{7015E209-61CB-5045-B391-554768571407}" presName="compositeA" presStyleCnt="0"/>
      <dgm:spPr/>
    </dgm:pt>
    <dgm:pt modelId="{269AE79F-AD2D-A84D-A53E-F1FB78B974BD}" type="pres">
      <dgm:prSet presAssocID="{7015E209-61CB-5045-B391-554768571407}" presName="textA" presStyleLbl="revTx" presStyleIdx="0" presStyleCnt="5">
        <dgm:presLayoutVars>
          <dgm:bulletEnabled val="1"/>
        </dgm:presLayoutVars>
      </dgm:prSet>
      <dgm:spPr/>
    </dgm:pt>
    <dgm:pt modelId="{E4BAC01D-2B7F-DF40-9C04-EF02D143BCC9}" type="pres">
      <dgm:prSet presAssocID="{7015E209-61CB-5045-B391-554768571407}" presName="circleA" presStyleLbl="node1" presStyleIdx="0" presStyleCnt="5" custLinFactNeighborX="21949" custLinFactNeighborY="6140"/>
      <dgm:spPr>
        <a:solidFill>
          <a:schemeClr val="accent2">
            <a:lumMod val="75000"/>
          </a:schemeClr>
        </a:solidFill>
      </dgm:spPr>
    </dgm:pt>
    <dgm:pt modelId="{B9410C63-3ED1-104D-97D7-C141710B5E92}" type="pres">
      <dgm:prSet presAssocID="{7015E209-61CB-5045-B391-554768571407}" presName="spaceA" presStyleCnt="0"/>
      <dgm:spPr/>
    </dgm:pt>
    <dgm:pt modelId="{A340D117-E6DF-0D40-A623-EF3035D43A14}" type="pres">
      <dgm:prSet presAssocID="{9FE6A665-296F-D746-88A0-B61CE7397CF8}" presName="space" presStyleCnt="0"/>
      <dgm:spPr/>
    </dgm:pt>
    <dgm:pt modelId="{48AEC6A9-A3BB-AC46-B6D1-95281861E9BB}" type="pres">
      <dgm:prSet presAssocID="{03004648-CF15-EA4A-9A2C-FE0C7362D072}" presName="compositeB" presStyleCnt="0"/>
      <dgm:spPr/>
    </dgm:pt>
    <dgm:pt modelId="{AA39FEB8-4F13-6842-90E7-7179513C2883}" type="pres">
      <dgm:prSet presAssocID="{03004648-CF15-EA4A-9A2C-FE0C7362D072}" presName="textB" presStyleLbl="revTx" presStyleIdx="1" presStyleCnt="5">
        <dgm:presLayoutVars>
          <dgm:bulletEnabled val="1"/>
        </dgm:presLayoutVars>
      </dgm:prSet>
      <dgm:spPr/>
    </dgm:pt>
    <dgm:pt modelId="{D5A58B68-FCE0-594C-89A8-167F463190C7}" type="pres">
      <dgm:prSet presAssocID="{03004648-CF15-EA4A-9A2C-FE0C7362D072}" presName="circleB" presStyleLbl="node1" presStyleIdx="1" presStyleCnt="5"/>
      <dgm:spPr>
        <a:solidFill>
          <a:schemeClr val="accent2">
            <a:lumMod val="75000"/>
          </a:schemeClr>
        </a:solidFill>
      </dgm:spPr>
    </dgm:pt>
    <dgm:pt modelId="{DC97E8CE-60BA-9643-8CE7-AD2BC785FBBE}" type="pres">
      <dgm:prSet presAssocID="{03004648-CF15-EA4A-9A2C-FE0C7362D072}" presName="spaceB" presStyleCnt="0"/>
      <dgm:spPr/>
    </dgm:pt>
    <dgm:pt modelId="{27F19551-620E-5746-9BFE-F8CFA2678998}" type="pres">
      <dgm:prSet presAssocID="{910DDA51-4B64-FA45-85EA-9E8835105C11}" presName="space" presStyleCnt="0"/>
      <dgm:spPr/>
    </dgm:pt>
    <dgm:pt modelId="{0A368C5B-32C0-B84E-A6F7-C185F4F18E5D}" type="pres">
      <dgm:prSet presAssocID="{1D62CB1B-BFFA-EE4F-A0CE-AFA35A0E604F}" presName="compositeA" presStyleCnt="0"/>
      <dgm:spPr/>
    </dgm:pt>
    <dgm:pt modelId="{DD820194-B3DF-3B49-B9ED-61CBD95ECA12}" type="pres">
      <dgm:prSet presAssocID="{1D62CB1B-BFFA-EE4F-A0CE-AFA35A0E604F}" presName="textA" presStyleLbl="revTx" presStyleIdx="2" presStyleCnt="5">
        <dgm:presLayoutVars>
          <dgm:bulletEnabled val="1"/>
        </dgm:presLayoutVars>
      </dgm:prSet>
      <dgm:spPr/>
    </dgm:pt>
    <dgm:pt modelId="{DC2D55E0-4420-7840-A591-F950FA7F560E}" type="pres">
      <dgm:prSet presAssocID="{1D62CB1B-BFFA-EE4F-A0CE-AFA35A0E604F}" presName="circleA" presStyleLbl="node1" presStyleIdx="2" presStyleCnt="5"/>
      <dgm:spPr>
        <a:solidFill>
          <a:schemeClr val="accent2">
            <a:lumMod val="75000"/>
          </a:schemeClr>
        </a:solidFill>
      </dgm:spPr>
    </dgm:pt>
    <dgm:pt modelId="{AF29F733-6E21-504B-8688-ED325A012326}" type="pres">
      <dgm:prSet presAssocID="{1D62CB1B-BFFA-EE4F-A0CE-AFA35A0E604F}" presName="spaceA" presStyleCnt="0"/>
      <dgm:spPr/>
    </dgm:pt>
    <dgm:pt modelId="{C1493631-51A8-7646-AC3C-4E62E2FE4827}" type="pres">
      <dgm:prSet presAssocID="{94966CDF-5C39-B34B-86CB-7E43C8FAEE1F}" presName="space" presStyleCnt="0"/>
      <dgm:spPr/>
    </dgm:pt>
    <dgm:pt modelId="{87944CC9-1F22-7248-BE4D-E302DC5F4C02}" type="pres">
      <dgm:prSet presAssocID="{60ED8340-0C4C-EE4A-A93D-12BB14A481E8}" presName="compositeB" presStyleCnt="0"/>
      <dgm:spPr/>
    </dgm:pt>
    <dgm:pt modelId="{B7E953B2-517D-1E48-BCD7-19C2AF470A25}" type="pres">
      <dgm:prSet presAssocID="{60ED8340-0C4C-EE4A-A93D-12BB14A481E8}" presName="textB" presStyleLbl="revTx" presStyleIdx="3" presStyleCnt="5">
        <dgm:presLayoutVars>
          <dgm:bulletEnabled val="1"/>
        </dgm:presLayoutVars>
      </dgm:prSet>
      <dgm:spPr/>
    </dgm:pt>
    <dgm:pt modelId="{26608E29-072E-6745-AE4E-B250960414E0}" type="pres">
      <dgm:prSet presAssocID="{60ED8340-0C4C-EE4A-A93D-12BB14A481E8}" presName="circleB" presStyleLbl="node1" presStyleIdx="3" presStyleCnt="5"/>
      <dgm:spPr>
        <a:solidFill>
          <a:schemeClr val="accent2">
            <a:lumMod val="75000"/>
          </a:schemeClr>
        </a:solidFill>
      </dgm:spPr>
    </dgm:pt>
    <dgm:pt modelId="{F0ED7E82-F5A0-4E41-BE8B-7CC3A4E0A582}" type="pres">
      <dgm:prSet presAssocID="{60ED8340-0C4C-EE4A-A93D-12BB14A481E8}" presName="spaceB" presStyleCnt="0"/>
      <dgm:spPr/>
    </dgm:pt>
    <dgm:pt modelId="{30AB00E2-358C-324D-B487-8AA64E662161}" type="pres">
      <dgm:prSet presAssocID="{2C623DF4-DA53-0043-A904-A3A29F85813D}" presName="space" presStyleCnt="0"/>
      <dgm:spPr/>
    </dgm:pt>
    <dgm:pt modelId="{1ADBB04C-D140-364B-8FF9-7A81A7B35BA0}" type="pres">
      <dgm:prSet presAssocID="{BCC37A1F-C960-F648-BA15-112D0A8017E5}" presName="compositeA" presStyleCnt="0"/>
      <dgm:spPr/>
    </dgm:pt>
    <dgm:pt modelId="{CB731189-60FA-8743-98A3-0A6530A73E12}" type="pres">
      <dgm:prSet presAssocID="{BCC37A1F-C960-F648-BA15-112D0A8017E5}" presName="textA" presStyleLbl="revTx" presStyleIdx="4" presStyleCnt="5">
        <dgm:presLayoutVars>
          <dgm:bulletEnabled val="1"/>
        </dgm:presLayoutVars>
      </dgm:prSet>
      <dgm:spPr/>
    </dgm:pt>
    <dgm:pt modelId="{9F1FBD59-E618-0148-9918-AC733CAF772D}" type="pres">
      <dgm:prSet presAssocID="{BCC37A1F-C960-F648-BA15-112D0A8017E5}" presName="circleA" presStyleLbl="node1" presStyleIdx="4" presStyleCnt="5"/>
      <dgm:spPr>
        <a:solidFill>
          <a:schemeClr val="accent2">
            <a:lumMod val="75000"/>
          </a:schemeClr>
        </a:solidFill>
      </dgm:spPr>
    </dgm:pt>
    <dgm:pt modelId="{899FCC44-FE2F-C547-B556-2FD3434995C0}" type="pres">
      <dgm:prSet presAssocID="{BCC37A1F-C960-F648-BA15-112D0A8017E5}" presName="spaceA" presStyleCnt="0"/>
      <dgm:spPr/>
    </dgm:pt>
  </dgm:ptLst>
  <dgm:cxnLst>
    <dgm:cxn modelId="{4121FC19-7409-0349-B6AD-80790E4508FB}" srcId="{426C36A4-96DF-5748-9997-06D356BC5E22}" destId="{03004648-CF15-EA4A-9A2C-FE0C7362D072}" srcOrd="1" destOrd="0" parTransId="{17C9C081-FCF1-4449-8832-3CEB5643E07D}" sibTransId="{910DDA51-4B64-FA45-85EA-9E8835105C11}"/>
    <dgm:cxn modelId="{7561682D-1C15-7F4E-81A2-09C7CA090B32}" type="presOf" srcId="{7015E209-61CB-5045-B391-554768571407}" destId="{269AE79F-AD2D-A84D-A53E-F1FB78B974BD}" srcOrd="0" destOrd="0" presId="urn:microsoft.com/office/officeart/2005/8/layout/hProcess11"/>
    <dgm:cxn modelId="{73244F4C-82AF-1D45-AEED-19E09DFDD251}" srcId="{426C36A4-96DF-5748-9997-06D356BC5E22}" destId="{60ED8340-0C4C-EE4A-A93D-12BB14A481E8}" srcOrd="3" destOrd="0" parTransId="{D3CFC4D5-9BA4-C541-9E0F-91F1974381F0}" sibTransId="{2C623DF4-DA53-0043-A904-A3A29F85813D}"/>
    <dgm:cxn modelId="{4B6A6252-62B4-8D4E-ACE9-694D470B1982}" type="presOf" srcId="{1D62CB1B-BFFA-EE4F-A0CE-AFA35A0E604F}" destId="{DD820194-B3DF-3B49-B9ED-61CBD95ECA12}" srcOrd="0" destOrd="0" presId="urn:microsoft.com/office/officeart/2005/8/layout/hProcess11"/>
    <dgm:cxn modelId="{EC565656-9FEE-3545-B4D5-190DEB728034}" type="presOf" srcId="{426C36A4-96DF-5748-9997-06D356BC5E22}" destId="{9C94C196-4397-5747-A652-D264D4FEA7FB}" srcOrd="0" destOrd="0" presId="urn:microsoft.com/office/officeart/2005/8/layout/hProcess11"/>
    <dgm:cxn modelId="{BA7B7E61-1683-384E-B81A-B019DDD55D2E}" type="presOf" srcId="{BCC37A1F-C960-F648-BA15-112D0A8017E5}" destId="{CB731189-60FA-8743-98A3-0A6530A73E12}" srcOrd="0" destOrd="0" presId="urn:microsoft.com/office/officeart/2005/8/layout/hProcess11"/>
    <dgm:cxn modelId="{C1E13864-E37B-1445-8DDE-C2157B05CF6A}" srcId="{426C36A4-96DF-5748-9997-06D356BC5E22}" destId="{1D62CB1B-BFFA-EE4F-A0CE-AFA35A0E604F}" srcOrd="2" destOrd="0" parTransId="{59E1D0BD-D748-9743-AA78-DADB153C35AB}" sibTransId="{94966CDF-5C39-B34B-86CB-7E43C8FAEE1F}"/>
    <dgm:cxn modelId="{F492B492-4081-B541-9A54-4388EA0D8C29}" srcId="{426C36A4-96DF-5748-9997-06D356BC5E22}" destId="{BCC37A1F-C960-F648-BA15-112D0A8017E5}" srcOrd="4" destOrd="0" parTransId="{CDAE8B2C-68D0-884B-AF0D-79A7A39E8076}" sibTransId="{F174B645-061C-9C49-BE94-E5A93EBD9C49}"/>
    <dgm:cxn modelId="{EAAD1FAD-90B2-5E4F-84A0-F52E3B1765C8}" type="presOf" srcId="{03004648-CF15-EA4A-9A2C-FE0C7362D072}" destId="{AA39FEB8-4F13-6842-90E7-7179513C2883}" srcOrd="0" destOrd="0" presId="urn:microsoft.com/office/officeart/2005/8/layout/hProcess11"/>
    <dgm:cxn modelId="{104FBAC4-F103-8C44-AEA4-B52434FCCC01}" type="presOf" srcId="{60ED8340-0C4C-EE4A-A93D-12BB14A481E8}" destId="{B7E953B2-517D-1E48-BCD7-19C2AF470A25}" srcOrd="0" destOrd="0" presId="urn:microsoft.com/office/officeart/2005/8/layout/hProcess11"/>
    <dgm:cxn modelId="{7686F0CC-2C42-254D-AF02-C2EF4FAD0C6F}" srcId="{426C36A4-96DF-5748-9997-06D356BC5E22}" destId="{7015E209-61CB-5045-B391-554768571407}" srcOrd="0" destOrd="0" parTransId="{0C25A3C0-4697-9D46-A105-8EEB90785C5D}" sibTransId="{9FE6A665-296F-D746-88A0-B61CE7397CF8}"/>
    <dgm:cxn modelId="{76344707-F11F-3B4F-A068-3C7F69F2C90E}" type="presParOf" srcId="{9C94C196-4397-5747-A652-D264D4FEA7FB}" destId="{8D239878-0953-D24D-AB28-4410346F12E1}" srcOrd="0" destOrd="0" presId="urn:microsoft.com/office/officeart/2005/8/layout/hProcess11"/>
    <dgm:cxn modelId="{4F1FDDF1-2718-8647-AE26-B00AF735FA5B}" type="presParOf" srcId="{9C94C196-4397-5747-A652-D264D4FEA7FB}" destId="{7D5727CA-1D75-DC45-92B9-C33342825906}" srcOrd="1" destOrd="0" presId="urn:microsoft.com/office/officeart/2005/8/layout/hProcess11"/>
    <dgm:cxn modelId="{2E95C3D6-36C7-5548-94EA-D8C3C268A0F9}" type="presParOf" srcId="{7D5727CA-1D75-DC45-92B9-C33342825906}" destId="{3D1B0238-4B3C-0F47-8180-339204284AF8}" srcOrd="0" destOrd="0" presId="urn:microsoft.com/office/officeart/2005/8/layout/hProcess11"/>
    <dgm:cxn modelId="{AA640CE2-D561-4244-99A3-1D7D8F36A5F2}" type="presParOf" srcId="{3D1B0238-4B3C-0F47-8180-339204284AF8}" destId="{269AE79F-AD2D-A84D-A53E-F1FB78B974BD}" srcOrd="0" destOrd="0" presId="urn:microsoft.com/office/officeart/2005/8/layout/hProcess11"/>
    <dgm:cxn modelId="{3E223A23-4E1E-6342-AE7E-B6CB0300E4EB}" type="presParOf" srcId="{3D1B0238-4B3C-0F47-8180-339204284AF8}" destId="{E4BAC01D-2B7F-DF40-9C04-EF02D143BCC9}" srcOrd="1" destOrd="0" presId="urn:microsoft.com/office/officeart/2005/8/layout/hProcess11"/>
    <dgm:cxn modelId="{D6CF1D49-CDB7-674D-A054-A307941B19CF}" type="presParOf" srcId="{3D1B0238-4B3C-0F47-8180-339204284AF8}" destId="{B9410C63-3ED1-104D-97D7-C141710B5E92}" srcOrd="2" destOrd="0" presId="urn:microsoft.com/office/officeart/2005/8/layout/hProcess11"/>
    <dgm:cxn modelId="{E4193922-8CC6-514D-A74E-EF3B141A4AE1}" type="presParOf" srcId="{7D5727CA-1D75-DC45-92B9-C33342825906}" destId="{A340D117-E6DF-0D40-A623-EF3035D43A14}" srcOrd="1" destOrd="0" presId="urn:microsoft.com/office/officeart/2005/8/layout/hProcess11"/>
    <dgm:cxn modelId="{3F54C54E-49A4-7945-932C-2728E0FEE3D5}" type="presParOf" srcId="{7D5727CA-1D75-DC45-92B9-C33342825906}" destId="{48AEC6A9-A3BB-AC46-B6D1-95281861E9BB}" srcOrd="2" destOrd="0" presId="urn:microsoft.com/office/officeart/2005/8/layout/hProcess11"/>
    <dgm:cxn modelId="{521840AC-7B2E-E743-A1DB-624EE136D008}" type="presParOf" srcId="{48AEC6A9-A3BB-AC46-B6D1-95281861E9BB}" destId="{AA39FEB8-4F13-6842-90E7-7179513C2883}" srcOrd="0" destOrd="0" presId="urn:microsoft.com/office/officeart/2005/8/layout/hProcess11"/>
    <dgm:cxn modelId="{DCDC769F-9F52-7047-A200-666193CDC55E}" type="presParOf" srcId="{48AEC6A9-A3BB-AC46-B6D1-95281861E9BB}" destId="{D5A58B68-FCE0-594C-89A8-167F463190C7}" srcOrd="1" destOrd="0" presId="urn:microsoft.com/office/officeart/2005/8/layout/hProcess11"/>
    <dgm:cxn modelId="{5262916C-C9C0-FF47-B832-E24F03296ED2}" type="presParOf" srcId="{48AEC6A9-A3BB-AC46-B6D1-95281861E9BB}" destId="{DC97E8CE-60BA-9643-8CE7-AD2BC785FBBE}" srcOrd="2" destOrd="0" presId="urn:microsoft.com/office/officeart/2005/8/layout/hProcess11"/>
    <dgm:cxn modelId="{70B82641-E886-BE49-8EBB-ACF5D274A443}" type="presParOf" srcId="{7D5727CA-1D75-DC45-92B9-C33342825906}" destId="{27F19551-620E-5746-9BFE-F8CFA2678998}" srcOrd="3" destOrd="0" presId="urn:microsoft.com/office/officeart/2005/8/layout/hProcess11"/>
    <dgm:cxn modelId="{D7B9D957-A9B6-F648-AF2E-31DE7E9C41C9}" type="presParOf" srcId="{7D5727CA-1D75-DC45-92B9-C33342825906}" destId="{0A368C5B-32C0-B84E-A6F7-C185F4F18E5D}" srcOrd="4" destOrd="0" presId="urn:microsoft.com/office/officeart/2005/8/layout/hProcess11"/>
    <dgm:cxn modelId="{FC0350D9-3BC9-5D42-AD2E-996840B6C559}" type="presParOf" srcId="{0A368C5B-32C0-B84E-A6F7-C185F4F18E5D}" destId="{DD820194-B3DF-3B49-B9ED-61CBD95ECA12}" srcOrd="0" destOrd="0" presId="urn:microsoft.com/office/officeart/2005/8/layout/hProcess11"/>
    <dgm:cxn modelId="{D5C0E92E-89A6-FE48-A28E-5064A618F767}" type="presParOf" srcId="{0A368C5B-32C0-B84E-A6F7-C185F4F18E5D}" destId="{DC2D55E0-4420-7840-A591-F950FA7F560E}" srcOrd="1" destOrd="0" presId="urn:microsoft.com/office/officeart/2005/8/layout/hProcess11"/>
    <dgm:cxn modelId="{A1820B65-DE67-3A45-8974-6F70DB3D9330}" type="presParOf" srcId="{0A368C5B-32C0-B84E-A6F7-C185F4F18E5D}" destId="{AF29F733-6E21-504B-8688-ED325A012326}" srcOrd="2" destOrd="0" presId="urn:microsoft.com/office/officeart/2005/8/layout/hProcess11"/>
    <dgm:cxn modelId="{CA2B0C56-9C2C-D849-AF4E-2A5FF82C99E5}" type="presParOf" srcId="{7D5727CA-1D75-DC45-92B9-C33342825906}" destId="{C1493631-51A8-7646-AC3C-4E62E2FE4827}" srcOrd="5" destOrd="0" presId="urn:microsoft.com/office/officeart/2005/8/layout/hProcess11"/>
    <dgm:cxn modelId="{37B3EF73-D1B9-0B48-B24D-1AB585B63330}" type="presParOf" srcId="{7D5727CA-1D75-DC45-92B9-C33342825906}" destId="{87944CC9-1F22-7248-BE4D-E302DC5F4C02}" srcOrd="6" destOrd="0" presId="urn:microsoft.com/office/officeart/2005/8/layout/hProcess11"/>
    <dgm:cxn modelId="{E4BDC16F-BA35-334E-9B3C-B6A1B53BBD5D}" type="presParOf" srcId="{87944CC9-1F22-7248-BE4D-E302DC5F4C02}" destId="{B7E953B2-517D-1E48-BCD7-19C2AF470A25}" srcOrd="0" destOrd="0" presId="urn:microsoft.com/office/officeart/2005/8/layout/hProcess11"/>
    <dgm:cxn modelId="{67AA192C-37EE-2D49-A4D0-2113D2B29B68}" type="presParOf" srcId="{87944CC9-1F22-7248-BE4D-E302DC5F4C02}" destId="{26608E29-072E-6745-AE4E-B250960414E0}" srcOrd="1" destOrd="0" presId="urn:microsoft.com/office/officeart/2005/8/layout/hProcess11"/>
    <dgm:cxn modelId="{57E57DC2-E7F6-8148-BD8D-C91B68D388D5}" type="presParOf" srcId="{87944CC9-1F22-7248-BE4D-E302DC5F4C02}" destId="{F0ED7E82-F5A0-4E41-BE8B-7CC3A4E0A582}" srcOrd="2" destOrd="0" presId="urn:microsoft.com/office/officeart/2005/8/layout/hProcess11"/>
    <dgm:cxn modelId="{9B5E8478-2EF0-A049-97AE-2924A07BCD6B}" type="presParOf" srcId="{7D5727CA-1D75-DC45-92B9-C33342825906}" destId="{30AB00E2-358C-324D-B487-8AA64E662161}" srcOrd="7" destOrd="0" presId="urn:microsoft.com/office/officeart/2005/8/layout/hProcess11"/>
    <dgm:cxn modelId="{D56F8E89-B28E-9F46-A0B0-EDBB87F8AA86}" type="presParOf" srcId="{7D5727CA-1D75-DC45-92B9-C33342825906}" destId="{1ADBB04C-D140-364B-8FF9-7A81A7B35BA0}" srcOrd="8" destOrd="0" presId="urn:microsoft.com/office/officeart/2005/8/layout/hProcess11"/>
    <dgm:cxn modelId="{71FF8A36-39B3-CA4E-8358-0753841CF335}" type="presParOf" srcId="{1ADBB04C-D140-364B-8FF9-7A81A7B35BA0}" destId="{CB731189-60FA-8743-98A3-0A6530A73E12}" srcOrd="0" destOrd="0" presId="urn:microsoft.com/office/officeart/2005/8/layout/hProcess11"/>
    <dgm:cxn modelId="{8F1C1657-5165-484C-8E87-440309AE985A}" type="presParOf" srcId="{1ADBB04C-D140-364B-8FF9-7A81A7B35BA0}" destId="{9F1FBD59-E618-0148-9918-AC733CAF772D}" srcOrd="1" destOrd="0" presId="urn:microsoft.com/office/officeart/2005/8/layout/hProcess11"/>
    <dgm:cxn modelId="{BA920ECF-B1E1-2A4D-BD4C-B5DCC655EBEA}" type="presParOf" srcId="{1ADBB04C-D140-364B-8FF9-7A81A7B35BA0}" destId="{899FCC44-FE2F-C547-B556-2FD3434995C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8A1956-4C05-3840-B633-B9B9C3BBB93B}" type="doc">
      <dgm:prSet loTypeId="urn:microsoft.com/office/officeart/2005/8/layout/pyramid2" loCatId="list" qsTypeId="urn:microsoft.com/office/officeart/2005/8/quickstyle/simple4" qsCatId="simple" csTypeId="urn:microsoft.com/office/officeart/2005/8/colors/accent1_2" csCatId="accent1" phldr="1"/>
      <dgm:spPr/>
    </dgm:pt>
    <dgm:pt modelId="{2A7E0A70-7517-C54F-992E-058788DBB8C1}">
      <dgm:prSet phldrT="[Text]"/>
      <dgm:spPr/>
      <dgm:t>
        <a:bodyPr/>
        <a:lstStyle/>
        <a:p>
          <a:r>
            <a:rPr lang="en-US"/>
            <a:t>Foreground process</a:t>
          </a:r>
        </a:p>
      </dgm:t>
    </dgm:pt>
    <dgm:pt modelId="{6F27DD3E-C098-2F47-B38E-9B5D2430E6BD}" type="parTrans" cxnId="{2832D4D4-E908-4443-8F8F-84CACA04B934}">
      <dgm:prSet/>
      <dgm:spPr/>
      <dgm:t>
        <a:bodyPr/>
        <a:lstStyle/>
        <a:p>
          <a:endParaRPr lang="en-US"/>
        </a:p>
      </dgm:t>
    </dgm:pt>
    <dgm:pt modelId="{7840926E-853F-CF42-9A8A-00A56E79A025}" type="sibTrans" cxnId="{2832D4D4-E908-4443-8F8F-84CACA04B934}">
      <dgm:prSet/>
      <dgm:spPr/>
      <dgm:t>
        <a:bodyPr/>
        <a:lstStyle/>
        <a:p>
          <a:endParaRPr lang="en-US"/>
        </a:p>
      </dgm:t>
    </dgm:pt>
    <dgm:pt modelId="{6525CCC1-8A2A-6D46-852E-4C6B2B3C1FA6}">
      <dgm:prSet/>
      <dgm:spPr/>
      <dgm:t>
        <a:bodyPr/>
        <a:lstStyle/>
        <a:p>
          <a:r>
            <a:rPr lang="en-US"/>
            <a:t>Visible process</a:t>
          </a:r>
          <a:endParaRPr lang="en-US" dirty="0"/>
        </a:p>
      </dgm:t>
    </dgm:pt>
    <dgm:pt modelId="{956F9B27-200E-B64B-AB18-4F3832F5640B}" type="parTrans" cxnId="{D31A3265-68AA-BA4C-BFE1-161CE11E3D27}">
      <dgm:prSet/>
      <dgm:spPr/>
      <dgm:t>
        <a:bodyPr/>
        <a:lstStyle/>
        <a:p>
          <a:endParaRPr lang="en-US"/>
        </a:p>
      </dgm:t>
    </dgm:pt>
    <dgm:pt modelId="{A22951EF-E270-6E48-9AA5-C1A41B9E825E}" type="sibTrans" cxnId="{D31A3265-68AA-BA4C-BFE1-161CE11E3D27}">
      <dgm:prSet/>
      <dgm:spPr/>
      <dgm:t>
        <a:bodyPr/>
        <a:lstStyle/>
        <a:p>
          <a:endParaRPr lang="en-US"/>
        </a:p>
      </dgm:t>
    </dgm:pt>
    <dgm:pt modelId="{E9B74022-B45C-4D49-AD5F-09C9BA4A370B}">
      <dgm:prSet/>
      <dgm:spPr/>
      <dgm:t>
        <a:bodyPr/>
        <a:lstStyle/>
        <a:p>
          <a:r>
            <a:rPr lang="en-US"/>
            <a:t>Service process</a:t>
          </a:r>
          <a:endParaRPr lang="en-US" dirty="0"/>
        </a:p>
      </dgm:t>
    </dgm:pt>
    <dgm:pt modelId="{65110151-DF81-384D-82CB-005A1E532032}" type="parTrans" cxnId="{59B38F26-B889-ED46-8C63-D2B620ED82CD}">
      <dgm:prSet/>
      <dgm:spPr/>
      <dgm:t>
        <a:bodyPr/>
        <a:lstStyle/>
        <a:p>
          <a:endParaRPr lang="en-US"/>
        </a:p>
      </dgm:t>
    </dgm:pt>
    <dgm:pt modelId="{6245189E-0CB1-5E43-9AA1-4D4718E6BFAA}" type="sibTrans" cxnId="{59B38F26-B889-ED46-8C63-D2B620ED82CD}">
      <dgm:prSet/>
      <dgm:spPr/>
      <dgm:t>
        <a:bodyPr/>
        <a:lstStyle/>
        <a:p>
          <a:endParaRPr lang="en-US"/>
        </a:p>
      </dgm:t>
    </dgm:pt>
    <dgm:pt modelId="{5094971A-CC5A-F843-A092-61E28811F2F6}">
      <dgm:prSet/>
      <dgm:spPr/>
      <dgm:t>
        <a:bodyPr/>
        <a:lstStyle/>
        <a:p>
          <a:r>
            <a:rPr lang="en-US"/>
            <a:t>Background process</a:t>
          </a:r>
          <a:endParaRPr lang="en-US" dirty="0"/>
        </a:p>
      </dgm:t>
    </dgm:pt>
    <dgm:pt modelId="{7C445866-2715-F847-82DD-51C8534D5880}" type="parTrans" cxnId="{74F292BA-4A3A-494E-AFAE-D5E759617499}">
      <dgm:prSet/>
      <dgm:spPr/>
      <dgm:t>
        <a:bodyPr/>
        <a:lstStyle/>
        <a:p>
          <a:endParaRPr lang="en-US"/>
        </a:p>
      </dgm:t>
    </dgm:pt>
    <dgm:pt modelId="{61098769-9EB2-6643-844A-911CC4E7AF4A}" type="sibTrans" cxnId="{74F292BA-4A3A-494E-AFAE-D5E759617499}">
      <dgm:prSet/>
      <dgm:spPr/>
      <dgm:t>
        <a:bodyPr/>
        <a:lstStyle/>
        <a:p>
          <a:endParaRPr lang="en-US"/>
        </a:p>
      </dgm:t>
    </dgm:pt>
    <dgm:pt modelId="{B4ECEAA0-8F58-9B42-9C4E-D97BDAA6B67A}">
      <dgm:prSet/>
      <dgm:spPr/>
      <dgm:t>
        <a:bodyPr/>
        <a:lstStyle/>
        <a:p>
          <a:r>
            <a:rPr lang="en-US" dirty="0"/>
            <a:t>Empty process</a:t>
          </a:r>
        </a:p>
      </dgm:t>
    </dgm:pt>
    <dgm:pt modelId="{21789603-A659-D641-998C-11DC26BF358D}" type="parTrans" cxnId="{92FC9CF8-4B85-2746-9F7E-4BBA64F8EB57}">
      <dgm:prSet/>
      <dgm:spPr/>
      <dgm:t>
        <a:bodyPr/>
        <a:lstStyle/>
        <a:p>
          <a:endParaRPr lang="en-US"/>
        </a:p>
      </dgm:t>
    </dgm:pt>
    <dgm:pt modelId="{DC8A5F1B-85FA-B64B-99C5-5E76A2DC20BD}" type="sibTrans" cxnId="{92FC9CF8-4B85-2746-9F7E-4BBA64F8EB57}">
      <dgm:prSet/>
      <dgm:spPr/>
      <dgm:t>
        <a:bodyPr/>
        <a:lstStyle/>
        <a:p>
          <a:endParaRPr lang="en-US"/>
        </a:p>
      </dgm:t>
    </dgm:pt>
    <dgm:pt modelId="{3792B750-9A60-F84C-87EB-9044A4FD5D47}" type="pres">
      <dgm:prSet presAssocID="{A58A1956-4C05-3840-B633-B9B9C3BBB93B}" presName="compositeShape" presStyleCnt="0">
        <dgm:presLayoutVars>
          <dgm:dir/>
          <dgm:resizeHandles/>
        </dgm:presLayoutVars>
      </dgm:prSet>
      <dgm:spPr/>
    </dgm:pt>
    <dgm:pt modelId="{F26ADAFC-8F77-0A4B-8EBC-CE98AEB27895}" type="pres">
      <dgm:prSet presAssocID="{A58A1956-4C05-3840-B633-B9B9C3BBB93B}" presName="pyramid" presStyleLbl="node1" presStyleIdx="0" presStyleCnt="1"/>
      <dgm:spPr/>
    </dgm:pt>
    <dgm:pt modelId="{D571795D-1CF7-CD44-B67B-3F8B10E53225}" type="pres">
      <dgm:prSet presAssocID="{A58A1956-4C05-3840-B633-B9B9C3BBB93B}" presName="theList" presStyleCnt="0"/>
      <dgm:spPr/>
    </dgm:pt>
    <dgm:pt modelId="{D7F236B6-343E-6D4F-B3F6-E91247AE0537}" type="pres">
      <dgm:prSet presAssocID="{2A7E0A70-7517-C54F-992E-058788DBB8C1}" presName="aNode" presStyleLbl="fgAcc1" presStyleIdx="0" presStyleCnt="5">
        <dgm:presLayoutVars>
          <dgm:bulletEnabled val="1"/>
        </dgm:presLayoutVars>
      </dgm:prSet>
      <dgm:spPr/>
    </dgm:pt>
    <dgm:pt modelId="{602BF3DB-B5F3-664F-8CA4-6B2303F1808E}" type="pres">
      <dgm:prSet presAssocID="{2A7E0A70-7517-C54F-992E-058788DBB8C1}" presName="aSpace" presStyleCnt="0"/>
      <dgm:spPr/>
    </dgm:pt>
    <dgm:pt modelId="{D3733D29-E208-EF4A-9AEF-65F84BCE6E23}" type="pres">
      <dgm:prSet presAssocID="{6525CCC1-8A2A-6D46-852E-4C6B2B3C1FA6}" presName="aNode" presStyleLbl="fgAcc1" presStyleIdx="1" presStyleCnt="5">
        <dgm:presLayoutVars>
          <dgm:bulletEnabled val="1"/>
        </dgm:presLayoutVars>
      </dgm:prSet>
      <dgm:spPr/>
    </dgm:pt>
    <dgm:pt modelId="{070055A0-6F91-AA4F-9323-F543E77EE22B}" type="pres">
      <dgm:prSet presAssocID="{6525CCC1-8A2A-6D46-852E-4C6B2B3C1FA6}" presName="aSpace" presStyleCnt="0"/>
      <dgm:spPr/>
    </dgm:pt>
    <dgm:pt modelId="{18B59D32-1887-2E44-BF45-4BE4E74A7629}" type="pres">
      <dgm:prSet presAssocID="{E9B74022-B45C-4D49-AD5F-09C9BA4A370B}" presName="aNode" presStyleLbl="fgAcc1" presStyleIdx="2" presStyleCnt="5">
        <dgm:presLayoutVars>
          <dgm:bulletEnabled val="1"/>
        </dgm:presLayoutVars>
      </dgm:prSet>
      <dgm:spPr/>
    </dgm:pt>
    <dgm:pt modelId="{B8AC2C98-B58A-5B42-AF37-6C98D99C8645}" type="pres">
      <dgm:prSet presAssocID="{E9B74022-B45C-4D49-AD5F-09C9BA4A370B}" presName="aSpace" presStyleCnt="0"/>
      <dgm:spPr/>
    </dgm:pt>
    <dgm:pt modelId="{47D5B74A-039D-3D40-8FCA-1558254F17B2}" type="pres">
      <dgm:prSet presAssocID="{5094971A-CC5A-F843-A092-61E28811F2F6}" presName="aNode" presStyleLbl="fgAcc1" presStyleIdx="3" presStyleCnt="5">
        <dgm:presLayoutVars>
          <dgm:bulletEnabled val="1"/>
        </dgm:presLayoutVars>
      </dgm:prSet>
      <dgm:spPr/>
    </dgm:pt>
    <dgm:pt modelId="{5617B59D-BD4D-9D42-859D-841F9C49A71F}" type="pres">
      <dgm:prSet presAssocID="{5094971A-CC5A-F843-A092-61E28811F2F6}" presName="aSpace" presStyleCnt="0"/>
      <dgm:spPr/>
    </dgm:pt>
    <dgm:pt modelId="{BF037080-3959-DE49-B667-1EFD3F32EFD5}" type="pres">
      <dgm:prSet presAssocID="{B4ECEAA0-8F58-9B42-9C4E-D97BDAA6B67A}" presName="aNode" presStyleLbl="fgAcc1" presStyleIdx="4" presStyleCnt="5">
        <dgm:presLayoutVars>
          <dgm:bulletEnabled val="1"/>
        </dgm:presLayoutVars>
      </dgm:prSet>
      <dgm:spPr/>
    </dgm:pt>
    <dgm:pt modelId="{845BD1E6-26B2-CC48-8CB6-322CCB99CD3D}" type="pres">
      <dgm:prSet presAssocID="{B4ECEAA0-8F58-9B42-9C4E-D97BDAA6B67A}" presName="aSpace" presStyleCnt="0"/>
      <dgm:spPr/>
    </dgm:pt>
  </dgm:ptLst>
  <dgm:cxnLst>
    <dgm:cxn modelId="{59B38F26-B889-ED46-8C63-D2B620ED82CD}" srcId="{A58A1956-4C05-3840-B633-B9B9C3BBB93B}" destId="{E9B74022-B45C-4D49-AD5F-09C9BA4A370B}" srcOrd="2" destOrd="0" parTransId="{65110151-DF81-384D-82CB-005A1E532032}" sibTransId="{6245189E-0CB1-5E43-9AA1-4D4718E6BFAA}"/>
    <dgm:cxn modelId="{BC4A3831-B1A9-D547-BC0D-05E688E9C5F6}" type="presOf" srcId="{5094971A-CC5A-F843-A092-61E28811F2F6}" destId="{47D5B74A-039D-3D40-8FCA-1558254F17B2}" srcOrd="0" destOrd="0" presId="urn:microsoft.com/office/officeart/2005/8/layout/pyramid2"/>
    <dgm:cxn modelId="{DBDC8A3D-5362-554B-824E-4DF44B5E7C6A}" type="presOf" srcId="{E9B74022-B45C-4D49-AD5F-09C9BA4A370B}" destId="{18B59D32-1887-2E44-BF45-4BE4E74A7629}" srcOrd="0" destOrd="0" presId="urn:microsoft.com/office/officeart/2005/8/layout/pyramid2"/>
    <dgm:cxn modelId="{4234E447-F2E3-D240-A108-71510E67A0E4}" type="presOf" srcId="{2A7E0A70-7517-C54F-992E-058788DBB8C1}" destId="{D7F236B6-343E-6D4F-B3F6-E91247AE0537}" srcOrd="0" destOrd="0" presId="urn:microsoft.com/office/officeart/2005/8/layout/pyramid2"/>
    <dgm:cxn modelId="{D31A3265-68AA-BA4C-BFE1-161CE11E3D27}" srcId="{A58A1956-4C05-3840-B633-B9B9C3BBB93B}" destId="{6525CCC1-8A2A-6D46-852E-4C6B2B3C1FA6}" srcOrd="1" destOrd="0" parTransId="{956F9B27-200E-B64B-AB18-4F3832F5640B}" sibTransId="{A22951EF-E270-6E48-9AA5-C1A41B9E825E}"/>
    <dgm:cxn modelId="{FEA3A27C-B4A3-E64F-B29C-6E8C86707107}" type="presOf" srcId="{6525CCC1-8A2A-6D46-852E-4C6B2B3C1FA6}" destId="{D3733D29-E208-EF4A-9AEF-65F84BCE6E23}" srcOrd="0" destOrd="0" presId="urn:microsoft.com/office/officeart/2005/8/layout/pyramid2"/>
    <dgm:cxn modelId="{671BF78D-3607-2145-B364-FE28594A1037}" type="presOf" srcId="{A58A1956-4C05-3840-B633-B9B9C3BBB93B}" destId="{3792B750-9A60-F84C-87EB-9044A4FD5D47}" srcOrd="0" destOrd="0" presId="urn:microsoft.com/office/officeart/2005/8/layout/pyramid2"/>
    <dgm:cxn modelId="{5B520692-0019-5A44-ADCC-25617AFC8CD8}" type="presOf" srcId="{B4ECEAA0-8F58-9B42-9C4E-D97BDAA6B67A}" destId="{BF037080-3959-DE49-B667-1EFD3F32EFD5}" srcOrd="0" destOrd="0" presId="urn:microsoft.com/office/officeart/2005/8/layout/pyramid2"/>
    <dgm:cxn modelId="{74F292BA-4A3A-494E-AFAE-D5E759617499}" srcId="{A58A1956-4C05-3840-B633-B9B9C3BBB93B}" destId="{5094971A-CC5A-F843-A092-61E28811F2F6}" srcOrd="3" destOrd="0" parTransId="{7C445866-2715-F847-82DD-51C8534D5880}" sibTransId="{61098769-9EB2-6643-844A-911CC4E7AF4A}"/>
    <dgm:cxn modelId="{2832D4D4-E908-4443-8F8F-84CACA04B934}" srcId="{A58A1956-4C05-3840-B633-B9B9C3BBB93B}" destId="{2A7E0A70-7517-C54F-992E-058788DBB8C1}" srcOrd="0" destOrd="0" parTransId="{6F27DD3E-C098-2F47-B38E-9B5D2430E6BD}" sibTransId="{7840926E-853F-CF42-9A8A-00A56E79A025}"/>
    <dgm:cxn modelId="{92FC9CF8-4B85-2746-9F7E-4BBA64F8EB57}" srcId="{A58A1956-4C05-3840-B633-B9B9C3BBB93B}" destId="{B4ECEAA0-8F58-9B42-9C4E-D97BDAA6B67A}" srcOrd="4" destOrd="0" parTransId="{21789603-A659-D641-998C-11DC26BF358D}" sibTransId="{DC8A5F1B-85FA-B64B-99C5-5E76A2DC20BD}"/>
    <dgm:cxn modelId="{E8A780BE-79E3-1147-BB1D-E98BB15DD631}" type="presParOf" srcId="{3792B750-9A60-F84C-87EB-9044A4FD5D47}" destId="{F26ADAFC-8F77-0A4B-8EBC-CE98AEB27895}" srcOrd="0" destOrd="0" presId="urn:microsoft.com/office/officeart/2005/8/layout/pyramid2"/>
    <dgm:cxn modelId="{BC1616A4-399A-254C-8BC1-C808AA2B725F}" type="presParOf" srcId="{3792B750-9A60-F84C-87EB-9044A4FD5D47}" destId="{D571795D-1CF7-CD44-B67B-3F8B10E53225}" srcOrd="1" destOrd="0" presId="urn:microsoft.com/office/officeart/2005/8/layout/pyramid2"/>
    <dgm:cxn modelId="{ED1B2609-089D-C242-9C22-9B94EE7B376D}" type="presParOf" srcId="{D571795D-1CF7-CD44-B67B-3F8B10E53225}" destId="{D7F236B6-343E-6D4F-B3F6-E91247AE0537}" srcOrd="0" destOrd="0" presId="urn:microsoft.com/office/officeart/2005/8/layout/pyramid2"/>
    <dgm:cxn modelId="{E8E46B55-9A5F-894E-B328-99C57F8E8E20}" type="presParOf" srcId="{D571795D-1CF7-CD44-B67B-3F8B10E53225}" destId="{602BF3DB-B5F3-664F-8CA4-6B2303F1808E}" srcOrd="1" destOrd="0" presId="urn:microsoft.com/office/officeart/2005/8/layout/pyramid2"/>
    <dgm:cxn modelId="{FC8EC818-F029-6849-BF2F-58289DC90A49}" type="presParOf" srcId="{D571795D-1CF7-CD44-B67B-3F8B10E53225}" destId="{D3733D29-E208-EF4A-9AEF-65F84BCE6E23}" srcOrd="2" destOrd="0" presId="urn:microsoft.com/office/officeart/2005/8/layout/pyramid2"/>
    <dgm:cxn modelId="{9E81B988-DB37-5A48-82B9-66D08B6FA0BE}" type="presParOf" srcId="{D571795D-1CF7-CD44-B67B-3F8B10E53225}" destId="{070055A0-6F91-AA4F-9323-F543E77EE22B}" srcOrd="3" destOrd="0" presId="urn:microsoft.com/office/officeart/2005/8/layout/pyramid2"/>
    <dgm:cxn modelId="{2E61E725-317C-494B-BB02-613DD1FA80B3}" type="presParOf" srcId="{D571795D-1CF7-CD44-B67B-3F8B10E53225}" destId="{18B59D32-1887-2E44-BF45-4BE4E74A7629}" srcOrd="4" destOrd="0" presId="urn:microsoft.com/office/officeart/2005/8/layout/pyramid2"/>
    <dgm:cxn modelId="{BDCB39BA-C2CB-6B4F-AB2C-F7DF91197CCB}" type="presParOf" srcId="{D571795D-1CF7-CD44-B67B-3F8B10E53225}" destId="{B8AC2C98-B58A-5B42-AF37-6C98D99C8645}" srcOrd="5" destOrd="0" presId="urn:microsoft.com/office/officeart/2005/8/layout/pyramid2"/>
    <dgm:cxn modelId="{9863E522-94AD-3541-BD42-D33FBEB86982}" type="presParOf" srcId="{D571795D-1CF7-CD44-B67B-3F8B10E53225}" destId="{47D5B74A-039D-3D40-8FCA-1558254F17B2}" srcOrd="6" destOrd="0" presId="urn:microsoft.com/office/officeart/2005/8/layout/pyramid2"/>
    <dgm:cxn modelId="{CC54DBE6-F472-AB40-91CE-A92A2B42E208}" type="presParOf" srcId="{D571795D-1CF7-CD44-B67B-3F8B10E53225}" destId="{5617B59D-BD4D-9D42-859D-841F9C49A71F}" srcOrd="7" destOrd="0" presId="urn:microsoft.com/office/officeart/2005/8/layout/pyramid2"/>
    <dgm:cxn modelId="{9DBE26B9-AAF1-674D-9080-D5F07B5FE4BE}" type="presParOf" srcId="{D571795D-1CF7-CD44-B67B-3F8B10E53225}" destId="{BF037080-3959-DE49-B667-1EFD3F32EFD5}" srcOrd="8" destOrd="0" presId="urn:microsoft.com/office/officeart/2005/8/layout/pyramid2"/>
    <dgm:cxn modelId="{1349E223-CAFD-3347-AB22-106AD3DB72CE}" type="presParOf" srcId="{D571795D-1CF7-CD44-B67B-3F8B10E53225}" destId="{845BD1E6-26B2-CC48-8CB6-322CCB99CD3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dgm:t>
        <a:bodyPr/>
        <a:lstStyle/>
        <a:p>
          <a:pPr rtl="0"/>
          <a:r>
            <a:rPr lang="en-US" sz="1800" dirty="0"/>
            <a:t>Takes less time to create a new thread than a process</a:t>
          </a:r>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a:t>Less time to terminate a thread than a process</a:t>
          </a:r>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a:t>Switching between two threads takes less time than switching between processes</a:t>
          </a:r>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a:t>Threads enhance efficiency in communication between programs</a:t>
          </a:r>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13305" custScaleY="273175">
        <dgm:presLayoutVars>
          <dgm:chMax val="1"/>
          <dgm:bulletEnabled val="1"/>
        </dgm:presLayoutVars>
      </dgm:prSet>
      <dgm:spPr/>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custLinFactNeighborX="46084" custLinFactNeighborY="-15907"/>
      <dgm:spPr/>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custLinFactNeighborX="15062" custLinFactNeighborY="13787"/>
      <dgm:spPr/>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custLinFactNeighborX="42309" custLinFactNeighborY="-27021"/>
      <dgm:spPr/>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pt>
    <dgm:pt modelId="{F945C3D2-839E-724B-B409-98982F52C1F6}" type="pres">
      <dgm:prSet presAssocID="{AD34B155-D904-644D-95D1-187D4C7439BD}" presName="childNode2tx" presStyleLbl="bgAcc1" presStyleIdx="3" presStyleCnt="4">
        <dgm:presLayoutVars>
          <dgm:bulletEnabled val="1"/>
        </dgm:presLayoutVars>
      </dgm:prSet>
      <dgm:spPr/>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pt>
    <dgm:pt modelId="{895F1F65-BB13-4C40-8BB6-33B7764587BE}" type="pres">
      <dgm:prSet presAssocID="{AD34B155-D904-644D-95D1-187D4C7439BD}" presName="connSite2" presStyleCnt="0"/>
      <dgm:spPr/>
    </dgm:pt>
  </dgm:ptLst>
  <dgm:cxnLst>
    <dgm:cxn modelId="{EE406D00-A366-AB41-B013-79960A0EF781}" srcId="{18612792-3CCB-3147-AB6A-564A067D979F}" destId="{AFA0CC6C-5A11-3541-A96B-BBB9E8F10083}" srcOrd="0" destOrd="0" parTransId="{0051A69D-4669-124D-85A6-0A75C8565B53}" sibTransId="{89B2846F-B036-B845-98E7-5447983B519B}"/>
    <dgm:cxn modelId="{180E8125-AA4B-C643-B0A9-30BAA663C34F}" type="presOf" srcId="{AFA0CC6C-5A11-3541-A96B-BBB9E8F10083}" destId="{D4D7556E-CD4B-0F43-B97B-025926CE55A9}"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545C5D4E-2318-DA44-81A1-FE37C177C142}" srcId="{18612792-3CCB-3147-AB6A-564A067D979F}" destId="{72BE931D-4917-064A-8CED-E89B3B49C005}" srcOrd="1" destOrd="0" parTransId="{4B95287D-3311-4B44-822D-7DBF087E83C4}" sibTransId="{383132FC-8629-134A-9906-CD52E08F6531}"/>
    <dgm:cxn modelId="{A4A72253-0BBA-7344-9D1D-57724CA4CFF7}" type="presOf" srcId="{18612792-3CCB-3147-AB6A-564A067D979F}" destId="{F31B188B-EE04-7A41-B087-53347EEFDF99}" srcOrd="0" destOrd="0" presId="urn:microsoft.com/office/officeart/2005/8/layout/hProcess4"/>
    <dgm:cxn modelId="{F18CFC53-E66F-D54D-A0A9-E0D1A5008AA9}" type="presOf" srcId="{72BE931D-4917-064A-8CED-E89B3B49C005}" destId="{F8DEE456-5D02-F24A-9584-7CB10AA1B0B3}" srcOrd="0" destOrd="0" presId="urn:microsoft.com/office/officeart/2005/8/layout/hProcess4"/>
    <dgm:cxn modelId="{940BA88A-F9F1-7D45-9271-B9C226AA413D}" type="presOf" srcId="{AF82CA53-B444-2C4A-A223-DA80E41EF993}" destId="{89B61966-62BD-9A4E-B31E-31C32831A504}" srcOrd="0" destOrd="0" presId="urn:microsoft.com/office/officeart/2005/8/layout/hProcess4"/>
    <dgm:cxn modelId="{ADE447B0-5D6C-354A-ADF8-E51879A47CFD}" type="presOf" srcId="{1765FA09-159F-6843-8FFB-18AA17877074}" destId="{877379AA-74FD-3B4E-B4C4-F6D60C04083B}" srcOrd="0" destOrd="0" presId="urn:microsoft.com/office/officeart/2005/8/layout/hProcess4"/>
    <dgm:cxn modelId="{56ECD6B6-55C3-6F4D-9EA8-6E8C59513E86}" type="presOf" srcId="{383132FC-8629-134A-9906-CD52E08F6531}" destId="{77A16B1F-811E-5249-9C4A-E45362F95CB1}" srcOrd="0" destOrd="0" presId="urn:microsoft.com/office/officeart/2005/8/layout/hProcess4"/>
    <dgm:cxn modelId="{968937C3-02EC-BA4C-84AA-45D66789EA75}" type="presOf" srcId="{89B2846F-B036-B845-98E7-5447983B519B}" destId="{551E1238-A39B-B149-8297-AA72CE9A22C8}" srcOrd="0" destOrd="0" presId="urn:microsoft.com/office/officeart/2005/8/layout/hProcess4"/>
    <dgm:cxn modelId="{F987A7C4-8D40-0F48-A1FE-1B558D6BF5BF}" type="presOf" srcId="{AD34B155-D904-644D-95D1-187D4C7439BD}" destId="{2FCD161A-46FB-A047-ABDE-85957AB23A74}" srcOrd="0" destOrd="0" presId="urn:microsoft.com/office/officeart/2005/8/layout/hProcess4"/>
    <dgm:cxn modelId="{D1A6B5C9-FAE6-E84A-9BDE-4250B3BC4505}" srcId="{18612792-3CCB-3147-AB6A-564A067D979F}" destId="{1765FA09-159F-6843-8FFB-18AA17877074}" srcOrd="2" destOrd="0" parTransId="{2F61D544-E6BE-5A4A-B671-6050A491E6EE}" sibTransId="{AF82CA53-B444-2C4A-A223-DA80E41EF993}"/>
    <dgm:cxn modelId="{3222F891-640D-AD42-8C94-7C268DEDEBB6}" type="presParOf" srcId="{F31B188B-EE04-7A41-B087-53347EEFDF99}" destId="{386799D7-94D7-814E-8B46-9492E2021E75}" srcOrd="0" destOrd="0" presId="urn:microsoft.com/office/officeart/2005/8/layout/hProcess4"/>
    <dgm:cxn modelId="{90E4D77A-56EE-2F49-990C-7AE1DDC76B51}" type="presParOf" srcId="{F31B188B-EE04-7A41-B087-53347EEFDF99}" destId="{49582FC7-E5E8-FD46-97E2-1C712C16B51B}" srcOrd="1" destOrd="0" presId="urn:microsoft.com/office/officeart/2005/8/layout/hProcess4"/>
    <dgm:cxn modelId="{F6F2FB55-BDE9-0944-BC1B-DA9F94DE901D}" type="presParOf" srcId="{F31B188B-EE04-7A41-B087-53347EEFDF99}" destId="{A88E4BEC-E3E1-7A47-8F0D-4E9A043F7A3F}" srcOrd="2" destOrd="0" presId="urn:microsoft.com/office/officeart/2005/8/layout/hProcess4"/>
    <dgm:cxn modelId="{2155CAEA-B517-754F-9AAD-146B68D2F158}" type="presParOf" srcId="{A88E4BEC-E3E1-7A47-8F0D-4E9A043F7A3F}" destId="{6B723AA7-98F1-004E-92ED-62FA82380A40}" srcOrd="0" destOrd="0" presId="urn:microsoft.com/office/officeart/2005/8/layout/hProcess4"/>
    <dgm:cxn modelId="{F745151B-5BBB-2446-9544-9FE260655B5D}" type="presParOf" srcId="{6B723AA7-98F1-004E-92ED-62FA82380A40}" destId="{BC24B6E1-8926-6843-9594-F3E8EEF720BF}" srcOrd="0" destOrd="0" presId="urn:microsoft.com/office/officeart/2005/8/layout/hProcess4"/>
    <dgm:cxn modelId="{26E8E2BA-AE81-A84C-9A4E-9A1B62BEE8A2}" type="presParOf" srcId="{6B723AA7-98F1-004E-92ED-62FA82380A40}" destId="{C025B061-28CD-1A44-A68C-27DC3598CC6C}" srcOrd="1" destOrd="0" presId="urn:microsoft.com/office/officeart/2005/8/layout/hProcess4"/>
    <dgm:cxn modelId="{9BB49F06-B1C4-584D-BBAE-9ED7A8E038CB}" type="presParOf" srcId="{6B723AA7-98F1-004E-92ED-62FA82380A40}" destId="{96DAA187-7B06-664F-AA58-18925EE1891B}" srcOrd="2" destOrd="0" presId="urn:microsoft.com/office/officeart/2005/8/layout/hProcess4"/>
    <dgm:cxn modelId="{6C17A77D-5D65-4E4F-AA15-0DA5FABBAB37}" type="presParOf" srcId="{6B723AA7-98F1-004E-92ED-62FA82380A40}" destId="{D4D7556E-CD4B-0F43-B97B-025926CE55A9}" srcOrd="3" destOrd="0" presId="urn:microsoft.com/office/officeart/2005/8/layout/hProcess4"/>
    <dgm:cxn modelId="{AB97E5D0-B8AF-2E4E-9D43-4AF428888B19}" type="presParOf" srcId="{6B723AA7-98F1-004E-92ED-62FA82380A40}" destId="{7F1022CC-12C5-4345-9F79-304BA44059D2}" srcOrd="4" destOrd="0" presId="urn:microsoft.com/office/officeart/2005/8/layout/hProcess4"/>
    <dgm:cxn modelId="{6DE3C36A-130D-0142-8A8B-A11B597CFDD1}" type="presParOf" srcId="{A88E4BEC-E3E1-7A47-8F0D-4E9A043F7A3F}" destId="{551E1238-A39B-B149-8297-AA72CE9A22C8}" srcOrd="1" destOrd="0" presId="urn:microsoft.com/office/officeart/2005/8/layout/hProcess4"/>
    <dgm:cxn modelId="{5E2C332B-03CA-BA48-84F7-59994B45F481}" type="presParOf" srcId="{A88E4BEC-E3E1-7A47-8F0D-4E9A043F7A3F}" destId="{8E2546F3-012C-2348-9075-98FF862FAE46}" srcOrd="2" destOrd="0" presId="urn:microsoft.com/office/officeart/2005/8/layout/hProcess4"/>
    <dgm:cxn modelId="{0DBD9C3A-0116-6B4E-AC19-CEBC7483CD88}" type="presParOf" srcId="{8E2546F3-012C-2348-9075-98FF862FAE46}" destId="{EE0F488B-75C0-4144-9FD6-ACFC2CF22638}" srcOrd="0" destOrd="0" presId="urn:microsoft.com/office/officeart/2005/8/layout/hProcess4"/>
    <dgm:cxn modelId="{C7CB4255-F153-D945-B3BD-749AC338D846}" type="presParOf" srcId="{8E2546F3-012C-2348-9075-98FF862FAE46}" destId="{5FF00021-0035-EC44-9F54-1581344B5540}" srcOrd="1" destOrd="0" presId="urn:microsoft.com/office/officeart/2005/8/layout/hProcess4"/>
    <dgm:cxn modelId="{63C67E0B-8BD7-BE49-A038-A205322E3730}" type="presParOf" srcId="{8E2546F3-012C-2348-9075-98FF862FAE46}" destId="{07E77F62-D5DE-9246-B8F6-78FD9550873C}" srcOrd="2" destOrd="0" presId="urn:microsoft.com/office/officeart/2005/8/layout/hProcess4"/>
    <dgm:cxn modelId="{87D77665-42E7-AD42-AD1C-7833F837A057}" type="presParOf" srcId="{8E2546F3-012C-2348-9075-98FF862FAE46}" destId="{F8DEE456-5D02-F24A-9584-7CB10AA1B0B3}" srcOrd="3" destOrd="0" presId="urn:microsoft.com/office/officeart/2005/8/layout/hProcess4"/>
    <dgm:cxn modelId="{729EABCC-D3E3-E143-B6A3-132BC3F370C3}" type="presParOf" srcId="{8E2546F3-012C-2348-9075-98FF862FAE46}" destId="{C54100DE-91BD-4440-9BF7-98ED8E46F6C0}" srcOrd="4" destOrd="0" presId="urn:microsoft.com/office/officeart/2005/8/layout/hProcess4"/>
    <dgm:cxn modelId="{ADF060AD-0B76-4349-9807-82E681ABCA1E}" type="presParOf" srcId="{A88E4BEC-E3E1-7A47-8F0D-4E9A043F7A3F}" destId="{77A16B1F-811E-5249-9C4A-E45362F95CB1}" srcOrd="3" destOrd="0" presId="urn:microsoft.com/office/officeart/2005/8/layout/hProcess4"/>
    <dgm:cxn modelId="{DC3E5505-503E-4A42-A4A7-99CA0C0FAC73}" type="presParOf" srcId="{A88E4BEC-E3E1-7A47-8F0D-4E9A043F7A3F}" destId="{C8D35E00-E8F9-344D-A0A4-0805AC08AE07}" srcOrd="4" destOrd="0" presId="urn:microsoft.com/office/officeart/2005/8/layout/hProcess4"/>
    <dgm:cxn modelId="{EE0E036D-5CC8-F745-A21D-DE1BEDF0F902}" type="presParOf" srcId="{C8D35E00-E8F9-344D-A0A4-0805AC08AE07}" destId="{4B113F1A-6971-C74D-93B7-B466E820B9E8}" srcOrd="0" destOrd="0" presId="urn:microsoft.com/office/officeart/2005/8/layout/hProcess4"/>
    <dgm:cxn modelId="{36D3779B-9BC8-C344-A3AF-B32316C89F4C}" type="presParOf" srcId="{C8D35E00-E8F9-344D-A0A4-0805AC08AE07}" destId="{2401F2B1-4C8C-3B40-BFC1-E2B42A50EB44}" srcOrd="1" destOrd="0" presId="urn:microsoft.com/office/officeart/2005/8/layout/hProcess4"/>
    <dgm:cxn modelId="{909B34B4-CD11-D345-BE80-65064DD53013}" type="presParOf" srcId="{C8D35E00-E8F9-344D-A0A4-0805AC08AE07}" destId="{5B12B861-D846-F84D-881F-A2EB39D50CB6}" srcOrd="2" destOrd="0" presId="urn:microsoft.com/office/officeart/2005/8/layout/hProcess4"/>
    <dgm:cxn modelId="{AB5394D5-F1FB-6341-8A2F-6F5505B643CD}" type="presParOf" srcId="{C8D35E00-E8F9-344D-A0A4-0805AC08AE07}" destId="{877379AA-74FD-3B4E-B4C4-F6D60C04083B}" srcOrd="3" destOrd="0" presId="urn:microsoft.com/office/officeart/2005/8/layout/hProcess4"/>
    <dgm:cxn modelId="{276597FA-E361-6942-BB02-87A38B47699C}" type="presParOf" srcId="{C8D35E00-E8F9-344D-A0A4-0805AC08AE07}" destId="{6AA7EA57-E851-8049-A6C9-65B7EF761E43}" srcOrd="4" destOrd="0" presId="urn:microsoft.com/office/officeart/2005/8/layout/hProcess4"/>
    <dgm:cxn modelId="{A7D39F35-DF61-4445-91F3-3BB4A4D78D85}" type="presParOf" srcId="{A88E4BEC-E3E1-7A47-8F0D-4E9A043F7A3F}" destId="{89B61966-62BD-9A4E-B31E-31C32831A504}" srcOrd="5" destOrd="0" presId="urn:microsoft.com/office/officeart/2005/8/layout/hProcess4"/>
    <dgm:cxn modelId="{3835DE35-3800-F343-BD0E-F7CB2405758E}" type="presParOf" srcId="{A88E4BEC-E3E1-7A47-8F0D-4E9A043F7A3F}" destId="{85BABCFF-DEBC-E548-91CD-3B8952718110}" srcOrd="6" destOrd="0" presId="urn:microsoft.com/office/officeart/2005/8/layout/hProcess4"/>
    <dgm:cxn modelId="{987B35A0-3B57-C543-8A26-72955F133D71}" type="presParOf" srcId="{85BABCFF-DEBC-E548-91CD-3B8952718110}" destId="{EA439E54-9D59-AC4A-8214-D756227D4F2A}" srcOrd="0" destOrd="0" presId="urn:microsoft.com/office/officeart/2005/8/layout/hProcess4"/>
    <dgm:cxn modelId="{6130018A-666D-D44A-A9BF-906362F78FEA}" type="presParOf" srcId="{85BABCFF-DEBC-E548-91CD-3B8952718110}" destId="{E1E1BC13-FC71-954D-A46E-211E173FDACF}" srcOrd="1" destOrd="0" presId="urn:microsoft.com/office/officeart/2005/8/layout/hProcess4"/>
    <dgm:cxn modelId="{6D2270B8-FB16-D04B-95B1-2B4D131E7726}" type="presParOf" srcId="{85BABCFF-DEBC-E548-91CD-3B8952718110}" destId="{F945C3D2-839E-724B-B409-98982F52C1F6}" srcOrd="2" destOrd="0" presId="urn:microsoft.com/office/officeart/2005/8/layout/hProcess4"/>
    <dgm:cxn modelId="{A65ADEEB-CC3A-AD4D-8603-6EDFD5530A00}" type="presParOf" srcId="{85BABCFF-DEBC-E548-91CD-3B8952718110}" destId="{2FCD161A-46FB-A047-ABDE-85957AB23A74}" srcOrd="3" destOrd="0" presId="urn:microsoft.com/office/officeart/2005/8/layout/hProcess4"/>
    <dgm:cxn modelId="{648E9F4F-E251-574F-8AB9-AFDCE85E38F4}"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a:solidFill>
                <a:schemeClr val="tx1">
                  <a:lumMod val="85000"/>
                  <a:lumOff val="15000"/>
                </a:schemeClr>
              </a:solidFill>
              <a:latin typeface="+mn-lt"/>
              <a:ea typeface="+mn-ea"/>
              <a:cs typeface="+mn-cs"/>
            </a:rPr>
            <a:t> </a:t>
          </a:r>
          <a:r>
            <a:rPr lang="en-US" sz="2800" b="0" kern="1200" dirty="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pt>
  </dgm:ptLst>
  <dgm:cxnLst>
    <dgm:cxn modelId="{549AD310-6CDE-DA4A-8D95-94FB5FE4EB1F}" type="presOf" srcId="{37283412-E5DA-E04E-971A-85D005A3FF54}" destId="{0E668DFA-8A2E-204D-89CB-B704450A70C8}" srcOrd="0" destOrd="0" presId="urn:microsoft.com/office/officeart/2005/8/layout/vProcess5"/>
    <dgm:cxn modelId="{4608F162-6B43-F14B-9657-26B57B4AF3D5}" srcId="{0B8DB157-70D1-D946-9957-9D2E900191DB}" destId="{37283412-E5DA-E04E-971A-85D005A3FF54}" srcOrd="0" destOrd="0" parTransId="{C192C523-29D6-9D4E-9940-FF2D0293B3DB}" sibTransId="{DEBF46A9-9CE1-064E-BE01-7F59B89792D8}"/>
    <dgm:cxn modelId="{A81BB8B1-4A12-A442-AA55-64452AC37ECF}" type="presOf" srcId="{0B8DB157-70D1-D946-9957-9D2E900191DB}" destId="{DAD9EDE4-4AC7-D04A-B636-BC58E09E9E52}" srcOrd="0" destOrd="0" presId="urn:microsoft.com/office/officeart/2005/8/layout/vProcess5"/>
    <dgm:cxn modelId="{EA53087A-E8B5-CF4A-9975-EB7D97158C8C}" type="presParOf" srcId="{DAD9EDE4-4AC7-D04A-B636-BC58E09E9E52}" destId="{F9741F5B-6F22-5E49-B84B-FB6CF7538A0B}" srcOrd="0" destOrd="0" presId="urn:microsoft.com/office/officeart/2005/8/layout/vProcess5"/>
    <dgm:cxn modelId="{65C9181B-A08A-A442-BA31-0F2A20415A06}"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dgm:spPr/>
      <dgm:t>
        <a:bodyPr/>
        <a:lstStyle/>
        <a:p>
          <a:endParaRPr lang="en-US"/>
        </a:p>
      </dgm:t>
    </dgm:pt>
    <dgm:pt modelId="{6799D16A-35E0-6740-9B74-8F1C9729CE21}">
      <dgm:prSet/>
      <dgm:spPr/>
      <dgm:t>
        <a:bodyPr/>
        <a:lstStyle/>
        <a:p>
          <a:pPr rtl="0"/>
          <a:r>
            <a:rPr lang="en-US" dirty="0"/>
            <a:t>User Level Thread (ULT)</a:t>
          </a:r>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a:t>Kernel level Thread (KLT) </a:t>
          </a:r>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pt>
    <dgm:pt modelId="{E8D499D1-31A4-DF4A-800E-FEE8DE3CF070}" type="pres">
      <dgm:prSet presAssocID="{309159E0-43FE-E847-BD1F-013D39EEF7AD}" presName="rightArrowText" presStyleLbl="node1" presStyleIdx="0" presStyleCnt="1">
        <dgm:presLayoutVars>
          <dgm:chMax val="0"/>
          <dgm:bulletEnabled val="1"/>
        </dgm:presLayoutVars>
      </dgm:prSet>
      <dgm:spPr/>
    </dgm:pt>
  </dgm:ptLst>
  <dgm:cxnLst>
    <dgm:cxn modelId="{2484921E-8A27-1A4B-A15D-4AAF8EA5B535}" type="presOf" srcId="{C803ADBF-8CE0-C844-8CEF-99760ABDF659}" destId="{14344616-8A66-5441-84C7-1DA3555BB89A}" srcOrd="0" destOrd="1" presId="urn:microsoft.com/office/officeart/2005/8/layout/arrow6"/>
    <dgm:cxn modelId="{AE4B9C48-3A05-2F44-A2BE-C5567B9C8A3A}" type="presOf" srcId="{6799D16A-35E0-6740-9B74-8F1C9729CE21}" destId="{14344616-8A66-5441-84C7-1DA3555BB89A}" srcOrd="0" destOrd="0" presId="urn:microsoft.com/office/officeart/2005/8/layout/arrow6"/>
    <dgm:cxn modelId="{2366C24F-60CA-F941-9291-5FE1DC720459}" srcId="{309159E0-43FE-E847-BD1F-013D39EEF7AD}" destId="{DC411167-CC55-CB42-BD03-7807F64D5679}" srcOrd="1" destOrd="0" parTransId="{98E173CB-7F0A-B344-AD55-CDD680A68ED8}" sibTransId="{3060C359-71F5-1C41-96AA-761973EDE44E}"/>
    <dgm:cxn modelId="{5F39187C-45DA-BF45-8DBB-2BE4B64DCEB8}" type="presOf" srcId="{309159E0-43FE-E847-BD1F-013D39EEF7AD}" destId="{179BE68D-A4BF-DB4D-8129-B93AAA7C285F}" srcOrd="0" destOrd="0" presId="urn:microsoft.com/office/officeart/2005/8/layout/arrow6"/>
    <dgm:cxn modelId="{94F7CEB7-5EF8-5C49-A05A-1A72C7B540C8}" type="presOf" srcId="{DC411167-CC55-CB42-BD03-7807F64D5679}" destId="{E8D499D1-31A4-DF4A-800E-FEE8DE3CF070}" srcOrd="0" destOrd="0" presId="urn:microsoft.com/office/officeart/2005/8/layout/arrow6"/>
    <dgm:cxn modelId="{6AB236C5-4BDC-1E45-8B59-718C7F7B3667}" srcId="{309159E0-43FE-E847-BD1F-013D39EEF7AD}" destId="{6799D16A-35E0-6740-9B74-8F1C9729CE21}" srcOrd="0" destOrd="0" parTransId="{FDD94F53-35CB-2242-8F4E-828BB85D3FAF}" sibTransId="{184FBB80-03CA-734D-8281-28A639685E55}"/>
    <dgm:cxn modelId="{6417AEE5-8F4B-4641-99FA-8F439BE8AD4E}" srcId="{6799D16A-35E0-6740-9B74-8F1C9729CE21}" destId="{C803ADBF-8CE0-C844-8CEF-99760ABDF659}" srcOrd="0" destOrd="0" parTransId="{66974104-EED0-1346-B9EA-2004DB459F12}" sibTransId="{D9EE15B6-445A-8C46-A10D-7C487F0E2F37}"/>
    <dgm:cxn modelId="{A49971C1-FDF8-5540-B3FB-1EEF31070A2C}" type="presParOf" srcId="{179BE68D-A4BF-DB4D-8129-B93AAA7C285F}" destId="{7BE085AC-6150-B14A-A83D-67F237B285BA}" srcOrd="0" destOrd="0" presId="urn:microsoft.com/office/officeart/2005/8/layout/arrow6"/>
    <dgm:cxn modelId="{B9126B3E-6491-754B-A7BB-5826BDB47042}" type="presParOf" srcId="{179BE68D-A4BF-DB4D-8129-B93AAA7C285F}" destId="{14344616-8A66-5441-84C7-1DA3555BB89A}" srcOrd="1" destOrd="0" presId="urn:microsoft.com/office/officeart/2005/8/layout/arrow6"/>
    <dgm:cxn modelId="{6899E1F8-AE76-7843-ACA6-9E901FA2858B}"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1900" b="0" dirty="0"/>
            <a:t>Thread switching does not require kernel mode privileges</a:t>
          </a:r>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0" dirty="0"/>
            <a:t>Scheduling can be application specific</a:t>
          </a:r>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900" b="0" dirty="0"/>
            <a:t>ULTs can run on any OS</a:t>
          </a:r>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pt>
    <dgm:pt modelId="{E4D42CE9-ECF2-5744-AA05-BF91A11852C6}" type="pres">
      <dgm:prSet presAssocID="{7F122F77-B3B0-0B42-97EC-FC618BD3A352}" presName="textBox3a" presStyleLbl="revTx" presStyleIdx="0" presStyleCnt="3" custScaleX="168672" custScaleY="55018" custLinFactNeighborX="30044" custLinFactNeighborY="-20761">
        <dgm:presLayoutVars>
          <dgm:bulletEnabled val="1"/>
        </dgm:presLayoutVars>
      </dgm:prSet>
      <dgm:spPr/>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pt>
    <dgm:pt modelId="{FBB2E895-1B5B-4449-B16F-AEA0D14C0847}" type="pres">
      <dgm:prSet presAssocID="{931538E1-ED54-6F49-A1F9-7381F4898C01}" presName="textBox3c" presStyleLbl="revTx" presStyleIdx="2" presStyleCnt="3" custFlipVert="0" custScaleX="66664" custScaleY="41294" custLinFactNeighborX="-2085" custLinFactNeighborY="-11655">
        <dgm:presLayoutVars>
          <dgm:bulletEnabled val="1"/>
        </dgm:presLayoutVars>
      </dgm:prSet>
      <dgm:spPr/>
    </dgm:pt>
  </dgm:ptLst>
  <dgm:cxnLst>
    <dgm:cxn modelId="{A892F406-AFDF-4041-88E4-5BB40484A68C}" srcId="{5D2D2D33-BB61-8241-A197-5D26C46A14BC}" destId="{7F122F77-B3B0-0B42-97EC-FC618BD3A352}" srcOrd="0" destOrd="0" parTransId="{031850AE-5C94-9243-9FF7-5560C1533A05}" sibTransId="{C374204F-E9ED-E44E-AEDF-0338168C79AA}"/>
    <dgm:cxn modelId="{C77A5842-2391-2C4E-9FD5-7121E94354FA}" type="presOf" srcId="{5D2D2D33-BB61-8241-A197-5D26C46A14BC}" destId="{06822A1B-AD09-F74E-A827-5C7ED814A0BC}" srcOrd="0" destOrd="0" presId="urn:microsoft.com/office/officeart/2005/8/layout/arrow2"/>
    <dgm:cxn modelId="{B2DA335C-CDB5-4B41-8B71-C0A42FD923D2}" srcId="{5D2D2D33-BB61-8241-A197-5D26C46A14BC}" destId="{29134C3A-9B00-4549-BB8B-B66432C1096F}" srcOrd="1" destOrd="0" parTransId="{625EA1CE-AD9C-DE4E-AEF7-229DE929EEA9}" sibTransId="{ABFEF0E3-C81A-F749-818C-BA04D29119D3}"/>
    <dgm:cxn modelId="{20FCC66D-5A8B-8A4D-BEF6-C5C9C95E8B8F}" type="presOf" srcId="{7F122F77-B3B0-0B42-97EC-FC618BD3A352}" destId="{E4D42CE9-ECF2-5744-AA05-BF91A11852C6}" srcOrd="0" destOrd="0" presId="urn:microsoft.com/office/officeart/2005/8/layout/arrow2"/>
    <dgm:cxn modelId="{1BE9707C-FCA0-284F-9555-F9C68DE75E45}" type="presOf" srcId="{931538E1-ED54-6F49-A1F9-7381F4898C01}" destId="{FBB2E895-1B5B-4449-B16F-AEA0D14C0847}" srcOrd="0" destOrd="0" presId="urn:microsoft.com/office/officeart/2005/8/layout/arrow2"/>
    <dgm:cxn modelId="{1F9FB68E-0B6B-524A-A5FE-67DAB2C3758B}" type="presOf" srcId="{29134C3A-9B00-4549-BB8B-B66432C1096F}" destId="{A85E126F-226F-CC4E-84E7-84C919015917}" srcOrd="0" destOrd="0" presId="urn:microsoft.com/office/officeart/2005/8/layout/arrow2"/>
    <dgm:cxn modelId="{7A27E4A7-F91C-304B-825F-17F5A44F0437}" srcId="{5D2D2D33-BB61-8241-A197-5D26C46A14BC}" destId="{931538E1-ED54-6F49-A1F9-7381F4898C01}" srcOrd="2" destOrd="0" parTransId="{50F4AEAD-4AC6-9B4C-980F-551E2057EB91}" sibTransId="{D8471B37-87A9-AE43-A95F-FBFDE1EE108D}"/>
    <dgm:cxn modelId="{82730D2F-44EF-7949-9A84-7EBBE0DE1844}" type="presParOf" srcId="{06822A1B-AD09-F74E-A827-5C7ED814A0BC}" destId="{45521A5A-8BF5-6D4F-8820-9F7A7D2AACC9}" srcOrd="0" destOrd="0" presId="urn:microsoft.com/office/officeart/2005/8/layout/arrow2"/>
    <dgm:cxn modelId="{BE725748-B37E-5B4F-913C-F332F637739E}" type="presParOf" srcId="{06822A1B-AD09-F74E-A827-5C7ED814A0BC}" destId="{4F4A8D4C-6494-6A46-B0AE-43C2851407F8}" srcOrd="1" destOrd="0" presId="urn:microsoft.com/office/officeart/2005/8/layout/arrow2"/>
    <dgm:cxn modelId="{5BFB1335-8E3C-D340-8A8F-0E71306E12E6}" type="presParOf" srcId="{4F4A8D4C-6494-6A46-B0AE-43C2851407F8}" destId="{93EAFCAC-773B-E94E-854B-E2F2A383AFC6}" srcOrd="0" destOrd="0" presId="urn:microsoft.com/office/officeart/2005/8/layout/arrow2"/>
    <dgm:cxn modelId="{556A88B8-0FAC-0E41-BC81-C0A144D3819B}" type="presParOf" srcId="{4F4A8D4C-6494-6A46-B0AE-43C2851407F8}" destId="{E4D42CE9-ECF2-5744-AA05-BF91A11852C6}" srcOrd="1" destOrd="0" presId="urn:microsoft.com/office/officeart/2005/8/layout/arrow2"/>
    <dgm:cxn modelId="{BA79B451-49A5-D348-81BC-36EB57C9F62B}" type="presParOf" srcId="{4F4A8D4C-6494-6A46-B0AE-43C2851407F8}" destId="{1036C2CF-90BA-A94C-AD44-42882AF2DD37}" srcOrd="2" destOrd="0" presId="urn:microsoft.com/office/officeart/2005/8/layout/arrow2"/>
    <dgm:cxn modelId="{7BA7F7B6-8929-CB42-B640-45D781DEC6FA}" type="presParOf" srcId="{4F4A8D4C-6494-6A46-B0AE-43C2851407F8}" destId="{A85E126F-226F-CC4E-84E7-84C919015917}" srcOrd="3" destOrd="0" presId="urn:microsoft.com/office/officeart/2005/8/layout/arrow2"/>
    <dgm:cxn modelId="{A1EBC42C-E888-0544-8190-3736F046239C}" type="presParOf" srcId="{4F4A8D4C-6494-6A46-B0AE-43C2851407F8}" destId="{54DF5CF8-7AEE-2A40-9C1E-D941B6A8084B}" srcOrd="4" destOrd="0" presId="urn:microsoft.com/office/officeart/2005/8/layout/arrow2"/>
    <dgm:cxn modelId="{D2FC0263-4B49-A94D-8F2A-C135AF34AAEE}"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a:t>Jacketing</a:t>
          </a:r>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pPr>
        <a:solidFill>
          <a:schemeClr val="accent6">
            <a:lumMod val="75000"/>
            <a:alpha val="90000"/>
          </a:schemeClr>
        </a:solidFill>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200" dirty="0"/>
            <a:t>converts a blocking system call into a non-blocking system call</a:t>
          </a:r>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dgm:spPr>
        <a:solidFill>
          <a:schemeClr val="accent1">
            <a:lumMod val="75000"/>
          </a:schemeClr>
        </a:solidFill>
      </dgm:spPr>
      <dgm:t>
        <a:bodyPr/>
        <a:lstStyle/>
        <a:p>
          <a:pPr rtl="0"/>
          <a:r>
            <a:rPr lang="en-US" dirty="0"/>
            <a:t>Writing an application as multiple processes rather than multiple threads</a:t>
          </a:r>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83957" custScaleY="83838">
        <dgm:presLayoutVars>
          <dgm:bulletEnabled val="1"/>
        </dgm:presLayoutVars>
      </dgm:prSet>
      <dgm:spPr/>
    </dgm:pt>
    <dgm:pt modelId="{C478A6ED-69A6-584A-A2DA-3955A2E0623F}" type="pres">
      <dgm:prSet presAssocID="{AD499258-9C88-764C-849A-F097FAE1347C}" presName="TwoNodes_2" presStyleLbl="node1" presStyleIdx="1" presStyleCnt="2" custScaleX="67914" custScaleY="91919">
        <dgm:presLayoutVars>
          <dgm:bulletEnabled val="1"/>
        </dgm:presLayoutVars>
      </dgm:prSet>
      <dgm:spPr/>
    </dgm:pt>
    <dgm:pt modelId="{468D6BA6-6676-084C-80C4-3CF75C066D1F}" type="pres">
      <dgm:prSet presAssocID="{AD499258-9C88-764C-849A-F097FAE1347C}" presName="TwoConn_1-2" presStyleLbl="fgAccFollowNode1" presStyleIdx="0" presStyleCnt="1" custScaleX="86480" custLinFactNeighborX="-46076" custLinFactNeighborY="3380">
        <dgm:presLayoutVars>
          <dgm:bulletEnabled val="1"/>
        </dgm:presLayoutVars>
      </dgm:prSet>
      <dgm:spPr/>
    </dgm:pt>
    <dgm:pt modelId="{A357A542-83EF-7540-86A4-DE36440B3A9E}" type="pres">
      <dgm:prSet presAssocID="{AD499258-9C88-764C-849A-F097FAE1347C}" presName="TwoNodes_1_text" presStyleLbl="node1" presStyleIdx="1" presStyleCnt="2">
        <dgm:presLayoutVars>
          <dgm:bulletEnabled val="1"/>
        </dgm:presLayoutVars>
      </dgm:prSet>
      <dgm:spPr/>
    </dgm:pt>
    <dgm:pt modelId="{126A3EE7-4874-EE45-9D5A-A2BDDEF93BD5}" type="pres">
      <dgm:prSet presAssocID="{AD499258-9C88-764C-849A-F097FAE1347C}" presName="TwoNodes_2_text" presStyleLbl="node1" presStyleIdx="1" presStyleCnt="2">
        <dgm:presLayoutVars>
          <dgm:bulletEnabled val="1"/>
        </dgm:presLayoutVars>
      </dgm:prSet>
      <dgm:spPr/>
    </dgm:pt>
  </dgm:ptLst>
  <dgm:cxnLst>
    <dgm:cxn modelId="{F843A118-77AE-704D-A266-919463BBCDFB}" type="presOf" srcId="{4BD13EC5-5940-6F4B-90D2-52502FCC94C9}" destId="{468D6BA6-6676-084C-80C4-3CF75C066D1F}" srcOrd="0" destOrd="0" presId="urn:microsoft.com/office/officeart/2005/8/layout/vProcess5"/>
    <dgm:cxn modelId="{889F1B29-678A-C24B-80EB-A940F74F8399}" type="presOf" srcId="{BE75259B-7A2F-CE4D-8266-703E1E137D07}" destId="{C478A6ED-69A6-584A-A2DA-3955A2E0623F}" srcOrd="0" destOrd="0" presId="urn:microsoft.com/office/officeart/2005/8/layout/vProcess5"/>
    <dgm:cxn modelId="{73A1FC2F-4E93-C14D-B8AC-C818BB3D55BE}" type="presOf" srcId="{C2BD9EFC-99C7-2E44-BBC2-D460C2E00173}" destId="{01078792-7B28-FF43-A32C-003396C6EF4C}" srcOrd="0" destOrd="1" presId="urn:microsoft.com/office/officeart/2005/8/layout/vProcess5"/>
    <dgm:cxn modelId="{350B3590-5EE1-AE46-8B86-E1980CC50CB8}" type="presOf" srcId="{AD499258-9C88-764C-849A-F097FAE1347C}" destId="{14D59842-93C7-D24A-B018-720787BF8051}"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2BF47C9E-593D-E442-9CFD-42D4002E1558}" srcId="{AD499258-9C88-764C-849A-F097FAE1347C}" destId="{ADAB1287-3588-6C43-B8AB-2C5C385437BB}" srcOrd="0" destOrd="0" parTransId="{A6380617-1639-C148-ADCD-247CD6883FA5}" sibTransId="{4BD13EC5-5940-6F4B-90D2-52502FCC94C9}"/>
    <dgm:cxn modelId="{F40F9DA5-F3F8-0944-BB4E-1C8B53D7CD18}" type="presOf" srcId="{ADAB1287-3588-6C43-B8AB-2C5C385437BB}" destId="{A357A542-83EF-7540-86A4-DE36440B3A9E}" srcOrd="1" destOrd="0" presId="urn:microsoft.com/office/officeart/2005/8/layout/vProcess5"/>
    <dgm:cxn modelId="{12513CB5-9527-E74C-9194-74B0306FFBC2}" type="presOf" srcId="{C2BD9EFC-99C7-2E44-BBC2-D460C2E00173}" destId="{A357A542-83EF-7540-86A4-DE36440B3A9E}" srcOrd="1" destOrd="1" presId="urn:microsoft.com/office/officeart/2005/8/layout/vProcess5"/>
    <dgm:cxn modelId="{AE9034CD-BBBC-0F48-AC11-D440506F61F6}" type="presOf" srcId="{BE75259B-7A2F-CE4D-8266-703E1E137D07}" destId="{126A3EE7-4874-EE45-9D5A-A2BDDEF93BD5}" srcOrd="1" destOrd="0" presId="urn:microsoft.com/office/officeart/2005/8/layout/vProcess5"/>
    <dgm:cxn modelId="{CA8D7AD7-1984-EA4B-837E-EE1794865167}" type="presOf" srcId="{ADAB1287-3588-6C43-B8AB-2C5C385437BB}" destId="{01078792-7B28-FF43-A32C-003396C6EF4C}" srcOrd="0" destOrd="0"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27D022A1-1745-114A-AB22-2036313E217B}" type="presParOf" srcId="{14D59842-93C7-D24A-B018-720787BF8051}" destId="{9A586BBB-850C-7647-B0BB-7C8D53187BD8}" srcOrd="0" destOrd="0" presId="urn:microsoft.com/office/officeart/2005/8/layout/vProcess5"/>
    <dgm:cxn modelId="{BE1F26B7-D172-E444-80E7-7B2913263A9E}" type="presParOf" srcId="{14D59842-93C7-D24A-B018-720787BF8051}" destId="{01078792-7B28-FF43-A32C-003396C6EF4C}" srcOrd="1" destOrd="0" presId="urn:microsoft.com/office/officeart/2005/8/layout/vProcess5"/>
    <dgm:cxn modelId="{12D9D474-3F12-904B-B16F-D3F786BBCEBC}" type="presParOf" srcId="{14D59842-93C7-D24A-B018-720787BF8051}" destId="{C478A6ED-69A6-584A-A2DA-3955A2E0623F}" srcOrd="2" destOrd="0" presId="urn:microsoft.com/office/officeart/2005/8/layout/vProcess5"/>
    <dgm:cxn modelId="{B0A0C6CD-FC7C-2846-89D7-0273F25F73C3}" type="presParOf" srcId="{14D59842-93C7-D24A-B018-720787BF8051}" destId="{468D6BA6-6676-084C-80C4-3CF75C066D1F}" srcOrd="3" destOrd="0" presId="urn:microsoft.com/office/officeart/2005/8/layout/vProcess5"/>
    <dgm:cxn modelId="{950F39DB-229F-AD4D-B30B-86B81C42605A}" type="presParOf" srcId="{14D59842-93C7-D24A-B018-720787BF8051}" destId="{A357A542-83EF-7540-86A4-DE36440B3A9E}" srcOrd="4" destOrd="0" presId="urn:microsoft.com/office/officeart/2005/8/layout/vProcess5"/>
    <dgm:cxn modelId="{36AF8897-7D1B-E34D-A080-42A19F39A32F}"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3E70B6-D8E9-4E4E-AA5E-6DEA0EA8034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4404646-3A28-B54E-A47E-AB5F588C703C}">
      <dgm:prSet/>
      <dgm:spPr/>
      <dgm:t>
        <a:bodyPr/>
        <a:lstStyle/>
        <a:p>
          <a:pPr rtl="0"/>
          <a:r>
            <a:rPr lang="en-US" dirty="0"/>
            <a:t>Processes and services provided by the Windows Kernel are relatively simple and general purpose</a:t>
          </a:r>
        </a:p>
      </dgm:t>
    </dgm:pt>
    <dgm:pt modelId="{7B6CA3CB-B13E-9347-9FE1-B16C28D6F56F}" type="parTrans" cxnId="{53CF94CA-9A96-E249-9F26-5CAE0FE58BE4}">
      <dgm:prSet/>
      <dgm:spPr/>
      <dgm:t>
        <a:bodyPr/>
        <a:lstStyle/>
        <a:p>
          <a:endParaRPr lang="en-US"/>
        </a:p>
      </dgm:t>
    </dgm:pt>
    <dgm:pt modelId="{FB812001-5AAB-C243-9F72-B7DFCDBAAFF0}" type="sibTrans" cxnId="{53CF94CA-9A96-E249-9F26-5CAE0FE58BE4}">
      <dgm:prSet/>
      <dgm:spPr/>
      <dgm:t>
        <a:bodyPr/>
        <a:lstStyle/>
        <a:p>
          <a:endParaRPr lang="en-US"/>
        </a:p>
      </dgm:t>
    </dgm:pt>
    <dgm:pt modelId="{1BEF43FE-7E65-C740-BF5B-DE6E4F4DDCF8}">
      <dgm:prSet custT="1"/>
      <dgm:spPr/>
      <dgm:t>
        <a:bodyPr/>
        <a:lstStyle/>
        <a:p>
          <a:pPr marL="742950" indent="-231775" rtl="0"/>
          <a:r>
            <a:rPr lang="en-US" sz="2100" dirty="0"/>
            <a:t>implemented as objects</a:t>
          </a:r>
        </a:p>
      </dgm:t>
    </dgm:pt>
    <dgm:pt modelId="{A3F45478-3CBF-9441-BF2A-4CBD4EE68F94}" type="parTrans" cxnId="{D5D3ABF1-A7F7-A649-B7C4-13A8ED2D9DE7}">
      <dgm:prSet/>
      <dgm:spPr/>
      <dgm:t>
        <a:bodyPr/>
        <a:lstStyle/>
        <a:p>
          <a:endParaRPr lang="en-US"/>
        </a:p>
      </dgm:t>
    </dgm:pt>
    <dgm:pt modelId="{E33FBC16-B463-A842-B500-D620F42AEA01}" type="sibTrans" cxnId="{D5D3ABF1-A7F7-A649-B7C4-13A8ED2D9DE7}">
      <dgm:prSet/>
      <dgm:spPr/>
      <dgm:t>
        <a:bodyPr/>
        <a:lstStyle/>
        <a:p>
          <a:endParaRPr lang="en-US"/>
        </a:p>
      </dgm:t>
    </dgm:pt>
    <dgm:pt modelId="{8E6A3364-D02C-5C4A-9A47-574F767DEE7D}">
      <dgm:prSet custT="1"/>
      <dgm:spPr/>
      <dgm:t>
        <a:bodyPr/>
        <a:lstStyle/>
        <a:p>
          <a:pPr marL="742950" indent="-231775" rtl="0"/>
          <a:r>
            <a:rPr lang="en-US" sz="2100" dirty="0"/>
            <a:t>created as new process or a copy of an existing</a:t>
          </a:r>
        </a:p>
      </dgm:t>
    </dgm:pt>
    <dgm:pt modelId="{D49D9246-5A33-8C4A-8C0E-1F04E5979101}" type="parTrans" cxnId="{09B12709-B2D7-2C40-931E-05BE7645517A}">
      <dgm:prSet/>
      <dgm:spPr/>
      <dgm:t>
        <a:bodyPr/>
        <a:lstStyle/>
        <a:p>
          <a:endParaRPr lang="en-US"/>
        </a:p>
      </dgm:t>
    </dgm:pt>
    <dgm:pt modelId="{CD7B950C-406E-DD41-A5FF-0F2AAE5A9DFA}" type="sibTrans" cxnId="{09B12709-B2D7-2C40-931E-05BE7645517A}">
      <dgm:prSet/>
      <dgm:spPr/>
      <dgm:t>
        <a:bodyPr/>
        <a:lstStyle/>
        <a:p>
          <a:endParaRPr lang="en-US"/>
        </a:p>
      </dgm:t>
    </dgm:pt>
    <dgm:pt modelId="{782CAA22-E386-7847-AEDC-D4272C872A29}">
      <dgm:prSet custT="1"/>
      <dgm:spPr/>
      <dgm:t>
        <a:bodyPr/>
        <a:lstStyle/>
        <a:p>
          <a:pPr marL="742950" indent="-231775" rtl="0"/>
          <a:r>
            <a:rPr lang="en-US" sz="2100" dirty="0"/>
            <a:t>an executable process may contain one or more threads</a:t>
          </a:r>
        </a:p>
      </dgm:t>
    </dgm:pt>
    <dgm:pt modelId="{B1ED9DAF-F57D-734B-8812-4CD23C6C72B1}" type="parTrans" cxnId="{0BAE411E-BA08-6845-B954-B6246E777653}">
      <dgm:prSet/>
      <dgm:spPr/>
      <dgm:t>
        <a:bodyPr/>
        <a:lstStyle/>
        <a:p>
          <a:endParaRPr lang="en-US"/>
        </a:p>
      </dgm:t>
    </dgm:pt>
    <dgm:pt modelId="{49EAFBEC-EA82-544A-87AF-085008372415}" type="sibTrans" cxnId="{0BAE411E-BA08-6845-B954-B6246E777653}">
      <dgm:prSet/>
      <dgm:spPr/>
      <dgm:t>
        <a:bodyPr/>
        <a:lstStyle/>
        <a:p>
          <a:endParaRPr lang="en-US"/>
        </a:p>
      </dgm:t>
    </dgm:pt>
    <dgm:pt modelId="{70CF0600-F0E6-3144-B0A1-DCD0A1587376}">
      <dgm:prSet custT="1"/>
      <dgm:spPr/>
      <dgm:t>
        <a:bodyPr/>
        <a:lstStyle/>
        <a:p>
          <a:pPr marL="742950" indent="-231775" rtl="0"/>
          <a:r>
            <a:rPr lang="en-US" sz="2100" dirty="0"/>
            <a:t>both processes and thread objects have built-in synchronization capabilities</a:t>
          </a:r>
        </a:p>
      </dgm:t>
    </dgm:pt>
    <dgm:pt modelId="{20CC771B-15B5-7A42-B3C5-DFF8D4276FCD}" type="parTrans" cxnId="{E694D0C2-1701-FA46-84E4-A2DA7278DB0B}">
      <dgm:prSet/>
      <dgm:spPr/>
      <dgm:t>
        <a:bodyPr/>
        <a:lstStyle/>
        <a:p>
          <a:endParaRPr lang="en-US"/>
        </a:p>
      </dgm:t>
    </dgm:pt>
    <dgm:pt modelId="{7DE3337A-42C9-5540-9BC5-F7356DBFA1DC}" type="sibTrans" cxnId="{E694D0C2-1701-FA46-84E4-A2DA7278DB0B}">
      <dgm:prSet/>
      <dgm:spPr/>
      <dgm:t>
        <a:bodyPr/>
        <a:lstStyle/>
        <a:p>
          <a:endParaRPr lang="en-US"/>
        </a:p>
      </dgm:t>
    </dgm:pt>
    <dgm:pt modelId="{EFD60395-5B29-D94E-B865-A4F8CBCD1A83}" type="pres">
      <dgm:prSet presAssocID="{8C3E70B6-D8E9-4E4E-AA5E-6DEA0EA8034E}" presName="linear" presStyleCnt="0">
        <dgm:presLayoutVars>
          <dgm:animLvl val="lvl"/>
          <dgm:resizeHandles val="exact"/>
        </dgm:presLayoutVars>
      </dgm:prSet>
      <dgm:spPr/>
    </dgm:pt>
    <dgm:pt modelId="{1D63B7E9-CC9C-E945-8699-89C930D3BE76}" type="pres">
      <dgm:prSet presAssocID="{44404646-3A28-B54E-A47E-AB5F588C703C}" presName="parentText" presStyleLbl="node1" presStyleIdx="0" presStyleCnt="1" custScaleX="92381" custScaleY="26227" custLinFactNeighborX="952" custLinFactNeighborY="-7264">
        <dgm:presLayoutVars>
          <dgm:chMax val="0"/>
          <dgm:bulletEnabled val="1"/>
        </dgm:presLayoutVars>
      </dgm:prSet>
      <dgm:spPr/>
    </dgm:pt>
    <dgm:pt modelId="{B6EC7E6A-AC9A-DE44-8D6F-1BE175CBE547}" type="pres">
      <dgm:prSet presAssocID="{44404646-3A28-B54E-A47E-AB5F588C703C}" presName="childText" presStyleLbl="revTx" presStyleIdx="0" presStyleCnt="1" custScaleX="84763" custScaleY="119497" custLinFactNeighborX="3810" custLinFactNeighborY="-701">
        <dgm:presLayoutVars>
          <dgm:bulletEnabled val="1"/>
        </dgm:presLayoutVars>
      </dgm:prSet>
      <dgm:spPr/>
    </dgm:pt>
  </dgm:ptLst>
  <dgm:cxnLst>
    <dgm:cxn modelId="{09B12709-B2D7-2C40-931E-05BE7645517A}" srcId="{44404646-3A28-B54E-A47E-AB5F588C703C}" destId="{8E6A3364-D02C-5C4A-9A47-574F767DEE7D}" srcOrd="1" destOrd="0" parTransId="{D49D9246-5A33-8C4A-8C0E-1F04E5979101}" sibTransId="{CD7B950C-406E-DD41-A5FF-0F2AAE5A9DFA}"/>
    <dgm:cxn modelId="{B681FD0C-DB84-7041-B7A2-C8580235B7E2}" type="presOf" srcId="{44404646-3A28-B54E-A47E-AB5F588C703C}" destId="{1D63B7E9-CC9C-E945-8699-89C930D3BE76}" srcOrd="0" destOrd="0" presId="urn:microsoft.com/office/officeart/2005/8/layout/vList2"/>
    <dgm:cxn modelId="{A6EDD20D-CB15-2D45-AD7D-F912D2A5A81A}" type="presOf" srcId="{8E6A3364-D02C-5C4A-9A47-574F767DEE7D}" destId="{B6EC7E6A-AC9A-DE44-8D6F-1BE175CBE547}" srcOrd="0" destOrd="1" presId="urn:microsoft.com/office/officeart/2005/8/layout/vList2"/>
    <dgm:cxn modelId="{5498F419-DD3E-A342-B10C-38B159596357}" type="presOf" srcId="{70CF0600-F0E6-3144-B0A1-DCD0A1587376}" destId="{B6EC7E6A-AC9A-DE44-8D6F-1BE175CBE547}" srcOrd="0" destOrd="3" presId="urn:microsoft.com/office/officeart/2005/8/layout/vList2"/>
    <dgm:cxn modelId="{0BAE411E-BA08-6845-B954-B6246E777653}" srcId="{44404646-3A28-B54E-A47E-AB5F588C703C}" destId="{782CAA22-E386-7847-AEDC-D4272C872A29}" srcOrd="2" destOrd="0" parTransId="{B1ED9DAF-F57D-734B-8812-4CD23C6C72B1}" sibTransId="{49EAFBEC-EA82-544A-87AF-085008372415}"/>
    <dgm:cxn modelId="{DD23663F-22C2-4D4F-AEBC-AA6B159F6100}" type="presOf" srcId="{782CAA22-E386-7847-AEDC-D4272C872A29}" destId="{B6EC7E6A-AC9A-DE44-8D6F-1BE175CBE547}" srcOrd="0" destOrd="2" presId="urn:microsoft.com/office/officeart/2005/8/layout/vList2"/>
    <dgm:cxn modelId="{DA02CC4D-2E44-6947-BF58-950EF37F11D2}" type="presOf" srcId="{1BEF43FE-7E65-C740-BF5B-DE6E4F4DDCF8}" destId="{B6EC7E6A-AC9A-DE44-8D6F-1BE175CBE547}" srcOrd="0" destOrd="0" presId="urn:microsoft.com/office/officeart/2005/8/layout/vList2"/>
    <dgm:cxn modelId="{A9891B64-151E-3E40-9B99-6D4314A546DE}" type="presOf" srcId="{8C3E70B6-D8E9-4E4E-AA5E-6DEA0EA8034E}" destId="{EFD60395-5B29-D94E-B865-A4F8CBCD1A83}" srcOrd="0" destOrd="0" presId="urn:microsoft.com/office/officeart/2005/8/layout/vList2"/>
    <dgm:cxn modelId="{E694D0C2-1701-FA46-84E4-A2DA7278DB0B}" srcId="{44404646-3A28-B54E-A47E-AB5F588C703C}" destId="{70CF0600-F0E6-3144-B0A1-DCD0A1587376}" srcOrd="3" destOrd="0" parTransId="{20CC771B-15B5-7A42-B3C5-DFF8D4276FCD}" sibTransId="{7DE3337A-42C9-5540-9BC5-F7356DBFA1DC}"/>
    <dgm:cxn modelId="{53CF94CA-9A96-E249-9F26-5CAE0FE58BE4}" srcId="{8C3E70B6-D8E9-4E4E-AA5E-6DEA0EA8034E}" destId="{44404646-3A28-B54E-A47E-AB5F588C703C}" srcOrd="0" destOrd="0" parTransId="{7B6CA3CB-B13E-9347-9FE1-B16C28D6F56F}" sibTransId="{FB812001-5AAB-C243-9F72-B7DFCDBAAFF0}"/>
    <dgm:cxn modelId="{D5D3ABF1-A7F7-A649-B7C4-13A8ED2D9DE7}" srcId="{44404646-3A28-B54E-A47E-AB5F588C703C}" destId="{1BEF43FE-7E65-C740-BF5B-DE6E4F4DDCF8}" srcOrd="0" destOrd="0" parTransId="{A3F45478-3CBF-9441-BF2A-4CBD4EE68F94}" sibTransId="{E33FBC16-B463-A842-B500-D620F42AEA01}"/>
    <dgm:cxn modelId="{6567345D-992C-3C4A-BA7B-3420E2595E23}" type="presParOf" srcId="{EFD60395-5B29-D94E-B865-A4F8CBCD1A83}" destId="{1D63B7E9-CC9C-E945-8699-89C930D3BE76}" srcOrd="0" destOrd="0" presId="urn:microsoft.com/office/officeart/2005/8/layout/vList2"/>
    <dgm:cxn modelId="{CC4296A3-F015-334E-872E-4FD21451E71C}" type="presParOf" srcId="{EFD60395-5B29-D94E-B865-A4F8CBCD1A83}" destId="{B6EC7E6A-AC9A-DE44-8D6F-1BE175CBE54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616B09-0146-3247-8645-E01AE409C04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ABBA0B-D5CE-A148-8921-85F9434E68D2}">
      <dgm:prSet/>
      <dgm:spPr/>
      <dgm:t>
        <a:bodyPr/>
        <a:lstStyle/>
        <a:p>
          <a:pPr rtl="0"/>
          <a:r>
            <a:rPr lang="en-US" dirty="0"/>
            <a:t>Processes</a:t>
          </a:r>
        </a:p>
      </dgm:t>
    </dgm:pt>
    <dgm:pt modelId="{AD0C4DFE-5939-7B4B-B5C1-68ED80957011}" type="parTrans" cxnId="{D89AD941-5074-7548-B990-1975A107357D}">
      <dgm:prSet/>
      <dgm:spPr/>
      <dgm:t>
        <a:bodyPr/>
        <a:lstStyle/>
        <a:p>
          <a:endParaRPr lang="en-US"/>
        </a:p>
      </dgm:t>
    </dgm:pt>
    <dgm:pt modelId="{7CC73111-8411-284F-869E-9D243211EB42}" type="sibTrans" cxnId="{D89AD941-5074-7548-B990-1975A107357D}">
      <dgm:prSet/>
      <dgm:spPr/>
      <dgm:t>
        <a:bodyPr/>
        <a:lstStyle/>
        <a:p>
          <a:endParaRPr lang="en-US"/>
        </a:p>
      </dgm:t>
    </dgm:pt>
    <dgm:pt modelId="{A41F43D6-E0D9-3046-9BC3-C716CBB1EBF2}">
      <dgm:prSet/>
      <dgm:spPr>
        <a:solidFill>
          <a:schemeClr val="bg1">
            <a:lumMod val="95000"/>
          </a:schemeClr>
        </a:solidFill>
      </dgm:spPr>
      <dgm:t>
        <a:bodyPr/>
        <a:lstStyle/>
        <a:p>
          <a:pPr rtl="0"/>
          <a:r>
            <a:rPr lang="en-US" dirty="0"/>
            <a:t>an entity corresponding to a user job or application that owns resources</a:t>
          </a:r>
        </a:p>
      </dgm:t>
    </dgm:pt>
    <dgm:pt modelId="{DEC0319F-DC50-2641-9982-832A63EB61D0}" type="parTrans" cxnId="{9BA7721C-1C16-2A48-A948-1FB642894CA8}">
      <dgm:prSet/>
      <dgm:spPr/>
      <dgm:t>
        <a:bodyPr/>
        <a:lstStyle/>
        <a:p>
          <a:endParaRPr lang="en-US"/>
        </a:p>
      </dgm:t>
    </dgm:pt>
    <dgm:pt modelId="{806BAE70-B396-8041-9CAD-9A5D2A555249}" type="sibTrans" cxnId="{9BA7721C-1C16-2A48-A948-1FB642894CA8}">
      <dgm:prSet/>
      <dgm:spPr/>
      <dgm:t>
        <a:bodyPr/>
        <a:lstStyle/>
        <a:p>
          <a:endParaRPr lang="en-US"/>
        </a:p>
      </dgm:t>
    </dgm:pt>
    <dgm:pt modelId="{29231B7C-6CAA-E44F-BEE2-7D1979723317}">
      <dgm:prSet/>
      <dgm:spPr/>
      <dgm:t>
        <a:bodyPr/>
        <a:lstStyle/>
        <a:p>
          <a:pPr rtl="0"/>
          <a:r>
            <a:rPr lang="en-US" dirty="0"/>
            <a:t>Threads</a:t>
          </a:r>
          <a:endParaRPr lang="en-NZ" dirty="0"/>
        </a:p>
      </dgm:t>
    </dgm:pt>
    <dgm:pt modelId="{791DA195-782C-9341-936A-00998A135596}" type="parTrans" cxnId="{00802C4D-4A10-BB4F-B596-A3C427C2E128}">
      <dgm:prSet/>
      <dgm:spPr/>
      <dgm:t>
        <a:bodyPr/>
        <a:lstStyle/>
        <a:p>
          <a:endParaRPr lang="en-US"/>
        </a:p>
      </dgm:t>
    </dgm:pt>
    <dgm:pt modelId="{5B12D936-6AF9-BB49-8AD2-3DD8C760E306}" type="sibTrans" cxnId="{00802C4D-4A10-BB4F-B596-A3C427C2E128}">
      <dgm:prSet/>
      <dgm:spPr/>
      <dgm:t>
        <a:bodyPr/>
        <a:lstStyle/>
        <a:p>
          <a:endParaRPr lang="en-US"/>
        </a:p>
      </dgm:t>
    </dgm:pt>
    <dgm:pt modelId="{897B5FC2-1B6E-3C46-B69F-F795EC5E6D01}">
      <dgm:prSet/>
      <dgm:spPr>
        <a:solidFill>
          <a:schemeClr val="bg1">
            <a:lumMod val="95000"/>
          </a:schemeClr>
        </a:solidFill>
      </dgm:spPr>
      <dgm:t>
        <a:bodyPr/>
        <a:lstStyle/>
        <a:p>
          <a:pPr rtl="0"/>
          <a:r>
            <a:rPr lang="en-US" dirty="0"/>
            <a:t>a dispatchable unit of work that executes sequentially and is interruptible</a:t>
          </a:r>
        </a:p>
      </dgm:t>
    </dgm:pt>
    <dgm:pt modelId="{1B95C39D-CCD0-8641-9D30-0936BBF10AFA}" type="parTrans" cxnId="{1D5B3A88-76DD-B54E-BDF5-C33BDB2745BA}">
      <dgm:prSet/>
      <dgm:spPr/>
      <dgm:t>
        <a:bodyPr/>
        <a:lstStyle/>
        <a:p>
          <a:endParaRPr lang="en-US"/>
        </a:p>
      </dgm:t>
    </dgm:pt>
    <dgm:pt modelId="{2FC5B0E8-BEBB-9541-8647-6A7AB54863B5}" type="sibTrans" cxnId="{1D5B3A88-76DD-B54E-BDF5-C33BDB2745BA}">
      <dgm:prSet/>
      <dgm:spPr/>
      <dgm:t>
        <a:bodyPr/>
        <a:lstStyle/>
        <a:p>
          <a:endParaRPr lang="en-US"/>
        </a:p>
      </dgm:t>
    </dgm:pt>
    <dgm:pt modelId="{5D6CA6F8-45D2-9E4F-982D-0D72F720C2D8}" type="pres">
      <dgm:prSet presAssocID="{3E616B09-0146-3247-8645-E01AE409C047}" presName="Name0" presStyleCnt="0">
        <dgm:presLayoutVars>
          <dgm:dir/>
          <dgm:animLvl val="lvl"/>
          <dgm:resizeHandles val="exact"/>
        </dgm:presLayoutVars>
      </dgm:prSet>
      <dgm:spPr/>
    </dgm:pt>
    <dgm:pt modelId="{CC370B84-A2FB-634C-8748-E75D98A4A69D}" type="pres">
      <dgm:prSet presAssocID="{CFABBA0B-D5CE-A148-8921-85F9434E68D2}" presName="composite" presStyleCnt="0"/>
      <dgm:spPr/>
    </dgm:pt>
    <dgm:pt modelId="{F9161E09-98AA-F646-A320-3D36756674FD}" type="pres">
      <dgm:prSet presAssocID="{CFABBA0B-D5CE-A148-8921-85F9434E68D2}" presName="parTx" presStyleLbl="alignNode1" presStyleIdx="0" presStyleCnt="2">
        <dgm:presLayoutVars>
          <dgm:chMax val="0"/>
          <dgm:chPref val="0"/>
          <dgm:bulletEnabled val="1"/>
        </dgm:presLayoutVars>
      </dgm:prSet>
      <dgm:spPr/>
    </dgm:pt>
    <dgm:pt modelId="{29440C12-8D27-A646-861F-C6CEC0072C12}" type="pres">
      <dgm:prSet presAssocID="{CFABBA0B-D5CE-A148-8921-85F9434E68D2}" presName="desTx" presStyleLbl="alignAccFollowNode1" presStyleIdx="0" presStyleCnt="2">
        <dgm:presLayoutVars>
          <dgm:bulletEnabled val="1"/>
        </dgm:presLayoutVars>
      </dgm:prSet>
      <dgm:spPr/>
    </dgm:pt>
    <dgm:pt modelId="{8F04ED6A-16AB-6C4A-B333-9E830F2A042B}" type="pres">
      <dgm:prSet presAssocID="{7CC73111-8411-284F-869E-9D243211EB42}" presName="space" presStyleCnt="0"/>
      <dgm:spPr/>
    </dgm:pt>
    <dgm:pt modelId="{C1360F11-06E2-C348-B7D7-468C24E36322}" type="pres">
      <dgm:prSet presAssocID="{29231B7C-6CAA-E44F-BEE2-7D1979723317}" presName="composite" presStyleCnt="0"/>
      <dgm:spPr/>
    </dgm:pt>
    <dgm:pt modelId="{06FF1D1F-9CAB-A94F-ABD9-34BF1BE2DC25}" type="pres">
      <dgm:prSet presAssocID="{29231B7C-6CAA-E44F-BEE2-7D1979723317}" presName="parTx" presStyleLbl="alignNode1" presStyleIdx="1" presStyleCnt="2">
        <dgm:presLayoutVars>
          <dgm:chMax val="0"/>
          <dgm:chPref val="0"/>
          <dgm:bulletEnabled val="1"/>
        </dgm:presLayoutVars>
      </dgm:prSet>
      <dgm:spPr/>
    </dgm:pt>
    <dgm:pt modelId="{5291AFC4-0A1D-DF4B-A31F-0D3B8C0F583F}" type="pres">
      <dgm:prSet presAssocID="{29231B7C-6CAA-E44F-BEE2-7D1979723317}" presName="desTx" presStyleLbl="alignAccFollowNode1" presStyleIdx="1" presStyleCnt="2">
        <dgm:presLayoutVars>
          <dgm:bulletEnabled val="1"/>
        </dgm:presLayoutVars>
      </dgm:prSet>
      <dgm:spPr/>
    </dgm:pt>
  </dgm:ptLst>
  <dgm:cxnLst>
    <dgm:cxn modelId="{6E1BB20E-45F9-1543-A3F4-D2DC3575FEC9}" type="presOf" srcId="{3E616B09-0146-3247-8645-E01AE409C047}" destId="{5D6CA6F8-45D2-9E4F-982D-0D72F720C2D8}" srcOrd="0" destOrd="0" presId="urn:microsoft.com/office/officeart/2005/8/layout/hList1"/>
    <dgm:cxn modelId="{9BA7721C-1C16-2A48-A948-1FB642894CA8}" srcId="{CFABBA0B-D5CE-A148-8921-85F9434E68D2}" destId="{A41F43D6-E0D9-3046-9BC3-C716CBB1EBF2}" srcOrd="0" destOrd="0" parTransId="{DEC0319F-DC50-2641-9982-832A63EB61D0}" sibTransId="{806BAE70-B396-8041-9CAD-9A5D2A555249}"/>
    <dgm:cxn modelId="{D89AD941-5074-7548-B990-1975A107357D}" srcId="{3E616B09-0146-3247-8645-E01AE409C047}" destId="{CFABBA0B-D5CE-A148-8921-85F9434E68D2}" srcOrd="0" destOrd="0" parTransId="{AD0C4DFE-5939-7B4B-B5C1-68ED80957011}" sibTransId="{7CC73111-8411-284F-869E-9D243211EB42}"/>
    <dgm:cxn modelId="{00802C4D-4A10-BB4F-B596-A3C427C2E128}" srcId="{3E616B09-0146-3247-8645-E01AE409C047}" destId="{29231B7C-6CAA-E44F-BEE2-7D1979723317}" srcOrd="1" destOrd="0" parTransId="{791DA195-782C-9341-936A-00998A135596}" sibTransId="{5B12D936-6AF9-BB49-8AD2-3DD8C760E306}"/>
    <dgm:cxn modelId="{1D5B3A88-76DD-B54E-BDF5-C33BDB2745BA}" srcId="{29231B7C-6CAA-E44F-BEE2-7D1979723317}" destId="{897B5FC2-1B6E-3C46-B69F-F795EC5E6D01}" srcOrd="0" destOrd="0" parTransId="{1B95C39D-CCD0-8641-9D30-0936BBF10AFA}" sibTransId="{2FC5B0E8-BEBB-9541-8647-6A7AB54863B5}"/>
    <dgm:cxn modelId="{0356E5A2-EE38-CA49-883C-4F352ED9BA10}" type="presOf" srcId="{A41F43D6-E0D9-3046-9BC3-C716CBB1EBF2}" destId="{29440C12-8D27-A646-861F-C6CEC0072C12}" srcOrd="0" destOrd="0" presId="urn:microsoft.com/office/officeart/2005/8/layout/hList1"/>
    <dgm:cxn modelId="{DFCBF6CA-5253-444A-B946-6BDF804301E4}" type="presOf" srcId="{CFABBA0B-D5CE-A148-8921-85F9434E68D2}" destId="{F9161E09-98AA-F646-A320-3D36756674FD}" srcOrd="0" destOrd="0" presId="urn:microsoft.com/office/officeart/2005/8/layout/hList1"/>
    <dgm:cxn modelId="{D9773ED0-EF06-B042-BE0E-E55B3CD5843D}" type="presOf" srcId="{29231B7C-6CAA-E44F-BEE2-7D1979723317}" destId="{06FF1D1F-9CAB-A94F-ABD9-34BF1BE2DC25}" srcOrd="0" destOrd="0" presId="urn:microsoft.com/office/officeart/2005/8/layout/hList1"/>
    <dgm:cxn modelId="{A96964F5-3F41-A640-B555-AB3B980A8714}" type="presOf" srcId="{897B5FC2-1B6E-3C46-B69F-F795EC5E6D01}" destId="{5291AFC4-0A1D-DF4B-A31F-0D3B8C0F583F}" srcOrd="0" destOrd="0" presId="urn:microsoft.com/office/officeart/2005/8/layout/hList1"/>
    <dgm:cxn modelId="{F6F3FB3D-29ED-0B42-A3C8-84790CB2D35C}" type="presParOf" srcId="{5D6CA6F8-45D2-9E4F-982D-0D72F720C2D8}" destId="{CC370B84-A2FB-634C-8748-E75D98A4A69D}" srcOrd="0" destOrd="0" presId="urn:microsoft.com/office/officeart/2005/8/layout/hList1"/>
    <dgm:cxn modelId="{BACCB37E-807D-F64D-8B0E-616007D67FBF}" type="presParOf" srcId="{CC370B84-A2FB-634C-8748-E75D98A4A69D}" destId="{F9161E09-98AA-F646-A320-3D36756674FD}" srcOrd="0" destOrd="0" presId="urn:microsoft.com/office/officeart/2005/8/layout/hList1"/>
    <dgm:cxn modelId="{0B56F3CB-F85D-D240-A184-84A9EDDA01A1}" type="presParOf" srcId="{CC370B84-A2FB-634C-8748-E75D98A4A69D}" destId="{29440C12-8D27-A646-861F-C6CEC0072C12}" srcOrd="1" destOrd="0" presId="urn:microsoft.com/office/officeart/2005/8/layout/hList1"/>
    <dgm:cxn modelId="{4E69E30E-409D-594D-B2E6-03E564DC489F}" type="presParOf" srcId="{5D6CA6F8-45D2-9E4F-982D-0D72F720C2D8}" destId="{8F04ED6A-16AB-6C4A-B333-9E830F2A042B}" srcOrd="1" destOrd="0" presId="urn:microsoft.com/office/officeart/2005/8/layout/hList1"/>
    <dgm:cxn modelId="{FB618D0B-58A9-034E-A480-03C069CDE875}" type="presParOf" srcId="{5D6CA6F8-45D2-9E4F-982D-0D72F720C2D8}" destId="{C1360F11-06E2-C348-B7D7-468C24E36322}" srcOrd="2" destOrd="0" presId="urn:microsoft.com/office/officeart/2005/8/layout/hList1"/>
    <dgm:cxn modelId="{697710A8-7F99-4548-BBD0-CD17D13946EF}" type="presParOf" srcId="{C1360F11-06E2-C348-B7D7-468C24E36322}" destId="{06FF1D1F-9CAB-A94F-ABD9-34BF1BE2DC25}" srcOrd="0" destOrd="0" presId="urn:microsoft.com/office/officeart/2005/8/layout/hList1"/>
    <dgm:cxn modelId="{BCF63C71-49C6-B04B-A831-D9A3CF8CDDC3}" type="presParOf" srcId="{C1360F11-06E2-C348-B7D7-468C24E36322}" destId="{5291AFC4-0A1D-DF4B-A31F-0D3B8C0F583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2FF333-55C4-EF4E-A5FC-9291870878A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91E23AE-1798-E641-AAA7-BD50B810DC6D}">
      <dgm:prSet/>
      <dgm:spPr/>
      <dgm:t>
        <a:bodyPr/>
        <a:lstStyle/>
        <a:p>
          <a:pPr rtl="0"/>
          <a:r>
            <a:rPr lang="en-US" dirty="0"/>
            <a:t>Achieves concurrency without the overhead of using multiple processes</a:t>
          </a:r>
        </a:p>
      </dgm:t>
    </dgm:pt>
    <dgm:pt modelId="{3650D7D9-C168-7C42-ABBB-80E1014D3E92}" type="parTrans" cxnId="{97A1171C-DDCE-054F-BB76-36DD28477506}">
      <dgm:prSet/>
      <dgm:spPr/>
      <dgm:t>
        <a:bodyPr/>
        <a:lstStyle/>
        <a:p>
          <a:endParaRPr lang="en-US"/>
        </a:p>
      </dgm:t>
    </dgm:pt>
    <dgm:pt modelId="{634B9178-5E38-5F4F-87AA-5D3BF6F98AAE}" type="sibTrans" cxnId="{97A1171C-DDCE-054F-BB76-36DD28477506}">
      <dgm:prSet/>
      <dgm:spPr/>
      <dgm:t>
        <a:bodyPr/>
        <a:lstStyle/>
        <a:p>
          <a:endParaRPr lang="en-US"/>
        </a:p>
      </dgm:t>
    </dgm:pt>
    <dgm:pt modelId="{3EC19890-21C9-F849-9243-435B55B30C7B}">
      <dgm:prSet/>
      <dgm:spPr/>
      <dgm:t>
        <a:bodyPr/>
        <a:lstStyle/>
        <a:p>
          <a:pPr rtl="0"/>
          <a:r>
            <a:rPr lang="en-US" dirty="0"/>
            <a:t>Threads within the same process can exchange information through their common address space and have access to the shared resources of the process</a:t>
          </a:r>
        </a:p>
      </dgm:t>
    </dgm:pt>
    <dgm:pt modelId="{923BA256-3A2E-8D4C-958F-2102BE05815C}" type="parTrans" cxnId="{E9E4C924-67EF-C74C-A9D3-841EF834B654}">
      <dgm:prSet/>
      <dgm:spPr/>
      <dgm:t>
        <a:bodyPr/>
        <a:lstStyle/>
        <a:p>
          <a:endParaRPr lang="en-US" dirty="0"/>
        </a:p>
      </dgm:t>
    </dgm:pt>
    <dgm:pt modelId="{06254B42-A821-C04A-B97F-C866AC5F6BD6}" type="sibTrans" cxnId="{E9E4C924-67EF-C74C-A9D3-841EF834B654}">
      <dgm:prSet/>
      <dgm:spPr/>
      <dgm:t>
        <a:bodyPr/>
        <a:lstStyle/>
        <a:p>
          <a:endParaRPr lang="en-US"/>
        </a:p>
      </dgm:t>
    </dgm:pt>
    <dgm:pt modelId="{014C9136-51F1-794F-8863-E974346214EE}">
      <dgm:prSet/>
      <dgm:spPr/>
      <dgm:t>
        <a:bodyPr/>
        <a:lstStyle/>
        <a:p>
          <a:pPr rtl="0"/>
          <a:r>
            <a:rPr lang="en-US" dirty="0"/>
            <a:t>Threads in different processes can exchange information through shared memory that has been set up between the two processes</a:t>
          </a:r>
        </a:p>
      </dgm:t>
    </dgm:pt>
    <dgm:pt modelId="{A120185E-3EA0-9E4E-905E-5DDA34033F76}" type="parTrans" cxnId="{2B68B9F9-24E8-A640-B9E6-EE4FFDD14EA9}">
      <dgm:prSet/>
      <dgm:spPr/>
      <dgm:t>
        <a:bodyPr/>
        <a:lstStyle/>
        <a:p>
          <a:endParaRPr lang="en-US" dirty="0"/>
        </a:p>
      </dgm:t>
    </dgm:pt>
    <dgm:pt modelId="{1DEAD59E-0558-794B-AB89-3AB2801E2242}" type="sibTrans" cxnId="{2B68B9F9-24E8-A640-B9E6-EE4FFDD14EA9}">
      <dgm:prSet/>
      <dgm:spPr/>
      <dgm:t>
        <a:bodyPr/>
        <a:lstStyle/>
        <a:p>
          <a:endParaRPr lang="en-US"/>
        </a:p>
      </dgm:t>
    </dgm:pt>
    <dgm:pt modelId="{932F9D0B-9575-FE40-BCB1-15559B06EDCA}" type="pres">
      <dgm:prSet presAssocID="{052FF333-55C4-EF4E-A5FC-9291870878AC}" presName="hierChild1" presStyleCnt="0">
        <dgm:presLayoutVars>
          <dgm:chPref val="1"/>
          <dgm:dir/>
          <dgm:animOne val="branch"/>
          <dgm:animLvl val="lvl"/>
          <dgm:resizeHandles/>
        </dgm:presLayoutVars>
      </dgm:prSet>
      <dgm:spPr/>
    </dgm:pt>
    <dgm:pt modelId="{DBDB2F38-F52B-E64E-AB96-F3C6C69639E4}" type="pres">
      <dgm:prSet presAssocID="{B91E23AE-1798-E641-AAA7-BD50B810DC6D}" presName="hierRoot1" presStyleCnt="0"/>
      <dgm:spPr/>
    </dgm:pt>
    <dgm:pt modelId="{5F7DED4C-009C-BE40-85FC-EF6E248042AD}" type="pres">
      <dgm:prSet presAssocID="{B91E23AE-1798-E641-AAA7-BD50B810DC6D}" presName="composite" presStyleCnt="0"/>
      <dgm:spPr/>
    </dgm:pt>
    <dgm:pt modelId="{9C2BBFA4-FD11-C64F-B385-87F44DFD6E9D}" type="pres">
      <dgm:prSet presAssocID="{B91E23AE-1798-E641-AAA7-BD50B810DC6D}" presName="background" presStyleLbl="node0" presStyleIdx="0" presStyleCnt="1"/>
      <dgm:spPr/>
    </dgm:pt>
    <dgm:pt modelId="{5A90B169-569D-6845-82FD-D850FD4F7ECB}" type="pres">
      <dgm:prSet presAssocID="{B91E23AE-1798-E641-AAA7-BD50B810DC6D}" presName="text" presStyleLbl="fgAcc0" presStyleIdx="0" presStyleCnt="1">
        <dgm:presLayoutVars>
          <dgm:chPref val="3"/>
        </dgm:presLayoutVars>
      </dgm:prSet>
      <dgm:spPr/>
    </dgm:pt>
    <dgm:pt modelId="{C7649021-CC19-7A4B-B1F7-B805DB00D2CA}" type="pres">
      <dgm:prSet presAssocID="{B91E23AE-1798-E641-AAA7-BD50B810DC6D}" presName="hierChild2" presStyleCnt="0"/>
      <dgm:spPr/>
    </dgm:pt>
    <dgm:pt modelId="{01A5A7D6-9600-4A4B-83FE-D0AA84497058}" type="pres">
      <dgm:prSet presAssocID="{923BA256-3A2E-8D4C-958F-2102BE05815C}" presName="Name10" presStyleLbl="parChTrans1D2" presStyleIdx="0" presStyleCnt="2"/>
      <dgm:spPr/>
    </dgm:pt>
    <dgm:pt modelId="{F862061D-D4AF-3149-A6BE-4FABA805C9F1}" type="pres">
      <dgm:prSet presAssocID="{3EC19890-21C9-F849-9243-435B55B30C7B}" presName="hierRoot2" presStyleCnt="0"/>
      <dgm:spPr/>
    </dgm:pt>
    <dgm:pt modelId="{D3AFF624-A4CC-6C47-B018-D0845C7512D0}" type="pres">
      <dgm:prSet presAssocID="{3EC19890-21C9-F849-9243-435B55B30C7B}" presName="composite2" presStyleCnt="0"/>
      <dgm:spPr/>
    </dgm:pt>
    <dgm:pt modelId="{45D751CF-0371-5B43-A54C-0760DB33DED9}" type="pres">
      <dgm:prSet presAssocID="{3EC19890-21C9-F849-9243-435B55B30C7B}" presName="background2" presStyleLbl="node2" presStyleIdx="0" presStyleCnt="2"/>
      <dgm:spPr/>
    </dgm:pt>
    <dgm:pt modelId="{E693F0F0-A635-2641-8FE6-FF7DAA91A813}" type="pres">
      <dgm:prSet presAssocID="{3EC19890-21C9-F849-9243-435B55B30C7B}" presName="text2" presStyleLbl="fgAcc2" presStyleIdx="0" presStyleCnt="2">
        <dgm:presLayoutVars>
          <dgm:chPref val="3"/>
        </dgm:presLayoutVars>
      </dgm:prSet>
      <dgm:spPr/>
    </dgm:pt>
    <dgm:pt modelId="{CA5141C6-A094-044F-9526-65B9578828EC}" type="pres">
      <dgm:prSet presAssocID="{3EC19890-21C9-F849-9243-435B55B30C7B}" presName="hierChild3" presStyleCnt="0"/>
      <dgm:spPr/>
    </dgm:pt>
    <dgm:pt modelId="{500E5926-21BC-DA4C-8718-E096140F6721}" type="pres">
      <dgm:prSet presAssocID="{A120185E-3EA0-9E4E-905E-5DDA34033F76}" presName="Name10" presStyleLbl="parChTrans1D2" presStyleIdx="1" presStyleCnt="2"/>
      <dgm:spPr/>
    </dgm:pt>
    <dgm:pt modelId="{741FF84D-49F2-DA4C-9577-E818F784792F}" type="pres">
      <dgm:prSet presAssocID="{014C9136-51F1-794F-8863-E974346214EE}" presName="hierRoot2" presStyleCnt="0"/>
      <dgm:spPr/>
    </dgm:pt>
    <dgm:pt modelId="{8CE69FA0-6EA2-E048-AA33-1B0F6728430D}" type="pres">
      <dgm:prSet presAssocID="{014C9136-51F1-794F-8863-E974346214EE}" presName="composite2" presStyleCnt="0"/>
      <dgm:spPr/>
    </dgm:pt>
    <dgm:pt modelId="{D95F1863-BED8-D940-A1BF-C1E6F6EA23EF}" type="pres">
      <dgm:prSet presAssocID="{014C9136-51F1-794F-8863-E974346214EE}" presName="background2" presStyleLbl="node2" presStyleIdx="1" presStyleCnt="2"/>
      <dgm:spPr/>
    </dgm:pt>
    <dgm:pt modelId="{4BD8E55B-4838-D147-9405-F6502952C1F9}" type="pres">
      <dgm:prSet presAssocID="{014C9136-51F1-794F-8863-E974346214EE}" presName="text2" presStyleLbl="fgAcc2" presStyleIdx="1" presStyleCnt="2">
        <dgm:presLayoutVars>
          <dgm:chPref val="3"/>
        </dgm:presLayoutVars>
      </dgm:prSet>
      <dgm:spPr/>
    </dgm:pt>
    <dgm:pt modelId="{FACFA3D1-1126-C94E-B7BC-998AFAED1CD0}" type="pres">
      <dgm:prSet presAssocID="{014C9136-51F1-794F-8863-E974346214EE}" presName="hierChild3" presStyleCnt="0"/>
      <dgm:spPr/>
    </dgm:pt>
  </dgm:ptLst>
  <dgm:cxnLst>
    <dgm:cxn modelId="{6C35770B-9D6E-0648-9279-C4562B676571}" type="presOf" srcId="{A120185E-3EA0-9E4E-905E-5DDA34033F76}" destId="{500E5926-21BC-DA4C-8718-E096140F6721}" srcOrd="0" destOrd="0" presId="urn:microsoft.com/office/officeart/2005/8/layout/hierarchy1"/>
    <dgm:cxn modelId="{97A1171C-DDCE-054F-BB76-36DD28477506}" srcId="{052FF333-55C4-EF4E-A5FC-9291870878AC}" destId="{B91E23AE-1798-E641-AAA7-BD50B810DC6D}" srcOrd="0" destOrd="0" parTransId="{3650D7D9-C168-7C42-ABBB-80E1014D3E92}" sibTransId="{634B9178-5E38-5F4F-87AA-5D3BF6F98AAE}"/>
    <dgm:cxn modelId="{E9E4C924-67EF-C74C-A9D3-841EF834B654}" srcId="{B91E23AE-1798-E641-AAA7-BD50B810DC6D}" destId="{3EC19890-21C9-F849-9243-435B55B30C7B}" srcOrd="0" destOrd="0" parTransId="{923BA256-3A2E-8D4C-958F-2102BE05815C}" sibTransId="{06254B42-A821-C04A-B97F-C866AC5F6BD6}"/>
    <dgm:cxn modelId="{4BD39035-9785-974A-ACEA-A0572E6D97FE}" type="presOf" srcId="{3EC19890-21C9-F849-9243-435B55B30C7B}" destId="{E693F0F0-A635-2641-8FE6-FF7DAA91A813}" srcOrd="0" destOrd="0" presId="urn:microsoft.com/office/officeart/2005/8/layout/hierarchy1"/>
    <dgm:cxn modelId="{C6FBBB45-DB44-8E43-8008-ACC36958A3A1}" type="presOf" srcId="{014C9136-51F1-794F-8863-E974346214EE}" destId="{4BD8E55B-4838-D147-9405-F6502952C1F9}" srcOrd="0" destOrd="0" presId="urn:microsoft.com/office/officeart/2005/8/layout/hierarchy1"/>
    <dgm:cxn modelId="{D124F060-B05C-A24E-9251-C26916F29618}" type="presOf" srcId="{923BA256-3A2E-8D4C-958F-2102BE05815C}" destId="{01A5A7D6-9600-4A4B-83FE-D0AA84497058}" srcOrd="0" destOrd="0" presId="urn:microsoft.com/office/officeart/2005/8/layout/hierarchy1"/>
    <dgm:cxn modelId="{C48F9AA1-797F-DD40-9D79-5E7BC9E9D936}" type="presOf" srcId="{052FF333-55C4-EF4E-A5FC-9291870878AC}" destId="{932F9D0B-9575-FE40-BCB1-15559B06EDCA}" srcOrd="0" destOrd="0" presId="urn:microsoft.com/office/officeart/2005/8/layout/hierarchy1"/>
    <dgm:cxn modelId="{67A49EA2-8E07-A248-93EE-40A261727856}" type="presOf" srcId="{B91E23AE-1798-E641-AAA7-BD50B810DC6D}" destId="{5A90B169-569D-6845-82FD-D850FD4F7ECB}" srcOrd="0" destOrd="0" presId="urn:microsoft.com/office/officeart/2005/8/layout/hierarchy1"/>
    <dgm:cxn modelId="{2B68B9F9-24E8-A640-B9E6-EE4FFDD14EA9}" srcId="{B91E23AE-1798-E641-AAA7-BD50B810DC6D}" destId="{014C9136-51F1-794F-8863-E974346214EE}" srcOrd="1" destOrd="0" parTransId="{A120185E-3EA0-9E4E-905E-5DDA34033F76}" sibTransId="{1DEAD59E-0558-794B-AB89-3AB2801E2242}"/>
    <dgm:cxn modelId="{38DE10DB-4022-0441-B8EE-6612F919942B}" type="presParOf" srcId="{932F9D0B-9575-FE40-BCB1-15559B06EDCA}" destId="{DBDB2F38-F52B-E64E-AB96-F3C6C69639E4}" srcOrd="0" destOrd="0" presId="urn:microsoft.com/office/officeart/2005/8/layout/hierarchy1"/>
    <dgm:cxn modelId="{2ADC8212-D234-6A4F-80BF-85AA6F34BE4E}" type="presParOf" srcId="{DBDB2F38-F52B-E64E-AB96-F3C6C69639E4}" destId="{5F7DED4C-009C-BE40-85FC-EF6E248042AD}" srcOrd="0" destOrd="0" presId="urn:microsoft.com/office/officeart/2005/8/layout/hierarchy1"/>
    <dgm:cxn modelId="{AA40186F-E784-8345-8ADF-8EE4328D669C}" type="presParOf" srcId="{5F7DED4C-009C-BE40-85FC-EF6E248042AD}" destId="{9C2BBFA4-FD11-C64F-B385-87F44DFD6E9D}" srcOrd="0" destOrd="0" presId="urn:microsoft.com/office/officeart/2005/8/layout/hierarchy1"/>
    <dgm:cxn modelId="{F631F5F7-98BD-E24C-8FE7-9CC5253A1582}" type="presParOf" srcId="{5F7DED4C-009C-BE40-85FC-EF6E248042AD}" destId="{5A90B169-569D-6845-82FD-D850FD4F7ECB}" srcOrd="1" destOrd="0" presId="urn:microsoft.com/office/officeart/2005/8/layout/hierarchy1"/>
    <dgm:cxn modelId="{162461F7-15C1-7E49-8198-86BA96FC42DA}" type="presParOf" srcId="{DBDB2F38-F52B-E64E-AB96-F3C6C69639E4}" destId="{C7649021-CC19-7A4B-B1F7-B805DB00D2CA}" srcOrd="1" destOrd="0" presId="urn:microsoft.com/office/officeart/2005/8/layout/hierarchy1"/>
    <dgm:cxn modelId="{82D8BAA9-C5B6-7A43-812A-F73937DE879F}" type="presParOf" srcId="{C7649021-CC19-7A4B-B1F7-B805DB00D2CA}" destId="{01A5A7D6-9600-4A4B-83FE-D0AA84497058}" srcOrd="0" destOrd="0" presId="urn:microsoft.com/office/officeart/2005/8/layout/hierarchy1"/>
    <dgm:cxn modelId="{645A8BF9-A0E5-4E45-8179-ED6CD4A25A7A}" type="presParOf" srcId="{C7649021-CC19-7A4B-B1F7-B805DB00D2CA}" destId="{F862061D-D4AF-3149-A6BE-4FABA805C9F1}" srcOrd="1" destOrd="0" presId="urn:microsoft.com/office/officeart/2005/8/layout/hierarchy1"/>
    <dgm:cxn modelId="{20EC9845-B159-F644-8C81-D0398CADD20C}" type="presParOf" srcId="{F862061D-D4AF-3149-A6BE-4FABA805C9F1}" destId="{D3AFF624-A4CC-6C47-B018-D0845C7512D0}" srcOrd="0" destOrd="0" presId="urn:microsoft.com/office/officeart/2005/8/layout/hierarchy1"/>
    <dgm:cxn modelId="{4545CF14-24C6-6F4C-AF4D-1C9C52A64825}" type="presParOf" srcId="{D3AFF624-A4CC-6C47-B018-D0845C7512D0}" destId="{45D751CF-0371-5B43-A54C-0760DB33DED9}" srcOrd="0" destOrd="0" presId="urn:microsoft.com/office/officeart/2005/8/layout/hierarchy1"/>
    <dgm:cxn modelId="{A246DF3F-8EE4-5945-A8D6-0195A1DDBCE8}" type="presParOf" srcId="{D3AFF624-A4CC-6C47-B018-D0845C7512D0}" destId="{E693F0F0-A635-2641-8FE6-FF7DAA91A813}" srcOrd="1" destOrd="0" presId="urn:microsoft.com/office/officeart/2005/8/layout/hierarchy1"/>
    <dgm:cxn modelId="{086EDEF5-EDC1-534E-996C-37F31D4097FF}" type="presParOf" srcId="{F862061D-D4AF-3149-A6BE-4FABA805C9F1}" destId="{CA5141C6-A094-044F-9526-65B9578828EC}" srcOrd="1" destOrd="0" presId="urn:microsoft.com/office/officeart/2005/8/layout/hierarchy1"/>
    <dgm:cxn modelId="{7BCB4079-06FE-F244-B16B-C00D18A06DFC}" type="presParOf" srcId="{C7649021-CC19-7A4B-B1F7-B805DB00D2CA}" destId="{500E5926-21BC-DA4C-8718-E096140F6721}" srcOrd="2" destOrd="0" presId="urn:microsoft.com/office/officeart/2005/8/layout/hierarchy1"/>
    <dgm:cxn modelId="{1E38796D-03F7-414F-934E-DDE025671C5E}" type="presParOf" srcId="{C7649021-CC19-7A4B-B1F7-B805DB00D2CA}" destId="{741FF84D-49F2-DA4C-9577-E818F784792F}" srcOrd="3" destOrd="0" presId="urn:microsoft.com/office/officeart/2005/8/layout/hierarchy1"/>
    <dgm:cxn modelId="{333DCD70-0A43-6443-8EC1-FC36B44004E0}" type="presParOf" srcId="{741FF84D-49F2-DA4C-9577-E818F784792F}" destId="{8CE69FA0-6EA2-E048-AA33-1B0F6728430D}" srcOrd="0" destOrd="0" presId="urn:microsoft.com/office/officeart/2005/8/layout/hierarchy1"/>
    <dgm:cxn modelId="{C295833B-16C4-D042-BCFE-A756AF08285C}" type="presParOf" srcId="{8CE69FA0-6EA2-E048-AA33-1B0F6728430D}" destId="{D95F1863-BED8-D940-A1BF-C1E6F6EA23EF}" srcOrd="0" destOrd="0" presId="urn:microsoft.com/office/officeart/2005/8/layout/hierarchy1"/>
    <dgm:cxn modelId="{87A4BDAE-AA63-944D-AD6A-5E4390731DE7}" type="presParOf" srcId="{8CE69FA0-6EA2-E048-AA33-1B0F6728430D}" destId="{4BD8E55B-4838-D147-9405-F6502952C1F9}" srcOrd="1" destOrd="0" presId="urn:microsoft.com/office/officeart/2005/8/layout/hierarchy1"/>
    <dgm:cxn modelId="{391374F0-370A-984E-A651-88E0973878BD}" type="presParOf" srcId="{741FF84D-49F2-DA4C-9577-E818F784792F}" destId="{FACFA3D1-1126-C94E-B7BC-998AFAED1C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513134"/>
          <a:ext cx="7696200" cy="34870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62356" rIns="597311"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an execution state (Running, Ready, etc.)</a:t>
          </a:r>
        </a:p>
        <a:p>
          <a:pPr marL="228600" lvl="1" indent="-228600" algn="l" defTabSz="1200150" rtl="0">
            <a:lnSpc>
              <a:spcPct val="90000"/>
            </a:lnSpc>
            <a:spcBef>
              <a:spcPct val="0"/>
            </a:spcBef>
            <a:spcAft>
              <a:spcPct val="15000"/>
            </a:spcAft>
            <a:buChar char="•"/>
          </a:pPr>
          <a:r>
            <a:rPr lang="en-US" sz="2700" kern="1200" dirty="0"/>
            <a:t>saved thread context when not running</a:t>
          </a:r>
        </a:p>
        <a:p>
          <a:pPr marL="228600" lvl="1" indent="-228600" algn="l" defTabSz="1200150" rtl="0">
            <a:lnSpc>
              <a:spcPct val="90000"/>
            </a:lnSpc>
            <a:spcBef>
              <a:spcPct val="0"/>
            </a:spcBef>
            <a:spcAft>
              <a:spcPct val="15000"/>
            </a:spcAft>
            <a:buChar char="•"/>
          </a:pPr>
          <a:r>
            <a:rPr lang="en-US" sz="2700" kern="1200" dirty="0"/>
            <a:t>an execution stack</a:t>
          </a:r>
        </a:p>
        <a:p>
          <a:pPr marL="228600" lvl="1" indent="-228600" algn="l" defTabSz="1200150" rtl="0">
            <a:lnSpc>
              <a:spcPct val="90000"/>
            </a:lnSpc>
            <a:spcBef>
              <a:spcPct val="0"/>
            </a:spcBef>
            <a:spcAft>
              <a:spcPct val="15000"/>
            </a:spcAft>
            <a:buChar char="•"/>
          </a:pPr>
          <a:r>
            <a:rPr lang="en-US" sz="2700" kern="1200" dirty="0"/>
            <a:t>some per-thread static storage for local variables</a:t>
          </a:r>
        </a:p>
        <a:p>
          <a:pPr marL="228600" lvl="1" indent="-228600" algn="l" defTabSz="1200150" rtl="0">
            <a:lnSpc>
              <a:spcPct val="90000"/>
            </a:lnSpc>
            <a:spcBef>
              <a:spcPct val="0"/>
            </a:spcBef>
            <a:spcAft>
              <a:spcPct val="15000"/>
            </a:spcAft>
            <a:buChar char="•"/>
          </a:pPr>
          <a:r>
            <a:rPr lang="en-US" sz="2700" kern="1200" dirty="0"/>
            <a:t>access to the memory and resources of its process (all threads of a process share this)</a:t>
          </a:r>
        </a:p>
      </dsp:txBody>
      <dsp:txXfrm>
        <a:off x="0" y="513134"/>
        <a:ext cx="7696200" cy="3487050"/>
      </dsp:txXfrm>
    </dsp:sp>
    <dsp:sp modelId="{5E289D48-2C1F-DB42-885C-FA72D3EFD61D}">
      <dsp:nvSpPr>
        <dsp:cNvPr id="0" name=""/>
        <dsp:cNvSpPr/>
      </dsp:nvSpPr>
      <dsp:spPr>
        <a:xfrm>
          <a:off x="384810" y="114614"/>
          <a:ext cx="5387340" cy="7970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200150" rtl="0">
            <a:lnSpc>
              <a:spcPct val="90000"/>
            </a:lnSpc>
            <a:spcBef>
              <a:spcPct val="0"/>
            </a:spcBef>
            <a:spcAft>
              <a:spcPct val="35000"/>
            </a:spcAft>
            <a:buNone/>
          </a:pPr>
          <a:r>
            <a:rPr lang="en-US" sz="2700" kern="1200" dirty="0"/>
            <a:t>Each thread has:</a:t>
          </a:r>
        </a:p>
      </dsp:txBody>
      <dsp:txXfrm>
        <a:off x="423718" y="153522"/>
        <a:ext cx="5309524" cy="7192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9DCF-AAD5-4C4B-9909-63F5C5407FC4}">
      <dsp:nvSpPr>
        <dsp:cNvPr id="0" name=""/>
        <dsp:cNvSpPr/>
      </dsp:nvSpPr>
      <dsp:spPr>
        <a:xfrm rot="5400000">
          <a:off x="5096285" y="-2087381"/>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i="0" kern="1200" dirty="0"/>
            <a:t>includes the user’s address space, stack, and process control block</a:t>
          </a:r>
        </a:p>
      </dsp:txBody>
      <dsp:txXfrm rot="-5400000">
        <a:off x="2907792" y="139795"/>
        <a:ext cx="5130725" cy="715054"/>
      </dsp:txXfrm>
    </dsp:sp>
    <dsp:sp modelId="{359A43F2-9525-654D-9DEE-FA3474AB94AC}">
      <dsp:nvSpPr>
        <dsp:cNvPr id="0" name=""/>
        <dsp:cNvSpPr/>
      </dsp:nvSpPr>
      <dsp:spPr>
        <a:xfrm>
          <a:off x="0" y="2059"/>
          <a:ext cx="2907792" cy="990525"/>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rtl="0">
            <a:lnSpc>
              <a:spcPct val="90000"/>
            </a:lnSpc>
            <a:spcBef>
              <a:spcPct val="0"/>
            </a:spcBef>
            <a:spcAft>
              <a:spcPct val="35000"/>
            </a:spcAft>
            <a:buNone/>
          </a:pPr>
          <a:r>
            <a:rPr lang="en-NZ" sz="2700" b="1" i="0" kern="1200" dirty="0"/>
            <a:t>Process</a:t>
          </a:r>
        </a:p>
      </dsp:txBody>
      <dsp:txXfrm>
        <a:off x="48353" y="50412"/>
        <a:ext cx="2811086" cy="893819"/>
      </dsp:txXfrm>
    </dsp:sp>
    <dsp:sp modelId="{586922DB-8CEF-D54D-BF73-A446477A9630}">
      <dsp:nvSpPr>
        <dsp:cNvPr id="0" name=""/>
        <dsp:cNvSpPr/>
      </dsp:nvSpPr>
      <dsp:spPr>
        <a:xfrm rot="5400000">
          <a:off x="5096285" y="-1047329"/>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i="0" kern="1200" dirty="0"/>
            <a:t>a user-created unit of execution within a process</a:t>
          </a:r>
        </a:p>
      </dsp:txBody>
      <dsp:txXfrm rot="-5400000">
        <a:off x="2907792" y="1179847"/>
        <a:ext cx="5130725" cy="715054"/>
      </dsp:txXfrm>
    </dsp:sp>
    <dsp:sp modelId="{7D82E135-1D7B-3645-9486-5E0754C6B892}">
      <dsp:nvSpPr>
        <dsp:cNvPr id="0" name=""/>
        <dsp:cNvSpPr/>
      </dsp:nvSpPr>
      <dsp:spPr>
        <a:xfrm>
          <a:off x="0" y="1042111"/>
          <a:ext cx="2907792" cy="9905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rtl="0">
            <a:lnSpc>
              <a:spcPct val="90000"/>
            </a:lnSpc>
            <a:spcBef>
              <a:spcPct val="0"/>
            </a:spcBef>
            <a:spcAft>
              <a:spcPct val="35000"/>
            </a:spcAft>
            <a:buNone/>
          </a:pPr>
          <a:r>
            <a:rPr lang="en-US" sz="2700" b="1" i="0" kern="1200" dirty="0"/>
            <a:t>User-level Threads</a:t>
          </a:r>
        </a:p>
      </dsp:txBody>
      <dsp:txXfrm>
        <a:off x="48353" y="1090464"/>
        <a:ext cx="2811086" cy="893819"/>
      </dsp:txXfrm>
    </dsp:sp>
    <dsp:sp modelId="{80E04EEB-864B-BE42-89F0-8883BF4AE4F4}">
      <dsp:nvSpPr>
        <dsp:cNvPr id="0" name=""/>
        <dsp:cNvSpPr/>
      </dsp:nvSpPr>
      <dsp:spPr>
        <a:xfrm rot="5400000">
          <a:off x="5096285" y="-7278"/>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i="0" kern="1200" dirty="0"/>
            <a:t>a mapping between ULTs and kernel threads</a:t>
          </a:r>
        </a:p>
      </dsp:txBody>
      <dsp:txXfrm rot="-5400000">
        <a:off x="2907792" y="2219899"/>
        <a:ext cx="5130725" cy="715054"/>
      </dsp:txXfrm>
    </dsp:sp>
    <dsp:sp modelId="{B90E8D5C-93E4-3248-962E-5C051ACBDA2F}">
      <dsp:nvSpPr>
        <dsp:cNvPr id="0" name=""/>
        <dsp:cNvSpPr/>
      </dsp:nvSpPr>
      <dsp:spPr>
        <a:xfrm>
          <a:off x="0" y="2082163"/>
          <a:ext cx="2907792" cy="990525"/>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rtl="0">
            <a:lnSpc>
              <a:spcPct val="90000"/>
            </a:lnSpc>
            <a:spcBef>
              <a:spcPct val="0"/>
            </a:spcBef>
            <a:spcAft>
              <a:spcPct val="35000"/>
            </a:spcAft>
            <a:buNone/>
          </a:pPr>
          <a:r>
            <a:rPr lang="en-US" sz="2700" b="1" i="0" kern="1200" dirty="0"/>
            <a:t>Lightweight Processes (LWP)</a:t>
          </a:r>
        </a:p>
      </dsp:txBody>
      <dsp:txXfrm>
        <a:off x="48353" y="2130516"/>
        <a:ext cx="2811086" cy="893819"/>
      </dsp:txXfrm>
    </dsp:sp>
    <dsp:sp modelId="{CDAFDD03-5608-F540-86C1-DA1CF57C8C89}">
      <dsp:nvSpPr>
        <dsp:cNvPr id="0" name=""/>
        <dsp:cNvSpPr/>
      </dsp:nvSpPr>
      <dsp:spPr>
        <a:xfrm rot="5400000">
          <a:off x="5096285" y="1032773"/>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NZ" sz="1700" b="1" i="0" kern="1200" dirty="0"/>
            <a:t>fundamental entities that can be scheduled and dispatched to run on one of the system processors</a:t>
          </a:r>
        </a:p>
      </dsp:txBody>
      <dsp:txXfrm rot="-5400000">
        <a:off x="2907792" y="3259950"/>
        <a:ext cx="5130725" cy="715054"/>
      </dsp:txXfrm>
    </dsp:sp>
    <dsp:sp modelId="{7A2BBD00-0612-374A-AE9C-5B159F20A714}">
      <dsp:nvSpPr>
        <dsp:cNvPr id="0" name=""/>
        <dsp:cNvSpPr/>
      </dsp:nvSpPr>
      <dsp:spPr>
        <a:xfrm>
          <a:off x="0" y="3122215"/>
          <a:ext cx="2907792" cy="9905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rtl="0">
            <a:lnSpc>
              <a:spcPct val="90000"/>
            </a:lnSpc>
            <a:spcBef>
              <a:spcPct val="0"/>
            </a:spcBef>
            <a:spcAft>
              <a:spcPct val="35000"/>
            </a:spcAft>
            <a:buNone/>
          </a:pPr>
          <a:r>
            <a:rPr lang="en-US" sz="2700" b="1" i="0" kern="1200" dirty="0"/>
            <a:t>Kernel Threads</a:t>
          </a:r>
        </a:p>
      </dsp:txBody>
      <dsp:txXfrm>
        <a:off x="48353" y="3170568"/>
        <a:ext cx="2811086" cy="8938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64325-F871-1445-AD04-4E175EF1365E}">
      <dsp:nvSpPr>
        <dsp:cNvPr id="0" name=""/>
        <dsp:cNvSpPr/>
      </dsp:nvSpPr>
      <dsp:spPr>
        <a:xfrm>
          <a:off x="0" y="0"/>
          <a:ext cx="83058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308B19D-3226-7F43-90A7-076E34833999}">
      <dsp:nvSpPr>
        <dsp:cNvPr id="0" name=""/>
        <dsp:cNvSpPr/>
      </dsp:nvSpPr>
      <dsp:spPr>
        <a:xfrm>
          <a:off x="0" y="0"/>
          <a:ext cx="1661160" cy="156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Processes (threads)</a:t>
          </a:r>
        </a:p>
      </dsp:txBody>
      <dsp:txXfrm>
        <a:off x="0" y="0"/>
        <a:ext cx="1661160" cy="1562100"/>
      </dsp:txXfrm>
    </dsp:sp>
    <dsp:sp modelId="{5A890009-52E7-D04B-83B6-E421AA5B9F18}">
      <dsp:nvSpPr>
        <dsp:cNvPr id="0" name=""/>
        <dsp:cNvSpPr/>
      </dsp:nvSpPr>
      <dsp:spPr>
        <a:xfrm>
          <a:off x="1785747" y="70935"/>
          <a:ext cx="6520053" cy="14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cooperate with each other and manage the use of shared data structures by primitives that enforce mutual exclusion and synchronize their execution</a:t>
          </a:r>
        </a:p>
      </dsp:txBody>
      <dsp:txXfrm>
        <a:off x="1785747" y="70935"/>
        <a:ext cx="6520053" cy="1418704"/>
      </dsp:txXfrm>
    </dsp:sp>
    <dsp:sp modelId="{25CBDD50-B0DB-4E4F-85BD-EFF7B7241204}">
      <dsp:nvSpPr>
        <dsp:cNvPr id="0" name=""/>
        <dsp:cNvSpPr/>
      </dsp:nvSpPr>
      <dsp:spPr>
        <a:xfrm>
          <a:off x="1661160" y="1489639"/>
          <a:ext cx="664464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1D9BB74-11EB-5446-9A70-9E4A968739EF}">
      <dsp:nvSpPr>
        <dsp:cNvPr id="0" name=""/>
        <dsp:cNvSpPr/>
      </dsp:nvSpPr>
      <dsp:spPr>
        <a:xfrm>
          <a:off x="0" y="1562100"/>
          <a:ext cx="83058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CEF4735-D4B5-974D-B9BF-54ACF1BEFBF9}">
      <dsp:nvSpPr>
        <dsp:cNvPr id="0" name=""/>
        <dsp:cNvSpPr/>
      </dsp:nvSpPr>
      <dsp:spPr>
        <a:xfrm>
          <a:off x="0" y="1562100"/>
          <a:ext cx="1661160" cy="156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Interrupts</a:t>
          </a:r>
        </a:p>
      </dsp:txBody>
      <dsp:txXfrm>
        <a:off x="0" y="1562100"/>
        <a:ext cx="1661160" cy="1562100"/>
      </dsp:txXfrm>
    </dsp:sp>
    <dsp:sp modelId="{55E25350-D609-0E4C-AF06-74901F766641}">
      <dsp:nvSpPr>
        <dsp:cNvPr id="0" name=""/>
        <dsp:cNvSpPr/>
      </dsp:nvSpPr>
      <dsp:spPr>
        <a:xfrm>
          <a:off x="1785747" y="1633035"/>
          <a:ext cx="6520053" cy="14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synchronized by preventing their handling for a period of time</a:t>
          </a:r>
        </a:p>
      </dsp:txBody>
      <dsp:txXfrm>
        <a:off x="1785747" y="1633035"/>
        <a:ext cx="6520053" cy="1418704"/>
      </dsp:txXfrm>
    </dsp:sp>
    <dsp:sp modelId="{3E291C2B-B993-824E-9D25-B57FA36470B9}">
      <dsp:nvSpPr>
        <dsp:cNvPr id="0" name=""/>
        <dsp:cNvSpPr/>
      </dsp:nvSpPr>
      <dsp:spPr>
        <a:xfrm>
          <a:off x="1661160" y="3051739"/>
          <a:ext cx="664464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EA42E-B159-6845-A722-A211C0863AEF}">
      <dsp:nvSpPr>
        <dsp:cNvPr id="0" name=""/>
        <dsp:cNvSpPr/>
      </dsp:nvSpPr>
      <dsp:spPr>
        <a:xfrm rot="16200000">
          <a:off x="0" y="304825"/>
          <a:ext cx="4125515" cy="4125515"/>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en-US" sz="2600" kern="1200" dirty="0"/>
            <a:t>A process, or task, in Linux is represented by a task_struct data structure</a:t>
          </a:r>
        </a:p>
      </dsp:txBody>
      <dsp:txXfrm rot="5400000">
        <a:off x="1" y="1336204"/>
        <a:ext cx="3403550" cy="2062757"/>
      </dsp:txXfrm>
    </dsp:sp>
    <dsp:sp modelId="{37E8FFB8-D84B-D046-8C01-1D09BCA59864}">
      <dsp:nvSpPr>
        <dsp:cNvPr id="0" name=""/>
        <dsp:cNvSpPr/>
      </dsp:nvSpPr>
      <dsp:spPr>
        <a:xfrm rot="5400000">
          <a:off x="4408884" y="304782"/>
          <a:ext cx="4125515" cy="4125515"/>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en-US" sz="2600" kern="1200" dirty="0"/>
            <a:t>This structure contains information in a number of categories</a:t>
          </a:r>
        </a:p>
      </dsp:txBody>
      <dsp:txXfrm rot="-5400000">
        <a:off x="5130850" y="1336161"/>
        <a:ext cx="3403550" cy="20627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9878-0953-D24D-AB28-4410346F12E1}">
      <dsp:nvSpPr>
        <dsp:cNvPr id="0" name=""/>
        <dsp:cNvSpPr/>
      </dsp:nvSpPr>
      <dsp:spPr>
        <a:xfrm>
          <a:off x="0" y="1303020"/>
          <a:ext cx="7543800" cy="1737360"/>
        </a:xfrm>
        <a:prstGeom prst="notchedRightArrow">
          <a:avLst/>
        </a:prstGeom>
        <a:solidFill>
          <a:schemeClr val="accent1">
            <a:lumMod val="75000"/>
          </a:schemeClr>
        </a:solidFill>
        <a:ln>
          <a:noFill/>
        </a:ln>
        <a:effectLst/>
      </dsp:spPr>
      <dsp:style>
        <a:lnRef idx="0">
          <a:scrgbClr r="0" g="0" b="0"/>
        </a:lnRef>
        <a:fillRef idx="1">
          <a:scrgbClr r="0" g="0" b="0"/>
        </a:fillRef>
        <a:effectRef idx="2">
          <a:scrgbClr r="0" g="0" b="0"/>
        </a:effectRef>
        <a:fontRef idx="minor"/>
      </dsp:style>
    </dsp:sp>
    <dsp:sp modelId="{269AE79F-AD2D-A84D-A53E-F1FB78B974BD}">
      <dsp:nvSpPr>
        <dsp:cNvPr id="0" name=""/>
        <dsp:cNvSpPr/>
      </dsp:nvSpPr>
      <dsp:spPr>
        <a:xfrm>
          <a:off x="2983"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US" sz="1500" kern="1200" dirty="0"/>
            <a:t>Linux does not recognize a distinction between threads and processes</a:t>
          </a:r>
        </a:p>
      </dsp:txBody>
      <dsp:txXfrm>
        <a:off x="2983" y="0"/>
        <a:ext cx="1304510" cy="1737360"/>
      </dsp:txXfrm>
    </dsp:sp>
    <dsp:sp modelId="{E4BAC01D-2B7F-DF40-9C04-EF02D143BCC9}">
      <dsp:nvSpPr>
        <dsp:cNvPr id="0" name=""/>
        <dsp:cNvSpPr/>
      </dsp:nvSpPr>
      <dsp:spPr>
        <a:xfrm>
          <a:off x="533401" y="1981198"/>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AA39FEB8-4F13-6842-90E7-7179513C2883}">
      <dsp:nvSpPr>
        <dsp:cNvPr id="0" name=""/>
        <dsp:cNvSpPr/>
      </dsp:nvSpPr>
      <dsp:spPr>
        <a:xfrm>
          <a:off x="1372719"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rtl="0">
            <a:lnSpc>
              <a:spcPct val="90000"/>
            </a:lnSpc>
            <a:spcBef>
              <a:spcPct val="0"/>
            </a:spcBef>
            <a:spcAft>
              <a:spcPct val="35000"/>
            </a:spcAft>
            <a:buNone/>
          </a:pPr>
          <a:r>
            <a:rPr lang="en-US" sz="1500" kern="1200" dirty="0"/>
            <a:t>User-level threads are mapped into kernel-level processes</a:t>
          </a:r>
        </a:p>
      </dsp:txBody>
      <dsp:txXfrm>
        <a:off x="1372719" y="2606040"/>
        <a:ext cx="1304510" cy="1737360"/>
      </dsp:txXfrm>
    </dsp:sp>
    <dsp:sp modelId="{D5A58B68-FCE0-594C-89A8-167F463190C7}">
      <dsp:nvSpPr>
        <dsp:cNvPr id="0" name=""/>
        <dsp:cNvSpPr/>
      </dsp:nvSpPr>
      <dsp:spPr>
        <a:xfrm>
          <a:off x="1807804"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DD820194-B3DF-3B49-B9ED-61CBD95ECA12}">
      <dsp:nvSpPr>
        <dsp:cNvPr id="0" name=""/>
        <dsp:cNvSpPr/>
      </dsp:nvSpPr>
      <dsp:spPr>
        <a:xfrm>
          <a:off x="2742454"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US" sz="1500" kern="1200" dirty="0"/>
            <a:t>A new process is created by copying the attributes of the current process</a:t>
          </a:r>
        </a:p>
      </dsp:txBody>
      <dsp:txXfrm>
        <a:off x="2742454" y="0"/>
        <a:ext cx="1304510" cy="1737360"/>
      </dsp:txXfrm>
    </dsp:sp>
    <dsp:sp modelId="{DC2D55E0-4420-7840-A591-F950FA7F560E}">
      <dsp:nvSpPr>
        <dsp:cNvPr id="0" name=""/>
        <dsp:cNvSpPr/>
      </dsp:nvSpPr>
      <dsp:spPr>
        <a:xfrm>
          <a:off x="3177539"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B7E953B2-517D-1E48-BCD7-19C2AF470A25}">
      <dsp:nvSpPr>
        <dsp:cNvPr id="0" name=""/>
        <dsp:cNvSpPr/>
      </dsp:nvSpPr>
      <dsp:spPr>
        <a:xfrm>
          <a:off x="4112190"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rtl="0">
            <a:lnSpc>
              <a:spcPct val="90000"/>
            </a:lnSpc>
            <a:spcBef>
              <a:spcPct val="0"/>
            </a:spcBef>
            <a:spcAft>
              <a:spcPct val="35000"/>
            </a:spcAft>
            <a:buNone/>
          </a:pPr>
          <a:r>
            <a:rPr lang="en-US" sz="1500" kern="1200" dirty="0"/>
            <a:t>The new process can be </a:t>
          </a:r>
          <a:r>
            <a:rPr lang="en-US" sz="1500" i="1" kern="1200" dirty="0"/>
            <a:t>cloned</a:t>
          </a:r>
          <a:r>
            <a:rPr lang="en-US" sz="1500" kern="1200" dirty="0"/>
            <a:t> so that it shares resources</a:t>
          </a:r>
        </a:p>
      </dsp:txBody>
      <dsp:txXfrm>
        <a:off x="4112190" y="2606040"/>
        <a:ext cx="1304510" cy="1737360"/>
      </dsp:txXfrm>
    </dsp:sp>
    <dsp:sp modelId="{26608E29-072E-6745-AE4E-B250960414E0}">
      <dsp:nvSpPr>
        <dsp:cNvPr id="0" name=""/>
        <dsp:cNvSpPr/>
      </dsp:nvSpPr>
      <dsp:spPr>
        <a:xfrm>
          <a:off x="4547275"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CB731189-60FA-8743-98A3-0A6530A73E12}">
      <dsp:nvSpPr>
        <dsp:cNvPr id="0" name=""/>
        <dsp:cNvSpPr/>
      </dsp:nvSpPr>
      <dsp:spPr>
        <a:xfrm>
          <a:off x="5481926"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US" sz="1500" kern="1200" dirty="0"/>
            <a:t>The clone() call creates separate stack spaces for each process</a:t>
          </a:r>
        </a:p>
      </dsp:txBody>
      <dsp:txXfrm>
        <a:off x="5481926" y="0"/>
        <a:ext cx="1304510" cy="1737360"/>
      </dsp:txXfrm>
    </dsp:sp>
    <dsp:sp modelId="{9F1FBD59-E618-0148-9918-AC733CAF772D}">
      <dsp:nvSpPr>
        <dsp:cNvPr id="0" name=""/>
        <dsp:cNvSpPr/>
      </dsp:nvSpPr>
      <dsp:spPr>
        <a:xfrm>
          <a:off x="5917011"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ADAFC-8F77-0A4B-8EBC-CE98AEB27895}">
      <dsp:nvSpPr>
        <dsp:cNvPr id="0" name=""/>
        <dsp:cNvSpPr/>
      </dsp:nvSpPr>
      <dsp:spPr>
        <a:xfrm>
          <a:off x="601662" y="0"/>
          <a:ext cx="4254500" cy="4254500"/>
        </a:xfrm>
        <a:prstGeom prst="triangl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7F236B6-343E-6D4F-B3F6-E91247AE0537}">
      <dsp:nvSpPr>
        <dsp:cNvPr id="0" name=""/>
        <dsp:cNvSpPr/>
      </dsp:nvSpPr>
      <dsp:spPr>
        <a:xfrm>
          <a:off x="2728912" y="425865"/>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Foreground process</a:t>
          </a:r>
        </a:p>
      </dsp:txBody>
      <dsp:txXfrm>
        <a:off x="2728912" y="425865"/>
        <a:ext cx="2765425" cy="604936"/>
      </dsp:txXfrm>
    </dsp:sp>
    <dsp:sp modelId="{D3733D29-E208-EF4A-9AEF-65F84BCE6E23}">
      <dsp:nvSpPr>
        <dsp:cNvPr id="0" name=""/>
        <dsp:cNvSpPr/>
      </dsp:nvSpPr>
      <dsp:spPr>
        <a:xfrm>
          <a:off x="2728912" y="1106419"/>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Visible process</a:t>
          </a:r>
          <a:endParaRPr lang="en-US" sz="2300" kern="1200" dirty="0"/>
        </a:p>
      </dsp:txBody>
      <dsp:txXfrm>
        <a:off x="2728912" y="1106419"/>
        <a:ext cx="2765425" cy="604936"/>
      </dsp:txXfrm>
    </dsp:sp>
    <dsp:sp modelId="{18B59D32-1887-2E44-BF45-4BE4E74A7629}">
      <dsp:nvSpPr>
        <dsp:cNvPr id="0" name=""/>
        <dsp:cNvSpPr/>
      </dsp:nvSpPr>
      <dsp:spPr>
        <a:xfrm>
          <a:off x="2728912" y="1786973"/>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Service process</a:t>
          </a:r>
          <a:endParaRPr lang="en-US" sz="2300" kern="1200" dirty="0"/>
        </a:p>
      </dsp:txBody>
      <dsp:txXfrm>
        <a:off x="2728912" y="1786973"/>
        <a:ext cx="2765425" cy="604936"/>
      </dsp:txXfrm>
    </dsp:sp>
    <dsp:sp modelId="{47D5B74A-039D-3D40-8FCA-1558254F17B2}">
      <dsp:nvSpPr>
        <dsp:cNvPr id="0" name=""/>
        <dsp:cNvSpPr/>
      </dsp:nvSpPr>
      <dsp:spPr>
        <a:xfrm>
          <a:off x="2728912" y="2467526"/>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Background process</a:t>
          </a:r>
          <a:endParaRPr lang="en-US" sz="2300" kern="1200" dirty="0"/>
        </a:p>
      </dsp:txBody>
      <dsp:txXfrm>
        <a:off x="2728912" y="2467526"/>
        <a:ext cx="2765425" cy="604936"/>
      </dsp:txXfrm>
    </dsp:sp>
    <dsp:sp modelId="{BF037080-3959-DE49-B667-1EFD3F32EFD5}">
      <dsp:nvSpPr>
        <dsp:cNvPr id="0" name=""/>
        <dsp:cNvSpPr/>
      </dsp:nvSpPr>
      <dsp:spPr>
        <a:xfrm>
          <a:off x="2728912" y="3148080"/>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Empty process</a:t>
          </a:r>
        </a:p>
      </dsp:txBody>
      <dsp:txXfrm>
        <a:off x="2728912" y="3148080"/>
        <a:ext cx="2765425" cy="604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337" y="1748798"/>
          <a:ext cx="1421750" cy="11726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1529986" y="2162745"/>
          <a:ext cx="1596901" cy="1596901"/>
        </a:xfrm>
        <a:prstGeom prst="leftCircularArrow">
          <a:avLst>
            <a:gd name="adj1" fmla="val 2536"/>
            <a:gd name="adj2" fmla="val 307664"/>
            <a:gd name="adj3" fmla="val 1977197"/>
            <a:gd name="adj4" fmla="val 8918511"/>
            <a:gd name="adj5" fmla="val 2959"/>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232208" y="2235007"/>
          <a:ext cx="1431923" cy="137287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Takes less time to create a new thread than a process</a:t>
          </a:r>
        </a:p>
      </dsp:txBody>
      <dsp:txXfrm>
        <a:off x="272418" y="2275217"/>
        <a:ext cx="1351503" cy="1292455"/>
      </dsp:txXfrm>
    </dsp:sp>
    <dsp:sp modelId="{5FF00021-0035-EC44-9F54-1581344B5540}">
      <dsp:nvSpPr>
        <dsp:cNvPr id="0" name=""/>
        <dsp:cNvSpPr/>
      </dsp:nvSpPr>
      <dsp:spPr>
        <a:xfrm>
          <a:off x="1857013" y="2143506"/>
          <a:ext cx="1421750" cy="11726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2971805" y="1219208"/>
          <a:ext cx="1995416" cy="1995416"/>
        </a:xfrm>
        <a:prstGeom prst="circularArrow">
          <a:avLst>
            <a:gd name="adj1" fmla="val 2030"/>
            <a:gd name="adj2" fmla="val 243362"/>
            <a:gd name="adj3" fmla="val 19308553"/>
            <a:gd name="adj4" fmla="val 12302936"/>
            <a:gd name="adj5" fmla="val 2368"/>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1933023" y="1537965"/>
          <a:ext cx="1743647" cy="12110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Less time to terminate a thread than a process</a:t>
          </a:r>
        </a:p>
      </dsp:txBody>
      <dsp:txXfrm>
        <a:off x="1968494" y="1573436"/>
        <a:ext cx="1672705" cy="1140138"/>
      </dsp:txXfrm>
    </dsp:sp>
    <dsp:sp modelId="{2401F2B1-4C8C-3B40-BFC1-E2B42A50EB44}">
      <dsp:nvSpPr>
        <dsp:cNvPr id="0" name=""/>
        <dsp:cNvSpPr/>
      </dsp:nvSpPr>
      <dsp:spPr>
        <a:xfrm>
          <a:off x="3897664" y="1657858"/>
          <a:ext cx="1421750" cy="11726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5638797" y="1371606"/>
          <a:ext cx="2314721" cy="2314721"/>
        </a:xfrm>
        <a:prstGeom prst="leftCircularArrow">
          <a:avLst>
            <a:gd name="adj1" fmla="val 1750"/>
            <a:gd name="adj2" fmla="val 208457"/>
            <a:gd name="adj3" fmla="val 2003327"/>
            <a:gd name="adj4" fmla="val 9043849"/>
            <a:gd name="adj5" fmla="val 2042"/>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3869551" y="1962187"/>
          <a:ext cx="1951892" cy="173663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Switching between two threads takes less time than switching between processes</a:t>
          </a:r>
        </a:p>
      </dsp:txBody>
      <dsp:txXfrm>
        <a:off x="3920415" y="2013051"/>
        <a:ext cx="1850164" cy="1634907"/>
      </dsp:txXfrm>
    </dsp:sp>
    <dsp:sp modelId="{E1E1BC13-FC71-954D-A46E-211E173FDACF}">
      <dsp:nvSpPr>
        <dsp:cNvPr id="0" name=""/>
        <dsp:cNvSpPr/>
      </dsp:nvSpPr>
      <dsp:spPr>
        <a:xfrm>
          <a:off x="6123131" y="2588882"/>
          <a:ext cx="1933736" cy="5750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207041" y="1521859"/>
          <a:ext cx="2022221" cy="127550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Threads enhance efficiency in communication between programs</a:t>
          </a:r>
        </a:p>
      </dsp:txBody>
      <dsp:txXfrm>
        <a:off x="6244399" y="1559217"/>
        <a:ext cx="1947505" cy="1200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68DFA-8A2E-204D-89CB-B704450A70C8}">
      <dsp:nvSpPr>
        <dsp:cNvPr id="0" name=""/>
        <dsp:cNvSpPr/>
      </dsp:nvSpPr>
      <dsp:spPr>
        <a:xfrm>
          <a:off x="381001" y="457196"/>
          <a:ext cx="7388213" cy="2557726"/>
        </a:xfrm>
        <a:prstGeom prst="roundRect">
          <a:avLst>
            <a:gd name="adj" fmla="val 10000"/>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None/>
          </a:pPr>
          <a:r>
            <a:rPr lang="en-US" sz="2800" b="1" kern="1200" dirty="0">
              <a:solidFill>
                <a:schemeClr val="tx1">
                  <a:lumMod val="85000"/>
                  <a:lumOff val="15000"/>
                </a:schemeClr>
              </a:solidFill>
              <a:latin typeface="+mn-lt"/>
              <a:ea typeface="+mn-ea"/>
              <a:cs typeface="+mn-cs"/>
            </a:rPr>
            <a:t> </a:t>
          </a:r>
          <a:r>
            <a:rPr lang="en-US" sz="2800" b="0" kern="1200" dirty="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455914" y="532109"/>
        <a:ext cx="7238387" cy="2407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807720"/>
          <a:ext cx="8153400" cy="3261360"/>
        </a:xfrm>
        <a:prstGeom prst="leftRightRibb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978407" y="1378457"/>
          <a:ext cx="2690621" cy="159806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792" rIns="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User Level Thread (ULT)</a:t>
          </a:r>
        </a:p>
        <a:p>
          <a:pPr marL="228600" lvl="1" indent="-228600" algn="l" defTabSz="1111250" rtl="0">
            <a:lnSpc>
              <a:spcPct val="90000"/>
            </a:lnSpc>
            <a:spcBef>
              <a:spcPct val="0"/>
            </a:spcBef>
            <a:spcAft>
              <a:spcPct val="15000"/>
            </a:spcAft>
            <a:buChar char="•"/>
          </a:pPr>
          <a:endParaRPr lang="en-NZ" sz="2500" kern="1200" dirty="0"/>
        </a:p>
      </dsp:txBody>
      <dsp:txXfrm>
        <a:off x="978407" y="1378457"/>
        <a:ext cx="2690621" cy="1598066"/>
      </dsp:txXfrm>
    </dsp:sp>
    <dsp:sp modelId="{E8D499D1-31A4-DF4A-800E-FEE8DE3CF070}">
      <dsp:nvSpPr>
        <dsp:cNvPr id="0" name=""/>
        <dsp:cNvSpPr/>
      </dsp:nvSpPr>
      <dsp:spPr>
        <a:xfrm>
          <a:off x="4076700" y="1900275"/>
          <a:ext cx="3179826" cy="159806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rtl="0">
            <a:lnSpc>
              <a:spcPct val="90000"/>
            </a:lnSpc>
            <a:spcBef>
              <a:spcPct val="0"/>
            </a:spcBef>
            <a:spcAft>
              <a:spcPct val="35000"/>
            </a:spcAft>
            <a:buNone/>
          </a:pPr>
          <a:r>
            <a:rPr lang="en-NZ" sz="3200" kern="1200" dirty="0"/>
            <a:t>Kernel level Thread (KLT) </a:t>
          </a:r>
        </a:p>
      </dsp:txBody>
      <dsp:txXfrm>
        <a:off x="4076700" y="1900275"/>
        <a:ext cx="3179826" cy="15980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990597" y="3505198"/>
          <a:ext cx="2994703"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marL="0" lvl="0" indent="0" algn="l" defTabSz="844550" rtl="0">
            <a:lnSpc>
              <a:spcPct val="90000"/>
            </a:lnSpc>
            <a:spcBef>
              <a:spcPct val="0"/>
            </a:spcBef>
            <a:spcAft>
              <a:spcPct val="35000"/>
            </a:spcAft>
            <a:buNone/>
          </a:pPr>
          <a:r>
            <a:rPr lang="en-US" sz="1900" b="0" kern="1200" dirty="0"/>
            <a:t>Thread switching does not require kernel mode privileges</a:t>
          </a:r>
        </a:p>
      </dsp:txBody>
      <dsp:txXfrm>
        <a:off x="990597" y="3505198"/>
        <a:ext cx="2994703"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marL="0" lvl="0" indent="0" algn="l" defTabSz="844550" rtl="0">
            <a:lnSpc>
              <a:spcPct val="90000"/>
            </a:lnSpc>
            <a:spcBef>
              <a:spcPct val="0"/>
            </a:spcBef>
            <a:spcAft>
              <a:spcPct val="35000"/>
            </a:spcAft>
            <a:buNone/>
          </a:pPr>
          <a:r>
            <a:rPr lang="en-US" sz="1900" b="0" kern="1200" dirty="0"/>
            <a:t>Scheduling can be application specific</a:t>
          </a:r>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5333993" y="2133605"/>
          <a:ext cx="1219151"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marL="0" lvl="0" indent="0" algn="l" defTabSz="844550" rtl="0">
            <a:lnSpc>
              <a:spcPct val="90000"/>
            </a:lnSpc>
            <a:spcBef>
              <a:spcPct val="0"/>
            </a:spcBef>
            <a:spcAft>
              <a:spcPct val="35000"/>
            </a:spcAft>
            <a:buNone/>
          </a:pPr>
          <a:r>
            <a:rPr lang="en-US" sz="1900" b="0" kern="1200" dirty="0"/>
            <a:t>ULTs can run on any OS</a:t>
          </a:r>
        </a:p>
      </dsp:txBody>
      <dsp:txXfrm>
        <a:off x="5333993" y="2133605"/>
        <a:ext cx="1219151" cy="1366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78792-7B28-FF43-A32C-003396C6EF4C}">
      <dsp:nvSpPr>
        <dsp:cNvPr id="0" name=""/>
        <dsp:cNvSpPr/>
      </dsp:nvSpPr>
      <dsp:spPr>
        <a:xfrm>
          <a:off x="571507" y="152403"/>
          <a:ext cx="5981684" cy="158114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Jacketing</a:t>
          </a:r>
        </a:p>
        <a:p>
          <a:pPr marL="228600" lvl="1" indent="-228600" algn="l" defTabSz="977900" rtl="0">
            <a:lnSpc>
              <a:spcPct val="90000"/>
            </a:lnSpc>
            <a:spcBef>
              <a:spcPct val="0"/>
            </a:spcBef>
            <a:spcAft>
              <a:spcPct val="15000"/>
            </a:spcAft>
            <a:buChar char="•"/>
          </a:pPr>
          <a:r>
            <a:rPr lang="en-US" sz="2200" kern="1200" dirty="0"/>
            <a:t>converts a blocking system call into a non-blocking system call</a:t>
          </a:r>
        </a:p>
      </dsp:txBody>
      <dsp:txXfrm>
        <a:off x="617817" y="198713"/>
        <a:ext cx="4345262" cy="1488522"/>
      </dsp:txXfrm>
    </dsp:sp>
    <dsp:sp modelId="{C478A6ED-69A6-584A-A2DA-3955A2E0623F}">
      <dsp:nvSpPr>
        <dsp:cNvPr id="0" name=""/>
        <dsp:cNvSpPr/>
      </dsp:nvSpPr>
      <dsp:spPr>
        <a:xfrm>
          <a:off x="2400315" y="2381251"/>
          <a:ext cx="4838668" cy="1733546"/>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t>Writing an application as multiple processes rather than multiple threads</a:t>
          </a:r>
        </a:p>
      </dsp:txBody>
      <dsp:txXfrm>
        <a:off x="2451089" y="2432025"/>
        <a:ext cx="3050702" cy="1631998"/>
      </dsp:txXfrm>
    </dsp:sp>
    <dsp:sp modelId="{468D6BA6-6676-084C-80C4-3CF75C066D1F}">
      <dsp:nvSpPr>
        <dsp:cNvPr id="0" name=""/>
        <dsp:cNvSpPr/>
      </dsp:nvSpPr>
      <dsp:spPr>
        <a:xfrm>
          <a:off x="5416870" y="1524000"/>
          <a:ext cx="1060130" cy="1225867"/>
        </a:xfrm>
        <a:prstGeom prst="downArrow">
          <a:avLst>
            <a:gd name="adj1" fmla="val 55000"/>
            <a:gd name="adj2" fmla="val 45000"/>
          </a:avLst>
        </a:prstGeom>
        <a:solidFill>
          <a:schemeClr val="accent6">
            <a:lumMod val="75000"/>
            <a:alpha val="9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655399" y="1524000"/>
        <a:ext cx="583072" cy="9634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3B7E9-CC9C-E945-8699-89C930D3BE76}">
      <dsp:nvSpPr>
        <dsp:cNvPr id="0" name=""/>
        <dsp:cNvSpPr/>
      </dsp:nvSpPr>
      <dsp:spPr>
        <a:xfrm>
          <a:off x="380967" y="157411"/>
          <a:ext cx="7391403" cy="1885322"/>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dirty="0"/>
            <a:t>Processes and services provided by the Windows Kernel are relatively simple and general purpose</a:t>
          </a:r>
        </a:p>
      </dsp:txBody>
      <dsp:txXfrm>
        <a:off x="473001" y="249445"/>
        <a:ext cx="7207335" cy="1701254"/>
      </dsp:txXfrm>
    </dsp:sp>
    <dsp:sp modelId="{B6EC7E6A-AC9A-DE44-8D6F-1BE175CBE547}">
      <dsp:nvSpPr>
        <dsp:cNvPr id="0" name=""/>
        <dsp:cNvSpPr/>
      </dsp:nvSpPr>
      <dsp:spPr>
        <a:xfrm>
          <a:off x="914394" y="2112634"/>
          <a:ext cx="6781887" cy="197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6670" rIns="149352" bIns="26670" numCol="1" spcCol="1270" anchor="t" anchorCtr="0">
          <a:noAutofit/>
        </a:bodyPr>
        <a:lstStyle/>
        <a:p>
          <a:pPr marL="742950" lvl="1" indent="-231775" algn="l" defTabSz="933450" rtl="0">
            <a:lnSpc>
              <a:spcPct val="90000"/>
            </a:lnSpc>
            <a:spcBef>
              <a:spcPct val="0"/>
            </a:spcBef>
            <a:spcAft>
              <a:spcPct val="20000"/>
            </a:spcAft>
            <a:buChar char="•"/>
          </a:pPr>
          <a:r>
            <a:rPr lang="en-US" sz="2100" kern="1200" dirty="0"/>
            <a:t>implemented as objects</a:t>
          </a:r>
        </a:p>
        <a:p>
          <a:pPr marL="742950" lvl="1" indent="-231775" algn="l" defTabSz="933450" rtl="0">
            <a:lnSpc>
              <a:spcPct val="90000"/>
            </a:lnSpc>
            <a:spcBef>
              <a:spcPct val="0"/>
            </a:spcBef>
            <a:spcAft>
              <a:spcPct val="20000"/>
            </a:spcAft>
            <a:buChar char="•"/>
          </a:pPr>
          <a:r>
            <a:rPr lang="en-US" sz="2100" kern="1200" dirty="0"/>
            <a:t>created as new process or a copy of an existing</a:t>
          </a:r>
        </a:p>
        <a:p>
          <a:pPr marL="742950" lvl="1" indent="-231775" algn="l" defTabSz="933450" rtl="0">
            <a:lnSpc>
              <a:spcPct val="90000"/>
            </a:lnSpc>
            <a:spcBef>
              <a:spcPct val="0"/>
            </a:spcBef>
            <a:spcAft>
              <a:spcPct val="20000"/>
            </a:spcAft>
            <a:buChar char="•"/>
          </a:pPr>
          <a:r>
            <a:rPr lang="en-US" sz="2100" kern="1200" dirty="0"/>
            <a:t>an executable process may contain one or more threads</a:t>
          </a:r>
        </a:p>
        <a:p>
          <a:pPr marL="742950" lvl="1" indent="-231775" algn="l" defTabSz="933450" rtl="0">
            <a:lnSpc>
              <a:spcPct val="90000"/>
            </a:lnSpc>
            <a:spcBef>
              <a:spcPct val="0"/>
            </a:spcBef>
            <a:spcAft>
              <a:spcPct val="20000"/>
            </a:spcAft>
            <a:buChar char="•"/>
          </a:pPr>
          <a:r>
            <a:rPr lang="en-US" sz="2100" kern="1200" dirty="0"/>
            <a:t>both processes and thread objects have built-in synchronization capabilities</a:t>
          </a:r>
        </a:p>
      </dsp:txBody>
      <dsp:txXfrm>
        <a:off x="914394" y="2112634"/>
        <a:ext cx="6781887" cy="19788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61E09-98AA-F646-A320-3D36756674FD}">
      <dsp:nvSpPr>
        <dsp:cNvPr id="0" name=""/>
        <dsp:cNvSpPr/>
      </dsp:nvSpPr>
      <dsp:spPr>
        <a:xfrm>
          <a:off x="34" y="126524"/>
          <a:ext cx="3347070" cy="8640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rtl="0">
            <a:lnSpc>
              <a:spcPct val="90000"/>
            </a:lnSpc>
            <a:spcBef>
              <a:spcPct val="0"/>
            </a:spcBef>
            <a:spcAft>
              <a:spcPct val="35000"/>
            </a:spcAft>
            <a:buNone/>
          </a:pPr>
          <a:r>
            <a:rPr lang="en-US" sz="3000" kern="1200" dirty="0"/>
            <a:t>Processes</a:t>
          </a:r>
        </a:p>
      </dsp:txBody>
      <dsp:txXfrm>
        <a:off x="34" y="126524"/>
        <a:ext cx="3347070" cy="864000"/>
      </dsp:txXfrm>
    </dsp:sp>
    <dsp:sp modelId="{29440C12-8D27-A646-861F-C6CEC0072C12}">
      <dsp:nvSpPr>
        <dsp:cNvPr id="0" name=""/>
        <dsp:cNvSpPr/>
      </dsp:nvSpPr>
      <dsp:spPr>
        <a:xfrm>
          <a:off x="34" y="990524"/>
          <a:ext cx="3347070" cy="238815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rtl="0">
            <a:lnSpc>
              <a:spcPct val="90000"/>
            </a:lnSpc>
            <a:spcBef>
              <a:spcPct val="0"/>
            </a:spcBef>
            <a:spcAft>
              <a:spcPct val="15000"/>
            </a:spcAft>
            <a:buChar char="•"/>
          </a:pPr>
          <a:r>
            <a:rPr lang="en-US" sz="3000" kern="1200" dirty="0"/>
            <a:t>an entity corresponding to a user job or application that owns resources</a:t>
          </a:r>
        </a:p>
      </dsp:txBody>
      <dsp:txXfrm>
        <a:off x="34" y="990524"/>
        <a:ext cx="3347070" cy="2388150"/>
      </dsp:txXfrm>
    </dsp:sp>
    <dsp:sp modelId="{06FF1D1F-9CAB-A94F-ABD9-34BF1BE2DC25}">
      <dsp:nvSpPr>
        <dsp:cNvPr id="0" name=""/>
        <dsp:cNvSpPr/>
      </dsp:nvSpPr>
      <dsp:spPr>
        <a:xfrm>
          <a:off x="3815694" y="126524"/>
          <a:ext cx="3347070" cy="8640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rtl="0">
            <a:lnSpc>
              <a:spcPct val="90000"/>
            </a:lnSpc>
            <a:spcBef>
              <a:spcPct val="0"/>
            </a:spcBef>
            <a:spcAft>
              <a:spcPct val="35000"/>
            </a:spcAft>
            <a:buNone/>
          </a:pPr>
          <a:r>
            <a:rPr lang="en-US" sz="3000" kern="1200" dirty="0"/>
            <a:t>Threads</a:t>
          </a:r>
          <a:endParaRPr lang="en-NZ" sz="3000" kern="1200" dirty="0"/>
        </a:p>
      </dsp:txBody>
      <dsp:txXfrm>
        <a:off x="3815694" y="126524"/>
        <a:ext cx="3347070" cy="864000"/>
      </dsp:txXfrm>
    </dsp:sp>
    <dsp:sp modelId="{5291AFC4-0A1D-DF4B-A31F-0D3B8C0F583F}">
      <dsp:nvSpPr>
        <dsp:cNvPr id="0" name=""/>
        <dsp:cNvSpPr/>
      </dsp:nvSpPr>
      <dsp:spPr>
        <a:xfrm>
          <a:off x="3815694" y="990524"/>
          <a:ext cx="3347070" cy="238815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rtl="0">
            <a:lnSpc>
              <a:spcPct val="90000"/>
            </a:lnSpc>
            <a:spcBef>
              <a:spcPct val="0"/>
            </a:spcBef>
            <a:spcAft>
              <a:spcPct val="15000"/>
            </a:spcAft>
            <a:buChar char="•"/>
          </a:pPr>
          <a:r>
            <a:rPr lang="en-US" sz="3000" kern="1200" dirty="0"/>
            <a:t>a dispatchable unit of work that executes sequentially and is interruptible</a:t>
          </a:r>
        </a:p>
      </dsp:txBody>
      <dsp:txXfrm>
        <a:off x="3815694" y="990524"/>
        <a:ext cx="3347070" cy="23881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E5926-21BC-DA4C-8718-E096140F6721}">
      <dsp:nvSpPr>
        <dsp:cNvPr id="0" name=""/>
        <dsp:cNvSpPr/>
      </dsp:nvSpPr>
      <dsp:spPr>
        <a:xfrm>
          <a:off x="3512939" y="1655622"/>
          <a:ext cx="1591270" cy="757300"/>
        </a:xfrm>
        <a:custGeom>
          <a:avLst/>
          <a:gdLst/>
          <a:ahLst/>
          <a:cxnLst/>
          <a:rect l="0" t="0" r="0" b="0"/>
          <a:pathLst>
            <a:path>
              <a:moveTo>
                <a:pt x="0" y="0"/>
              </a:moveTo>
              <a:lnTo>
                <a:pt x="0" y="516077"/>
              </a:lnTo>
              <a:lnTo>
                <a:pt x="1591270" y="516077"/>
              </a:lnTo>
              <a:lnTo>
                <a:pt x="1591270" y="7573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A5A7D6-9600-4A4B-83FE-D0AA84497058}">
      <dsp:nvSpPr>
        <dsp:cNvPr id="0" name=""/>
        <dsp:cNvSpPr/>
      </dsp:nvSpPr>
      <dsp:spPr>
        <a:xfrm>
          <a:off x="1921668" y="1655622"/>
          <a:ext cx="1591270" cy="757300"/>
        </a:xfrm>
        <a:custGeom>
          <a:avLst/>
          <a:gdLst/>
          <a:ahLst/>
          <a:cxnLst/>
          <a:rect l="0" t="0" r="0" b="0"/>
          <a:pathLst>
            <a:path>
              <a:moveTo>
                <a:pt x="1591270" y="0"/>
              </a:moveTo>
              <a:lnTo>
                <a:pt x="1591270" y="516077"/>
              </a:lnTo>
              <a:lnTo>
                <a:pt x="0" y="516077"/>
              </a:lnTo>
              <a:lnTo>
                <a:pt x="0" y="7573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2BBFA4-FD11-C64F-B385-87F44DFD6E9D}">
      <dsp:nvSpPr>
        <dsp:cNvPr id="0" name=""/>
        <dsp:cNvSpPr/>
      </dsp:nvSpPr>
      <dsp:spPr>
        <a:xfrm>
          <a:off x="2210990" y="2147"/>
          <a:ext cx="2603896" cy="165347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A90B169-569D-6845-82FD-D850FD4F7ECB}">
      <dsp:nvSpPr>
        <dsp:cNvPr id="0" name=""/>
        <dsp:cNvSpPr/>
      </dsp:nvSpPr>
      <dsp:spPr>
        <a:xfrm>
          <a:off x="2500312" y="277003"/>
          <a:ext cx="2603896" cy="1653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Achieves concurrency without the overhead of using multiple processes</a:t>
          </a:r>
        </a:p>
      </dsp:txBody>
      <dsp:txXfrm>
        <a:off x="2548741" y="325432"/>
        <a:ext cx="2507038" cy="1556616"/>
      </dsp:txXfrm>
    </dsp:sp>
    <dsp:sp modelId="{45D751CF-0371-5B43-A54C-0760DB33DED9}">
      <dsp:nvSpPr>
        <dsp:cNvPr id="0" name=""/>
        <dsp:cNvSpPr/>
      </dsp:nvSpPr>
      <dsp:spPr>
        <a:xfrm>
          <a:off x="619720" y="2412922"/>
          <a:ext cx="2603896" cy="165347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693F0F0-A635-2641-8FE6-FF7DAA91A813}">
      <dsp:nvSpPr>
        <dsp:cNvPr id="0" name=""/>
        <dsp:cNvSpPr/>
      </dsp:nvSpPr>
      <dsp:spPr>
        <a:xfrm>
          <a:off x="909042" y="2687777"/>
          <a:ext cx="2603896" cy="1653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Threads within the same process can exchange information through their common address space and have access to the shared resources of the process</a:t>
          </a:r>
        </a:p>
      </dsp:txBody>
      <dsp:txXfrm>
        <a:off x="957471" y="2736206"/>
        <a:ext cx="2507038" cy="1556616"/>
      </dsp:txXfrm>
    </dsp:sp>
    <dsp:sp modelId="{D95F1863-BED8-D940-A1BF-C1E6F6EA23EF}">
      <dsp:nvSpPr>
        <dsp:cNvPr id="0" name=""/>
        <dsp:cNvSpPr/>
      </dsp:nvSpPr>
      <dsp:spPr>
        <a:xfrm>
          <a:off x="3802260" y="2412922"/>
          <a:ext cx="2603896" cy="165347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BD8E55B-4838-D147-9405-F6502952C1F9}">
      <dsp:nvSpPr>
        <dsp:cNvPr id="0" name=""/>
        <dsp:cNvSpPr/>
      </dsp:nvSpPr>
      <dsp:spPr>
        <a:xfrm>
          <a:off x="4091582" y="2687777"/>
          <a:ext cx="2603896" cy="1653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Threads in different processes can exchange information through shared memory that has been set up between the two processes</a:t>
          </a:r>
        </a:p>
      </dsp:txBody>
      <dsp:txXfrm>
        <a:off x="4140011" y="2736206"/>
        <a:ext cx="2507038" cy="15566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4/3/20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653789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by William Stallings, Chapter 4 “</a:t>
            </a:r>
            <a:r>
              <a:rPr kumimoji="1" lang="en-GB" dirty="0">
                <a:latin typeface="Times New Roman" pitchFamily="-106" charset="0"/>
                <a:ea typeface="ＭＳ Ｐゴシック" pitchFamily="-106" charset="-128"/>
                <a:cs typeface="ＭＳ Ｐゴシック" pitchFamily="-106" charset="-128"/>
              </a:rPr>
              <a:t>Threads</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[LETW88] gives four examples of the uses of threads in a single-user multiprocessing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Foreground and background work: For example, in a spreadsheet program,</a:t>
            </a:r>
          </a:p>
          <a:p>
            <a:r>
              <a:rPr lang="en-US" sz="1200" kern="1200" baseline="0" dirty="0">
                <a:solidFill>
                  <a:schemeClr val="tx1"/>
                </a:solidFill>
                <a:latin typeface="+mn-lt"/>
                <a:ea typeface="+mn-ea"/>
                <a:cs typeface="+mn-cs"/>
              </a:rPr>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Asynchronous processing: Asynchronous elements in the program can be</a:t>
            </a:r>
          </a:p>
          <a:p>
            <a:r>
              <a:rPr lang="en-US" sz="1200" kern="1200" baseline="0" dirty="0">
                <a:solidFill>
                  <a:schemeClr val="tx1"/>
                </a:solidFill>
                <a:latin typeface="+mn-lt"/>
                <a:ea typeface="+mn-ea"/>
                <a:cs typeface="+mn-cs"/>
              </a:rPr>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Speed of execution: A multithreaded process can compute one batch of data</a:t>
            </a:r>
          </a:p>
          <a:p>
            <a:r>
              <a:rPr lang="en-US" sz="1200" kern="1200" baseline="0" dirty="0">
                <a:solidFill>
                  <a:schemeClr val="tx1"/>
                </a:solidFill>
                <a:latin typeface="+mn-lt"/>
                <a:ea typeface="+mn-ea"/>
                <a:cs typeface="+mn-cs"/>
              </a:rPr>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Modular program structure: </a:t>
            </a:r>
            <a:r>
              <a:rPr lang="en-US" sz="1200" b="0" kern="1200" baseline="0" dirty="0">
                <a:solidFill>
                  <a:schemeClr val="tx1"/>
                </a:solidFill>
                <a:latin typeface="+mn-lt"/>
                <a:ea typeface="+mn-ea"/>
                <a:cs typeface="+mn-cs"/>
              </a:rPr>
              <a:t>Programs that involve a variety of activities or a</a:t>
            </a:r>
          </a:p>
          <a:p>
            <a:r>
              <a:rPr lang="en-US" sz="1200" kern="1200" baseline="0" dirty="0">
                <a:solidFill>
                  <a:schemeClr val="tx1"/>
                </a:solidFill>
                <a:latin typeface="+mn-lt"/>
                <a:ea typeface="+mn-ea"/>
                <a:cs typeface="+mn-cs"/>
              </a:rPr>
              <a:t>variety of sources and destinations of input and output may be easier to design and implement using threads.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a:solidFill>
                  <a:schemeClr val="tx1"/>
                </a:solidFill>
                <a:latin typeface="+mn-lt"/>
                <a:ea typeface="+mn-ea"/>
                <a:cs typeface="+mn-cs"/>
              </a:rPr>
              <a:t>As with processes, the key states for a thread are Running, Ready, </a:t>
            </a:r>
            <a:r>
              <a:rPr lang="en-US" sz="1200" i="0" kern="1200" baseline="0" dirty="0">
                <a:solidFill>
                  <a:schemeClr val="tx1"/>
                </a:solidFill>
                <a:latin typeface="+mn-lt"/>
                <a:ea typeface="+mn-ea"/>
                <a:cs typeface="+mn-cs"/>
              </a:rPr>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Spawn: </a:t>
            </a:r>
            <a:r>
              <a:rPr lang="en-US" sz="1200" b="0" kern="1200" baseline="0" dirty="0">
                <a:solidFill>
                  <a:schemeClr val="tx1"/>
                </a:solidFill>
                <a:latin typeface="+mn-lt"/>
                <a:ea typeface="+mn-ea"/>
                <a:cs typeface="+mn-cs"/>
              </a:rPr>
              <a:t>Typically, when a new process is spawned, a thread for that process </a:t>
            </a:r>
            <a:r>
              <a:rPr lang="en-US" sz="1200" kern="1200" baseline="0" dirty="0">
                <a:solidFill>
                  <a:schemeClr val="tx1"/>
                </a:solidFill>
                <a:latin typeface="+mn-lt"/>
                <a:ea typeface="+mn-ea"/>
                <a:cs typeface="+mn-cs"/>
              </a:rPr>
              <a:t>is also spawned. Subsequently, a thread within a process may spawn </a:t>
            </a:r>
          </a:p>
          <a:p>
            <a:r>
              <a:rPr lang="en-US" sz="1200" kern="1200" baseline="0" dirty="0">
                <a:solidFill>
                  <a:schemeClr val="tx1"/>
                </a:solidFill>
                <a:latin typeface="+mn-lt"/>
                <a:ea typeface="+mn-ea"/>
                <a:cs typeface="+mn-cs"/>
              </a:rPr>
              <a:t>another thread within the same process, providing an instruction pointer and arguments for the new thread. The new thread is provided with its own register context and stack space and placed on the ready queue.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 </a:t>
            </a:r>
            <a:r>
              <a:rPr lang="en-US" sz="1200" b="0" kern="1200" baseline="0" dirty="0">
                <a:solidFill>
                  <a:schemeClr val="tx1"/>
                </a:solidFill>
                <a:latin typeface="+mn-lt"/>
                <a:ea typeface="+mn-ea"/>
                <a:cs typeface="+mn-cs"/>
              </a:rPr>
              <a:t>When a thread needs to wait for an event, it will block (saving its user </a:t>
            </a:r>
            <a:r>
              <a:rPr lang="en-US" sz="1200" kern="1200" baseline="0" dirty="0">
                <a:solidFill>
                  <a:schemeClr val="tx1"/>
                </a:solidFill>
                <a:latin typeface="+mn-lt"/>
                <a:ea typeface="+mn-ea"/>
                <a:cs typeface="+mn-cs"/>
              </a:rPr>
              <a:t>registers, program counter, and stack pointers). The processor may now turn to the execution of another ready thread in the same or a different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Unblock: </a:t>
            </a:r>
            <a:r>
              <a:rPr lang="en-US" sz="1200" b="0" kern="1200" baseline="0" dirty="0">
                <a:solidFill>
                  <a:schemeClr val="tx1"/>
                </a:solidFill>
                <a:latin typeface="+mn-lt"/>
                <a:ea typeface="+mn-ea"/>
                <a:cs typeface="+mn-cs"/>
              </a:rPr>
              <a:t>When the event for which a thread is blocked occurs, the thread is </a:t>
            </a:r>
            <a:r>
              <a:rPr lang="en-US" sz="1200" kern="1200" baseline="0" dirty="0">
                <a:solidFill>
                  <a:schemeClr val="tx1"/>
                </a:solidFill>
                <a:latin typeface="+mn-lt"/>
                <a:ea typeface="+mn-ea"/>
                <a:cs typeface="+mn-cs"/>
              </a:rPr>
              <a:t>moved to the Ready queue.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Finish: </a:t>
            </a:r>
            <a:r>
              <a:rPr lang="en-US" sz="1200" b="0" kern="1200" baseline="0" dirty="0">
                <a:solidFill>
                  <a:schemeClr val="tx1"/>
                </a:solidFill>
                <a:latin typeface="+mn-lt"/>
                <a:ea typeface="+mn-ea"/>
                <a:cs typeface="+mn-cs"/>
              </a:rPr>
              <a:t>When a thread completes, its register context and stacks are </a:t>
            </a:r>
            <a:r>
              <a:rPr lang="en-US" sz="1200" kern="1200" baseline="0" dirty="0">
                <a:solidFill>
                  <a:schemeClr val="tx1"/>
                </a:solidFill>
                <a:latin typeface="+mn-lt"/>
                <a:ea typeface="+mn-ea"/>
                <a:cs typeface="+mn-cs"/>
              </a:rPr>
              <a:t>deallocated.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significant issue is whether the blocking of a thread results in the blocking of the entire process. In other words, if one thread in a process is blocked, does this prevent the running of any other thread in the same process even if that other thread is in a ready state? Clearly, some of the flexibility and power of threads is lost if the one blocked thread blocks an entire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return to this issue subsequently in our discussion of user-level versus kernel-level threads, but for now let us consider the performance benefits of threads that do not block an entire process. Figure 4.3 (based on one in [KLEI96]) shows a program that performs two remote procedure calls (RPCs)  to two different hosts to obtain a combined result. In a single-threaded program, the results are obtained in sequence, so the program has to wait for a response from each server in turn. Rewriting the program to use a separate thread for each RPC results in a substantial speedup. Note that if this program operates on a uniprocessor, the requests must be generated sequentially and the results processed in sequence; however, the program waits concurrently for the two replies.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On a uniprocessor, multiprogramming enables the interleaving of multiple</a:t>
            </a:r>
          </a:p>
          <a:p>
            <a:r>
              <a:rPr lang="en-US" sz="1200" kern="1200" baseline="0" dirty="0">
                <a:solidFill>
                  <a:schemeClr val="tx1"/>
                </a:solidFill>
                <a:latin typeface="+mn-lt"/>
                <a:ea typeface="+mn-ea"/>
                <a:cs typeface="+mn-cs"/>
              </a:rPr>
              <a:t>threads within multiple processes. In the example of Figure 4.4, three threads in</a:t>
            </a:r>
          </a:p>
          <a:p>
            <a:r>
              <a:rPr lang="en-US" sz="1200" kern="1200" baseline="0" dirty="0">
                <a:solidFill>
                  <a:schemeClr val="tx1"/>
                </a:solidFill>
                <a:latin typeface="+mn-lt"/>
                <a:ea typeface="+mn-ea"/>
                <a:cs typeface="+mn-cs"/>
              </a:rPr>
              <a:t>two processes are interleaved on the processor. Execution passes from one thread</a:t>
            </a:r>
          </a:p>
          <a:p>
            <a:r>
              <a:rPr lang="en-US" sz="1200" kern="1200" baseline="0" dirty="0">
                <a:solidFill>
                  <a:schemeClr val="tx1"/>
                </a:solidFill>
                <a:latin typeface="+mn-lt"/>
                <a:ea typeface="+mn-ea"/>
                <a:cs typeface="+mn-cs"/>
              </a:rPr>
              <a:t>to another either when the currently running thread is blocked or when its time slice</a:t>
            </a:r>
          </a:p>
          <a:p>
            <a:r>
              <a:rPr lang="en-US" sz="1200" kern="1200" baseline="0" dirty="0">
                <a:solidFill>
                  <a:schemeClr val="tx1"/>
                </a:solidFill>
                <a:latin typeface="+mn-lt"/>
                <a:ea typeface="+mn-ea"/>
                <a:cs typeface="+mn-cs"/>
              </a:rPr>
              <a:t>is exhausted.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a:solidFill>
                  <a:schemeClr val="tx1"/>
                </a:solidFill>
                <a:latin typeface="+mn-lt"/>
                <a:ea typeface="+mn-ea"/>
                <a:cs typeface="+mn-cs"/>
              </a:rPr>
              <a:t>All of the threads of a process share the same address </a:t>
            </a:r>
            <a:r>
              <a:rPr lang="en-US" sz="1200" kern="1200" baseline="0" dirty="0">
                <a:solidFill>
                  <a:schemeClr val="tx1"/>
                </a:solidFill>
                <a:latin typeface="+mn-lt"/>
                <a:ea typeface="+mn-ea"/>
                <a:cs typeface="+mn-cs"/>
              </a:rPr>
              <a:t>space and other resources, such as open files. Any alteration of a resource by one thread affects the environment of the other threads in the same process. It is therefore necessary to synchronize the activities of the various threads so that they do not interfere with each other or corrupt data structures. For example, if two threads each try to add an element to a doubly linked list at the same time, one element may be lost or the list may end up malformed. The issues raised and the techniques used in the synchronization of threads are, in general, the same as for the synchronization of processes. These issues and techniques are the subject of Chapters 5 and 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There are two broad categories of thread implementation: user-level threads (ULTs) and kernel-level threads (KLTs). The latter are also referred to in the literature as </a:t>
            </a:r>
            <a:r>
              <a:rPr lang="en-US" sz="1200" i="1" kern="1200" baseline="0" dirty="0">
                <a:solidFill>
                  <a:schemeClr val="tx1"/>
                </a:solidFill>
                <a:latin typeface="+mn-lt"/>
                <a:ea typeface="+mn-ea"/>
                <a:cs typeface="+mn-cs"/>
              </a:rPr>
              <a:t>kernel-supported threads or lightweight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In a pure ULT facility, all of the work of thread </a:t>
            </a:r>
            <a:r>
              <a:rPr lang="en-US" sz="1200" i="0" kern="1200" baseline="0" dirty="0">
                <a:solidFill>
                  <a:schemeClr val="tx1"/>
                </a:solidFill>
                <a:latin typeface="+mn-lt"/>
                <a:ea typeface="+mn-ea"/>
                <a:cs typeface="+mn-cs"/>
              </a:rPr>
              <a:t>management is done by the application and the kernel is not aware of the existence of threads. Figure 4.5a illustrates </a:t>
            </a:r>
            <a:r>
              <a:rPr lang="en-US" sz="1200" kern="1200" baseline="0" dirty="0">
                <a:solidFill>
                  <a:schemeClr val="tx1"/>
                </a:solidFill>
                <a:latin typeface="+mn-lt"/>
                <a:ea typeface="+mn-ea"/>
                <a:cs typeface="+mn-cs"/>
              </a:rPr>
              <a:t>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All of the activity described in the preceding paragraph takes place in user space and within a single process. The kernel is unaware of this activity. The kernel continues to schedule the process as a unit and assigns a single execution state (Ready, Running, Blocked, etc.) to that process. The following examples should clarify the relationship between thread scheduling and process scheduling. Suppose that process B is executing in its thread 2; the states of the process and two ULTs that are part of the process are shown in Figure 4.6a . Each of the following is a possible occurrence: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application executing in thread 2 makes a system call that blocks B. For</a:t>
            </a:r>
          </a:p>
          <a:p>
            <a:r>
              <a:rPr lang="en-US" sz="1200" kern="1200" baseline="0" dirty="0">
                <a:solidFill>
                  <a:schemeClr val="tx1"/>
                </a:solidFill>
                <a:latin typeface="+mn-lt"/>
                <a:ea typeface="+mn-ea"/>
                <a:cs typeface="+mn-cs"/>
              </a:rPr>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 clock interrupt passes control to the kernel and the kernel determines</a:t>
            </a:r>
          </a:p>
          <a:p>
            <a:r>
              <a:rPr lang="en-US" sz="1200" kern="1200" baseline="0" dirty="0">
                <a:solidFill>
                  <a:schemeClr val="tx1"/>
                </a:solidFill>
                <a:latin typeface="+mn-lt"/>
                <a:ea typeface="+mn-ea"/>
                <a:cs typeface="+mn-cs"/>
              </a:rPr>
              <a:t>that the currently running process (B) has exhausted its time slice. The kernel places process B in the Ready state and switches to another process. Meanwhile, according to the data structure maintained by the threads library, thread 2 of process B is still in the Running state. The corresponding state diagrams are shown in Figure 4.6c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Thread 2 has reached a point where it needs some action performed by thread</a:t>
            </a:r>
          </a:p>
          <a:p>
            <a:r>
              <a:rPr lang="en-US" sz="1200" kern="1200" baseline="0" dirty="0">
                <a:solidFill>
                  <a:schemeClr val="tx1"/>
                </a:solidFill>
                <a:latin typeface="+mn-lt"/>
                <a:ea typeface="+mn-ea"/>
                <a:cs typeface="+mn-cs"/>
              </a:rPr>
              <a:t>1 of process B. Thread 2 enters a Blocked state and thread 1 transitions from Ready to Running. The process itself remains in the Running state. The corresponding state diagrams are shown in Figure 4.6d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cases 1 and 2 ( Figures 4.6b and 4.6c ), when the kernel switches control back to process B, execution resumes in thread 2.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There are a number of advantages to the use of ULTs instead of KLTs, including the following:</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Thread switching does not require kernel mode privileges because all of the</a:t>
            </a:r>
          </a:p>
          <a:p>
            <a:r>
              <a:rPr lang="en-US" sz="1200" kern="1200" baseline="0" dirty="0">
                <a:solidFill>
                  <a:schemeClr val="tx1"/>
                </a:solidFill>
                <a:latin typeface="+mn-lt"/>
                <a:ea typeface="+mn-ea"/>
                <a:cs typeface="+mn-cs"/>
              </a:rPr>
              <a:t>thread management data structures are within the user address space of a single process. Therefore, the process does not switch to the kernel mode to do thread management. This saves the overhead of two mode switches (user to kernel; kernel back to user).</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Scheduling can be application specific. One application may benefit most</a:t>
            </a:r>
          </a:p>
          <a:p>
            <a:r>
              <a:rPr lang="en-US" sz="1200" kern="1200" baseline="0" dirty="0">
                <a:solidFill>
                  <a:schemeClr val="tx1"/>
                </a:solidFill>
                <a:latin typeface="+mn-lt"/>
                <a:ea typeface="+mn-ea"/>
                <a:cs typeface="+mn-cs"/>
              </a:rPr>
              <a:t>from a simple round-robin scheduling algorithm, while another might benefit from a priority-based scheduling algorithm. The scheduling algorithm can be tailored to the application without disturbing the underlying OS scheduler.</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ULTs can run on any OS. No changes are required to the underlying kernel</a:t>
            </a:r>
          </a:p>
          <a:p>
            <a:r>
              <a:rPr lang="en-US" sz="1200" kern="1200" baseline="0" dirty="0">
                <a:solidFill>
                  <a:schemeClr val="tx1"/>
                </a:solidFill>
                <a:latin typeface="+mn-lt"/>
                <a:ea typeface="+mn-ea"/>
                <a:cs typeface="+mn-cs"/>
              </a:rPr>
              <a:t>to support ULTs. The threads library is a set of application-level functions shared by all applications.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discussion so far has presented the concept of a process as embodying two</a:t>
            </a:r>
          </a:p>
          <a:p>
            <a:r>
              <a:rPr lang="en-US" sz="1200" kern="1200" baseline="0" dirty="0">
                <a:solidFill>
                  <a:schemeClr val="tx1"/>
                </a:solidFill>
                <a:latin typeface="+mn-lt"/>
                <a:ea typeface="+mn-ea"/>
                <a:cs typeface="+mn-cs"/>
              </a:rPr>
              <a:t>characteristics: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 ownership:  A process includes a virtual address space to hold the</a:t>
            </a:r>
          </a:p>
          <a:p>
            <a:r>
              <a:rPr lang="en-US" sz="1200" kern="1200" baseline="0" dirty="0">
                <a:solidFill>
                  <a:schemeClr val="tx1"/>
                </a:solidFill>
                <a:latin typeface="+mn-lt"/>
                <a:ea typeface="+mn-ea"/>
                <a:cs typeface="+mn-cs"/>
              </a:rPr>
              <a:t>process image; recall from Chapter 3 that the process image is the collection of</a:t>
            </a:r>
          </a:p>
          <a:p>
            <a:r>
              <a:rPr lang="en-US" sz="1200" kern="1200" baseline="0" dirty="0">
                <a:solidFill>
                  <a:schemeClr val="tx1"/>
                </a:solidFill>
                <a:latin typeface="+mn-lt"/>
                <a:ea typeface="+mn-ea"/>
                <a:cs typeface="+mn-cs"/>
              </a:rPr>
              <a:t>program, data, stack, and attributes defined in the process control block. From</a:t>
            </a:r>
          </a:p>
          <a:p>
            <a:r>
              <a:rPr lang="en-US" sz="1200" kern="1200" baseline="0" dirty="0">
                <a:solidFill>
                  <a:schemeClr val="tx1"/>
                </a:solidFill>
                <a:latin typeface="+mn-lt"/>
                <a:ea typeface="+mn-ea"/>
                <a:cs typeface="+mn-cs"/>
              </a:rPr>
              <a:t>time to time, a process may be allocated control or ownership of resources,</a:t>
            </a:r>
          </a:p>
          <a:p>
            <a:r>
              <a:rPr lang="en-US" sz="1200" kern="1200" baseline="0" dirty="0">
                <a:solidFill>
                  <a:schemeClr val="tx1"/>
                </a:solidFill>
                <a:latin typeface="+mn-lt"/>
                <a:ea typeface="+mn-ea"/>
                <a:cs typeface="+mn-cs"/>
              </a:rPr>
              <a:t>such as main memory, I/O channels, I/O devices, and files. The OS performs a</a:t>
            </a:r>
          </a:p>
          <a:p>
            <a:r>
              <a:rPr lang="en-US" sz="1200" kern="1200" baseline="0" dirty="0">
                <a:solidFill>
                  <a:schemeClr val="tx1"/>
                </a:solidFill>
                <a:latin typeface="+mn-lt"/>
                <a:ea typeface="+mn-ea"/>
                <a:cs typeface="+mn-cs"/>
              </a:rPr>
              <a:t>protection function to prevent unwanted interference between processes with</a:t>
            </a:r>
          </a:p>
          <a:p>
            <a:r>
              <a:rPr lang="en-US" sz="1200" kern="1200" baseline="0" dirty="0">
                <a:solidFill>
                  <a:schemeClr val="tx1"/>
                </a:solidFill>
                <a:latin typeface="+mn-lt"/>
                <a:ea typeface="+mn-ea"/>
                <a:cs typeface="+mn-cs"/>
              </a:rPr>
              <a:t>respect to resources.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Scheduling/execution:  The execution of a process follows an execution path</a:t>
            </a:r>
          </a:p>
          <a:p>
            <a:r>
              <a:rPr lang="en-US" sz="1200" kern="1200" baseline="0" dirty="0">
                <a:solidFill>
                  <a:schemeClr val="tx1"/>
                </a:solidFill>
                <a:latin typeface="+mn-lt"/>
                <a:ea typeface="+mn-ea"/>
                <a:cs typeface="+mn-cs"/>
              </a:rPr>
              <a:t>(trace) through one or more programs (e.g., Figure 1.5). This execution may</a:t>
            </a:r>
          </a:p>
          <a:p>
            <a:r>
              <a:rPr lang="en-US" sz="1200" kern="1200" baseline="0" dirty="0">
                <a:solidFill>
                  <a:schemeClr val="tx1"/>
                </a:solidFill>
                <a:latin typeface="+mn-lt"/>
                <a:ea typeface="+mn-ea"/>
                <a:cs typeface="+mn-cs"/>
              </a:rPr>
              <a:t>be interleaved with that of other processes. Thus, a process has an execution</a:t>
            </a:r>
          </a:p>
          <a:p>
            <a:r>
              <a:rPr lang="en-US" sz="1200" kern="1200" baseline="0" dirty="0">
                <a:solidFill>
                  <a:schemeClr val="tx1"/>
                </a:solidFill>
                <a:latin typeface="+mn-lt"/>
                <a:ea typeface="+mn-ea"/>
                <a:cs typeface="+mn-cs"/>
              </a:rPr>
              <a:t>state (Running, Ready, etc.) and a dispatching priority and is the entity that is</a:t>
            </a:r>
          </a:p>
          <a:p>
            <a:r>
              <a:rPr lang="en-US" sz="1200" kern="1200" baseline="0" dirty="0">
                <a:solidFill>
                  <a:schemeClr val="tx1"/>
                </a:solidFill>
                <a:latin typeface="+mn-lt"/>
                <a:ea typeface="+mn-ea"/>
                <a:cs typeface="+mn-cs"/>
              </a:rPr>
              <a:t>scheduled and dispatched by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two distinct disadvantages of ULTs compared to KLTs: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In a typical OS, many system calls are blocking. As a result, when a ULT</a:t>
            </a:r>
          </a:p>
          <a:p>
            <a:r>
              <a:rPr lang="en-US" sz="1200" kern="1200" baseline="0" dirty="0">
                <a:solidFill>
                  <a:schemeClr val="tx1"/>
                </a:solidFill>
                <a:latin typeface="+mn-lt"/>
                <a:ea typeface="+mn-ea"/>
                <a:cs typeface="+mn-cs"/>
              </a:rPr>
              <a:t>executes a system call, not only is that thread blocked, but also all of the threads within the process are blocked.</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In a pure ULT strategy, a multithreaded application cannot take advantage</a:t>
            </a:r>
          </a:p>
          <a:p>
            <a:r>
              <a:rPr lang="en-US" sz="1200" kern="1200" baseline="0" dirty="0">
                <a:solidFill>
                  <a:schemeClr val="tx1"/>
                </a:solidFill>
                <a:latin typeface="+mn-lt"/>
                <a:ea typeface="+mn-ea"/>
                <a:cs typeface="+mn-cs"/>
              </a:rPr>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ways to work around these two problems. For example, both problems can be overcome by writing an application as multiple processes rather than multiple threads. But this approach eliminates the main advantage of threads: Each switch becomes a process switch rather than a thread switch, resulting in much greater overhead. Another way to overcome the problem of blocking threads is to use a technique referred to as </a:t>
            </a:r>
            <a:r>
              <a:rPr lang="en-US" sz="1200" b="1" kern="1200" baseline="0" dirty="0">
                <a:solidFill>
                  <a:schemeClr val="tx1"/>
                </a:solidFill>
                <a:latin typeface="+mn-lt"/>
                <a:ea typeface="+mn-ea"/>
                <a:cs typeface="+mn-cs"/>
              </a:rPr>
              <a:t>jacketing . </a:t>
            </a:r>
            <a:r>
              <a:rPr lang="en-US" sz="1200" b="0" kern="1200" baseline="0" dirty="0">
                <a:solidFill>
                  <a:schemeClr val="tx1"/>
                </a:solidFill>
                <a:latin typeface="+mn-lt"/>
                <a:ea typeface="+mn-ea"/>
                <a:cs typeface="+mn-cs"/>
              </a:rPr>
              <a:t>The purpose of jacketing is to convert a blocking </a:t>
            </a:r>
            <a:r>
              <a:rPr lang="en-US" sz="1200" kern="1200" baseline="0" dirty="0">
                <a:solidFill>
                  <a:schemeClr val="tx1"/>
                </a:solidFill>
                <a:latin typeface="+mn-lt"/>
                <a:ea typeface="+mn-ea"/>
                <a:cs typeface="+mn-cs"/>
              </a:rPr>
              <a:t>system call into a non-blocking system call. For example, instead of directly calling a system I/O routine, a thread calls an application-level I/O jacket routine. Within this jacket routine is code that checks to determine if the I/O device is busy. If it is, the thread enters the Blocked state and passes control (through the threads library) to another thread. When this thread later is given control again, the jacket routine checks the I/O device again.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In a pure KLT facility, all of the work of thread </a:t>
            </a:r>
            <a:r>
              <a:rPr lang="en-US" sz="1200" i="0" kern="1200" baseline="0" dirty="0">
                <a:solidFill>
                  <a:schemeClr val="tx1"/>
                </a:solidFill>
                <a:latin typeface="+mn-lt"/>
                <a:ea typeface="+mn-ea"/>
                <a:cs typeface="+mn-cs"/>
              </a:rPr>
              <a:t>management is done by the kernel. There is no thread management code in the application level, simply an application </a:t>
            </a:r>
            <a:r>
              <a:rPr lang="en-US" sz="1200" kern="1200" baseline="0" dirty="0">
                <a:solidFill>
                  <a:schemeClr val="tx1"/>
                </a:solidFill>
                <a:latin typeface="+mn-lt"/>
                <a:ea typeface="+mn-ea"/>
                <a:cs typeface="+mn-cs"/>
              </a:rPr>
              <a:t>programming interface (API) to the kernel thread facility. Windows is an example of this approach. Figure 4.5b depicts the pure KLT approach. The kernel maintains context information for the process as a whole and for individual threads within the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Signal-Wait, the time for a process/thread to signal a waiting process/thread and then wait on a condition (i.e., the overhead of synchronizing two processes/threads together). We see that there is</a:t>
            </a:r>
          </a:p>
          <a:p>
            <a:r>
              <a:rPr lang="en-US" sz="1200" kern="1200" baseline="0" dirty="0">
                <a:solidFill>
                  <a:schemeClr val="tx1"/>
                </a:solidFill>
                <a:latin typeface="+mn-lt"/>
                <a:ea typeface="+mn-ea"/>
                <a:cs typeface="+mn-cs"/>
              </a:rPr>
              <a:t>an order of magnitude or more of difference between ULTs and KLTs and similarly between KLTs and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Some operating systems provide a combined ULT/ </a:t>
            </a:r>
            <a:r>
              <a:rPr lang="en-US" sz="1200" i="0" kern="1200" baseline="0" dirty="0">
                <a:solidFill>
                  <a:schemeClr val="tx1"/>
                </a:solidFill>
                <a:latin typeface="+mn-lt"/>
                <a:ea typeface="+mn-ea"/>
                <a:cs typeface="+mn-cs"/>
              </a:rPr>
              <a:t>KLT facility ( Figure 4.5c ). In a combined system, thread creation is done completely in user space, as </a:t>
            </a:r>
            <a:r>
              <a:rPr lang="en-US" sz="1200" kern="1200" baseline="0" dirty="0">
                <a:solidFill>
                  <a:schemeClr val="tx1"/>
                </a:solidFill>
                <a:latin typeface="+mn-lt"/>
                <a:ea typeface="+mn-ea"/>
                <a:cs typeface="+mn-cs"/>
              </a:rPr>
              <a:t>is the bulk of the scheduling and synchronization of threads within an application. The multiple ULTs from a single application are mapped onto some (smaller or equal) number of KLTs. The programmer may 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we have said, the concepts of resource allocation and dispatching unit have traditionally been embodied in the single concept of the process—that is, as a 1 : 1 relationship between threads and processes. Recently, there has been much interest in providing for multiple threads within a single process, which is a many-to-one relationship. However, as Table 4.2 shows, the other two combinations have also been investigated, namely, a many-to-many relationship and a one-to-many relationship.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r>
              <a:rPr lang="en-US" sz="1200" kern="1200" baseline="0" dirty="0">
                <a:solidFill>
                  <a:schemeClr val="tx1"/>
                </a:solidFill>
                <a:latin typeface="+mn-lt"/>
                <a:ea typeface="+mn-ea"/>
                <a:cs typeface="+mn-cs"/>
              </a:rPr>
              <a:t>Speedup = time to execute program on a single processor time to execute program on </a:t>
            </a:r>
            <a:r>
              <a:rPr lang="en-US" sz="1200" i="1" kern="1200" baseline="0" dirty="0">
                <a:solidFill>
                  <a:schemeClr val="tx1"/>
                </a:solidFill>
                <a:latin typeface="+mn-lt"/>
                <a:ea typeface="+mn-ea"/>
                <a:cs typeface="+mn-cs"/>
              </a:rPr>
              <a:t>N parallel processors </a:t>
            </a:r>
          </a:p>
          <a:p>
            <a:r>
              <a:rPr lang="en-US" sz="1200" kern="1200" baseline="0" dirty="0">
                <a:solidFill>
                  <a:schemeClr val="tx1"/>
                </a:solidFill>
                <a:latin typeface="+mn-lt"/>
                <a:ea typeface="+mn-ea"/>
                <a:cs typeface="+mn-cs"/>
              </a:rPr>
              <a:t>= 1 (1 - </a:t>
            </a:r>
            <a:r>
              <a:rPr lang="en-US" sz="1200" i="1" kern="1200" baseline="0" dirty="0">
                <a:solidFill>
                  <a:schemeClr val="tx1"/>
                </a:solidFill>
                <a:latin typeface="+mn-lt"/>
                <a:ea typeface="+mn-ea"/>
                <a:cs typeface="+mn-cs"/>
              </a:rPr>
              <a:t>f ) + f N</a:t>
            </a:r>
          </a:p>
          <a:p>
            <a:r>
              <a:rPr lang="en-US" sz="1200" kern="1200" baseline="0" dirty="0">
                <a:solidFill>
                  <a:schemeClr val="tx1"/>
                </a:solidFill>
                <a:latin typeface="+mn-lt"/>
                <a:ea typeface="+mn-ea"/>
                <a:cs typeface="+mn-cs"/>
              </a:rPr>
              <a:t>The law assumes a program in which a fraction (1 - </a:t>
            </a:r>
            <a:r>
              <a:rPr lang="en-US" sz="1200" i="1" kern="1200" baseline="0" dirty="0">
                <a:solidFill>
                  <a:schemeClr val="tx1"/>
                </a:solidFill>
                <a:latin typeface="+mn-lt"/>
                <a:ea typeface="+mn-ea"/>
                <a:cs typeface="+mn-cs"/>
              </a:rPr>
              <a:t>f) of the execution time </a:t>
            </a:r>
            <a:r>
              <a:rPr lang="en-US" sz="1200" kern="1200" baseline="0" dirty="0">
                <a:solidFill>
                  <a:schemeClr val="tx1"/>
                </a:solidFill>
                <a:latin typeface="+mn-lt"/>
                <a:ea typeface="+mn-ea"/>
                <a:cs typeface="+mn-cs"/>
              </a:rPr>
              <a:t>involves code that is inherently serial and a fraction </a:t>
            </a:r>
            <a:r>
              <a:rPr lang="en-US" sz="1200" i="1" kern="1200" baseline="0" dirty="0">
                <a:solidFill>
                  <a:schemeClr val="tx1"/>
                </a:solidFill>
                <a:latin typeface="+mn-lt"/>
                <a:ea typeface="+mn-ea"/>
                <a:cs typeface="+mn-cs"/>
              </a:rPr>
              <a:t>f that involves code that is infinitely </a:t>
            </a:r>
            <a:r>
              <a:rPr lang="en-US" sz="1200" kern="1200" baseline="0" dirty="0">
                <a:solidFill>
                  <a:schemeClr val="tx1"/>
                </a:solidFill>
                <a:latin typeface="+mn-lt"/>
                <a:ea typeface="+mn-ea"/>
                <a:cs typeface="+mn-cs"/>
              </a:rPr>
              <a:t>parallelizable with no scheduling overhead. This law appears to make the prospect of a multicore organization attractive. But as Figure 4.7a shows, even a small amount of serial code has a noticeable impact. If only 10% of the code is inherently serial ( </a:t>
            </a:r>
            <a:r>
              <a:rPr lang="en-US" sz="1200" i="1" kern="1200" baseline="0" dirty="0">
                <a:solidFill>
                  <a:schemeClr val="tx1"/>
                </a:solidFill>
                <a:latin typeface="+mn-lt"/>
                <a:ea typeface="+mn-ea"/>
                <a:cs typeface="+mn-cs"/>
              </a:rPr>
              <a:t>f = 0.9) , running the program on a </a:t>
            </a:r>
            <a:r>
              <a:rPr lang="en-US" sz="1200" kern="1200" baseline="0" dirty="0">
                <a:solidFill>
                  <a:schemeClr val="tx1"/>
                </a:solidFill>
                <a:latin typeface="+mn-lt"/>
                <a:ea typeface="+mn-ea"/>
                <a:cs typeface="+mn-cs"/>
              </a:rPr>
              <a:t>multicore system with eight processors yields a performance gain of only a factor of 4.7. In addition, software typically incurs overhead as a result of communication and distribution of work to multiple processors and cache coherence overhead. This</a:t>
            </a:r>
          </a:p>
          <a:p>
            <a:r>
              <a:rPr lang="en-US" sz="1200" kern="1200" baseline="0" dirty="0">
                <a:solidFill>
                  <a:schemeClr val="tx1"/>
                </a:solidFill>
                <a:latin typeface="+mn-lt"/>
                <a:ea typeface="+mn-ea"/>
                <a:cs typeface="+mn-cs"/>
              </a:rPr>
              <a:t>results in a curve where performance peaks and then begins to degrade because of the increased burden of the overhead of using multiple processors. Figure 4.7b , from [MCDO07], is a representative example.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However, software engineers have been addressing this problem and there are numerous applications in which it is possible to effectively exploit a multicore system. [MCDO07] reports on a set of database applications, in which great attention was paid to reducing the serial fraction within hardware architectures, operating systems, middleware, and the database application software. Figure 4.8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In addition to general-purpose server software, a number of classes of applications benefit directly from the ability to scale throughput with the number of cores. [MCDO06] lists the following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Multithreaded native applications: </a:t>
            </a:r>
          </a:p>
          <a:p>
            <a:r>
              <a:rPr lang="en-US" sz="1200" b="0" kern="1200" baseline="0" dirty="0">
                <a:solidFill>
                  <a:schemeClr val="tx1"/>
                </a:solidFill>
                <a:latin typeface="+mn-lt"/>
                <a:ea typeface="+mn-ea"/>
                <a:cs typeface="+mn-cs"/>
              </a:rPr>
              <a:t>Multithreaded applications are characterized</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by having a small number of highly threaded processes. Examples of threaded applications include Lotus Domino or Siebel CRM (Customer Relationship Manager).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Multiprocess applications: </a:t>
            </a:r>
          </a:p>
          <a:p>
            <a:r>
              <a:rPr lang="en-US" sz="1200" b="0" kern="1200" baseline="0" dirty="0">
                <a:solidFill>
                  <a:schemeClr val="tx1"/>
                </a:solidFill>
                <a:latin typeface="+mn-lt"/>
                <a:ea typeface="+mn-ea"/>
                <a:cs typeface="+mn-cs"/>
              </a:rPr>
              <a:t>Multiprocess applications are characterized by</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presence of many single-threaded processes. Examples of multiprocess applications include the Oracle database, SAP, and PeopleSoft.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Java applications:</a:t>
            </a:r>
          </a:p>
          <a:p>
            <a:r>
              <a:rPr lang="en-US" sz="1200" b="1"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Java applications embrace threading in a fundamental way. </a:t>
            </a:r>
            <a:r>
              <a:rPr lang="en-US" sz="1200" kern="1200" baseline="0" dirty="0">
                <a:solidFill>
                  <a:schemeClr val="tx1"/>
                </a:solidFill>
                <a:latin typeface="+mn-lt"/>
                <a:ea typeface="+mn-ea"/>
                <a:cs typeface="+mn-cs"/>
              </a:rPr>
              <a:t>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a:t>
            </a:r>
          </a:p>
          <a:p>
            <a:r>
              <a:rPr lang="en-US" sz="1200" kern="1200" baseline="0" dirty="0">
                <a:solidFill>
                  <a:schemeClr val="tx1"/>
                </a:solidFill>
                <a:latin typeface="+mn-lt"/>
                <a:ea typeface="+mn-ea"/>
                <a:cs typeface="+mn-cs"/>
              </a:rPr>
              <a:t>as Sun’s Java Application Server, BEA’s Weblogic, IBM’s Websphere, and the open-source Tomcat application server. All applications that use a Java 2 Platform, Enterprise Edition (J2EE platform) application server can immediately benefit from multicore technology.</a:t>
            </a:r>
          </a:p>
          <a:p>
            <a:endParaRPr lang="en-US" sz="1200" b="1" kern="1200" baseline="0" dirty="0">
              <a:solidFill>
                <a:schemeClr val="tx1"/>
              </a:solidFill>
              <a:latin typeface="+mn-lt"/>
              <a:ea typeface="+mn-ea"/>
              <a:cs typeface="+mn-cs"/>
            </a:endParaRPr>
          </a:p>
          <a:p>
            <a:r>
              <a:rPr lang="en-US" sz="1200" b="1" kern="1200" baseline="0" dirty="0" err="1">
                <a:solidFill>
                  <a:schemeClr val="tx1"/>
                </a:solidFill>
                <a:latin typeface="+mn-lt"/>
                <a:ea typeface="+mn-ea"/>
                <a:cs typeface="+mn-cs"/>
              </a:rPr>
              <a:t>Multiinstance</a:t>
            </a:r>
            <a:r>
              <a:rPr lang="en-US" sz="1200" b="1" kern="1200" baseline="0" dirty="0">
                <a:solidFill>
                  <a:schemeClr val="tx1"/>
                </a:solidFill>
                <a:latin typeface="+mn-lt"/>
                <a:ea typeface="+mn-ea"/>
                <a:cs typeface="+mn-cs"/>
              </a:rPr>
              <a:t> applications:</a:t>
            </a:r>
          </a:p>
          <a:p>
            <a:r>
              <a:rPr lang="en-US" sz="1200" b="0" kern="1200" baseline="0" dirty="0">
                <a:solidFill>
                  <a:schemeClr val="tx1"/>
                </a:solidFill>
                <a:latin typeface="+mn-lt"/>
                <a:ea typeface="+mn-ea"/>
                <a:cs typeface="+mn-cs"/>
              </a:rPr>
              <a:t> Even if an individual application does not scale </a:t>
            </a:r>
            <a:r>
              <a:rPr lang="en-US" sz="1200" kern="1200" baseline="0" dirty="0">
                <a:solidFill>
                  <a:schemeClr val="tx1"/>
                </a:solidFill>
                <a:latin typeface="+mn-lt"/>
                <a:ea typeface="+mn-ea"/>
                <a:cs typeface="+mn-cs"/>
              </a:rPr>
              <a:t>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To distinguish the two characteristics, the unit of dispatching is usually referred to as a thread or </a:t>
            </a:r>
            <a:r>
              <a:rPr lang="en-US" sz="1200" b="1" kern="1200" baseline="0" dirty="0">
                <a:solidFill>
                  <a:schemeClr val="tx1"/>
                </a:solidFill>
                <a:latin typeface="+mn-lt"/>
                <a:ea typeface="+mn-ea"/>
                <a:cs typeface="+mn-cs"/>
              </a:rPr>
              <a:t>lightweight process , </a:t>
            </a:r>
            <a:r>
              <a:rPr lang="en-US" sz="1200" b="0" kern="1200" baseline="0" dirty="0">
                <a:solidFill>
                  <a:schemeClr val="tx1"/>
                </a:solidFill>
                <a:latin typeface="+mn-lt"/>
                <a:ea typeface="+mn-ea"/>
                <a:cs typeface="+mn-cs"/>
              </a:rPr>
              <a:t>while the unit of resource ownership is usually </a:t>
            </a:r>
            <a:r>
              <a:rPr lang="en-US" sz="1200" kern="1200" baseline="0" dirty="0">
                <a:solidFill>
                  <a:schemeClr val="tx1"/>
                </a:solidFill>
                <a:latin typeface="+mn-lt"/>
                <a:ea typeface="+mn-ea"/>
                <a:cs typeface="+mn-cs"/>
              </a:rPr>
              <a:t>referred to as a </a:t>
            </a:r>
            <a:r>
              <a:rPr lang="en-US" sz="1200" b="1" kern="1200" baseline="0" dirty="0">
                <a:solidFill>
                  <a:schemeClr val="tx1"/>
                </a:solidFill>
                <a:latin typeface="+mn-lt"/>
                <a:ea typeface="+mn-ea"/>
                <a:cs typeface="+mn-cs"/>
              </a:rPr>
              <a:t>process or task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baseline="0" dirty="0">
                <a:solidFill>
                  <a:schemeClr val="tx1"/>
                </a:solidFill>
                <a:latin typeface="+mn-lt"/>
                <a:ea typeface="+mn-ea"/>
                <a:cs typeface="+mn-cs"/>
              </a:rPr>
              <a:t>Multithreading </a:t>
            </a:r>
            <a:r>
              <a:rPr lang="en-US" sz="1200" i="0" kern="1200" baseline="0" dirty="0">
                <a:solidFill>
                  <a:schemeClr val="tx1"/>
                </a:solidFill>
                <a:latin typeface="+mn-lt"/>
                <a:ea typeface="+mn-ea"/>
                <a:cs typeface="+mn-cs"/>
              </a:rPr>
              <a:t>refers to the ability of an OS to support multiple, concurrent paths </a:t>
            </a:r>
            <a:r>
              <a:rPr lang="en-US" sz="1200" kern="1200" baseline="0" dirty="0">
                <a:solidFill>
                  <a:schemeClr val="tx1"/>
                </a:solidFill>
                <a:latin typeface="+mn-lt"/>
                <a:ea typeface="+mn-ea"/>
                <a:cs typeface="+mn-cs"/>
              </a:rPr>
              <a:t>of execution within a single process. </a:t>
            </a: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 Valve is an entertainment and technology company that has developed a number</a:t>
            </a:r>
          </a:p>
          <a:p>
            <a:r>
              <a:rPr lang="en-US" sz="1200" kern="1200" baseline="0" dirty="0">
                <a:solidFill>
                  <a:schemeClr val="tx1"/>
                </a:solidFill>
                <a:latin typeface="+mn-lt"/>
                <a:ea typeface="+mn-ea"/>
                <a:cs typeface="+mn-cs"/>
              </a:rPr>
              <a:t>of popular games, as well as the Source engine, one of the most widely played game</a:t>
            </a:r>
          </a:p>
          <a:p>
            <a:r>
              <a:rPr lang="en-US" sz="1200" kern="1200" baseline="0" dirty="0">
                <a:solidFill>
                  <a:schemeClr val="tx1"/>
                </a:solidFill>
                <a:latin typeface="+mn-lt"/>
                <a:ea typeface="+mn-ea"/>
                <a:cs typeface="+mn-cs"/>
              </a:rPr>
              <a:t>engines available. Source is an animation engine used by Valve for its games and</a:t>
            </a:r>
          </a:p>
          <a:p>
            <a:r>
              <a:rPr lang="en-US" sz="1200" kern="1200" baseline="0" dirty="0">
                <a:solidFill>
                  <a:schemeClr val="tx1"/>
                </a:solidFill>
                <a:latin typeface="+mn-lt"/>
                <a:ea typeface="+mn-ea"/>
                <a:cs typeface="+mn-cs"/>
              </a:rPr>
              <a:t>licensed for other game developers.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recent years, Valve has reprogrammed the Source engine software to use</a:t>
            </a:r>
          </a:p>
          <a:p>
            <a:r>
              <a:rPr lang="en-US" sz="1200" kern="1200" baseline="0" dirty="0">
                <a:solidFill>
                  <a:schemeClr val="tx1"/>
                </a:solidFill>
                <a:latin typeface="+mn-lt"/>
                <a:ea typeface="+mn-ea"/>
                <a:cs typeface="+mn-cs"/>
              </a:rPr>
              <a:t>multithreading to exploit the power of </a:t>
            </a:r>
            <a:r>
              <a:rPr lang="en-US" sz="1200" kern="1200" baseline="0" dirty="0" err="1">
                <a:solidFill>
                  <a:schemeClr val="tx1"/>
                </a:solidFill>
                <a:latin typeface="+mn-lt"/>
                <a:ea typeface="+mn-ea"/>
                <a:cs typeface="+mn-cs"/>
              </a:rPr>
              <a:t>multicore</a:t>
            </a:r>
            <a:r>
              <a:rPr lang="en-US" sz="1200" kern="1200" baseline="0" dirty="0">
                <a:solidFill>
                  <a:schemeClr val="tx1"/>
                </a:solidFill>
                <a:latin typeface="+mn-lt"/>
                <a:ea typeface="+mn-ea"/>
                <a:cs typeface="+mn-cs"/>
              </a:rPr>
              <a:t> processor chips from Intel and</a:t>
            </a:r>
          </a:p>
          <a:p>
            <a:r>
              <a:rPr lang="en-US" sz="1200" kern="1200" baseline="0" dirty="0">
                <a:solidFill>
                  <a:schemeClr val="tx1"/>
                </a:solidFill>
                <a:latin typeface="+mn-lt"/>
                <a:ea typeface="+mn-ea"/>
                <a:cs typeface="+mn-cs"/>
              </a:rPr>
              <a:t>AMD [REIM06]. The revised Source engine code provides more powerful support</a:t>
            </a:r>
          </a:p>
          <a:p>
            <a:r>
              <a:rPr lang="en-US" sz="1200" kern="1200" baseline="0" dirty="0">
                <a:solidFill>
                  <a:schemeClr val="tx1"/>
                </a:solidFill>
                <a:latin typeface="+mn-lt"/>
                <a:ea typeface="+mn-ea"/>
                <a:cs typeface="+mn-cs"/>
              </a:rPr>
              <a:t>for Valve games such as Half Life 2.</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Figure 4.9 illustrates the thread structure for the rendering module. In this hierarchical</a:t>
            </a:r>
          </a:p>
          <a:p>
            <a:r>
              <a:rPr lang="en-US" sz="1200" kern="1200" baseline="0" dirty="0">
                <a:solidFill>
                  <a:schemeClr val="tx1"/>
                </a:solidFill>
                <a:latin typeface="+mn-lt"/>
                <a:ea typeface="+mn-ea"/>
                <a:cs typeface="+mn-cs"/>
              </a:rPr>
              <a:t>structure, higher-level threads spawn lower-level threads as needed. The</a:t>
            </a:r>
          </a:p>
          <a:p>
            <a:r>
              <a:rPr lang="en-US" sz="1200" kern="1200" baseline="0" dirty="0">
                <a:solidFill>
                  <a:schemeClr val="tx1"/>
                </a:solidFill>
                <a:latin typeface="+mn-lt"/>
                <a:ea typeface="+mn-ea"/>
                <a:cs typeface="+mn-cs"/>
              </a:rPr>
              <a:t>rendering module relies on a critical part of the Source engine, the world list, which is</a:t>
            </a:r>
          </a:p>
          <a:p>
            <a:r>
              <a:rPr lang="en-US" sz="1200" kern="1200" baseline="0" dirty="0">
                <a:solidFill>
                  <a:schemeClr val="tx1"/>
                </a:solidFill>
                <a:latin typeface="+mn-lt"/>
                <a:ea typeface="+mn-ea"/>
                <a:cs typeface="+mn-cs"/>
              </a:rPr>
              <a:t>a database representation of the visual elements in the game’s world. The first task is</a:t>
            </a:r>
          </a:p>
          <a:p>
            <a:r>
              <a:rPr lang="en-US" sz="1200" kern="1200" baseline="0" dirty="0">
                <a:solidFill>
                  <a:schemeClr val="tx1"/>
                </a:solidFill>
                <a:latin typeface="+mn-lt"/>
                <a:ea typeface="+mn-ea"/>
                <a:cs typeface="+mn-cs"/>
              </a:rPr>
              <a:t>to determine what are the areas of the world that need to be rendered. The next task</a:t>
            </a:r>
          </a:p>
          <a:p>
            <a:r>
              <a:rPr lang="en-US" sz="1200" kern="1200" baseline="0" dirty="0">
                <a:solidFill>
                  <a:schemeClr val="tx1"/>
                </a:solidFill>
                <a:latin typeface="+mn-lt"/>
                <a:ea typeface="+mn-ea"/>
                <a:cs typeface="+mn-cs"/>
              </a:rPr>
              <a:t>is to determine what objects are in the scene as viewed from multiple angles. Then</a:t>
            </a:r>
          </a:p>
          <a:p>
            <a:r>
              <a:rPr lang="en-US" sz="1200" kern="1200" baseline="0" dirty="0">
                <a:solidFill>
                  <a:schemeClr val="tx1"/>
                </a:solidFill>
                <a:latin typeface="+mn-lt"/>
                <a:ea typeface="+mn-ea"/>
                <a:cs typeface="+mn-cs"/>
              </a:rPr>
              <a:t>comes the processor-intensive work. The rendering module has to work out the rendering</a:t>
            </a:r>
          </a:p>
          <a:p>
            <a:r>
              <a:rPr lang="en-US" sz="1200" kern="1200" baseline="0" dirty="0">
                <a:solidFill>
                  <a:schemeClr val="tx1"/>
                </a:solidFill>
                <a:latin typeface="+mn-lt"/>
                <a:ea typeface="+mn-ea"/>
                <a:cs typeface="+mn-cs"/>
              </a:rPr>
              <a:t>of each object from multiple points of view, such as the player’s view, the view</a:t>
            </a:r>
          </a:p>
          <a:p>
            <a:r>
              <a:rPr lang="en-US" sz="1200" kern="1200" baseline="0" dirty="0">
                <a:solidFill>
                  <a:schemeClr val="tx1"/>
                </a:solidFill>
                <a:latin typeface="+mn-lt"/>
                <a:ea typeface="+mn-ea"/>
                <a:cs typeface="+mn-cs"/>
              </a:rPr>
              <a:t>of TV monitors, and the point of view of reflections in water.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Some of the key elements of the threading strategy for the rendering module</a:t>
            </a:r>
          </a:p>
          <a:p>
            <a:r>
              <a:rPr lang="en-US" sz="1200" kern="1200" baseline="0" dirty="0">
                <a:solidFill>
                  <a:schemeClr val="tx1"/>
                </a:solidFill>
                <a:latin typeface="+mn-lt"/>
                <a:ea typeface="+mn-ea"/>
                <a:cs typeface="+mn-cs"/>
              </a:rPr>
              <a:t>are listed in [LEON07] and include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Construct scene-rendering lists for multiple scenes in parallel (e.g., the world</a:t>
            </a:r>
          </a:p>
          <a:p>
            <a:r>
              <a:rPr lang="en-US" sz="1200" kern="1200" baseline="0" dirty="0">
                <a:solidFill>
                  <a:schemeClr val="tx1"/>
                </a:solidFill>
                <a:latin typeface="+mn-lt"/>
                <a:ea typeface="+mn-ea"/>
                <a:cs typeface="+mn-cs"/>
              </a:rPr>
              <a:t>and its reflection in water).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Overlap graphics simulation.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Compute character bone transformations for all characters in all scenes in</a:t>
            </a:r>
          </a:p>
          <a:p>
            <a:r>
              <a:rPr lang="en-US" sz="1200" kern="1200" baseline="0" dirty="0">
                <a:solidFill>
                  <a:schemeClr val="tx1"/>
                </a:solidFill>
                <a:latin typeface="+mn-lt"/>
                <a:ea typeface="+mn-ea"/>
                <a:cs typeface="+mn-cs"/>
              </a:rPr>
              <a:t>parallel.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Allow multiple threads to draw in parallel.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designers found that simply locking key databases, such as the world list,</a:t>
            </a:r>
          </a:p>
          <a:p>
            <a:r>
              <a:rPr lang="en-US" sz="1200" kern="1200" baseline="0" dirty="0">
                <a:solidFill>
                  <a:schemeClr val="tx1"/>
                </a:solidFill>
                <a:latin typeface="+mn-lt"/>
                <a:ea typeface="+mn-ea"/>
                <a:cs typeface="+mn-cs"/>
              </a:rPr>
              <a:t>for a thread was too inefficient. Over 95% of the time, a thread is trying to read</a:t>
            </a:r>
          </a:p>
          <a:p>
            <a:r>
              <a:rPr lang="en-US" sz="1200" kern="1200" baseline="0" dirty="0">
                <a:solidFill>
                  <a:schemeClr val="tx1"/>
                </a:solidFill>
                <a:latin typeface="+mn-lt"/>
                <a:ea typeface="+mn-ea"/>
                <a:cs typeface="+mn-cs"/>
              </a:rPr>
              <a:t>from a data set, and only 5% of the time at most is spent in writing to a data set.</a:t>
            </a:r>
          </a:p>
          <a:p>
            <a:r>
              <a:rPr lang="en-US" sz="1200" kern="1200" baseline="0" dirty="0">
                <a:solidFill>
                  <a:schemeClr val="tx1"/>
                </a:solidFill>
                <a:latin typeface="+mn-lt"/>
                <a:ea typeface="+mn-ea"/>
                <a:cs typeface="+mn-cs"/>
              </a:rPr>
              <a:t>Thus, a concurrency mechanism known as the single-writer-multiple-readers model</a:t>
            </a:r>
          </a:p>
          <a:p>
            <a:r>
              <a:rPr lang="en-US" sz="1200" kern="1200" baseline="0" dirty="0">
                <a:solidFill>
                  <a:schemeClr val="tx1"/>
                </a:solidFill>
                <a:latin typeface="+mn-lt"/>
                <a:ea typeface="+mn-ea"/>
                <a:cs typeface="+mn-cs"/>
              </a:rPr>
              <a:t>works effectively.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An application  consists of one or more processes. Each process  provides the</a:t>
            </a:r>
          </a:p>
          <a:p>
            <a:r>
              <a:rPr lang="en-US" sz="1200" kern="1200" baseline="0" dirty="0">
                <a:solidFill>
                  <a:schemeClr val="tx1"/>
                </a:solidFill>
                <a:latin typeface="+mn-lt"/>
                <a:ea typeface="+mn-ea"/>
                <a:cs typeface="+mn-cs"/>
              </a:rPr>
              <a:t>resources needed to execute a program. A process has a virtual address space,</a:t>
            </a:r>
          </a:p>
          <a:p>
            <a:r>
              <a:rPr lang="en-US" sz="1200" kern="1200" baseline="0" dirty="0">
                <a:solidFill>
                  <a:schemeClr val="tx1"/>
                </a:solidFill>
                <a:latin typeface="+mn-lt"/>
                <a:ea typeface="+mn-ea"/>
                <a:cs typeface="+mn-cs"/>
              </a:rPr>
              <a:t>executable code, open handles to system objects, a security context, a unique process</a:t>
            </a:r>
          </a:p>
          <a:p>
            <a:r>
              <a:rPr lang="en-US" sz="1200" kern="1200" baseline="0" dirty="0">
                <a:solidFill>
                  <a:schemeClr val="tx1"/>
                </a:solidFill>
                <a:latin typeface="+mn-lt"/>
                <a:ea typeface="+mn-ea"/>
                <a:cs typeface="+mn-cs"/>
              </a:rPr>
              <a:t>identifier, environment variables, a priority class, minimum and maximum</a:t>
            </a:r>
          </a:p>
          <a:p>
            <a:r>
              <a:rPr lang="en-US" sz="1200" kern="1200" baseline="0" dirty="0">
                <a:solidFill>
                  <a:schemeClr val="tx1"/>
                </a:solidFill>
                <a:latin typeface="+mn-lt"/>
                <a:ea typeface="+mn-ea"/>
                <a:cs typeface="+mn-cs"/>
              </a:rPr>
              <a:t>working set sizes, and at least one thread of execution. Each process is started</a:t>
            </a:r>
          </a:p>
          <a:p>
            <a:r>
              <a:rPr lang="en-US" sz="1200" kern="1200" baseline="0" dirty="0">
                <a:solidFill>
                  <a:schemeClr val="tx1"/>
                </a:solidFill>
                <a:latin typeface="+mn-lt"/>
                <a:ea typeface="+mn-ea"/>
                <a:cs typeface="+mn-cs"/>
              </a:rPr>
              <a:t>with a single thread, often called the primary thread, but can create additional</a:t>
            </a:r>
          </a:p>
          <a:p>
            <a:r>
              <a:rPr lang="en-US" sz="1200" kern="1200" baseline="0" dirty="0">
                <a:solidFill>
                  <a:schemeClr val="tx1"/>
                </a:solidFill>
                <a:latin typeface="+mn-lt"/>
                <a:ea typeface="+mn-ea"/>
                <a:cs typeface="+mn-cs"/>
              </a:rPr>
              <a:t>threads from any of its threads.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thread  is the entity within a process that can be scheduled for execution.</a:t>
            </a:r>
          </a:p>
          <a:p>
            <a:r>
              <a:rPr lang="en-US" sz="1200" kern="1200" baseline="0" dirty="0">
                <a:solidFill>
                  <a:schemeClr val="tx1"/>
                </a:solidFill>
                <a:latin typeface="+mn-lt"/>
                <a:ea typeface="+mn-ea"/>
                <a:cs typeface="+mn-cs"/>
              </a:rPr>
              <a:t>All threads of a process share its virtual address space and system resources. In</a:t>
            </a:r>
          </a:p>
          <a:p>
            <a:r>
              <a:rPr lang="en-US" sz="1200" kern="1200" baseline="0" dirty="0">
                <a:solidFill>
                  <a:schemeClr val="tx1"/>
                </a:solidFill>
                <a:latin typeface="+mn-lt"/>
                <a:ea typeface="+mn-ea"/>
                <a:cs typeface="+mn-cs"/>
              </a:rPr>
              <a:t>addition, each thread maintains exception handlers, a scheduling priority, thread</a:t>
            </a:r>
          </a:p>
          <a:p>
            <a:r>
              <a:rPr lang="en-US" sz="1200" kern="1200" baseline="0" dirty="0">
                <a:solidFill>
                  <a:schemeClr val="tx1"/>
                </a:solidFill>
                <a:latin typeface="+mn-lt"/>
                <a:ea typeface="+mn-ea"/>
                <a:cs typeface="+mn-cs"/>
              </a:rPr>
              <a:t>local storage, a unique thread identifier, and a set of structures the system will use</a:t>
            </a:r>
          </a:p>
          <a:p>
            <a:r>
              <a:rPr lang="en-US" sz="1200" kern="1200" baseline="0" dirty="0">
                <a:solidFill>
                  <a:schemeClr val="tx1"/>
                </a:solidFill>
                <a:latin typeface="+mn-lt"/>
                <a:ea typeface="+mn-ea"/>
                <a:cs typeface="+mn-cs"/>
              </a:rPr>
              <a:t>to save the thread context until it is scheduled. On a multiprocessor computer, the</a:t>
            </a:r>
          </a:p>
          <a:p>
            <a:r>
              <a:rPr lang="en-US" sz="1200" kern="1200" baseline="0" dirty="0">
                <a:solidFill>
                  <a:schemeClr val="tx1"/>
                </a:solidFill>
                <a:latin typeface="+mn-lt"/>
                <a:ea typeface="+mn-ea"/>
                <a:cs typeface="+mn-cs"/>
              </a:rPr>
              <a:t>system can simultaneously execute as many threads as there are processors on the</a:t>
            </a:r>
          </a:p>
          <a:p>
            <a:r>
              <a:rPr lang="en-US" sz="1200" kern="1200" baseline="0" dirty="0">
                <a:solidFill>
                  <a:schemeClr val="tx1"/>
                </a:solidFill>
                <a:latin typeface="+mn-lt"/>
                <a:ea typeface="+mn-ea"/>
                <a:cs typeface="+mn-cs"/>
              </a:rPr>
              <a:t>computer.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job object  allows groups of processes to be managed as a unit. Job objects</a:t>
            </a:r>
          </a:p>
          <a:p>
            <a:r>
              <a:rPr lang="en-US" sz="1200" kern="1200" baseline="0" dirty="0">
                <a:solidFill>
                  <a:schemeClr val="tx1"/>
                </a:solidFill>
                <a:latin typeface="+mn-lt"/>
                <a:ea typeface="+mn-ea"/>
                <a:cs typeface="+mn-cs"/>
              </a:rPr>
              <a:t>are namable, securable, sharable objects that control attributes of the processes</a:t>
            </a:r>
          </a:p>
          <a:p>
            <a:r>
              <a:rPr lang="en-US" sz="1200" kern="1200" baseline="0" dirty="0">
                <a:solidFill>
                  <a:schemeClr val="tx1"/>
                </a:solidFill>
                <a:latin typeface="+mn-lt"/>
                <a:ea typeface="+mn-ea"/>
                <a:cs typeface="+mn-cs"/>
              </a:rPr>
              <a:t>associated with them. Operations performed on the job object affect all processes</a:t>
            </a:r>
          </a:p>
          <a:p>
            <a:r>
              <a:rPr lang="en-US" sz="1200" kern="1200" baseline="0" dirty="0">
                <a:solidFill>
                  <a:schemeClr val="tx1"/>
                </a:solidFill>
                <a:latin typeface="+mn-lt"/>
                <a:ea typeface="+mn-ea"/>
                <a:cs typeface="+mn-cs"/>
              </a:rPr>
              <a:t>associated with the job object. Examples include enforcing limits such as working</a:t>
            </a:r>
          </a:p>
          <a:p>
            <a:r>
              <a:rPr lang="en-US" sz="1200" kern="1200" baseline="0" dirty="0">
                <a:solidFill>
                  <a:schemeClr val="tx1"/>
                </a:solidFill>
                <a:latin typeface="+mn-lt"/>
                <a:ea typeface="+mn-ea"/>
                <a:cs typeface="+mn-cs"/>
              </a:rPr>
              <a:t>set size and process priority or terminating all processes associated with a job.</a:t>
            </a:r>
          </a:p>
          <a:p>
            <a:r>
              <a:rPr lang="en-US" sz="1200" kern="1200" baseline="0" dirty="0">
                <a:solidFill>
                  <a:schemeClr val="tx1"/>
                </a:solidFill>
                <a:latin typeface="+mn-lt"/>
                <a:ea typeface="+mn-ea"/>
                <a:cs typeface="+mn-cs"/>
              </a:rPr>
              <a:t>A thread pool  is a collection of worker threads that efficiently execute asynchronous</a:t>
            </a:r>
          </a:p>
          <a:p>
            <a:r>
              <a:rPr lang="en-US" sz="1200" kern="1200" baseline="0" dirty="0">
                <a:solidFill>
                  <a:schemeClr val="tx1"/>
                </a:solidFill>
                <a:latin typeface="+mn-lt"/>
                <a:ea typeface="+mn-ea"/>
                <a:cs typeface="+mn-cs"/>
              </a:rPr>
              <a:t>callbacks on behalf of the application. The thread pool is primarily used</a:t>
            </a:r>
          </a:p>
          <a:p>
            <a:r>
              <a:rPr lang="en-US" sz="1200" kern="1200" baseline="0" dirty="0">
                <a:solidFill>
                  <a:schemeClr val="tx1"/>
                </a:solidFill>
                <a:latin typeface="+mn-lt"/>
                <a:ea typeface="+mn-ea"/>
                <a:cs typeface="+mn-cs"/>
              </a:rPr>
              <a:t>to reduce the number of application threads and provide management of the</a:t>
            </a:r>
          </a:p>
          <a:p>
            <a:r>
              <a:rPr lang="en-US" sz="1200" kern="1200" baseline="0" dirty="0">
                <a:solidFill>
                  <a:schemeClr val="tx1"/>
                </a:solidFill>
                <a:latin typeface="+mn-lt"/>
                <a:ea typeface="+mn-ea"/>
                <a:cs typeface="+mn-cs"/>
              </a:rPr>
              <a:t>worker threads.</a:t>
            </a:r>
          </a:p>
          <a:p>
            <a:r>
              <a:rPr lang="en-US" sz="1200" kern="1200" baseline="0" dirty="0">
                <a:solidFill>
                  <a:schemeClr val="tx1"/>
                </a:solidFill>
                <a:latin typeface="+mn-lt"/>
                <a:ea typeface="+mn-ea"/>
                <a:cs typeface="+mn-cs"/>
              </a:rPr>
              <a:t>A fiber  is a unit of execution that must be manually scheduled by the application.</a:t>
            </a:r>
          </a:p>
          <a:p>
            <a:r>
              <a:rPr lang="en-US" sz="1200" kern="1200" baseline="0" dirty="0">
                <a:solidFill>
                  <a:schemeClr val="tx1"/>
                </a:solidFill>
                <a:latin typeface="+mn-lt"/>
                <a:ea typeface="+mn-ea"/>
                <a:cs typeface="+mn-cs"/>
              </a:rPr>
              <a:t>Fibers run in the context of the threads that schedule them. Each thread can</a:t>
            </a:r>
          </a:p>
          <a:p>
            <a:r>
              <a:rPr lang="en-US" sz="1200" kern="1200" baseline="0" dirty="0">
                <a:solidFill>
                  <a:schemeClr val="tx1"/>
                </a:solidFill>
                <a:latin typeface="+mn-lt"/>
                <a:ea typeface="+mn-ea"/>
                <a:cs typeface="+mn-cs"/>
              </a:rPr>
              <a:t>schedule multiple fibers. In general, fibers do not provide advantages over a </a:t>
            </a:r>
            <a:r>
              <a:rPr lang="en-US" sz="1200" kern="1200" baseline="0" dirty="0" err="1">
                <a:solidFill>
                  <a:schemeClr val="tx1"/>
                </a:solidFill>
                <a:latin typeface="+mn-lt"/>
                <a:ea typeface="+mn-ea"/>
                <a:cs typeface="+mn-cs"/>
              </a:rPr>
              <a:t>welldesigned</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multithreaded application. However, using fibers can make it easier to</a:t>
            </a:r>
          </a:p>
          <a:p>
            <a:r>
              <a:rPr lang="en-US" sz="1200" kern="1200" baseline="0" dirty="0">
                <a:solidFill>
                  <a:schemeClr val="tx1"/>
                </a:solidFill>
                <a:latin typeface="+mn-lt"/>
                <a:ea typeface="+mn-ea"/>
                <a:cs typeface="+mn-cs"/>
              </a:rPr>
              <a:t>port applications that were designed to schedule their own threads. From a system</a:t>
            </a:r>
          </a:p>
          <a:p>
            <a:r>
              <a:rPr lang="en-US" sz="1200" kern="1200" baseline="0" dirty="0">
                <a:solidFill>
                  <a:schemeClr val="tx1"/>
                </a:solidFill>
                <a:latin typeface="+mn-lt"/>
                <a:ea typeface="+mn-ea"/>
                <a:cs typeface="+mn-cs"/>
              </a:rPr>
              <a:t>standpoint, a fiber assumes the identity of the thread that runs it. For example, if</a:t>
            </a:r>
          </a:p>
          <a:p>
            <a:r>
              <a:rPr lang="en-US" sz="1200" kern="1200" baseline="0" dirty="0">
                <a:solidFill>
                  <a:schemeClr val="tx1"/>
                </a:solidFill>
                <a:latin typeface="+mn-lt"/>
                <a:ea typeface="+mn-ea"/>
                <a:cs typeface="+mn-cs"/>
              </a:rPr>
              <a:t>a fiber accesses thread local storage, it is accessing the thread local storage of the</a:t>
            </a:r>
          </a:p>
          <a:p>
            <a:r>
              <a:rPr lang="en-US" sz="1200" kern="1200" baseline="0" dirty="0">
                <a:solidFill>
                  <a:schemeClr val="tx1"/>
                </a:solidFill>
                <a:latin typeface="+mn-lt"/>
                <a:ea typeface="+mn-ea"/>
                <a:cs typeface="+mn-cs"/>
              </a:rPr>
              <a:t>thread that is running it. In addition, if a fiber calls the </a:t>
            </a:r>
            <a:r>
              <a:rPr lang="en-US" sz="1200" kern="1200" baseline="0" dirty="0" err="1">
                <a:solidFill>
                  <a:schemeClr val="tx1"/>
                </a:solidFill>
                <a:latin typeface="+mn-lt"/>
                <a:ea typeface="+mn-ea"/>
                <a:cs typeface="+mn-cs"/>
              </a:rPr>
              <a:t>ExitThread</a:t>
            </a:r>
            <a:r>
              <a:rPr lang="en-US" sz="1200" kern="1200" baseline="0" dirty="0">
                <a:solidFill>
                  <a:schemeClr val="tx1"/>
                </a:solidFill>
                <a:latin typeface="+mn-lt"/>
                <a:ea typeface="+mn-ea"/>
                <a:cs typeface="+mn-cs"/>
              </a:rPr>
              <a:t> function, the</a:t>
            </a:r>
          </a:p>
          <a:p>
            <a:r>
              <a:rPr lang="en-US" sz="1200" kern="1200" baseline="0" dirty="0">
                <a:solidFill>
                  <a:schemeClr val="tx1"/>
                </a:solidFill>
                <a:latin typeface="+mn-lt"/>
                <a:ea typeface="+mn-ea"/>
                <a:cs typeface="+mn-cs"/>
              </a:rPr>
              <a:t>thread that is running it exits. However, a fiber does not have all the same state</a:t>
            </a:r>
          </a:p>
          <a:p>
            <a:r>
              <a:rPr lang="en-US" sz="1200" kern="1200" baseline="0" dirty="0">
                <a:solidFill>
                  <a:schemeClr val="tx1"/>
                </a:solidFill>
                <a:latin typeface="+mn-lt"/>
                <a:ea typeface="+mn-ea"/>
                <a:cs typeface="+mn-cs"/>
              </a:rPr>
              <a:t>information associated with it as that associated with a thread. The only state information</a:t>
            </a:r>
          </a:p>
          <a:p>
            <a:r>
              <a:rPr lang="en-US" sz="1200" kern="1200" baseline="0" dirty="0">
                <a:solidFill>
                  <a:schemeClr val="tx1"/>
                </a:solidFill>
                <a:latin typeface="+mn-lt"/>
                <a:ea typeface="+mn-ea"/>
                <a:cs typeface="+mn-cs"/>
              </a:rPr>
              <a:t>maintained for a fiber is its stack, a subset of its registers, and the fiber data</a:t>
            </a:r>
          </a:p>
          <a:p>
            <a:r>
              <a:rPr lang="en-US" sz="1200" kern="1200" baseline="0" dirty="0">
                <a:solidFill>
                  <a:schemeClr val="tx1"/>
                </a:solidFill>
                <a:latin typeface="+mn-lt"/>
                <a:ea typeface="+mn-ea"/>
                <a:cs typeface="+mn-cs"/>
              </a:rPr>
              <a:t>provided during fiber creation. The saved registers are the set of registers typically</a:t>
            </a:r>
          </a:p>
          <a:p>
            <a:r>
              <a:rPr lang="en-US" sz="1200" kern="1200" baseline="0" dirty="0">
                <a:solidFill>
                  <a:schemeClr val="tx1"/>
                </a:solidFill>
                <a:latin typeface="+mn-lt"/>
                <a:ea typeface="+mn-ea"/>
                <a:cs typeface="+mn-cs"/>
              </a:rPr>
              <a:t> preserved across a function call. Fibers are not preemptively scheduled. A thread</a:t>
            </a:r>
          </a:p>
          <a:p>
            <a:r>
              <a:rPr lang="en-US" sz="1200" kern="1200" baseline="0" dirty="0">
                <a:solidFill>
                  <a:schemeClr val="tx1"/>
                </a:solidFill>
                <a:latin typeface="+mn-lt"/>
                <a:ea typeface="+mn-ea"/>
                <a:cs typeface="+mn-cs"/>
              </a:rPr>
              <a:t>schedules a fiber by switching to it from another fiber. The system still schedules</a:t>
            </a:r>
          </a:p>
          <a:p>
            <a:r>
              <a:rPr lang="en-US" sz="1200" kern="1200" baseline="0" dirty="0">
                <a:solidFill>
                  <a:schemeClr val="tx1"/>
                </a:solidFill>
                <a:latin typeface="+mn-lt"/>
                <a:ea typeface="+mn-ea"/>
                <a:cs typeface="+mn-cs"/>
              </a:rPr>
              <a:t>threads to run. When a thread that is running fibers is preempted, its currently running</a:t>
            </a:r>
          </a:p>
          <a:p>
            <a:r>
              <a:rPr lang="en-US" sz="1200" kern="1200" baseline="0" dirty="0">
                <a:solidFill>
                  <a:schemeClr val="tx1"/>
                </a:solidFill>
                <a:latin typeface="+mn-lt"/>
                <a:ea typeface="+mn-ea"/>
                <a:cs typeface="+mn-cs"/>
              </a:rPr>
              <a:t>fiber is preempted but remains selected.</a:t>
            </a:r>
          </a:p>
          <a:p>
            <a:r>
              <a:rPr lang="en-US" sz="1200" kern="1200" baseline="0" dirty="0">
                <a:solidFill>
                  <a:schemeClr val="tx1"/>
                </a:solidFill>
                <a:latin typeface="+mn-lt"/>
                <a:ea typeface="+mn-ea"/>
                <a:cs typeface="+mn-cs"/>
              </a:rPr>
              <a:t>User-mode scheduling (UMS)  is a lightweight mechanism that applications</a:t>
            </a:r>
          </a:p>
          <a:p>
            <a:r>
              <a:rPr lang="en-US" sz="1200" kern="1200" baseline="0" dirty="0">
                <a:solidFill>
                  <a:schemeClr val="tx1"/>
                </a:solidFill>
                <a:latin typeface="+mn-lt"/>
                <a:ea typeface="+mn-ea"/>
                <a:cs typeface="+mn-cs"/>
              </a:rPr>
              <a:t>can use to schedule their own threads. An application can switch between UMS</a:t>
            </a:r>
          </a:p>
          <a:p>
            <a:r>
              <a:rPr lang="en-US" sz="1200" kern="1200" baseline="0" dirty="0">
                <a:solidFill>
                  <a:schemeClr val="tx1"/>
                </a:solidFill>
                <a:latin typeface="+mn-lt"/>
                <a:ea typeface="+mn-ea"/>
                <a:cs typeface="+mn-cs"/>
              </a:rPr>
              <a:t>threads in user mode without involving the system scheduler and regain control</a:t>
            </a:r>
          </a:p>
          <a:p>
            <a:r>
              <a:rPr lang="en-US" sz="1200" kern="1200" baseline="0" dirty="0">
                <a:solidFill>
                  <a:schemeClr val="tx1"/>
                </a:solidFill>
                <a:latin typeface="+mn-lt"/>
                <a:ea typeface="+mn-ea"/>
                <a:cs typeface="+mn-cs"/>
              </a:rPr>
              <a:t>of the processor if a UMS thread blocks in the kernel. Each UMS thread has</a:t>
            </a:r>
          </a:p>
          <a:p>
            <a:r>
              <a:rPr lang="en-US" sz="1200" kern="1200" baseline="0" dirty="0">
                <a:solidFill>
                  <a:schemeClr val="tx1"/>
                </a:solidFill>
                <a:latin typeface="+mn-lt"/>
                <a:ea typeface="+mn-ea"/>
                <a:cs typeface="+mn-cs"/>
              </a:rPr>
              <a:t>its own thread context instead of sharing the thread context of a single thread.</a:t>
            </a:r>
          </a:p>
          <a:p>
            <a:r>
              <a:rPr lang="en-US" sz="1200" kern="1200" baseline="0" dirty="0">
                <a:solidFill>
                  <a:schemeClr val="tx1"/>
                </a:solidFill>
                <a:latin typeface="+mn-lt"/>
                <a:ea typeface="+mn-ea"/>
                <a:cs typeface="+mn-cs"/>
              </a:rPr>
              <a:t>The ability to switch between threads in user mode makes UMS more efficient</a:t>
            </a:r>
          </a:p>
          <a:p>
            <a:r>
              <a:rPr lang="en-US" sz="1200" kern="1200" baseline="0" dirty="0">
                <a:solidFill>
                  <a:schemeClr val="tx1"/>
                </a:solidFill>
                <a:latin typeface="+mn-lt"/>
                <a:ea typeface="+mn-ea"/>
                <a:cs typeface="+mn-cs"/>
              </a:rPr>
              <a:t>than thread pools for short-duration work items that require few system calls.</a:t>
            </a:r>
          </a:p>
          <a:p>
            <a:r>
              <a:rPr lang="en-US" sz="1200" kern="1200" baseline="0" dirty="0">
                <a:solidFill>
                  <a:schemeClr val="tx1"/>
                </a:solidFill>
                <a:latin typeface="+mn-lt"/>
                <a:ea typeface="+mn-ea"/>
                <a:cs typeface="+mn-cs"/>
              </a:rPr>
              <a:t>UMS is useful for applications with high performance requirements that need</a:t>
            </a:r>
          </a:p>
          <a:p>
            <a:r>
              <a:rPr lang="en-US" sz="1200" kern="1200" baseline="0" dirty="0">
                <a:solidFill>
                  <a:schemeClr val="tx1"/>
                </a:solidFill>
                <a:latin typeface="+mn-lt"/>
                <a:ea typeface="+mn-ea"/>
                <a:cs typeface="+mn-cs"/>
              </a:rPr>
              <a:t>to efficiently run many threads concurrently on multiprocessor or </a:t>
            </a:r>
            <a:r>
              <a:rPr lang="en-US" sz="1200" kern="1200" baseline="0" dirty="0" err="1">
                <a:solidFill>
                  <a:schemeClr val="tx1"/>
                </a:solidFill>
                <a:latin typeface="+mn-lt"/>
                <a:ea typeface="+mn-ea"/>
                <a:cs typeface="+mn-cs"/>
              </a:rPr>
              <a:t>multicore</a:t>
            </a:r>
            <a:r>
              <a:rPr lang="en-US" sz="1200" kern="1200" baseline="0" dirty="0">
                <a:solidFill>
                  <a:schemeClr val="tx1"/>
                </a:solidFill>
                <a:latin typeface="+mn-lt"/>
                <a:ea typeface="+mn-ea"/>
                <a:cs typeface="+mn-cs"/>
              </a:rPr>
              <a:t> systems.</a:t>
            </a:r>
          </a:p>
          <a:p>
            <a:r>
              <a:rPr lang="en-US" sz="1200" kern="1200" baseline="0" dirty="0">
                <a:solidFill>
                  <a:schemeClr val="tx1"/>
                </a:solidFill>
                <a:latin typeface="+mn-lt"/>
                <a:ea typeface="+mn-ea"/>
                <a:cs typeface="+mn-cs"/>
              </a:rPr>
              <a:t>To take advantage of UMS, an application must implement a scheduler</a:t>
            </a:r>
          </a:p>
          <a:p>
            <a:r>
              <a:rPr lang="en-US" sz="1200" kern="1200" baseline="0" dirty="0">
                <a:solidFill>
                  <a:schemeClr val="tx1"/>
                </a:solidFill>
                <a:latin typeface="+mn-lt"/>
                <a:ea typeface="+mn-ea"/>
                <a:cs typeface="+mn-cs"/>
              </a:rPr>
              <a:t>component that manages the application’s UMS threads and determines when</a:t>
            </a:r>
          </a:p>
          <a:p>
            <a:r>
              <a:rPr lang="en-US" sz="1200" kern="1200" baseline="0" dirty="0">
                <a:solidFill>
                  <a:schemeClr val="tx1"/>
                </a:solidFill>
                <a:latin typeface="+mn-lt"/>
                <a:ea typeface="+mn-ea"/>
                <a:cs typeface="+mn-cs"/>
              </a:rPr>
              <a:t>they should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Windows 8 changes the traditional Windows approach to managing background</a:t>
            </a:r>
          </a:p>
          <a:p>
            <a:r>
              <a:rPr lang="en-US" sz="1200" kern="1200" baseline="0" dirty="0">
                <a:solidFill>
                  <a:schemeClr val="tx1"/>
                </a:solidFill>
                <a:latin typeface="+mn-lt"/>
                <a:ea typeface="+mn-ea"/>
                <a:cs typeface="+mn-cs"/>
              </a:rPr>
              <a:t>tasks and application lifecycles. Developers are now responsible for managing the</a:t>
            </a:r>
          </a:p>
          <a:p>
            <a:r>
              <a:rPr lang="en-US" sz="1200" kern="1200" baseline="0" dirty="0">
                <a:solidFill>
                  <a:schemeClr val="tx1"/>
                </a:solidFill>
                <a:latin typeface="+mn-lt"/>
                <a:ea typeface="+mn-ea"/>
                <a:cs typeface="+mn-cs"/>
              </a:rPr>
              <a:t>state of their individual applications. Previous versions of Windows always give</a:t>
            </a:r>
          </a:p>
          <a:p>
            <a:r>
              <a:rPr lang="en-US" sz="1200" kern="1200" baseline="0" dirty="0">
                <a:solidFill>
                  <a:schemeClr val="tx1"/>
                </a:solidFill>
                <a:latin typeface="+mn-lt"/>
                <a:ea typeface="+mn-ea"/>
                <a:cs typeface="+mn-cs"/>
              </a:rPr>
              <a:t>the user full control of the lifetime of a process. In the classic desktop environment,</a:t>
            </a:r>
          </a:p>
          <a:p>
            <a:r>
              <a:rPr lang="en-US" sz="1200" kern="1200" baseline="0" dirty="0">
                <a:solidFill>
                  <a:schemeClr val="tx1"/>
                </a:solidFill>
                <a:latin typeface="+mn-lt"/>
                <a:ea typeface="+mn-ea"/>
                <a:cs typeface="+mn-cs"/>
              </a:rPr>
              <a:t>a user is responsible for closing an application. A dialog box might prompt</a:t>
            </a:r>
          </a:p>
          <a:p>
            <a:r>
              <a:rPr lang="en-US" sz="1200" kern="1200" baseline="0" dirty="0">
                <a:solidFill>
                  <a:schemeClr val="tx1"/>
                </a:solidFill>
                <a:latin typeface="+mn-lt"/>
                <a:ea typeface="+mn-ea"/>
                <a:cs typeface="+mn-cs"/>
              </a:rPr>
              <a:t>them to save their work. This holds true in the desktop mode of Windows 8. In the</a:t>
            </a:r>
          </a:p>
          <a:p>
            <a:r>
              <a:rPr lang="en-US" sz="1200" kern="1200" baseline="0" dirty="0">
                <a:solidFill>
                  <a:schemeClr val="tx1"/>
                </a:solidFill>
                <a:latin typeface="+mn-lt"/>
                <a:ea typeface="+mn-ea"/>
                <a:cs typeface="+mn-cs"/>
              </a:rPr>
              <a:t>new Metro interface, Windows 8 takes over the process lifecycle of an application.</a:t>
            </a:r>
          </a:p>
          <a:p>
            <a:r>
              <a:rPr lang="en-US" sz="1200" kern="1200" baseline="0" dirty="0">
                <a:solidFill>
                  <a:schemeClr val="tx1"/>
                </a:solidFill>
                <a:latin typeface="+mn-lt"/>
                <a:ea typeface="+mn-ea"/>
                <a:cs typeface="+mn-cs"/>
              </a:rPr>
              <a:t>Although a limited number of applications can run alongside the main app in the</a:t>
            </a:r>
          </a:p>
          <a:p>
            <a:r>
              <a:rPr lang="en-US" sz="1200" kern="1200" baseline="0" dirty="0">
                <a:solidFill>
                  <a:schemeClr val="tx1"/>
                </a:solidFill>
                <a:latin typeface="+mn-lt"/>
                <a:ea typeface="+mn-ea"/>
                <a:cs typeface="+mn-cs"/>
              </a:rPr>
              <a:t>Metro UI using the </a:t>
            </a:r>
            <a:r>
              <a:rPr lang="en-US" sz="1200" kern="1200" baseline="0" dirty="0" err="1">
                <a:solidFill>
                  <a:schemeClr val="tx1"/>
                </a:solidFill>
                <a:latin typeface="+mn-lt"/>
                <a:ea typeface="+mn-ea"/>
                <a:cs typeface="+mn-cs"/>
              </a:rPr>
              <a:t>SnapView</a:t>
            </a:r>
            <a:r>
              <a:rPr lang="en-US" sz="1200" kern="1200" baseline="0" dirty="0">
                <a:solidFill>
                  <a:schemeClr val="tx1"/>
                </a:solidFill>
                <a:latin typeface="+mn-lt"/>
                <a:ea typeface="+mn-ea"/>
                <a:cs typeface="+mn-cs"/>
              </a:rPr>
              <a:t> functionality, only one Store application can run at</a:t>
            </a:r>
          </a:p>
          <a:p>
            <a:r>
              <a:rPr lang="en-US" sz="1200" kern="1200" baseline="0" dirty="0">
                <a:solidFill>
                  <a:schemeClr val="tx1"/>
                </a:solidFill>
                <a:latin typeface="+mn-lt"/>
                <a:ea typeface="+mn-ea"/>
                <a:cs typeface="+mn-cs"/>
              </a:rPr>
              <a:t>one time. This is a direct consequence of the new design. Windows 8 Live Tiles give</a:t>
            </a:r>
          </a:p>
          <a:p>
            <a:r>
              <a:rPr lang="en-US" sz="1200" kern="1200" baseline="0" dirty="0">
                <a:solidFill>
                  <a:schemeClr val="tx1"/>
                </a:solidFill>
                <a:latin typeface="+mn-lt"/>
                <a:ea typeface="+mn-ea"/>
                <a:cs typeface="+mn-cs"/>
              </a:rPr>
              <a:t>the appearance of applications constantly running on the system. In reality, they</a:t>
            </a:r>
          </a:p>
          <a:p>
            <a:r>
              <a:rPr lang="en-US" sz="1200" kern="1200" baseline="0" dirty="0">
                <a:solidFill>
                  <a:schemeClr val="tx1"/>
                </a:solidFill>
                <a:latin typeface="+mn-lt"/>
                <a:ea typeface="+mn-ea"/>
                <a:cs typeface="+mn-cs"/>
              </a:rPr>
              <a:t>receive push notifications and do not use system resources to display the dynamic</a:t>
            </a:r>
          </a:p>
          <a:p>
            <a:r>
              <a:rPr lang="en-US" sz="1200" kern="1200" baseline="0" dirty="0">
                <a:solidFill>
                  <a:schemeClr val="tx1"/>
                </a:solidFill>
                <a:latin typeface="+mn-lt"/>
                <a:ea typeface="+mn-ea"/>
                <a:cs typeface="+mn-cs"/>
              </a:rPr>
              <a:t>content offered.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 The foreground application in the Metro interface has access to all of the</a:t>
            </a:r>
          </a:p>
          <a:p>
            <a:r>
              <a:rPr lang="en-US" sz="1200" kern="1200" baseline="0" dirty="0">
                <a:solidFill>
                  <a:schemeClr val="tx1"/>
                </a:solidFill>
                <a:latin typeface="+mn-lt"/>
                <a:ea typeface="+mn-ea"/>
                <a:cs typeface="+mn-cs"/>
              </a:rPr>
              <a:t>processor, network, and disk resources available to the user. All other apps are</a:t>
            </a:r>
          </a:p>
          <a:p>
            <a:r>
              <a:rPr lang="en-US" sz="1200" kern="1200" baseline="0" dirty="0">
                <a:solidFill>
                  <a:schemeClr val="tx1"/>
                </a:solidFill>
                <a:latin typeface="+mn-lt"/>
                <a:ea typeface="+mn-ea"/>
                <a:cs typeface="+mn-cs"/>
              </a:rPr>
              <a:t>suspended and have no access to these resources. When an app enters a suspended</a:t>
            </a:r>
          </a:p>
          <a:p>
            <a:r>
              <a:rPr lang="en-US" sz="1200" kern="1200" baseline="0" dirty="0">
                <a:solidFill>
                  <a:schemeClr val="tx1"/>
                </a:solidFill>
                <a:latin typeface="+mn-lt"/>
                <a:ea typeface="+mn-ea"/>
                <a:cs typeface="+mn-cs"/>
              </a:rPr>
              <a:t>mode, an event should be triggered to store the state of the user’s information.</a:t>
            </a:r>
          </a:p>
          <a:p>
            <a:r>
              <a:rPr lang="en-US" sz="1200" kern="1200" baseline="0" dirty="0">
                <a:solidFill>
                  <a:schemeClr val="tx1"/>
                </a:solidFill>
                <a:latin typeface="+mn-lt"/>
                <a:ea typeface="+mn-ea"/>
                <a:cs typeface="+mn-cs"/>
              </a:rPr>
              <a:t>This is the responsibility of the application developer. For a variety of reasons,</a:t>
            </a:r>
          </a:p>
          <a:p>
            <a:r>
              <a:rPr lang="en-US" sz="1200" kern="1200" baseline="0" dirty="0">
                <a:solidFill>
                  <a:schemeClr val="tx1"/>
                </a:solidFill>
                <a:latin typeface="+mn-lt"/>
                <a:ea typeface="+mn-ea"/>
                <a:cs typeface="+mn-cs"/>
              </a:rPr>
              <a:t>whether it needs resources or because an application timed out, Windows 8 may</a:t>
            </a:r>
          </a:p>
          <a:p>
            <a:r>
              <a:rPr lang="en-US" sz="1200" kern="1200" baseline="0" dirty="0">
                <a:solidFill>
                  <a:schemeClr val="tx1"/>
                </a:solidFill>
                <a:latin typeface="+mn-lt"/>
                <a:ea typeface="+mn-ea"/>
                <a:cs typeface="+mn-cs"/>
              </a:rPr>
              <a:t>terminate a background app. This is a significant departure from the Windows operating</a:t>
            </a:r>
          </a:p>
          <a:p>
            <a:r>
              <a:rPr lang="en-US" sz="1200" kern="1200" baseline="0" dirty="0">
                <a:solidFill>
                  <a:schemeClr val="tx1"/>
                </a:solidFill>
                <a:latin typeface="+mn-lt"/>
                <a:ea typeface="+mn-ea"/>
                <a:cs typeface="+mn-cs"/>
              </a:rPr>
              <a:t>systems that precede it. The app needs to retain any data the user entered,</a:t>
            </a:r>
          </a:p>
          <a:p>
            <a:r>
              <a:rPr lang="en-US" sz="1200" kern="1200" baseline="0" dirty="0">
                <a:solidFill>
                  <a:schemeClr val="tx1"/>
                </a:solidFill>
                <a:latin typeface="+mn-lt"/>
                <a:ea typeface="+mn-ea"/>
                <a:cs typeface="+mn-cs"/>
              </a:rPr>
              <a:t>settings they changed, and so on. That means you need to save your app’s state</a:t>
            </a:r>
          </a:p>
          <a:p>
            <a:r>
              <a:rPr lang="en-US" sz="1200" kern="1200" baseline="0" dirty="0">
                <a:solidFill>
                  <a:schemeClr val="tx1"/>
                </a:solidFill>
                <a:latin typeface="+mn-lt"/>
                <a:ea typeface="+mn-ea"/>
                <a:cs typeface="+mn-cs"/>
              </a:rPr>
              <a:t>when it’s suspended, in case Windows terminates it, so that you can restore its</a:t>
            </a:r>
          </a:p>
          <a:p>
            <a:r>
              <a:rPr lang="en-US" sz="1200" kern="1200" baseline="0" dirty="0">
                <a:solidFill>
                  <a:schemeClr val="tx1"/>
                </a:solidFill>
                <a:latin typeface="+mn-lt"/>
                <a:ea typeface="+mn-ea"/>
                <a:cs typeface="+mn-cs"/>
              </a:rPr>
              <a:t>state later. When the app returns to the foreground, another event is triggered</a:t>
            </a:r>
          </a:p>
          <a:p>
            <a:r>
              <a:rPr lang="en-US" sz="1200" kern="1200" baseline="0" dirty="0">
                <a:solidFill>
                  <a:schemeClr val="tx1"/>
                </a:solidFill>
                <a:latin typeface="+mn-lt"/>
                <a:ea typeface="+mn-ea"/>
                <a:cs typeface="+mn-cs"/>
              </a:rPr>
              <a:t>to obtain the user state from memory. No event fires to indicate termination of a</a:t>
            </a:r>
          </a:p>
          <a:p>
            <a:r>
              <a:rPr lang="en-US" sz="1200" kern="1200" baseline="0" dirty="0">
                <a:solidFill>
                  <a:schemeClr val="tx1"/>
                </a:solidFill>
                <a:latin typeface="+mn-lt"/>
                <a:ea typeface="+mn-ea"/>
                <a:cs typeface="+mn-cs"/>
              </a:rPr>
              <a:t>background app. Rather, the application data will remain resident on the system,</a:t>
            </a:r>
          </a:p>
          <a:p>
            <a:r>
              <a:rPr lang="en-US" sz="1200" kern="1200" baseline="0" dirty="0">
                <a:solidFill>
                  <a:schemeClr val="tx1"/>
                </a:solidFill>
                <a:latin typeface="+mn-lt"/>
                <a:ea typeface="+mn-ea"/>
                <a:cs typeface="+mn-cs"/>
              </a:rPr>
              <a:t>as though it is suspended, until the app is launched again. Users expect to find the</a:t>
            </a:r>
          </a:p>
          <a:p>
            <a:r>
              <a:rPr lang="en-US" sz="1200" kern="1200" baseline="0" dirty="0">
                <a:solidFill>
                  <a:schemeClr val="tx1"/>
                </a:solidFill>
                <a:latin typeface="+mn-lt"/>
                <a:ea typeface="+mn-ea"/>
                <a:cs typeface="+mn-cs"/>
              </a:rPr>
              <a:t>app as they left it, whether it was suspended or terminated by Windows or closed</a:t>
            </a:r>
          </a:p>
          <a:p>
            <a:r>
              <a:rPr lang="en-US" sz="1200" kern="1200" baseline="0" dirty="0">
                <a:solidFill>
                  <a:schemeClr val="tx1"/>
                </a:solidFill>
                <a:latin typeface="+mn-lt"/>
                <a:ea typeface="+mn-ea"/>
                <a:cs typeface="+mn-cs"/>
              </a:rPr>
              <a:t> by the user (Microsoft, 2013). Application developers can use code to determine</a:t>
            </a:r>
          </a:p>
          <a:p>
            <a:r>
              <a:rPr lang="en-US" sz="1200" kern="1200" baseline="0" dirty="0">
                <a:solidFill>
                  <a:schemeClr val="tx1"/>
                </a:solidFill>
                <a:latin typeface="+mn-lt"/>
                <a:ea typeface="+mn-ea"/>
                <a:cs typeface="+mn-cs"/>
              </a:rPr>
              <a:t>whether it should restore a saved state.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Some applications, such as news feeds, may look at the date stamp associated</a:t>
            </a:r>
          </a:p>
          <a:p>
            <a:r>
              <a:rPr lang="en-US" sz="1200" kern="1200" baseline="0" dirty="0">
                <a:solidFill>
                  <a:schemeClr val="tx1"/>
                </a:solidFill>
                <a:latin typeface="+mn-lt"/>
                <a:ea typeface="+mn-ea"/>
                <a:cs typeface="+mn-cs"/>
              </a:rPr>
              <a:t>with the previous execution of the app and elect to discard the data in favor of</a:t>
            </a:r>
          </a:p>
          <a:p>
            <a:r>
              <a:rPr lang="en-US" sz="1200" kern="1200" baseline="0" dirty="0">
                <a:solidFill>
                  <a:schemeClr val="tx1"/>
                </a:solidFill>
                <a:latin typeface="+mn-lt"/>
                <a:ea typeface="+mn-ea"/>
                <a:cs typeface="+mn-cs"/>
              </a:rPr>
              <a:t>newly obtained information. This is a determination made by the developer, not by</a:t>
            </a:r>
          </a:p>
          <a:p>
            <a:r>
              <a:rPr lang="en-US" sz="1200" kern="1200" baseline="0" dirty="0">
                <a:solidFill>
                  <a:schemeClr val="tx1"/>
                </a:solidFill>
                <a:latin typeface="+mn-lt"/>
                <a:ea typeface="+mn-ea"/>
                <a:cs typeface="+mn-cs"/>
              </a:rPr>
              <a:t>the operating system. If the user closes an app, unsaved data is not saved. With foreground</a:t>
            </a:r>
          </a:p>
          <a:p>
            <a:r>
              <a:rPr lang="en-US" sz="1200" kern="1200" baseline="0" dirty="0">
                <a:solidFill>
                  <a:schemeClr val="tx1"/>
                </a:solidFill>
                <a:latin typeface="+mn-lt"/>
                <a:ea typeface="+mn-ea"/>
                <a:cs typeface="+mn-cs"/>
              </a:rPr>
              <a:t>tasks occupying all of the system resources, starvation of background apps is</a:t>
            </a:r>
          </a:p>
          <a:p>
            <a:r>
              <a:rPr lang="en-US" sz="1200" kern="1200" baseline="0" dirty="0">
                <a:solidFill>
                  <a:schemeClr val="tx1"/>
                </a:solidFill>
                <a:latin typeface="+mn-lt"/>
                <a:ea typeface="+mn-ea"/>
                <a:cs typeface="+mn-cs"/>
              </a:rPr>
              <a:t>a reality in Windows 8. This makes the application development relating to the state</a:t>
            </a:r>
          </a:p>
          <a:p>
            <a:r>
              <a:rPr lang="en-US" sz="1200" kern="1200" baseline="0" dirty="0">
                <a:solidFill>
                  <a:schemeClr val="tx1"/>
                </a:solidFill>
                <a:latin typeface="+mn-lt"/>
                <a:ea typeface="+mn-ea"/>
                <a:cs typeface="+mn-cs"/>
              </a:rPr>
              <a:t>changes critical to the success of a Windows 8 app.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process the needs of background tasks, a background task API is built to</a:t>
            </a:r>
          </a:p>
          <a:p>
            <a:r>
              <a:rPr lang="en-US" sz="1200" kern="1200" baseline="0" dirty="0">
                <a:solidFill>
                  <a:schemeClr val="tx1"/>
                </a:solidFill>
                <a:latin typeface="+mn-lt"/>
                <a:ea typeface="+mn-ea"/>
                <a:cs typeface="+mn-cs"/>
              </a:rPr>
              <a:t>allow apps to perform small tasks while not in the foreground. In this restricted environment,</a:t>
            </a:r>
          </a:p>
          <a:p>
            <a:r>
              <a:rPr lang="en-US" sz="1200" kern="1200" baseline="0" dirty="0">
                <a:solidFill>
                  <a:schemeClr val="tx1"/>
                </a:solidFill>
                <a:latin typeface="+mn-lt"/>
                <a:ea typeface="+mn-ea"/>
                <a:cs typeface="+mn-cs"/>
              </a:rPr>
              <a:t>apps may receive push notifications from a server or a user may receive a</a:t>
            </a:r>
          </a:p>
          <a:p>
            <a:r>
              <a:rPr lang="en-US" sz="1200" kern="1200" baseline="0" dirty="0">
                <a:solidFill>
                  <a:schemeClr val="tx1"/>
                </a:solidFill>
                <a:latin typeface="+mn-lt"/>
                <a:ea typeface="+mn-ea"/>
                <a:cs typeface="+mn-cs"/>
              </a:rPr>
              <a:t>phone call. Push notifications are template XML strings. They are managed through</a:t>
            </a:r>
          </a:p>
          <a:p>
            <a:r>
              <a:rPr lang="en-US" sz="1200" kern="1200" baseline="0" dirty="0">
                <a:solidFill>
                  <a:schemeClr val="tx1"/>
                </a:solidFill>
                <a:latin typeface="+mn-lt"/>
                <a:ea typeface="+mn-ea"/>
                <a:cs typeface="+mn-cs"/>
              </a:rPr>
              <a:t>a cloud service known as the Windows Notification Service (WNS). The service will</a:t>
            </a:r>
          </a:p>
          <a:p>
            <a:r>
              <a:rPr lang="en-US" sz="1200" kern="1200" baseline="0" dirty="0">
                <a:solidFill>
                  <a:schemeClr val="tx1"/>
                </a:solidFill>
                <a:latin typeface="+mn-lt"/>
                <a:ea typeface="+mn-ea"/>
                <a:cs typeface="+mn-cs"/>
              </a:rPr>
              <a:t>occasionally push updates to the user’s background apps. The API will queue those</a:t>
            </a:r>
          </a:p>
          <a:p>
            <a:r>
              <a:rPr lang="en-US" sz="1200" kern="1200" baseline="0" dirty="0">
                <a:solidFill>
                  <a:schemeClr val="tx1"/>
                </a:solidFill>
                <a:latin typeface="+mn-lt"/>
                <a:ea typeface="+mn-ea"/>
                <a:cs typeface="+mn-cs"/>
              </a:rPr>
              <a:t>requests and process them when it receives enough processor resources. Background</a:t>
            </a:r>
          </a:p>
          <a:p>
            <a:r>
              <a:rPr lang="en-US" sz="1200" kern="1200" baseline="0" dirty="0">
                <a:solidFill>
                  <a:schemeClr val="tx1"/>
                </a:solidFill>
                <a:latin typeface="+mn-lt"/>
                <a:ea typeface="+mn-ea"/>
                <a:cs typeface="+mn-cs"/>
              </a:rPr>
              <a:t>tasks are severely limited in the usage of processor, receiving only one processor second</a:t>
            </a:r>
          </a:p>
          <a:p>
            <a:r>
              <a:rPr lang="en-US" sz="1200" kern="1200" baseline="0" dirty="0">
                <a:solidFill>
                  <a:schemeClr val="tx1"/>
                </a:solidFill>
                <a:latin typeface="+mn-lt"/>
                <a:ea typeface="+mn-ea"/>
                <a:cs typeface="+mn-cs"/>
              </a:rPr>
              <a:t>per processor hour. This ensures that critical tasks receive guaranteed application</a:t>
            </a:r>
          </a:p>
          <a:p>
            <a:r>
              <a:rPr lang="en-US" sz="1200" kern="1200" baseline="0" dirty="0">
                <a:solidFill>
                  <a:schemeClr val="tx1"/>
                </a:solidFill>
                <a:latin typeface="+mn-lt"/>
                <a:ea typeface="+mn-ea"/>
                <a:cs typeface="+mn-cs"/>
              </a:rPr>
              <a:t>resource quotas. It does not, however, guarantee a background app will ever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Windows process design is driven by the need to provide support for a variety of OS environments. Processes supported by different OS environments differ in a number</a:t>
            </a:r>
          </a:p>
          <a:p>
            <a:r>
              <a:rPr lang="en-US" sz="1200" kern="1200" baseline="0" dirty="0">
                <a:solidFill>
                  <a:schemeClr val="tx1"/>
                </a:solidFill>
                <a:latin typeface="+mn-lt"/>
                <a:ea typeface="+mn-ea"/>
                <a:cs typeface="+mn-cs"/>
              </a:rPr>
              <a:t>of ways, including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How processes are named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Whether threads are provided within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How processes are represented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How process resources are protected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What mechanisms are used for interprocess communication and synchronization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How processes are related to each other</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4.10 , based on one in [RUSS11], illustrates the way in which a process relates to the resources it controls or uses. Each process is assigned a security access token, called the primary token of the process. When a user first logs on, Windows creates an access token that includes the security ID for the user. Every process that is created by or runs on behalf of this user has a copy of this access token. Windows uses the token to validate the user’s ability to access secured objects or to perform restricted functions on the system and on secured objects. The access token controls whether the process can change its own attributes. In this case, the process does not have a handle opened to its access token. If the process attempts to open such a handle, the security system determines whether this is permitted and therefore whether the process may change its own attributes.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Also related to the process is a series of blocks that define the virtual address space currently assigned to this process. The process cannot directly modify these structures but must rely on the virtual memory manager, which provides a memory-allocation service for the process.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Finally, the process includes an object table, with handles to other objects known to this process. Figure 4.10 shows a single thread. In addition, the process has access to a file object and to a section object that defines a section of shared memory.</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object-oriented structure of Windows facilitates the development of a general- purpose process facility. Windows makes use of two types of process-related objects: processes and threads. A process is an entity corresponding to a user job or application that owns resources, such as memory and open files. A thread is a dispatchable unit of work that executes sequentially and is interruptible, so that the processor can turn to another thread.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Each Windows process is represented by an object. Each process object includes</a:t>
            </a:r>
          </a:p>
          <a:p>
            <a:r>
              <a:rPr lang="en-US" sz="1200" kern="1200" baseline="0" dirty="0">
                <a:solidFill>
                  <a:schemeClr val="tx1"/>
                </a:solidFill>
                <a:latin typeface="+mn-lt"/>
                <a:ea typeface="+mn-ea"/>
                <a:cs typeface="+mn-cs"/>
              </a:rPr>
              <a:t>a number of attributes and encapsulates a number of actions, or services,</a:t>
            </a:r>
          </a:p>
          <a:p>
            <a:r>
              <a:rPr lang="en-US" sz="1200" kern="1200" baseline="0" dirty="0">
                <a:solidFill>
                  <a:schemeClr val="tx1"/>
                </a:solidFill>
                <a:latin typeface="+mn-lt"/>
                <a:ea typeface="+mn-ea"/>
                <a:cs typeface="+mn-cs"/>
              </a:rPr>
              <a:t>that it may perform. A process will perform a service when called upon through</a:t>
            </a:r>
          </a:p>
          <a:p>
            <a:r>
              <a:rPr lang="en-US" sz="1200" kern="1200" baseline="0" dirty="0">
                <a:solidFill>
                  <a:schemeClr val="tx1"/>
                </a:solidFill>
                <a:latin typeface="+mn-lt"/>
                <a:ea typeface="+mn-ea"/>
                <a:cs typeface="+mn-cs"/>
              </a:rPr>
              <a:t>a set of published interface methods. When Windows creates a new process, it</a:t>
            </a:r>
          </a:p>
          <a:p>
            <a:r>
              <a:rPr lang="en-US" sz="1200" kern="1200" baseline="0" dirty="0">
                <a:solidFill>
                  <a:schemeClr val="tx1"/>
                </a:solidFill>
                <a:latin typeface="+mn-lt"/>
                <a:ea typeface="+mn-ea"/>
                <a:cs typeface="+mn-cs"/>
              </a:rPr>
              <a:t>uses the object class, or type, defined for the Windows process as a template</a:t>
            </a:r>
          </a:p>
          <a:p>
            <a:r>
              <a:rPr lang="en-US" sz="1200" kern="1200" baseline="0" dirty="0">
                <a:solidFill>
                  <a:schemeClr val="tx1"/>
                </a:solidFill>
                <a:latin typeface="+mn-lt"/>
                <a:ea typeface="+mn-ea"/>
                <a:cs typeface="+mn-cs"/>
              </a:rPr>
              <a:t>to generate a new object instance. At the time of creation, attribute values are</a:t>
            </a:r>
          </a:p>
          <a:p>
            <a:r>
              <a:rPr lang="en-US" sz="1200" kern="1200" baseline="0" dirty="0">
                <a:solidFill>
                  <a:schemeClr val="tx1"/>
                </a:solidFill>
                <a:latin typeface="+mn-lt"/>
                <a:ea typeface="+mn-ea"/>
                <a:cs typeface="+mn-cs"/>
              </a:rPr>
              <a:t>assigned. Table 4.3 gives a brief definition of each of the object attributes for a</a:t>
            </a:r>
          </a:p>
          <a:p>
            <a:r>
              <a:rPr lang="en-US" sz="1200" kern="1200" baseline="0" dirty="0">
                <a:solidFill>
                  <a:schemeClr val="tx1"/>
                </a:solidFill>
                <a:latin typeface="+mn-lt"/>
                <a:ea typeface="+mn-ea"/>
                <a:cs typeface="+mn-cs"/>
              </a:rPr>
              <a:t>process object.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A Windows process must contain at least one thread to execute. That thread</a:t>
            </a:r>
          </a:p>
          <a:p>
            <a:r>
              <a:rPr lang="en-US" sz="1200" kern="1200" baseline="0" dirty="0">
                <a:solidFill>
                  <a:schemeClr val="tx1"/>
                </a:solidFill>
                <a:latin typeface="+mn-lt"/>
                <a:ea typeface="+mn-ea"/>
                <a:cs typeface="+mn-cs"/>
              </a:rPr>
              <a:t>may then create other threads. In a multiprocessor system, multiple threads from</a:t>
            </a:r>
          </a:p>
          <a:p>
            <a:r>
              <a:rPr lang="en-US" sz="1200" kern="1200" baseline="0" dirty="0">
                <a:solidFill>
                  <a:schemeClr val="tx1"/>
                </a:solidFill>
                <a:latin typeface="+mn-lt"/>
                <a:ea typeface="+mn-ea"/>
                <a:cs typeface="+mn-cs"/>
              </a:rPr>
              <a:t>the same process may execute in parallel. Table 4.4 defines the thread object attributes.</a:t>
            </a:r>
          </a:p>
          <a:p>
            <a:r>
              <a:rPr lang="en-US" sz="1200" kern="1200" baseline="0" dirty="0">
                <a:solidFill>
                  <a:schemeClr val="tx1"/>
                </a:solidFill>
                <a:latin typeface="+mn-lt"/>
                <a:ea typeface="+mn-ea"/>
                <a:cs typeface="+mn-cs"/>
              </a:rPr>
              <a:t>Note that some of the attributes of a thread resemble those of a process. In</a:t>
            </a:r>
          </a:p>
          <a:p>
            <a:r>
              <a:rPr lang="en-US" sz="1200" kern="1200" baseline="0" dirty="0">
                <a:solidFill>
                  <a:schemeClr val="tx1"/>
                </a:solidFill>
                <a:latin typeface="+mn-lt"/>
                <a:ea typeface="+mn-ea"/>
                <a:cs typeface="+mn-cs"/>
              </a:rPr>
              <a:t>those cases, the thread attribute value is derived from the process attribute value.</a:t>
            </a:r>
          </a:p>
          <a:p>
            <a:r>
              <a:rPr lang="en-US" sz="1200" kern="1200" baseline="0" dirty="0">
                <a:solidFill>
                  <a:schemeClr val="tx1"/>
                </a:solidFill>
                <a:latin typeface="+mn-lt"/>
                <a:ea typeface="+mn-ea"/>
                <a:cs typeface="+mn-cs"/>
              </a:rPr>
              <a:t>For example, the thread processor affinity  is the set of processors in a multiprocessor</a:t>
            </a:r>
          </a:p>
          <a:p>
            <a:r>
              <a:rPr lang="en-US" sz="1200" kern="1200" baseline="0" dirty="0">
                <a:solidFill>
                  <a:schemeClr val="tx1"/>
                </a:solidFill>
                <a:latin typeface="+mn-lt"/>
                <a:ea typeface="+mn-ea"/>
                <a:cs typeface="+mn-cs"/>
              </a:rPr>
              <a:t>system that may execute this thread; this set is equal to or a subset of the process</a:t>
            </a:r>
          </a:p>
          <a:p>
            <a:r>
              <a:rPr lang="en-US" sz="1200" kern="1200" baseline="0" dirty="0">
                <a:solidFill>
                  <a:schemeClr val="tx1"/>
                </a:solidFill>
                <a:latin typeface="+mn-lt"/>
                <a:ea typeface="+mn-ea"/>
                <a:cs typeface="+mn-cs"/>
              </a:rPr>
              <a:t>processor affinity.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Note that one of the attributes of a thread object is context, which contains the</a:t>
            </a:r>
          </a:p>
          <a:p>
            <a:r>
              <a:rPr lang="en-US" sz="1200" kern="1200" baseline="0" dirty="0">
                <a:solidFill>
                  <a:schemeClr val="tx1"/>
                </a:solidFill>
                <a:latin typeface="+mn-lt"/>
                <a:ea typeface="+mn-ea"/>
                <a:cs typeface="+mn-cs"/>
              </a:rPr>
              <a:t>values of the processor registers when the thread last ran. This information enables</a:t>
            </a:r>
          </a:p>
          <a:p>
            <a:r>
              <a:rPr lang="en-US" sz="1200" kern="1200" baseline="0" dirty="0">
                <a:solidFill>
                  <a:schemeClr val="tx1"/>
                </a:solidFill>
                <a:latin typeface="+mn-lt"/>
                <a:ea typeface="+mn-ea"/>
                <a:cs typeface="+mn-cs"/>
              </a:rPr>
              <a:t>threads to be suspended and resumed. Furthermore, it is possible to alter the behavior</a:t>
            </a:r>
          </a:p>
          <a:p>
            <a:r>
              <a:rPr lang="en-US" sz="1200" kern="1200" baseline="0" dirty="0">
                <a:solidFill>
                  <a:schemeClr val="tx1"/>
                </a:solidFill>
                <a:latin typeface="+mn-lt"/>
                <a:ea typeface="+mn-ea"/>
                <a:cs typeface="+mn-cs"/>
              </a:rPr>
              <a:t>of a thread by altering its context while it is suspended.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Windows supports concurrency among processes because threads in different processes may execute concurrently (appear to run at the same time). Moreover, multiple threads within the same process may be allocated to separate processors and execute simultaneously (actually run at the same time). A multithreaded process achieves concurrency without the overhead of using multiple processes. Threads within the same process can exchange information through their common address space and have access to the shared resources of the process. Threads in different processes can exchange information through shared memory that has been set up between the two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object-oriented multithreaded process is an efficient means of implementing a server application. For example, one server process can service a number of clients concurrently.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existing Windows thread is in one of six states ( Figure 4.11 ):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A ready thread may be scheduled for execution. The Kernel dispatcher</a:t>
            </a:r>
          </a:p>
          <a:p>
            <a:r>
              <a:rPr lang="en-US" sz="1200" kern="1200" baseline="0" dirty="0">
                <a:solidFill>
                  <a:schemeClr val="tx1"/>
                </a:solidFill>
                <a:latin typeface="+mn-lt"/>
                <a:ea typeface="+mn-ea"/>
                <a:cs typeface="+mn-cs"/>
              </a:rPr>
              <a:t>keeps track of all ready threads and schedules them in priority order.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Standby: A standby thread has been selected to run next on a particular processor.</a:t>
            </a:r>
          </a:p>
          <a:p>
            <a:r>
              <a:rPr lang="en-US" sz="1200" kern="1200" baseline="0" dirty="0">
                <a:solidFill>
                  <a:schemeClr val="tx1"/>
                </a:solidFill>
                <a:latin typeface="+mn-lt"/>
                <a:ea typeface="+mn-ea"/>
                <a:cs typeface="+mn-cs"/>
              </a:rPr>
              <a:t>The thread waits in this state until that processor is made available. If the standby thread’s priority is high enough, the running thread on that processor may be preempted in favor of the standby thread. Otherwise, the standby thread waits until the running thread blocks or exhausts its time slice.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Once the Kernel dispatcher performs a thread switch, the standby</a:t>
            </a:r>
          </a:p>
          <a:p>
            <a:r>
              <a:rPr lang="en-US" sz="1200" kern="1200" baseline="0" dirty="0">
                <a:solidFill>
                  <a:schemeClr val="tx1"/>
                </a:solidFill>
                <a:latin typeface="+mn-lt"/>
                <a:ea typeface="+mn-ea"/>
                <a:cs typeface="+mn-cs"/>
              </a:rPr>
              <a:t>thread enters the Running state and begins execution and continues execution until it is preempted by a higher-priority thread, exhausts its time slice, blocks, or terminates. In the first two cases, it goes back to the Ready state.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Waiting: A thread enters the Waiting state when (1) it is blocked on an event</a:t>
            </a:r>
          </a:p>
          <a:p>
            <a:r>
              <a:rPr lang="en-US" sz="1200" kern="1200" baseline="0" dirty="0">
                <a:solidFill>
                  <a:schemeClr val="tx1"/>
                </a:solidFill>
                <a:latin typeface="+mn-lt"/>
                <a:ea typeface="+mn-ea"/>
                <a:cs typeface="+mn-cs"/>
              </a:rPr>
              <a:t>(e.g., I/O), (2) it voluntarily waits for synchronization purposes, or (3) an environment subsystem directs the thread to suspend itself. When the waiting</a:t>
            </a:r>
          </a:p>
          <a:p>
            <a:r>
              <a:rPr lang="en-US" sz="1200" kern="1200" baseline="0" dirty="0">
                <a:solidFill>
                  <a:schemeClr val="tx1"/>
                </a:solidFill>
                <a:latin typeface="+mn-lt"/>
                <a:ea typeface="+mn-ea"/>
                <a:cs typeface="+mn-cs"/>
              </a:rPr>
              <a:t>condition is satisfied, the thread moves to the Ready state if all of its resources are available.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Transition: A thread enters this state after waiting if it is ready to run but the</a:t>
            </a:r>
          </a:p>
          <a:p>
            <a:r>
              <a:rPr lang="en-US" sz="1200" kern="1200" baseline="0" dirty="0">
                <a:solidFill>
                  <a:schemeClr val="tx1"/>
                </a:solidFill>
                <a:latin typeface="+mn-lt"/>
                <a:ea typeface="+mn-ea"/>
                <a:cs typeface="+mn-cs"/>
              </a:rPr>
              <a:t>resources are not available. For example, the thread’s stack may be paged out of memory. When the resources are available, the thread goes to the Ready state.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Terminated: A thread can be terminated by itself, by another thread, or when</a:t>
            </a:r>
          </a:p>
          <a:p>
            <a:r>
              <a:rPr lang="en-US" sz="1200" kern="1200" baseline="0" dirty="0">
                <a:solidFill>
                  <a:schemeClr val="tx1"/>
                </a:solidFill>
                <a:latin typeface="+mn-lt"/>
                <a:ea typeface="+mn-ea"/>
                <a:cs typeface="+mn-cs"/>
              </a:rPr>
              <a:t>its parent process terminates. Once housekeeping chores are completed, the thread is removed from the system, or it may be retained by the Executive  for future re-initialization.</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Solaris makes use of four separate thread-related concepts: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 This is the normal UNIX process and includes the user’s address</a:t>
            </a:r>
          </a:p>
          <a:p>
            <a:r>
              <a:rPr lang="en-US" sz="1200" kern="1200" baseline="0" dirty="0">
                <a:solidFill>
                  <a:schemeClr val="tx1"/>
                </a:solidFill>
                <a:latin typeface="+mn-lt"/>
                <a:ea typeface="+mn-ea"/>
                <a:cs typeface="+mn-cs"/>
              </a:rPr>
              <a:t>space, stack, and process control block.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User-level threads: Implemented through a threads library in the address</a:t>
            </a:r>
          </a:p>
          <a:p>
            <a:r>
              <a:rPr lang="en-US" sz="1200" kern="1200" baseline="0" dirty="0">
                <a:solidFill>
                  <a:schemeClr val="tx1"/>
                </a:solidFill>
                <a:latin typeface="+mn-lt"/>
                <a:ea typeface="+mn-ea"/>
                <a:cs typeface="+mn-cs"/>
              </a:rPr>
              <a:t>space of a process, these are invisible to the OS. A user-level thread (ULT)  is a user-created unit of execution within a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Lightweight processes: A lightweight process (LWP) can be viewed as a mapping</a:t>
            </a:r>
          </a:p>
          <a:p>
            <a:r>
              <a:rPr lang="en-US" sz="1200" kern="1200" baseline="0" dirty="0">
                <a:solidFill>
                  <a:schemeClr val="tx1"/>
                </a:solidFill>
                <a:latin typeface="+mn-lt"/>
                <a:ea typeface="+mn-ea"/>
                <a:cs typeface="+mn-cs"/>
              </a:rPr>
              <a:t>between ULTs and kernel threads. Each LWP supports ULT and maps to one kernel thread. LWPs are scheduled by the kernel independently and may execute in parallel on multiprocessors.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Kernel threads: These are the fundamental entities that can be scheduled and</a:t>
            </a:r>
          </a:p>
          <a:p>
            <a:r>
              <a:rPr lang="en-US" sz="1200" kern="1200" baseline="0" dirty="0">
                <a:solidFill>
                  <a:schemeClr val="tx1"/>
                </a:solidFill>
                <a:latin typeface="+mn-lt"/>
                <a:ea typeface="+mn-ea"/>
                <a:cs typeface="+mn-cs"/>
              </a:rPr>
              <a:t>dispatched to run on one of the system processors.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4.12 illustrates the relationship among these four entities. Note that there is always exactly one kernel thread for each LWP. An LWP is visible within a process to the application. Thus, LWP data structures exist within their respective process address space. At the same time, each LWP is bound to a single dispatchable kernel thread, and the data structure for that kernel thread is maintained within the kernel’s address space.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process may consist of a single ULT bound to a single LWP. In this case, there is a single thread of execution, corresponding to a traditional UNIX process. When concurrency is not required within a single process, an application uses this process structure. If an application requires concurrency, its process contains multiple threads, each bound to a single LWP, which in turn are each bound to a single kernel thread.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addition, there are kernel threads that are not associated with LWPs. The kernel creates, runs, and destroys these kernel threads to execute specific system functions. The use of kernel threads rather than kernel processes to implement system functions reduces the overhead of switching within the kernel (from a process switch to a thread switch).</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4.13 compares, in general terms, the process structure of a traditional UNIX system with that of Solaris. On a typical UNIX implementation, the process structure includes the process ID; the user IDs; a signal dispatch table, which the kernel uses to decide what to do when sending a signal to a process; file descriptors, which describe the state of files in use by this process; a memory map, which defines the address space for this process; and a processor state structure, which includes the kernel stack for this process. Solaris retains this basic structure but replaces the processor state block with a list of structures containing one data block for each LWP.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LWP data structure includes the following elements:</a:t>
            </a:r>
          </a:p>
          <a:p>
            <a:pPr lvl="1"/>
            <a:endParaRPr lang="en-NZ" sz="1200" kern="1200" baseline="0" dirty="0">
              <a:solidFill>
                <a:schemeClr val="tx1"/>
              </a:solidFill>
              <a:latin typeface="+mn-lt"/>
              <a:ea typeface="+mn-ea"/>
              <a:cs typeface="+mn-cs"/>
            </a:endParaRPr>
          </a:p>
          <a:p>
            <a:pPr lvl="1"/>
            <a:r>
              <a:rPr lang="en-NZ" sz="1200" kern="1200" baseline="0" dirty="0">
                <a:solidFill>
                  <a:schemeClr val="tx1"/>
                </a:solidFill>
                <a:latin typeface="+mn-lt"/>
                <a:ea typeface="+mn-ea"/>
                <a:cs typeface="+mn-cs"/>
              </a:rPr>
              <a:t>• An LWP identifier</a:t>
            </a:r>
          </a:p>
          <a:p>
            <a:pPr lvl="1"/>
            <a:endParaRPr lang="en-NZ" sz="1200" kern="1200" baseline="0" dirty="0">
              <a:solidFill>
                <a:schemeClr val="tx1"/>
              </a:solidFill>
              <a:latin typeface="+mn-lt"/>
              <a:ea typeface="+mn-ea"/>
              <a:cs typeface="+mn-cs"/>
            </a:endParaRPr>
          </a:p>
          <a:p>
            <a:pPr lvl="1"/>
            <a:r>
              <a:rPr lang="en-NZ" sz="1200" kern="1200" baseline="0" dirty="0">
                <a:solidFill>
                  <a:schemeClr val="tx1"/>
                </a:solidFill>
                <a:latin typeface="+mn-lt"/>
                <a:ea typeface="+mn-ea"/>
                <a:cs typeface="+mn-cs"/>
              </a:rPr>
              <a:t>• The priority of this LWP and hence the kernel thread that supports it</a:t>
            </a:r>
          </a:p>
          <a:p>
            <a:pPr lvl="1"/>
            <a:endParaRPr lang="en-NZ" sz="1200" kern="1200" baseline="0" dirty="0">
              <a:solidFill>
                <a:schemeClr val="tx1"/>
              </a:solidFill>
              <a:latin typeface="+mn-lt"/>
              <a:ea typeface="+mn-ea"/>
              <a:cs typeface="+mn-cs"/>
            </a:endParaRPr>
          </a:p>
          <a:p>
            <a:pPr lvl="1"/>
            <a:r>
              <a:rPr lang="en-NZ" sz="1200" kern="1200" baseline="0" dirty="0">
                <a:solidFill>
                  <a:schemeClr val="tx1"/>
                </a:solidFill>
                <a:latin typeface="+mn-lt"/>
                <a:ea typeface="+mn-ea"/>
                <a:cs typeface="+mn-cs"/>
              </a:rPr>
              <a:t>• A signal mask that tells the kernel which signals will be accepted</a:t>
            </a:r>
          </a:p>
          <a:p>
            <a:pPr lvl="1"/>
            <a:endParaRPr lang="en-NZ" sz="1200" kern="1200" baseline="0" dirty="0">
              <a:solidFill>
                <a:schemeClr val="tx1"/>
              </a:solidFill>
              <a:latin typeface="+mn-lt"/>
              <a:ea typeface="+mn-ea"/>
              <a:cs typeface="+mn-cs"/>
            </a:endParaRPr>
          </a:p>
          <a:p>
            <a:pPr lvl="1"/>
            <a:r>
              <a:rPr lang="en-NZ" sz="1200" kern="1200" baseline="0" dirty="0">
                <a:solidFill>
                  <a:schemeClr val="tx1"/>
                </a:solidFill>
                <a:latin typeface="+mn-lt"/>
                <a:ea typeface="+mn-ea"/>
                <a:cs typeface="+mn-cs"/>
              </a:rPr>
              <a:t>• Saved values of user-level registers (when the LWP is not running)</a:t>
            </a:r>
          </a:p>
          <a:p>
            <a:pPr lvl="1"/>
            <a:endParaRPr lang="en-NZ" sz="1200" kern="1200" baseline="0" dirty="0">
              <a:solidFill>
                <a:schemeClr val="tx1"/>
              </a:solidFill>
              <a:latin typeface="+mn-lt"/>
              <a:ea typeface="+mn-ea"/>
              <a:cs typeface="+mn-cs"/>
            </a:endParaRPr>
          </a:p>
          <a:p>
            <a:pPr lvl="1"/>
            <a:r>
              <a:rPr lang="en-NZ" sz="1200" kern="1200" baseline="0" dirty="0">
                <a:solidFill>
                  <a:schemeClr val="tx1"/>
                </a:solidFill>
                <a:latin typeface="+mn-lt"/>
                <a:ea typeface="+mn-ea"/>
                <a:cs typeface="+mn-cs"/>
              </a:rPr>
              <a:t>• The kernel stack for this LWP, which includes </a:t>
            </a:r>
          </a:p>
          <a:p>
            <a:pPr lvl="2">
              <a:buFontTx/>
              <a:buChar char="-"/>
            </a:pPr>
            <a:r>
              <a:rPr lang="en-NZ" sz="1200" kern="1200" baseline="0" dirty="0">
                <a:solidFill>
                  <a:schemeClr val="tx1"/>
                </a:solidFill>
                <a:latin typeface="+mn-lt"/>
                <a:ea typeface="+mn-ea"/>
                <a:cs typeface="+mn-cs"/>
              </a:rPr>
              <a:t>system call arguments, </a:t>
            </a:r>
          </a:p>
          <a:p>
            <a:pPr lvl="2">
              <a:buFontTx/>
              <a:buChar char="-"/>
            </a:pPr>
            <a:r>
              <a:rPr lang="en-NZ" sz="1200" kern="1200" baseline="0" dirty="0">
                <a:solidFill>
                  <a:schemeClr val="tx1"/>
                </a:solidFill>
                <a:latin typeface="+mn-lt"/>
                <a:ea typeface="+mn-ea"/>
                <a:cs typeface="+mn-cs"/>
              </a:rPr>
              <a:t>- results, and </a:t>
            </a:r>
          </a:p>
          <a:p>
            <a:pPr lvl="2">
              <a:buFontTx/>
              <a:buChar char="-"/>
            </a:pPr>
            <a:r>
              <a:rPr lang="en-NZ" sz="1200" kern="1200" baseline="0" dirty="0">
                <a:solidFill>
                  <a:schemeClr val="tx1"/>
                </a:solidFill>
                <a:latin typeface="+mn-lt"/>
                <a:ea typeface="+mn-ea"/>
                <a:cs typeface="+mn-cs"/>
              </a:rPr>
              <a:t>- error codes for each call level</a:t>
            </a:r>
          </a:p>
          <a:p>
            <a:pPr lvl="1"/>
            <a:endParaRPr lang="en-NZ" sz="1200" kern="1200" baseline="0" dirty="0">
              <a:solidFill>
                <a:schemeClr val="tx1"/>
              </a:solidFill>
              <a:latin typeface="+mn-lt"/>
              <a:ea typeface="+mn-ea"/>
              <a:cs typeface="+mn-cs"/>
            </a:endParaRPr>
          </a:p>
          <a:p>
            <a:pPr lvl="1"/>
            <a:r>
              <a:rPr lang="en-NZ" sz="1200" kern="1200" baseline="0" dirty="0">
                <a:solidFill>
                  <a:schemeClr val="tx1"/>
                </a:solidFill>
                <a:latin typeface="+mn-lt"/>
                <a:ea typeface="+mn-ea"/>
                <a:cs typeface="+mn-cs"/>
              </a:rPr>
              <a:t>• Resource usage and profiling data</a:t>
            </a:r>
          </a:p>
          <a:p>
            <a:pPr lvl="1"/>
            <a:endParaRPr lang="en-NZ" sz="1200" kern="1200" baseline="0" dirty="0">
              <a:solidFill>
                <a:schemeClr val="tx1"/>
              </a:solidFill>
              <a:latin typeface="+mn-lt"/>
              <a:ea typeface="+mn-ea"/>
              <a:cs typeface="+mn-cs"/>
            </a:endParaRPr>
          </a:p>
          <a:p>
            <a:pPr lvl="1"/>
            <a:r>
              <a:rPr lang="en-NZ" sz="1200" kern="1200" baseline="0" dirty="0">
                <a:solidFill>
                  <a:schemeClr val="tx1"/>
                </a:solidFill>
                <a:latin typeface="+mn-lt"/>
                <a:ea typeface="+mn-ea"/>
                <a:cs typeface="+mn-cs"/>
              </a:rPr>
              <a:t>• Pointer to the corresponding kernel thread</a:t>
            </a:r>
          </a:p>
          <a:p>
            <a:pPr lvl="1"/>
            <a:endParaRPr lang="en-NZ" sz="1200" kern="1200" baseline="0" dirty="0">
              <a:solidFill>
                <a:schemeClr val="tx1"/>
              </a:solidFill>
              <a:latin typeface="+mn-lt"/>
              <a:ea typeface="+mn-ea"/>
              <a:cs typeface="+mn-cs"/>
            </a:endParaRPr>
          </a:p>
          <a:p>
            <a:pPr lvl="1"/>
            <a:r>
              <a:rPr lang="en-NZ" sz="1200" kern="1200" baseline="0" dirty="0">
                <a:solidFill>
                  <a:schemeClr val="tx1"/>
                </a:solidFill>
                <a:latin typeface="+mn-lt"/>
                <a:ea typeface="+mn-ea"/>
                <a:cs typeface="+mn-cs"/>
              </a:rPr>
              <a:t>• Pointer to the process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4.14 shows a simplified view of both thread execution states. These states reflect the execution status of both a kernel thread and the LWP bound to it. As mentioned, some kernel threads are not associated with an LWP; the same execution diagram applies. The states are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 The thread is runnable; that is, the thread is ready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ONPROC: The thread is executing on a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SLEEP: The thread is blocked.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STOP: The thread is stopped.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ZOMBIE: The thread has terminated.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FREE: Thread resources have been released and the thread is awaiting </a:t>
            </a:r>
            <a:r>
              <a:rPr lang="en-US" sz="1200" kern="1200" baseline="0" dirty="0">
                <a:solidFill>
                  <a:schemeClr val="tx1"/>
                </a:solidFill>
                <a:latin typeface="+mn-lt"/>
                <a:ea typeface="+mn-ea"/>
                <a:cs typeface="+mn-cs"/>
              </a:rPr>
              <a:t>removal from the OS thread data structure.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thread moves from ONPROC to RUN if it is preempted by a higher-priority thread or because of time slicing. A thread moves from ONPROC to SLEEP if it is blocked and must await an event to return the RUN state. Blocking occurs if the thread invokes a system call and must wait for the system service to be performed. A thread enters the STOP state if its process is stopped; this might be done for debugging purposes.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Most operating systems contain two fundamental forms of concurrent activity: processes and interrupts. Processes (or threads) cooperate with each other and manage the use of shared data structures by means of a variety of primitives that enforce mutual exclusion (only one process at a time can execute certain code or access certain data) and that synchronize their execution. Interrupts are synchronized by preventing their handling for a period of time. Solaris unifies these two concepts into a single model, namely kernel threads and the mechanisms</a:t>
            </a:r>
          </a:p>
          <a:p>
            <a:r>
              <a:rPr lang="en-US" sz="1200" kern="1200" baseline="0" dirty="0">
                <a:solidFill>
                  <a:schemeClr val="tx1"/>
                </a:solidFill>
                <a:latin typeface="+mn-lt"/>
                <a:ea typeface="+mn-ea"/>
                <a:cs typeface="+mn-cs"/>
              </a:rPr>
              <a:t>for scheduling and executing kernel threads. To do this, interrupts are converted to kernel threads.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motivation for converting interrupts to threads is to reduce overhead. Interrupt handlers often manipulate data shared by the rest of the kernel. Therefore, while a kernel routine that accesses such data is executing, interrupts must be blocked, even though most interrupts will not affect that data. Typically, the way this is done is for the routine to set the interrupt priority level higher to block interrupts and then lower the priority level after access is completed. These operations take time. The problem is magnified on a multiprocessor system. The kernel must protect more objects and may need to block interrupts on all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an interrupt occurs, it is delivered to a particular processor and the thread that was executing on that processor is pinned. A pinned thread cannot move to another processor and its context is preserved; it is simply suspended until the interrupt is processed. The processor then begins executing an interrupt thread. There is a pool of deactivated interrupt threads available, so that a new thread creation is not required. The interrupt thread then executes to handle the interrupt. If the handler routine needs access to a data structure that is currently locked in some fashion for use by another executing thread, the interrupt thread must wait for access to that data structure. An interrupt thread can only be preempted by another</a:t>
            </a:r>
          </a:p>
          <a:p>
            <a:r>
              <a:rPr lang="en-US" sz="1200" kern="1200" baseline="0" dirty="0">
                <a:solidFill>
                  <a:schemeClr val="tx1"/>
                </a:solidFill>
                <a:latin typeface="+mn-lt"/>
                <a:ea typeface="+mn-ea"/>
                <a:cs typeface="+mn-cs"/>
              </a:rPr>
              <a:t>interrupt thread of higher priority.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Experience with Solaris interrupt threads indicates that this approach provides superior performance to the traditional interrupt-handling strategy [KLEI95].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process, or task, in Linux is represented by a task_struct data structure. The task_struct data structure contains information in a number of categories: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State: </a:t>
            </a:r>
          </a:p>
          <a:p>
            <a:r>
              <a:rPr lang="en-US" sz="1200" b="0" kern="1200" baseline="0" dirty="0">
                <a:solidFill>
                  <a:schemeClr val="tx1"/>
                </a:solidFill>
                <a:latin typeface="+mn-lt"/>
                <a:ea typeface="+mn-ea"/>
                <a:cs typeface="+mn-cs"/>
              </a:rPr>
              <a:t>The execution state of the process (executing, ready, suspended, </a:t>
            </a:r>
            <a:r>
              <a:rPr lang="en-US" sz="1200" kern="1200" baseline="0" dirty="0">
                <a:solidFill>
                  <a:schemeClr val="tx1"/>
                </a:solidFill>
                <a:latin typeface="+mn-lt"/>
                <a:ea typeface="+mn-ea"/>
                <a:cs typeface="+mn-cs"/>
              </a:rPr>
              <a:t>stopped, zombie). This is described subsequently.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Scheduling information: </a:t>
            </a:r>
          </a:p>
          <a:p>
            <a:r>
              <a:rPr lang="en-US" sz="1200" b="0" kern="1200" baseline="0" dirty="0">
                <a:solidFill>
                  <a:schemeClr val="tx1"/>
                </a:solidFill>
                <a:latin typeface="+mn-lt"/>
                <a:ea typeface="+mn-ea"/>
                <a:cs typeface="+mn-cs"/>
              </a:rPr>
              <a:t>Information needed by Linux to schedule processes. </a:t>
            </a:r>
            <a:r>
              <a:rPr lang="en-US" sz="1200" kern="1200" baseline="0" dirty="0">
                <a:solidFill>
                  <a:schemeClr val="tx1"/>
                </a:solidFill>
                <a:latin typeface="+mn-lt"/>
                <a:ea typeface="+mn-ea"/>
                <a:cs typeface="+mn-cs"/>
              </a:rPr>
              <a:t>A process can be normal or real time and has a priority. Real-time processes are scheduled before normal processes, and within each category, relative priorities can be used. A counter keeps track of the amount of time a process is allowed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Identifiers: </a:t>
            </a:r>
          </a:p>
          <a:p>
            <a:r>
              <a:rPr lang="en-US" sz="1200" b="0" kern="1200" baseline="0" dirty="0">
                <a:solidFill>
                  <a:schemeClr val="tx1"/>
                </a:solidFill>
                <a:latin typeface="+mn-lt"/>
                <a:ea typeface="+mn-ea"/>
                <a:cs typeface="+mn-cs"/>
              </a:rPr>
              <a:t>Each process has a unique process identifier and also has user and </a:t>
            </a:r>
            <a:r>
              <a:rPr lang="en-US" sz="1200" kern="1200" baseline="0" dirty="0">
                <a:solidFill>
                  <a:schemeClr val="tx1"/>
                </a:solidFill>
                <a:latin typeface="+mn-lt"/>
                <a:ea typeface="+mn-ea"/>
                <a:cs typeface="+mn-cs"/>
              </a:rPr>
              <a:t>group identifiers. A group identifier is used to assign resource access privileges to a group of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Interprocess communication:</a:t>
            </a:r>
          </a:p>
          <a:p>
            <a:r>
              <a:rPr lang="en-US" sz="1200" b="1"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Linux supports the IPC mechanisms found in </a:t>
            </a:r>
            <a:r>
              <a:rPr lang="en-US" sz="1200" kern="1200" baseline="0" dirty="0">
                <a:solidFill>
                  <a:schemeClr val="tx1"/>
                </a:solidFill>
                <a:latin typeface="+mn-lt"/>
                <a:ea typeface="+mn-ea"/>
                <a:cs typeface="+mn-cs"/>
              </a:rPr>
              <a:t>UNIX SVR4, described in Chapter 6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Links:</a:t>
            </a:r>
          </a:p>
          <a:p>
            <a:r>
              <a:rPr lang="en-US" sz="1200" b="0" kern="1200" baseline="0" dirty="0">
                <a:solidFill>
                  <a:schemeClr val="tx1"/>
                </a:solidFill>
                <a:latin typeface="+mn-lt"/>
                <a:ea typeface="+mn-ea"/>
                <a:cs typeface="+mn-cs"/>
              </a:rPr>
              <a:t> Each process includes a link to its parent process, links to its siblings </a:t>
            </a:r>
            <a:r>
              <a:rPr lang="en-US" sz="1200" kern="1200" baseline="0" dirty="0">
                <a:solidFill>
                  <a:schemeClr val="tx1"/>
                </a:solidFill>
                <a:latin typeface="+mn-lt"/>
                <a:ea typeface="+mn-ea"/>
                <a:cs typeface="+mn-cs"/>
              </a:rPr>
              <a:t>(processes with the same parent), and links to all of its children.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Times and timers: </a:t>
            </a:r>
          </a:p>
          <a:p>
            <a:r>
              <a:rPr lang="en-US" sz="1200" b="0" kern="1200" baseline="0" dirty="0">
                <a:solidFill>
                  <a:schemeClr val="tx1"/>
                </a:solidFill>
                <a:latin typeface="+mn-lt"/>
                <a:ea typeface="+mn-ea"/>
                <a:cs typeface="+mn-cs"/>
              </a:rPr>
              <a:t>Includes process creation time and the amount of processor </a:t>
            </a:r>
            <a:r>
              <a:rPr lang="en-US" sz="1200" kern="1200" baseline="0" dirty="0">
                <a:solidFill>
                  <a:schemeClr val="tx1"/>
                </a:solidFill>
                <a:latin typeface="+mn-lt"/>
                <a:ea typeface="+mn-ea"/>
                <a:cs typeface="+mn-cs"/>
              </a:rPr>
              <a:t>time so far consumed by the process. A process may also have associated one or more interval timers. A process defines an interval timer by means of a system call; as a result, a signal is sent to the process when the timer expires. A timer may be single use or periodic.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File system:</a:t>
            </a:r>
          </a:p>
          <a:p>
            <a:r>
              <a:rPr lang="en-US" sz="1200" b="0" kern="1200" baseline="0" dirty="0">
                <a:solidFill>
                  <a:schemeClr val="tx1"/>
                </a:solidFill>
                <a:latin typeface="+mn-lt"/>
                <a:ea typeface="+mn-ea"/>
                <a:cs typeface="+mn-cs"/>
              </a:rPr>
              <a:t> Includes pointers to any files opened by this process, as well as </a:t>
            </a:r>
            <a:r>
              <a:rPr lang="en-US" sz="1200" kern="1200" baseline="0" dirty="0">
                <a:solidFill>
                  <a:schemeClr val="tx1"/>
                </a:solidFill>
                <a:latin typeface="+mn-lt"/>
                <a:ea typeface="+mn-ea"/>
                <a:cs typeface="+mn-cs"/>
              </a:rPr>
              <a:t>pointers to the current and the root directories for this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Address space:</a:t>
            </a:r>
          </a:p>
          <a:p>
            <a:r>
              <a:rPr lang="en-US" sz="1200" b="0" kern="1200" baseline="0" dirty="0">
                <a:solidFill>
                  <a:schemeClr val="tx1"/>
                </a:solidFill>
                <a:latin typeface="+mn-lt"/>
                <a:ea typeface="+mn-ea"/>
                <a:cs typeface="+mn-cs"/>
              </a:rPr>
              <a:t> Defines the virtual address space assigned to this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Processor-specific context: </a:t>
            </a:r>
          </a:p>
          <a:p>
            <a:r>
              <a:rPr lang="en-US" sz="1200" b="0" kern="1200" baseline="0" dirty="0">
                <a:solidFill>
                  <a:schemeClr val="tx1"/>
                </a:solidFill>
                <a:latin typeface="+mn-lt"/>
                <a:ea typeface="+mn-ea"/>
                <a:cs typeface="+mn-cs"/>
              </a:rPr>
              <a:t>The registers and stack information that constitute </a:t>
            </a:r>
            <a:r>
              <a:rPr lang="en-US" sz="1200" kern="1200" baseline="0" dirty="0">
                <a:solidFill>
                  <a:schemeClr val="tx1"/>
                </a:solidFill>
                <a:latin typeface="+mn-lt"/>
                <a:ea typeface="+mn-ea"/>
                <a:cs typeface="+mn-cs"/>
              </a:rPr>
              <a:t>the context of this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Figure 4.15 shows the execution states of a process. These are as follows:</a:t>
            </a:r>
          </a:p>
          <a:p>
            <a:endParaRPr lang="en-NZ" b="1" dirty="0"/>
          </a:p>
          <a:p>
            <a:r>
              <a:rPr lang="en-NZ" b="1" dirty="0"/>
              <a:t>Running: </a:t>
            </a:r>
          </a:p>
          <a:p>
            <a:pPr lvl="1">
              <a:buFont typeface="Arial" pitchFamily="34" charset="0"/>
              <a:buChar char="•"/>
            </a:pPr>
            <a:r>
              <a:rPr lang="en-NZ" b="1" dirty="0"/>
              <a:t> </a:t>
            </a:r>
            <a:r>
              <a:rPr lang="en-NZ" dirty="0"/>
              <a:t>Corresponds to two states. </a:t>
            </a:r>
          </a:p>
          <a:p>
            <a:pPr lvl="2">
              <a:buFontTx/>
              <a:buChar char="-"/>
            </a:pPr>
            <a:r>
              <a:rPr lang="en-NZ" dirty="0"/>
              <a:t>A Running process is either executing or </a:t>
            </a:r>
          </a:p>
          <a:p>
            <a:pPr lvl="2">
              <a:buFontTx/>
              <a:buChar char="-"/>
            </a:pPr>
            <a:r>
              <a:rPr lang="en-NZ" dirty="0"/>
              <a:t> it is ready to execute.</a:t>
            </a:r>
          </a:p>
          <a:p>
            <a:pPr lvl="0">
              <a:buFont typeface="Arial" pitchFamily="34" charset="0"/>
              <a:buNone/>
            </a:pPr>
            <a:endParaRPr lang="en-NZ" b="1" dirty="0"/>
          </a:p>
          <a:p>
            <a:pPr lvl="0">
              <a:buFont typeface="Arial" pitchFamily="34" charset="0"/>
              <a:buNone/>
            </a:pPr>
            <a:r>
              <a:rPr lang="en-NZ" b="1" dirty="0"/>
              <a:t>Interruptible: </a:t>
            </a:r>
          </a:p>
          <a:p>
            <a:pPr lvl="1">
              <a:buFont typeface="Arial" pitchFamily="34" charset="0"/>
              <a:buChar char="•"/>
            </a:pPr>
            <a:r>
              <a:rPr lang="en-NZ" dirty="0"/>
              <a:t> A blocked state, in which the process is waiting for an event, such as the end of an I/O operation, the availability of a resource, or a signal from another process.</a:t>
            </a:r>
          </a:p>
          <a:p>
            <a:pPr lvl="0"/>
            <a:endParaRPr lang="en-NZ" b="1" dirty="0"/>
          </a:p>
          <a:p>
            <a:pPr lvl="0"/>
            <a:r>
              <a:rPr lang="en-NZ" b="1" dirty="0"/>
              <a:t>Uninterruptible</a:t>
            </a:r>
            <a:r>
              <a:rPr lang="en-NZ" dirty="0"/>
              <a:t>: </a:t>
            </a:r>
          </a:p>
          <a:p>
            <a:pPr lvl="1">
              <a:buFont typeface="Arial" pitchFamily="34" charset="0"/>
              <a:buChar char="•"/>
            </a:pPr>
            <a:r>
              <a:rPr lang="en-NZ" dirty="0"/>
              <a:t> Another blocked state. </a:t>
            </a:r>
          </a:p>
          <a:p>
            <a:pPr lvl="1">
              <a:buFont typeface="Arial" pitchFamily="34" charset="0"/>
              <a:buChar char="•"/>
            </a:pPr>
            <a:r>
              <a:rPr lang="en-NZ" dirty="0"/>
              <a:t> The difference between the Interruptible state is that in this state, a process is waiting directly on hardware conditions and therefore will not handle any signals.</a:t>
            </a:r>
          </a:p>
          <a:p>
            <a:endParaRPr lang="en-NZ" b="1" dirty="0"/>
          </a:p>
          <a:p>
            <a:r>
              <a:rPr lang="en-NZ" b="1" dirty="0"/>
              <a:t>Stopped</a:t>
            </a:r>
            <a:r>
              <a:rPr lang="en-NZ" dirty="0"/>
              <a:t>: </a:t>
            </a:r>
          </a:p>
          <a:p>
            <a:pPr lvl="1">
              <a:buFont typeface="Arial" pitchFamily="34" charset="0"/>
              <a:buChar char="•"/>
            </a:pPr>
            <a:r>
              <a:rPr lang="en-NZ" dirty="0"/>
              <a:t> The process has been halted and can only resume by positive action from another process. </a:t>
            </a:r>
          </a:p>
          <a:p>
            <a:pPr lvl="1">
              <a:buFont typeface="Arial" pitchFamily="34" charset="0"/>
              <a:buChar char="•"/>
            </a:pPr>
            <a:r>
              <a:rPr lang="en-NZ" dirty="0"/>
              <a:t> E.G., a process that is being debugged can be put into the Stopped state.</a:t>
            </a:r>
          </a:p>
          <a:p>
            <a:endParaRPr lang="en-NZ" b="1" dirty="0"/>
          </a:p>
          <a:p>
            <a:r>
              <a:rPr lang="en-NZ" b="1" dirty="0"/>
              <a:t>Zombie</a:t>
            </a:r>
            <a:r>
              <a:rPr lang="en-NZ" dirty="0"/>
              <a:t>: </a:t>
            </a:r>
          </a:p>
          <a:p>
            <a:pPr lvl="1">
              <a:buFont typeface="Arial" pitchFamily="34" charset="0"/>
              <a:buChar char="•"/>
            </a:pPr>
            <a:r>
              <a:rPr lang="en-NZ" dirty="0"/>
              <a:t> The process has been terminated but, for some reason, still must have its task structure in the process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Traditional UNIX systems support a single thread of execution per process, while modern UNIX systems typically provide support for multiple kernel-level threads per process. As with traditional UNIX systems, older versions of the Linux kernel offered no support for multithreading. Instead, applications would need to be written with a set of user-level library functions, the most popular of which is known as </a:t>
            </a:r>
            <a:r>
              <a:rPr lang="en-US" sz="1200" i="1" kern="1200" baseline="0" dirty="0">
                <a:solidFill>
                  <a:schemeClr val="tx1"/>
                </a:solidFill>
                <a:latin typeface="+mn-lt"/>
                <a:ea typeface="+mn-ea"/>
                <a:cs typeface="+mn-cs"/>
              </a:rPr>
              <a:t>pthread (POSIX thread) libraries , with all of the threads mapping into </a:t>
            </a:r>
            <a:r>
              <a:rPr lang="en-US" sz="1200" kern="1200" baseline="0" dirty="0">
                <a:solidFill>
                  <a:schemeClr val="tx1"/>
                </a:solidFill>
                <a:latin typeface="+mn-lt"/>
                <a:ea typeface="+mn-ea"/>
                <a:cs typeface="+mn-cs"/>
              </a:rPr>
              <a:t>a single kernel-level process.  We have seen that modern versions of UNIX offer kernel-level threads. Linux provides a unique solution in that it does not recognize a distinction between threads and processes. Using a mechanism similar to the lightweight processes of Solaris, user-level threads are mapped into kernel-level processes. Multiple user-level threads that constitute a single user-level process are mapped into Linux kernel-level processes that share the same group ID. This enables these processes to share resources such as files and memory and to avoid the need for a context switch when the scheduler switches among processes in the same group.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new process is created in Linux by copying the attributes of the current process. A new process can be </a:t>
            </a:r>
            <a:r>
              <a:rPr lang="en-US" sz="1200" i="1" kern="1200" baseline="0" dirty="0">
                <a:solidFill>
                  <a:schemeClr val="tx1"/>
                </a:solidFill>
                <a:latin typeface="+mn-lt"/>
                <a:ea typeface="+mn-ea"/>
                <a:cs typeface="+mn-cs"/>
              </a:rPr>
              <a:t>cloned so that it shares resources, such as files, signal </a:t>
            </a:r>
            <a:r>
              <a:rPr lang="en-US" sz="1200" kern="1200" baseline="0" dirty="0">
                <a:solidFill>
                  <a:schemeClr val="tx1"/>
                </a:solidFill>
                <a:latin typeface="+mn-lt"/>
                <a:ea typeface="+mn-ea"/>
                <a:cs typeface="+mn-cs"/>
              </a:rPr>
              <a:t>handlers, and virtual memory. When the two processes share the same virtual memory, they function as threads within a single process. However, no separate type of data structure is defined for a thread. In place of the usual fork() command, processes are created in Linux using the clone() command. This command includes a set of flags as arguments, defined in Table 4.5 . The traditional fork() system call is implemented by Linux as a clone() system call with all of the clone flags cleared.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Linux kernel performs a switch from one process to another, it checks whether the address of the page directory of the current process is the same as that of the to-be-scheduled process. If they are, then they are sharing the same address space, so that a context switch is basically just a jump from one location of code to another location of code.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Although cloned processes that are part of the same process group can share the same memory space, they cannot share the same user stacks. Thus the clone() call creates separate stack spaces for each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Associated with each process in Linux are a set of namespaces . A namespace enables</a:t>
            </a:r>
          </a:p>
          <a:p>
            <a:r>
              <a:rPr lang="en-US" sz="1200" kern="1200" baseline="0" dirty="0">
                <a:solidFill>
                  <a:schemeClr val="tx1"/>
                </a:solidFill>
                <a:latin typeface="+mn-lt"/>
                <a:ea typeface="+mn-ea"/>
                <a:cs typeface="+mn-cs"/>
              </a:rPr>
              <a:t>a process (or multiple processes that share the same namespace) to have a different</a:t>
            </a:r>
          </a:p>
          <a:p>
            <a:r>
              <a:rPr lang="en-US" sz="1200" kern="1200" baseline="0" dirty="0">
                <a:solidFill>
                  <a:schemeClr val="tx1"/>
                </a:solidFill>
                <a:latin typeface="+mn-lt"/>
                <a:ea typeface="+mn-ea"/>
                <a:cs typeface="+mn-cs"/>
              </a:rPr>
              <a:t>view of the system than other processes that have other associated namespaces.</a:t>
            </a:r>
          </a:p>
          <a:p>
            <a:r>
              <a:rPr lang="en-US" sz="1200" kern="1200" baseline="0" dirty="0">
                <a:solidFill>
                  <a:schemeClr val="tx1"/>
                </a:solidFill>
                <a:latin typeface="+mn-lt"/>
                <a:ea typeface="+mn-ea"/>
                <a:cs typeface="+mn-cs"/>
              </a:rPr>
              <a:t>One of the overall goals of namespaces is to support the implementation of control</a:t>
            </a:r>
          </a:p>
          <a:p>
            <a:r>
              <a:rPr lang="en-US" sz="1200" kern="1200" baseline="0" dirty="0">
                <a:solidFill>
                  <a:schemeClr val="tx1"/>
                </a:solidFill>
                <a:latin typeface="+mn-lt"/>
                <a:ea typeface="+mn-ea"/>
                <a:cs typeface="+mn-cs"/>
              </a:rPr>
              <a:t>groups (</a:t>
            </a:r>
            <a:r>
              <a:rPr lang="en-US" sz="1200" kern="1200" baseline="0" dirty="0" err="1">
                <a:solidFill>
                  <a:schemeClr val="tx1"/>
                </a:solidFill>
                <a:latin typeface="+mn-lt"/>
                <a:ea typeface="+mn-ea"/>
                <a:cs typeface="+mn-cs"/>
              </a:rPr>
              <a:t>cgroups</a:t>
            </a:r>
            <a:r>
              <a:rPr lang="en-US" sz="1200" kern="1200" baseline="0" dirty="0">
                <a:solidFill>
                  <a:schemeClr val="tx1"/>
                </a:solidFill>
                <a:latin typeface="+mn-lt"/>
                <a:ea typeface="+mn-ea"/>
                <a:cs typeface="+mn-cs"/>
              </a:rPr>
              <a:t>, formerly called containers), a tool for lightweight virtualization</a:t>
            </a:r>
          </a:p>
          <a:p>
            <a:r>
              <a:rPr lang="en-US" sz="1200" kern="1200" baseline="0" dirty="0">
                <a:solidFill>
                  <a:schemeClr val="tx1"/>
                </a:solidFill>
                <a:latin typeface="+mn-lt"/>
                <a:ea typeface="+mn-ea"/>
                <a:cs typeface="+mn-cs"/>
              </a:rPr>
              <a:t>(as well as other purposes) that provides a process or group of processes with the</a:t>
            </a:r>
          </a:p>
          <a:p>
            <a:r>
              <a:rPr lang="en-US" sz="1200" kern="1200" baseline="0" dirty="0">
                <a:solidFill>
                  <a:schemeClr val="tx1"/>
                </a:solidFill>
                <a:latin typeface="+mn-lt"/>
                <a:ea typeface="+mn-ea"/>
                <a:cs typeface="+mn-cs"/>
              </a:rPr>
              <a:t>illusion that they are the only processes on the system. Thus, the </a:t>
            </a:r>
            <a:r>
              <a:rPr lang="en-US" sz="1200" kern="1200" baseline="0" dirty="0" err="1">
                <a:solidFill>
                  <a:schemeClr val="tx1"/>
                </a:solidFill>
                <a:latin typeface="+mn-lt"/>
                <a:ea typeface="+mn-ea"/>
                <a:cs typeface="+mn-cs"/>
              </a:rPr>
              <a:t>cgroup</a:t>
            </a:r>
            <a:r>
              <a:rPr lang="en-US" sz="1200" kern="1200" baseline="0" dirty="0">
                <a:solidFill>
                  <a:schemeClr val="tx1"/>
                </a:solidFill>
                <a:latin typeface="+mn-lt"/>
                <a:ea typeface="+mn-ea"/>
                <a:cs typeface="+mn-cs"/>
              </a:rPr>
              <a:t> is a form</a:t>
            </a:r>
          </a:p>
          <a:p>
            <a:r>
              <a:rPr lang="en-US" sz="1200" kern="1200" baseline="0" dirty="0">
                <a:solidFill>
                  <a:schemeClr val="tx1"/>
                </a:solidFill>
                <a:latin typeface="+mn-lt"/>
                <a:ea typeface="+mn-ea"/>
                <a:cs typeface="+mn-cs"/>
              </a:rPr>
              <a:t>of virtual machine. There are currently six namespaces in Linux: </a:t>
            </a:r>
            <a:r>
              <a:rPr lang="en-US" sz="1200" kern="1200" baseline="0" dirty="0" err="1">
                <a:solidFill>
                  <a:schemeClr val="tx1"/>
                </a:solidFill>
                <a:latin typeface="+mn-lt"/>
                <a:ea typeface="+mn-ea"/>
                <a:cs typeface="+mn-cs"/>
              </a:rPr>
              <a:t>mnt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pid</a:t>
            </a:r>
            <a:r>
              <a:rPr lang="en-US" sz="1200" kern="1200" baseline="0" dirty="0">
                <a:solidFill>
                  <a:schemeClr val="tx1"/>
                </a:solidFill>
                <a:latin typeface="+mn-lt"/>
                <a:ea typeface="+mn-ea"/>
                <a:cs typeface="+mn-cs"/>
              </a:rPr>
              <a:t>, net, </a:t>
            </a:r>
            <a:r>
              <a:rPr lang="en-US" sz="1200" kern="1200" baseline="0" dirty="0" err="1">
                <a:solidFill>
                  <a:schemeClr val="tx1"/>
                </a:solidFill>
                <a:latin typeface="+mn-lt"/>
                <a:ea typeface="+mn-ea"/>
                <a:cs typeface="+mn-cs"/>
              </a:rPr>
              <a:t>ipc</a:t>
            </a:r>
            <a:r>
              <a:rPr lang="en-US" sz="1200" kern="1200" baseline="0" dirty="0">
                <a:solidFill>
                  <a:schemeClr val="tx1"/>
                </a:solidFill>
                <a:latin typeface="+mn-lt"/>
                <a:ea typeface="+mn-ea"/>
                <a:cs typeface="+mn-cs"/>
              </a:rPr>
              <a:t>,</a:t>
            </a:r>
          </a:p>
          <a:p>
            <a:r>
              <a:rPr lang="en-US" sz="1200" kern="1200" baseline="0" dirty="0" err="1">
                <a:solidFill>
                  <a:schemeClr val="tx1"/>
                </a:solidFill>
                <a:latin typeface="+mn-lt"/>
                <a:ea typeface="+mn-ea"/>
                <a:cs typeface="+mn-cs"/>
              </a:rPr>
              <a:t>uts</a:t>
            </a:r>
            <a:r>
              <a:rPr lang="en-US" sz="1200" kern="1200" baseline="0" dirty="0">
                <a:solidFill>
                  <a:schemeClr val="tx1"/>
                </a:solidFill>
                <a:latin typeface="+mn-lt"/>
                <a:ea typeface="+mn-ea"/>
                <a:cs typeface="+mn-cs"/>
              </a:rPr>
              <a:t>, and user.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Namespaces are created by the clone() system call, which gets as a parameter</a:t>
            </a:r>
          </a:p>
          <a:p>
            <a:r>
              <a:rPr lang="en-US" sz="1200" kern="1200" baseline="0" dirty="0">
                <a:solidFill>
                  <a:schemeClr val="tx1"/>
                </a:solidFill>
                <a:latin typeface="+mn-lt"/>
                <a:ea typeface="+mn-ea"/>
                <a:cs typeface="+mn-cs"/>
              </a:rPr>
              <a:t>one of the six namespaces clone flags (CLONE_NEWNS, CLONE_NEWPID,</a:t>
            </a:r>
          </a:p>
          <a:p>
            <a:r>
              <a:rPr lang="en-US" sz="1200" kern="1200" baseline="0" dirty="0">
                <a:solidFill>
                  <a:schemeClr val="tx1"/>
                </a:solidFill>
                <a:latin typeface="+mn-lt"/>
                <a:ea typeface="+mn-ea"/>
                <a:cs typeface="+mn-cs"/>
              </a:rPr>
              <a:t>CLONE_NEWNET, CLONE_NEWIPC, CLONE_NEWUTS, and CLONE_</a:t>
            </a:r>
          </a:p>
          <a:p>
            <a:r>
              <a:rPr lang="en-US" sz="1200" kern="1200" baseline="0" dirty="0">
                <a:solidFill>
                  <a:schemeClr val="tx1"/>
                </a:solidFill>
                <a:latin typeface="+mn-lt"/>
                <a:ea typeface="+mn-ea"/>
                <a:cs typeface="+mn-cs"/>
              </a:rPr>
              <a:t>NEWUSER). A process can also create a namespace with the </a:t>
            </a:r>
            <a:r>
              <a:rPr lang="en-US" sz="1200" kern="1200" baseline="0" dirty="0" err="1">
                <a:solidFill>
                  <a:schemeClr val="tx1"/>
                </a:solidFill>
                <a:latin typeface="+mn-lt"/>
                <a:ea typeface="+mn-ea"/>
                <a:cs typeface="+mn-cs"/>
              </a:rPr>
              <a:t>unshare</a:t>
            </a:r>
            <a:r>
              <a:rPr lang="en-US" sz="1200" kern="1200" baseline="0" dirty="0">
                <a:solidFill>
                  <a:schemeClr val="tx1"/>
                </a:solidFill>
                <a:latin typeface="+mn-lt"/>
                <a:ea typeface="+mn-ea"/>
                <a:cs typeface="+mn-cs"/>
              </a:rPr>
              <a:t>() system call</a:t>
            </a:r>
          </a:p>
          <a:p>
            <a:r>
              <a:rPr lang="en-US" sz="1200" kern="1200" baseline="0" dirty="0">
                <a:solidFill>
                  <a:schemeClr val="tx1"/>
                </a:solidFill>
                <a:latin typeface="+mn-lt"/>
                <a:ea typeface="+mn-ea"/>
                <a:cs typeface="+mn-cs"/>
              </a:rPr>
              <a:t>with one of these flags; as opposed to clone(), a process is not created in such a case;</a:t>
            </a:r>
          </a:p>
          <a:p>
            <a:r>
              <a:rPr lang="en-US" sz="1200" kern="1200" baseline="0" dirty="0">
                <a:solidFill>
                  <a:schemeClr val="tx1"/>
                </a:solidFill>
                <a:latin typeface="+mn-lt"/>
                <a:ea typeface="+mn-ea"/>
                <a:cs typeface="+mn-cs"/>
              </a:rPr>
              <a:t>only a new namespace is created, which is attached to the calling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An Android application is the software that implements an app. Each Android application</a:t>
            </a:r>
          </a:p>
          <a:p>
            <a:r>
              <a:rPr lang="en-US" sz="1200" kern="1200" baseline="0" dirty="0">
                <a:solidFill>
                  <a:schemeClr val="tx1"/>
                </a:solidFill>
                <a:latin typeface="+mn-lt"/>
                <a:ea typeface="+mn-ea"/>
                <a:cs typeface="+mn-cs"/>
              </a:rPr>
              <a:t>consists of one or more instance of one or more of four types of application</a:t>
            </a:r>
          </a:p>
          <a:p>
            <a:r>
              <a:rPr lang="en-US" sz="1200" kern="1200" baseline="0" dirty="0">
                <a:solidFill>
                  <a:schemeClr val="tx1"/>
                </a:solidFill>
                <a:latin typeface="+mn-lt"/>
                <a:ea typeface="+mn-ea"/>
                <a:cs typeface="+mn-cs"/>
              </a:rPr>
              <a:t>components. Each component performs a distinct role in the overall application</a:t>
            </a:r>
          </a:p>
          <a:p>
            <a:r>
              <a:rPr lang="en-US" sz="1200" kern="1200" baseline="0" dirty="0">
                <a:solidFill>
                  <a:schemeClr val="tx1"/>
                </a:solidFill>
                <a:latin typeface="+mn-lt"/>
                <a:ea typeface="+mn-ea"/>
                <a:cs typeface="+mn-cs"/>
              </a:rPr>
              <a:t>behavior, and each component can be activated individually within the application</a:t>
            </a:r>
          </a:p>
          <a:p>
            <a:r>
              <a:rPr lang="en-US" sz="1200" kern="1200" baseline="0" dirty="0">
                <a:solidFill>
                  <a:schemeClr val="tx1"/>
                </a:solidFill>
                <a:latin typeface="+mn-lt"/>
                <a:ea typeface="+mn-ea"/>
                <a:cs typeface="+mn-cs"/>
              </a:rPr>
              <a:t>and even by other applications. The following are the four types of components: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Activities:  An activity corresponds to a single screen visible as a user interface.</a:t>
            </a:r>
          </a:p>
          <a:p>
            <a:r>
              <a:rPr lang="en-US" sz="1200" kern="1200" baseline="0" dirty="0">
                <a:solidFill>
                  <a:schemeClr val="tx1"/>
                </a:solidFill>
                <a:latin typeface="+mn-lt"/>
                <a:ea typeface="+mn-ea"/>
                <a:cs typeface="+mn-cs"/>
              </a:rPr>
              <a:t>For example, an e-mail application might have one activity that shows a list of</a:t>
            </a:r>
          </a:p>
          <a:p>
            <a:r>
              <a:rPr lang="en-US" sz="1200" kern="1200" baseline="0" dirty="0">
                <a:solidFill>
                  <a:schemeClr val="tx1"/>
                </a:solidFill>
                <a:latin typeface="+mn-lt"/>
                <a:ea typeface="+mn-ea"/>
                <a:cs typeface="+mn-cs"/>
              </a:rPr>
              <a:t>new e-mails, another activity to compose an e-mail, and another activity for</a:t>
            </a:r>
          </a:p>
          <a:p>
            <a:r>
              <a:rPr lang="en-US" sz="1200" kern="1200" baseline="0" dirty="0">
                <a:solidFill>
                  <a:schemeClr val="tx1"/>
                </a:solidFill>
                <a:latin typeface="+mn-lt"/>
                <a:ea typeface="+mn-ea"/>
                <a:cs typeface="+mn-cs"/>
              </a:rPr>
              <a:t>reading e-mails. Although the activities work together to form a cohesive user</a:t>
            </a:r>
          </a:p>
          <a:p>
            <a:r>
              <a:rPr lang="en-US" sz="1200" kern="1200" baseline="0" dirty="0">
                <a:solidFill>
                  <a:schemeClr val="tx1"/>
                </a:solidFill>
                <a:latin typeface="+mn-lt"/>
                <a:ea typeface="+mn-ea"/>
                <a:cs typeface="+mn-cs"/>
              </a:rPr>
              <a:t>experience in the e-mail application, each one is independent of the others.</a:t>
            </a:r>
          </a:p>
          <a:p>
            <a:r>
              <a:rPr lang="en-US" sz="1200" kern="1200" baseline="0" dirty="0">
                <a:solidFill>
                  <a:schemeClr val="tx1"/>
                </a:solidFill>
                <a:latin typeface="+mn-lt"/>
                <a:ea typeface="+mn-ea"/>
                <a:cs typeface="+mn-cs"/>
              </a:rPr>
              <a:t>Android makes a distinction between internal and exported activities. Other</a:t>
            </a:r>
          </a:p>
          <a:p>
            <a:r>
              <a:rPr lang="en-US" sz="1200" kern="1200" baseline="0" dirty="0">
                <a:solidFill>
                  <a:schemeClr val="tx1"/>
                </a:solidFill>
                <a:latin typeface="+mn-lt"/>
                <a:ea typeface="+mn-ea"/>
                <a:cs typeface="+mn-cs"/>
              </a:rPr>
              <a:t>apps may start exported activities, which generally include the ‘main’ screen of</a:t>
            </a:r>
          </a:p>
          <a:p>
            <a:r>
              <a:rPr lang="en-US" sz="1200" kern="1200" baseline="0" dirty="0">
                <a:solidFill>
                  <a:schemeClr val="tx1"/>
                </a:solidFill>
                <a:latin typeface="+mn-lt"/>
                <a:ea typeface="+mn-ea"/>
                <a:cs typeface="+mn-cs"/>
              </a:rPr>
              <a:t> the app. However, other apps cannot start the internal activities. For example,</a:t>
            </a:r>
          </a:p>
          <a:p>
            <a:r>
              <a:rPr lang="en-US" sz="1200" kern="1200" baseline="0" dirty="0">
                <a:solidFill>
                  <a:schemeClr val="tx1"/>
                </a:solidFill>
                <a:latin typeface="+mn-lt"/>
                <a:ea typeface="+mn-ea"/>
                <a:cs typeface="+mn-cs"/>
              </a:rPr>
              <a:t>a camera application can start the activity in the e-mail application that composes</a:t>
            </a:r>
          </a:p>
          <a:p>
            <a:r>
              <a:rPr lang="en-US" sz="1200" kern="1200" baseline="0" dirty="0">
                <a:solidFill>
                  <a:schemeClr val="tx1"/>
                </a:solidFill>
                <a:latin typeface="+mn-lt"/>
                <a:ea typeface="+mn-ea"/>
                <a:cs typeface="+mn-cs"/>
              </a:rPr>
              <a:t>new mail, in order for the user to share a picture.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Services:  Services are typically used to perform background operations that take</a:t>
            </a:r>
          </a:p>
          <a:p>
            <a:r>
              <a:rPr lang="en-US" sz="1200" kern="1200" baseline="0" dirty="0">
                <a:solidFill>
                  <a:schemeClr val="tx1"/>
                </a:solidFill>
                <a:latin typeface="+mn-lt"/>
                <a:ea typeface="+mn-ea"/>
                <a:cs typeface="+mn-cs"/>
              </a:rPr>
              <a:t>a considerable amount of time to finish. This ensures faster responsiveness, for</a:t>
            </a:r>
          </a:p>
          <a:p>
            <a:r>
              <a:rPr lang="en-US" sz="1200" kern="1200" baseline="0" dirty="0">
                <a:solidFill>
                  <a:schemeClr val="tx1"/>
                </a:solidFill>
                <a:latin typeface="+mn-lt"/>
                <a:ea typeface="+mn-ea"/>
                <a:cs typeface="+mn-cs"/>
              </a:rPr>
              <a:t>the main thread (a.k.a. UI thread) of an application, with which the user is directly</a:t>
            </a:r>
          </a:p>
          <a:p>
            <a:r>
              <a:rPr lang="en-US" sz="1200" kern="1200" baseline="0" dirty="0">
                <a:solidFill>
                  <a:schemeClr val="tx1"/>
                </a:solidFill>
                <a:latin typeface="+mn-lt"/>
                <a:ea typeface="+mn-ea"/>
                <a:cs typeface="+mn-cs"/>
              </a:rPr>
              <a:t>interacting. For example, a service might create a thread or process to play</a:t>
            </a:r>
          </a:p>
          <a:p>
            <a:r>
              <a:rPr lang="en-US" sz="1200" kern="1200" baseline="0" dirty="0">
                <a:solidFill>
                  <a:schemeClr val="tx1"/>
                </a:solidFill>
                <a:latin typeface="+mn-lt"/>
                <a:ea typeface="+mn-ea"/>
                <a:cs typeface="+mn-cs"/>
              </a:rPr>
              <a:t>music in the background while the user is in a different application, or it might</a:t>
            </a:r>
          </a:p>
          <a:p>
            <a:r>
              <a:rPr lang="en-US" sz="1200" kern="1200" baseline="0" dirty="0">
                <a:solidFill>
                  <a:schemeClr val="tx1"/>
                </a:solidFill>
                <a:latin typeface="+mn-lt"/>
                <a:ea typeface="+mn-ea"/>
                <a:cs typeface="+mn-cs"/>
              </a:rPr>
              <a:t>create a thread to fetch data over the network without blocking user interaction</a:t>
            </a:r>
          </a:p>
          <a:p>
            <a:r>
              <a:rPr lang="en-US" sz="1200" kern="1200" baseline="0" dirty="0">
                <a:solidFill>
                  <a:schemeClr val="tx1"/>
                </a:solidFill>
                <a:latin typeface="+mn-lt"/>
                <a:ea typeface="+mn-ea"/>
                <a:cs typeface="+mn-cs"/>
              </a:rPr>
              <a:t>with an activity. A service may be invoked by an application. Additionally, there</a:t>
            </a:r>
          </a:p>
          <a:p>
            <a:r>
              <a:rPr lang="en-US" sz="1200" kern="1200" baseline="0" dirty="0">
                <a:solidFill>
                  <a:schemeClr val="tx1"/>
                </a:solidFill>
                <a:latin typeface="+mn-lt"/>
                <a:ea typeface="+mn-ea"/>
                <a:cs typeface="+mn-cs"/>
              </a:rPr>
              <a:t>are system services that run for the entire lifetime of the Android system, such</a:t>
            </a:r>
          </a:p>
          <a:p>
            <a:r>
              <a:rPr lang="en-US" sz="1200" kern="1200" baseline="0" dirty="0">
                <a:solidFill>
                  <a:schemeClr val="tx1"/>
                </a:solidFill>
                <a:latin typeface="+mn-lt"/>
                <a:ea typeface="+mn-ea"/>
                <a:cs typeface="+mn-cs"/>
              </a:rPr>
              <a:t>as Power Manager, Battery, and Vibrator services. These system services create</a:t>
            </a:r>
          </a:p>
          <a:p>
            <a:r>
              <a:rPr lang="en-US" sz="1200" kern="1200" baseline="0" dirty="0">
                <a:solidFill>
                  <a:schemeClr val="tx1"/>
                </a:solidFill>
                <a:latin typeface="+mn-lt"/>
                <a:ea typeface="+mn-ea"/>
                <a:cs typeface="+mn-cs"/>
              </a:rPr>
              <a:t>threads inside the System Server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Content providers:  A content provider acts as an interface to application data</a:t>
            </a:r>
          </a:p>
          <a:p>
            <a:r>
              <a:rPr lang="en-US" sz="1200" kern="1200" baseline="0" dirty="0">
                <a:solidFill>
                  <a:schemeClr val="tx1"/>
                </a:solidFill>
                <a:latin typeface="+mn-lt"/>
                <a:ea typeface="+mn-ea"/>
                <a:cs typeface="+mn-cs"/>
              </a:rPr>
              <a:t>that can be used by the application. One category of managed data is private</a:t>
            </a:r>
          </a:p>
          <a:p>
            <a:r>
              <a:rPr lang="en-US" sz="1200" kern="1200" baseline="0" dirty="0">
                <a:solidFill>
                  <a:schemeClr val="tx1"/>
                </a:solidFill>
                <a:latin typeface="+mn-lt"/>
                <a:ea typeface="+mn-ea"/>
                <a:cs typeface="+mn-cs"/>
              </a:rPr>
              <a:t>data, which is used only by the application containing the content provider.</a:t>
            </a:r>
          </a:p>
          <a:p>
            <a:r>
              <a:rPr lang="en-US" sz="1200" kern="1200" baseline="0" dirty="0">
                <a:solidFill>
                  <a:schemeClr val="tx1"/>
                </a:solidFill>
                <a:latin typeface="+mn-lt"/>
                <a:ea typeface="+mn-ea"/>
                <a:cs typeface="+mn-cs"/>
              </a:rPr>
              <a:t>For example the </a:t>
            </a:r>
            <a:r>
              <a:rPr lang="en-US" sz="1200" kern="1200" baseline="0" dirty="0" err="1">
                <a:solidFill>
                  <a:schemeClr val="tx1"/>
                </a:solidFill>
                <a:latin typeface="+mn-lt"/>
                <a:ea typeface="+mn-ea"/>
                <a:cs typeface="+mn-cs"/>
              </a:rPr>
              <a:t>NotePad</a:t>
            </a:r>
            <a:r>
              <a:rPr lang="en-US" sz="1200" kern="1200" baseline="0" dirty="0">
                <a:solidFill>
                  <a:schemeClr val="tx1"/>
                </a:solidFill>
                <a:latin typeface="+mn-lt"/>
                <a:ea typeface="+mn-ea"/>
                <a:cs typeface="+mn-cs"/>
              </a:rPr>
              <a:t> application uses a content provider to save notes.</a:t>
            </a:r>
          </a:p>
          <a:p>
            <a:r>
              <a:rPr lang="en-US" sz="1200" kern="1200" baseline="0" dirty="0">
                <a:solidFill>
                  <a:schemeClr val="tx1"/>
                </a:solidFill>
                <a:latin typeface="+mn-lt"/>
                <a:ea typeface="+mn-ea"/>
                <a:cs typeface="+mn-cs"/>
              </a:rPr>
              <a:t>The other category is shared data, accessible by multiple applications. This</a:t>
            </a:r>
          </a:p>
          <a:p>
            <a:r>
              <a:rPr lang="en-US" sz="1200" kern="1200" baseline="0" dirty="0">
                <a:solidFill>
                  <a:schemeClr val="tx1"/>
                </a:solidFill>
                <a:latin typeface="+mn-lt"/>
                <a:ea typeface="+mn-ea"/>
                <a:cs typeface="+mn-cs"/>
              </a:rPr>
              <a:t>category includes data stored in file systems, an </a:t>
            </a:r>
            <a:r>
              <a:rPr lang="en-US" sz="1200" kern="1200" baseline="0" dirty="0" err="1">
                <a:solidFill>
                  <a:schemeClr val="tx1"/>
                </a:solidFill>
                <a:latin typeface="+mn-lt"/>
                <a:ea typeface="+mn-ea"/>
                <a:cs typeface="+mn-cs"/>
              </a:rPr>
              <a:t>SQLite</a:t>
            </a:r>
            <a:r>
              <a:rPr lang="en-US" sz="1200" kern="1200" baseline="0" dirty="0">
                <a:solidFill>
                  <a:schemeClr val="tx1"/>
                </a:solidFill>
                <a:latin typeface="+mn-lt"/>
                <a:ea typeface="+mn-ea"/>
                <a:cs typeface="+mn-cs"/>
              </a:rPr>
              <a:t> database, on the Web,</a:t>
            </a:r>
          </a:p>
          <a:p>
            <a:r>
              <a:rPr lang="en-US" sz="1200" kern="1200" baseline="0" dirty="0">
                <a:solidFill>
                  <a:schemeClr val="tx1"/>
                </a:solidFill>
                <a:latin typeface="+mn-lt"/>
                <a:ea typeface="+mn-ea"/>
                <a:cs typeface="+mn-cs"/>
              </a:rPr>
              <a:t>or any other persistent storage location your application can access.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Broadcast receivers:  A broadcast receiver responds to system-wide broadcast</a:t>
            </a:r>
          </a:p>
          <a:p>
            <a:r>
              <a:rPr lang="en-US" sz="1200" kern="1200" baseline="0" dirty="0">
                <a:solidFill>
                  <a:schemeClr val="tx1"/>
                </a:solidFill>
                <a:latin typeface="+mn-lt"/>
                <a:ea typeface="+mn-ea"/>
                <a:cs typeface="+mn-cs"/>
              </a:rPr>
              <a:t>announcements. A broadcast can originate from another application, such as</a:t>
            </a:r>
          </a:p>
          <a:p>
            <a:r>
              <a:rPr lang="en-US" sz="1200" kern="1200" baseline="0" dirty="0">
                <a:solidFill>
                  <a:schemeClr val="tx1"/>
                </a:solidFill>
                <a:latin typeface="+mn-lt"/>
                <a:ea typeface="+mn-ea"/>
                <a:cs typeface="+mn-cs"/>
              </a:rPr>
              <a:t>to let other applications know that some data has been downloaded to the</a:t>
            </a:r>
          </a:p>
          <a:p>
            <a:r>
              <a:rPr lang="en-US" sz="1200" kern="1200" baseline="0" dirty="0">
                <a:solidFill>
                  <a:schemeClr val="tx1"/>
                </a:solidFill>
                <a:latin typeface="+mn-lt"/>
                <a:ea typeface="+mn-ea"/>
                <a:cs typeface="+mn-cs"/>
              </a:rPr>
              <a:t>device and is available for them to use, or from the system, for example, a low battery</a:t>
            </a:r>
          </a:p>
          <a:p>
            <a:r>
              <a:rPr lang="en-US" sz="1200" kern="1200" baseline="0" dirty="0">
                <a:solidFill>
                  <a:schemeClr val="tx1"/>
                </a:solidFill>
                <a:latin typeface="+mn-lt"/>
                <a:ea typeface="+mn-ea"/>
                <a:cs typeface="+mn-cs"/>
              </a:rPr>
              <a:t>warning.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Each application runs on its own dedicated virtual machine and its own single</a:t>
            </a:r>
          </a:p>
          <a:p>
            <a:r>
              <a:rPr lang="en-US" sz="1200" kern="1200" baseline="0" dirty="0">
                <a:solidFill>
                  <a:schemeClr val="tx1"/>
                </a:solidFill>
                <a:latin typeface="+mn-lt"/>
                <a:ea typeface="+mn-ea"/>
                <a:cs typeface="+mn-cs"/>
              </a:rPr>
              <a:t>process that encompasses the application and its virtual machine (Figure 4.16).</a:t>
            </a:r>
          </a:p>
          <a:p>
            <a:r>
              <a:rPr lang="en-US" sz="1200" kern="1200" baseline="0" dirty="0">
                <a:solidFill>
                  <a:schemeClr val="tx1"/>
                </a:solidFill>
                <a:latin typeface="+mn-lt"/>
                <a:ea typeface="+mn-ea"/>
                <a:cs typeface="+mn-cs"/>
              </a:rPr>
              <a:t>This approach, referred to as the sandboxing model, isolates each application. Thus,</a:t>
            </a:r>
          </a:p>
          <a:p>
            <a:r>
              <a:rPr lang="en-US" sz="1200" kern="1200" baseline="0" dirty="0">
                <a:solidFill>
                  <a:schemeClr val="tx1"/>
                </a:solidFill>
                <a:latin typeface="+mn-lt"/>
                <a:ea typeface="+mn-ea"/>
                <a:cs typeface="+mn-cs"/>
              </a:rPr>
              <a:t>one application cannot access the resources of the other without permission being</a:t>
            </a:r>
          </a:p>
          <a:p>
            <a:r>
              <a:rPr lang="en-US" sz="1200" kern="1200" baseline="0" dirty="0">
                <a:solidFill>
                  <a:schemeClr val="tx1"/>
                </a:solidFill>
                <a:latin typeface="+mn-lt"/>
                <a:ea typeface="+mn-ea"/>
                <a:cs typeface="+mn-cs"/>
              </a:rPr>
              <a:t>granted. Each application is treated as a separate Linux user with its own unique</a:t>
            </a:r>
          </a:p>
          <a:p>
            <a:r>
              <a:rPr lang="en-US" sz="1200" kern="1200" baseline="0" dirty="0">
                <a:solidFill>
                  <a:schemeClr val="tx1"/>
                </a:solidFill>
                <a:latin typeface="+mn-lt"/>
                <a:ea typeface="+mn-ea"/>
                <a:cs typeface="+mn-cs"/>
              </a:rPr>
              <a:t>user ID, which is used to set file permissions.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Figure 4.17 provides a simplified view of the state transition</a:t>
            </a:r>
          </a:p>
          <a:p>
            <a:r>
              <a:rPr lang="en-US" sz="1200" kern="1200" baseline="0" dirty="0">
                <a:solidFill>
                  <a:schemeClr val="tx1"/>
                </a:solidFill>
                <a:latin typeface="+mn-lt"/>
                <a:ea typeface="+mn-ea"/>
                <a:cs typeface="+mn-cs"/>
              </a:rPr>
              <a:t>diagram of an activity. Keep in mind that there may be multiple activities in the</a:t>
            </a:r>
          </a:p>
          <a:p>
            <a:r>
              <a:rPr lang="en-US" sz="1200" kern="1200" baseline="0" dirty="0">
                <a:solidFill>
                  <a:schemeClr val="tx1"/>
                </a:solidFill>
                <a:latin typeface="+mn-lt"/>
                <a:ea typeface="+mn-ea"/>
                <a:cs typeface="+mn-cs"/>
              </a:rPr>
              <a:t>application, each one at its own particular point on the state transition diagram.</a:t>
            </a:r>
          </a:p>
          <a:p>
            <a:r>
              <a:rPr lang="en-US" sz="1200" kern="1200" baseline="0" dirty="0">
                <a:solidFill>
                  <a:schemeClr val="tx1"/>
                </a:solidFill>
                <a:latin typeface="+mn-lt"/>
                <a:ea typeface="+mn-ea"/>
                <a:cs typeface="+mn-cs"/>
              </a:rPr>
              <a:t>When a new activity is launched, the application software performs a series of system</a:t>
            </a:r>
          </a:p>
          <a:p>
            <a:r>
              <a:rPr lang="en-US" sz="1200" kern="1200" baseline="0" dirty="0">
                <a:solidFill>
                  <a:schemeClr val="tx1"/>
                </a:solidFill>
                <a:latin typeface="+mn-lt"/>
                <a:ea typeface="+mn-ea"/>
                <a:cs typeface="+mn-cs"/>
              </a:rPr>
              <a:t>calls to the Activity Manager (Figure 2.20): </a:t>
            </a:r>
            <a:r>
              <a:rPr lang="en-US" sz="1200" kern="1200" baseline="0" dirty="0" err="1">
                <a:solidFill>
                  <a:schemeClr val="tx1"/>
                </a:solidFill>
                <a:latin typeface="+mn-lt"/>
                <a:ea typeface="+mn-ea"/>
                <a:cs typeface="+mn-cs"/>
              </a:rPr>
              <a:t>onCreate</a:t>
            </a:r>
            <a:r>
              <a:rPr lang="en-US" sz="1200" kern="1200" baseline="0" dirty="0">
                <a:solidFill>
                  <a:schemeClr val="tx1"/>
                </a:solidFill>
                <a:latin typeface="+mn-lt"/>
                <a:ea typeface="+mn-ea"/>
                <a:cs typeface="+mn-cs"/>
              </a:rPr>
              <a:t>()  does the static setup of the</a:t>
            </a:r>
          </a:p>
          <a:p>
            <a:r>
              <a:rPr lang="en-US" sz="1200" kern="1200" baseline="0" dirty="0">
                <a:solidFill>
                  <a:schemeClr val="tx1"/>
                </a:solidFill>
                <a:latin typeface="+mn-lt"/>
                <a:ea typeface="+mn-ea"/>
                <a:cs typeface="+mn-cs"/>
              </a:rPr>
              <a:t>activity, including any data structure initialization; </a:t>
            </a:r>
            <a:r>
              <a:rPr lang="en-US" sz="1200" kern="1200" baseline="0" dirty="0" err="1">
                <a:solidFill>
                  <a:schemeClr val="tx1"/>
                </a:solidFill>
                <a:latin typeface="+mn-lt"/>
                <a:ea typeface="+mn-ea"/>
                <a:cs typeface="+mn-cs"/>
              </a:rPr>
              <a:t>onStart</a:t>
            </a:r>
            <a:r>
              <a:rPr lang="en-US" sz="1200" kern="1200" baseline="0" dirty="0">
                <a:solidFill>
                  <a:schemeClr val="tx1"/>
                </a:solidFill>
                <a:latin typeface="+mn-lt"/>
                <a:ea typeface="+mn-ea"/>
                <a:cs typeface="+mn-cs"/>
              </a:rPr>
              <a:t>()  makes the activity</a:t>
            </a:r>
          </a:p>
          <a:p>
            <a:r>
              <a:rPr lang="en-US" sz="1200" kern="1200" baseline="0" dirty="0">
                <a:solidFill>
                  <a:schemeClr val="tx1"/>
                </a:solidFill>
                <a:latin typeface="+mn-lt"/>
                <a:ea typeface="+mn-ea"/>
                <a:cs typeface="+mn-cs"/>
              </a:rPr>
              <a:t>visible to the user on the screen; </a:t>
            </a:r>
            <a:r>
              <a:rPr lang="en-US" sz="1200" kern="1200" baseline="0" dirty="0" err="1">
                <a:solidFill>
                  <a:schemeClr val="tx1"/>
                </a:solidFill>
                <a:latin typeface="+mn-lt"/>
                <a:ea typeface="+mn-ea"/>
                <a:cs typeface="+mn-cs"/>
              </a:rPr>
              <a:t>onResume</a:t>
            </a:r>
            <a:r>
              <a:rPr lang="en-US" sz="1200" kern="1200" baseline="0" dirty="0">
                <a:solidFill>
                  <a:schemeClr val="tx1"/>
                </a:solidFill>
                <a:latin typeface="+mn-lt"/>
                <a:ea typeface="+mn-ea"/>
                <a:cs typeface="+mn-cs"/>
              </a:rPr>
              <a:t>()  passes control to the activity so that</a:t>
            </a:r>
          </a:p>
          <a:p>
            <a:r>
              <a:rPr lang="en-US" sz="1200" kern="1200" baseline="0" dirty="0">
                <a:solidFill>
                  <a:schemeClr val="tx1"/>
                </a:solidFill>
                <a:latin typeface="+mn-lt"/>
                <a:ea typeface="+mn-ea"/>
                <a:cs typeface="+mn-cs"/>
              </a:rPr>
              <a:t>user input goes to the activity. At this point the activity is in the Resumed state. This</a:t>
            </a:r>
          </a:p>
          <a:p>
            <a:r>
              <a:rPr lang="en-US" sz="1200" kern="1200" baseline="0" dirty="0">
                <a:solidFill>
                  <a:schemeClr val="tx1"/>
                </a:solidFill>
                <a:latin typeface="+mn-lt"/>
                <a:ea typeface="+mn-ea"/>
                <a:cs typeface="+mn-cs"/>
              </a:rPr>
              <a:t>is referred to as the foreground lifetime  of the activity. During this time, the activity is</a:t>
            </a:r>
          </a:p>
          <a:p>
            <a:r>
              <a:rPr lang="en-US" sz="1200" kern="1200" baseline="0" dirty="0">
                <a:solidFill>
                  <a:schemeClr val="tx1"/>
                </a:solidFill>
                <a:latin typeface="+mn-lt"/>
                <a:ea typeface="+mn-ea"/>
                <a:cs typeface="+mn-cs"/>
              </a:rPr>
              <a:t>in front of all other activities on screen and has user input focus.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user action may invoke another activity within the application. For example,</a:t>
            </a:r>
          </a:p>
          <a:p>
            <a:r>
              <a:rPr lang="en-US" sz="1200" kern="1200" baseline="0" dirty="0">
                <a:solidFill>
                  <a:schemeClr val="tx1"/>
                </a:solidFill>
                <a:latin typeface="+mn-lt"/>
                <a:ea typeface="+mn-ea"/>
                <a:cs typeface="+mn-cs"/>
              </a:rPr>
              <a:t>during the execution of the e-mail application, when the user selects an e-mail,</a:t>
            </a:r>
          </a:p>
          <a:p>
            <a:r>
              <a:rPr lang="en-US" sz="1200" kern="1200" baseline="0" dirty="0">
                <a:solidFill>
                  <a:schemeClr val="tx1"/>
                </a:solidFill>
                <a:latin typeface="+mn-lt"/>
                <a:ea typeface="+mn-ea"/>
                <a:cs typeface="+mn-cs"/>
              </a:rPr>
              <a:t>a new activity opens to view that e-mail. The system responds to such an activity</a:t>
            </a:r>
          </a:p>
          <a:p>
            <a:r>
              <a:rPr lang="en-US" sz="1200" kern="1200" baseline="0" dirty="0">
                <a:solidFill>
                  <a:schemeClr val="tx1"/>
                </a:solidFill>
                <a:latin typeface="+mn-lt"/>
                <a:ea typeface="+mn-ea"/>
                <a:cs typeface="+mn-cs"/>
              </a:rPr>
              <a:t>with the </a:t>
            </a:r>
            <a:r>
              <a:rPr lang="en-US" sz="1200" kern="1200" baseline="0" dirty="0" err="1">
                <a:solidFill>
                  <a:schemeClr val="tx1"/>
                </a:solidFill>
                <a:latin typeface="+mn-lt"/>
                <a:ea typeface="+mn-ea"/>
                <a:cs typeface="+mn-cs"/>
              </a:rPr>
              <a:t>onPause</a:t>
            </a:r>
            <a:r>
              <a:rPr lang="en-US" sz="1200" kern="1200" baseline="0" dirty="0">
                <a:solidFill>
                  <a:schemeClr val="tx1"/>
                </a:solidFill>
                <a:latin typeface="+mn-lt"/>
                <a:ea typeface="+mn-ea"/>
                <a:cs typeface="+mn-cs"/>
              </a:rPr>
              <a:t>()  system call, which places the currently running activity on</a:t>
            </a:r>
          </a:p>
          <a:p>
            <a:r>
              <a:rPr lang="en-US" sz="1200" kern="1200" baseline="0" dirty="0">
                <a:solidFill>
                  <a:schemeClr val="tx1"/>
                </a:solidFill>
                <a:latin typeface="+mn-lt"/>
                <a:ea typeface="+mn-ea"/>
                <a:cs typeface="+mn-cs"/>
              </a:rPr>
              <a:t>the stack, putting it in the Paused state. The application then creates a new activity,</a:t>
            </a:r>
          </a:p>
          <a:p>
            <a:r>
              <a:rPr lang="en-US" sz="1200" kern="1200" baseline="0" dirty="0">
                <a:solidFill>
                  <a:schemeClr val="tx1"/>
                </a:solidFill>
                <a:latin typeface="+mn-lt"/>
                <a:ea typeface="+mn-ea"/>
                <a:cs typeface="+mn-cs"/>
              </a:rPr>
              <a:t>which will enter the Resumed state.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At any time, a user may terminate the currently running activity by means of</a:t>
            </a:r>
          </a:p>
          <a:p>
            <a:r>
              <a:rPr lang="en-US" sz="1200" kern="1200" baseline="0" dirty="0">
                <a:solidFill>
                  <a:schemeClr val="tx1"/>
                </a:solidFill>
                <a:latin typeface="+mn-lt"/>
                <a:ea typeface="+mn-ea"/>
                <a:cs typeface="+mn-cs"/>
              </a:rPr>
              <a:t>the Back button, closing a window, or some other action relevant to this activity.</a:t>
            </a:r>
          </a:p>
          <a:p>
            <a:r>
              <a:rPr lang="en-US" sz="1200" kern="1200" baseline="0" dirty="0">
                <a:solidFill>
                  <a:schemeClr val="tx1"/>
                </a:solidFill>
                <a:latin typeface="+mn-lt"/>
                <a:ea typeface="+mn-ea"/>
                <a:cs typeface="+mn-cs"/>
              </a:rPr>
              <a:t>The application then invokes onStop(0)  to stop the activity. The application then</a:t>
            </a:r>
          </a:p>
          <a:p>
            <a:r>
              <a:rPr lang="en-US" sz="1200" kern="1200" baseline="0" dirty="0">
                <a:solidFill>
                  <a:schemeClr val="tx1"/>
                </a:solidFill>
                <a:latin typeface="+mn-lt"/>
                <a:ea typeface="+mn-ea"/>
                <a:cs typeface="+mn-cs"/>
              </a:rPr>
              <a:t>pops the activity that is on the top of the stack and resumes it. The Resumed and</a:t>
            </a:r>
          </a:p>
          <a:p>
            <a:r>
              <a:rPr lang="en-US" sz="1200" kern="1200" baseline="0" dirty="0">
                <a:solidFill>
                  <a:schemeClr val="tx1"/>
                </a:solidFill>
                <a:latin typeface="+mn-lt"/>
                <a:ea typeface="+mn-ea"/>
                <a:cs typeface="+mn-cs"/>
              </a:rPr>
              <a:t>Paused states together constitute the visible lifetime  of the activity. During this time,</a:t>
            </a:r>
          </a:p>
          <a:p>
            <a:r>
              <a:rPr lang="en-US" sz="1200" kern="1200" baseline="0" dirty="0">
                <a:solidFill>
                  <a:schemeClr val="tx1"/>
                </a:solidFill>
                <a:latin typeface="+mn-lt"/>
                <a:ea typeface="+mn-ea"/>
                <a:cs typeface="+mn-cs"/>
              </a:rPr>
              <a:t>the user can see the activity on-screen and interact with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If the user leaves one application to go to another, for example, by going</a:t>
            </a:r>
          </a:p>
          <a:p>
            <a:r>
              <a:rPr lang="en-US" sz="1200" kern="1200" baseline="0" dirty="0">
                <a:solidFill>
                  <a:schemeClr val="tx1"/>
                </a:solidFill>
                <a:latin typeface="+mn-lt"/>
                <a:ea typeface="+mn-ea"/>
                <a:cs typeface="+mn-cs"/>
              </a:rPr>
              <a:t>to the Home screen, the currently running activity is paused and then stopped.</a:t>
            </a:r>
          </a:p>
          <a:p>
            <a:r>
              <a:rPr lang="en-US" sz="1200" kern="1200" baseline="0" dirty="0">
                <a:solidFill>
                  <a:schemeClr val="tx1"/>
                </a:solidFill>
                <a:latin typeface="+mn-lt"/>
                <a:ea typeface="+mn-ea"/>
                <a:cs typeface="+mn-cs"/>
              </a:rPr>
              <a:t> When the user resumes this application, the stopped activity, which is on top</a:t>
            </a:r>
          </a:p>
          <a:p>
            <a:r>
              <a:rPr lang="en-US" sz="1200" kern="1200" baseline="0" dirty="0">
                <a:solidFill>
                  <a:schemeClr val="tx1"/>
                </a:solidFill>
                <a:latin typeface="+mn-lt"/>
                <a:ea typeface="+mn-ea"/>
                <a:cs typeface="+mn-cs"/>
              </a:rPr>
              <a:t>of the back stack, is restarted and becomes the foreground activity for the</a:t>
            </a:r>
          </a:p>
          <a:p>
            <a:r>
              <a:rPr lang="en-US" sz="1200" kern="1200" baseline="0" dirty="0">
                <a:solidFill>
                  <a:schemeClr val="tx1"/>
                </a:solidFill>
                <a:latin typeface="+mn-lt"/>
                <a:ea typeface="+mn-ea"/>
                <a:cs typeface="+mn-cs"/>
              </a:rPr>
              <a:t>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The default allocation of processes and threads to an application is a single process</a:t>
            </a:r>
          </a:p>
          <a:p>
            <a:r>
              <a:rPr lang="en-US" sz="1200" kern="1200" baseline="0" dirty="0">
                <a:solidFill>
                  <a:schemeClr val="tx1"/>
                </a:solidFill>
                <a:latin typeface="+mn-lt"/>
                <a:ea typeface="+mn-ea"/>
                <a:cs typeface="+mn-cs"/>
              </a:rPr>
              <a:t>and a single thread. All of the components of the application run on the single</a:t>
            </a:r>
          </a:p>
          <a:p>
            <a:r>
              <a:rPr lang="en-US" sz="1200" kern="1200" baseline="0" dirty="0">
                <a:solidFill>
                  <a:schemeClr val="tx1"/>
                </a:solidFill>
                <a:latin typeface="+mn-lt"/>
                <a:ea typeface="+mn-ea"/>
                <a:cs typeface="+mn-cs"/>
              </a:rPr>
              <a:t>thread of the single process for that application. To avoid slowing down the user</a:t>
            </a:r>
          </a:p>
          <a:p>
            <a:r>
              <a:rPr lang="en-US" sz="1200" kern="1200" baseline="0" dirty="0">
                <a:solidFill>
                  <a:schemeClr val="tx1"/>
                </a:solidFill>
                <a:latin typeface="+mn-lt"/>
                <a:ea typeface="+mn-ea"/>
                <a:cs typeface="+mn-cs"/>
              </a:rPr>
              <a:t>interface when slow and/or blocking operations occur in a component, the developer</a:t>
            </a:r>
          </a:p>
          <a:p>
            <a:r>
              <a:rPr lang="en-US" sz="1200" kern="1200" baseline="0" dirty="0">
                <a:solidFill>
                  <a:schemeClr val="tx1"/>
                </a:solidFill>
                <a:latin typeface="+mn-lt"/>
                <a:ea typeface="+mn-ea"/>
                <a:cs typeface="+mn-cs"/>
              </a:rPr>
              <a:t>can create multiple threads within a process and/or multiple processes within</a:t>
            </a:r>
          </a:p>
          <a:p>
            <a:r>
              <a:rPr lang="en-US" sz="1200" kern="1200" baseline="0" dirty="0">
                <a:solidFill>
                  <a:schemeClr val="tx1"/>
                </a:solidFill>
                <a:latin typeface="+mn-lt"/>
                <a:ea typeface="+mn-ea"/>
                <a:cs typeface="+mn-cs"/>
              </a:rPr>
              <a:t>an application. In any case, all processes and their threads for a given application</a:t>
            </a:r>
          </a:p>
          <a:p>
            <a:r>
              <a:rPr lang="en-US" sz="1200" kern="1200" baseline="0" dirty="0">
                <a:solidFill>
                  <a:schemeClr val="tx1"/>
                </a:solidFill>
                <a:latin typeface="+mn-lt"/>
                <a:ea typeface="+mn-ea"/>
                <a:cs typeface="+mn-cs"/>
              </a:rPr>
              <a:t>execute within the same virtual machine.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order to reclaim memory in a system that is becoming heavily loaded, the</a:t>
            </a:r>
          </a:p>
          <a:p>
            <a:r>
              <a:rPr lang="en-US" sz="1200" kern="1200" baseline="0" dirty="0">
                <a:solidFill>
                  <a:schemeClr val="tx1"/>
                </a:solidFill>
                <a:latin typeface="+mn-lt"/>
                <a:ea typeface="+mn-ea"/>
                <a:cs typeface="+mn-cs"/>
              </a:rPr>
              <a:t>system may kill one or more processes. As was discussed in the preceding section,</a:t>
            </a:r>
          </a:p>
          <a:p>
            <a:r>
              <a:rPr lang="en-US" sz="1200" kern="1200" baseline="0" dirty="0">
                <a:solidFill>
                  <a:schemeClr val="tx1"/>
                </a:solidFill>
                <a:latin typeface="+mn-lt"/>
                <a:ea typeface="+mn-ea"/>
                <a:cs typeface="+mn-cs"/>
              </a:rPr>
              <a:t>when a process is killed, one or more of the activities supported by that process</a:t>
            </a:r>
          </a:p>
          <a:p>
            <a:r>
              <a:rPr lang="en-US" sz="1200" kern="1200" baseline="0" dirty="0">
                <a:solidFill>
                  <a:schemeClr val="tx1"/>
                </a:solidFill>
                <a:latin typeface="+mn-lt"/>
                <a:ea typeface="+mn-ea"/>
                <a:cs typeface="+mn-cs"/>
              </a:rPr>
              <a:t>are also killed. A precedence hierarchy is used to determine which process or</a:t>
            </a:r>
          </a:p>
          <a:p>
            <a:r>
              <a:rPr lang="en-US" sz="1200" kern="1200" baseline="0" dirty="0">
                <a:solidFill>
                  <a:schemeClr val="tx1"/>
                </a:solidFill>
                <a:latin typeface="+mn-lt"/>
                <a:ea typeface="+mn-ea"/>
                <a:cs typeface="+mn-cs"/>
              </a:rPr>
              <a:t>processes to kill in order to reclaim needed resources. Every process exists at a</a:t>
            </a:r>
          </a:p>
          <a:p>
            <a:r>
              <a:rPr lang="en-US" sz="1200" kern="1200" baseline="0" dirty="0">
                <a:solidFill>
                  <a:schemeClr val="tx1"/>
                </a:solidFill>
                <a:latin typeface="+mn-lt"/>
                <a:ea typeface="+mn-ea"/>
                <a:cs typeface="+mn-cs"/>
              </a:rPr>
              <a:t>particular level of the hierarchy at any given time, and processes are killed beginning</a:t>
            </a:r>
          </a:p>
          <a:p>
            <a:r>
              <a:rPr lang="en-US" sz="1200" kern="1200" baseline="0" dirty="0">
                <a:solidFill>
                  <a:schemeClr val="tx1"/>
                </a:solidFill>
                <a:latin typeface="+mn-lt"/>
                <a:ea typeface="+mn-ea"/>
                <a:cs typeface="+mn-cs"/>
              </a:rPr>
              <a:t>with the lowest precedence first. The levels of the hierarchy, in descending</a:t>
            </a:r>
          </a:p>
          <a:p>
            <a:r>
              <a:rPr lang="en-US" sz="1200" kern="1200" baseline="0" dirty="0">
                <a:solidFill>
                  <a:schemeClr val="tx1"/>
                </a:solidFill>
                <a:latin typeface="+mn-lt"/>
                <a:ea typeface="+mn-ea"/>
                <a:cs typeface="+mn-cs"/>
              </a:rPr>
              <a:t>order of precedence, are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Foreground process:  A process that is required for what the user is currently</a:t>
            </a:r>
          </a:p>
          <a:p>
            <a:r>
              <a:rPr lang="en-US" sz="1200" kern="1200" baseline="0" dirty="0">
                <a:solidFill>
                  <a:schemeClr val="tx1"/>
                </a:solidFill>
                <a:latin typeface="+mn-lt"/>
                <a:ea typeface="+mn-ea"/>
                <a:cs typeface="+mn-cs"/>
              </a:rPr>
              <a:t>doing. More than one process at a time can be a foreground process. For</a:t>
            </a:r>
          </a:p>
          <a:p>
            <a:r>
              <a:rPr lang="en-US" sz="1200" kern="1200" baseline="0" dirty="0">
                <a:solidFill>
                  <a:schemeClr val="tx1"/>
                </a:solidFill>
                <a:latin typeface="+mn-lt"/>
                <a:ea typeface="+mn-ea"/>
                <a:cs typeface="+mn-cs"/>
              </a:rPr>
              <a:t>example, both the process that hosts the activity that the user is interacting</a:t>
            </a:r>
          </a:p>
          <a:p>
            <a:r>
              <a:rPr lang="en-US" sz="1200" kern="1200" baseline="0" dirty="0">
                <a:solidFill>
                  <a:schemeClr val="tx1"/>
                </a:solidFill>
                <a:latin typeface="+mn-lt"/>
                <a:ea typeface="+mn-ea"/>
                <a:cs typeface="+mn-cs"/>
              </a:rPr>
              <a:t>with (activity in Resumed state) and the process that hosts a service that is</a:t>
            </a:r>
          </a:p>
          <a:p>
            <a:r>
              <a:rPr lang="en-US" sz="1200" kern="1200" baseline="0" dirty="0">
                <a:solidFill>
                  <a:schemeClr val="tx1"/>
                </a:solidFill>
                <a:latin typeface="+mn-lt"/>
                <a:ea typeface="+mn-ea"/>
                <a:cs typeface="+mn-cs"/>
              </a:rPr>
              <a:t>bound to the activity that the user is interacting with are foreground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Visible process:  A process that hosts a component that is not in the foreground,</a:t>
            </a:r>
          </a:p>
          <a:p>
            <a:r>
              <a:rPr lang="en-US" sz="1200" kern="1200" baseline="0" dirty="0">
                <a:solidFill>
                  <a:schemeClr val="tx1"/>
                </a:solidFill>
                <a:latin typeface="+mn-lt"/>
                <a:ea typeface="+mn-ea"/>
                <a:cs typeface="+mn-cs"/>
              </a:rPr>
              <a:t>but still visible to the user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Service process:  A process running a service that does not fall into either of</a:t>
            </a:r>
          </a:p>
          <a:p>
            <a:r>
              <a:rPr lang="en-US" sz="1200" kern="1200" baseline="0" dirty="0">
                <a:solidFill>
                  <a:schemeClr val="tx1"/>
                </a:solidFill>
                <a:latin typeface="+mn-lt"/>
                <a:ea typeface="+mn-ea"/>
                <a:cs typeface="+mn-cs"/>
              </a:rPr>
              <a:t>the higher categories. Examples are playing music in the background or downloading</a:t>
            </a:r>
          </a:p>
          <a:p>
            <a:r>
              <a:rPr lang="en-US" sz="1200" kern="1200" baseline="0" dirty="0">
                <a:solidFill>
                  <a:schemeClr val="tx1"/>
                </a:solidFill>
                <a:latin typeface="+mn-lt"/>
                <a:ea typeface="+mn-ea"/>
                <a:cs typeface="+mn-cs"/>
              </a:rPr>
              <a:t>data on the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Background process:  A process hosting an activity in the Stopped state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Empty process:  A process that doesn’t hold any active application components.</a:t>
            </a:r>
          </a:p>
          <a:p>
            <a:r>
              <a:rPr lang="en-US" sz="1200" kern="1200" baseline="0" dirty="0">
                <a:solidFill>
                  <a:schemeClr val="tx1"/>
                </a:solidFill>
                <a:latin typeface="+mn-lt"/>
                <a:ea typeface="+mn-ea"/>
                <a:cs typeface="+mn-cs"/>
              </a:rPr>
              <a:t>The only reason to keep this kind of process alive is for caching purposes, to</a:t>
            </a:r>
          </a:p>
          <a:p>
            <a:r>
              <a:rPr lang="en-US" sz="1200" kern="1200" baseline="0" dirty="0">
                <a:solidFill>
                  <a:schemeClr val="tx1"/>
                </a:solidFill>
                <a:latin typeface="+mn-lt"/>
                <a:ea typeface="+mn-ea"/>
                <a:cs typeface="+mn-cs"/>
              </a:rPr>
              <a:t>improve startup time the next time a component needs to run in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block is a simple extension to C or other languages, such as C++. The purpose of defining a block is to define a self-contained unit of work, including code plus data. Here is a simple example of a block definition:</a:t>
            </a:r>
          </a:p>
          <a:p>
            <a:r>
              <a:rPr lang="en-US" sz="1200" kern="1200" baseline="0" dirty="0">
                <a:solidFill>
                  <a:schemeClr val="tx1"/>
                </a:solidFill>
                <a:latin typeface="+mn-lt"/>
                <a:ea typeface="+mn-ea"/>
                <a:cs typeface="+mn-cs"/>
              </a:rPr>
              <a:t>x = ^{ printf(“hello world\n”);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block is denoted by a caret at the start of the function, which is enclosed in curly brackets. The above block definition defines x as a way of calling the function, so that invoking the function x() would print the words </a:t>
            </a:r>
            <a:r>
              <a:rPr lang="en-US" sz="1200" i="1" kern="1200" baseline="0" dirty="0">
                <a:solidFill>
                  <a:schemeClr val="tx1"/>
                </a:solidFill>
                <a:latin typeface="+mn-lt"/>
                <a:ea typeface="+mn-ea"/>
                <a:cs typeface="+mn-cs"/>
              </a:rPr>
              <a:t>hello world.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Blocks enable the programmer to encapsulate complex functions, together with their arguments and data, so that they can easily be referenced and passed around in a program, much like a variable.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Blocks are scheduled and dispatched by means of queues. The application makes use of system queues provided by GCD and may also set up private queues. Blocks are put onto a queue as they are encountered during program execution. GCD then uses those queues to describe concurrency, serialization, and callbacks. Queues are lightweight user-space data structures, which generally makes them far more efficient than manually managing threads and locks.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Depending on the queue and how it is defined, GCD either treats these blocks as potentially concurrent activities, or treats them as serial activities. In either case, blocks are dispatched on a first-in-first-out basis. If this is a concurrent queue, then the dispatcher assigns F to a thread as soon as one is available, then G, then H. If</a:t>
            </a:r>
          </a:p>
          <a:p>
            <a:r>
              <a:rPr lang="en-US" sz="1200" kern="1200" baseline="0" dirty="0">
                <a:solidFill>
                  <a:schemeClr val="tx1"/>
                </a:solidFill>
                <a:latin typeface="+mn-lt"/>
                <a:ea typeface="+mn-ea"/>
                <a:cs typeface="+mn-cs"/>
              </a:rPr>
              <a:t>this is a serial queue, the dispatcher assigns F to a thread, and then only assigns G to a thread after F has completed.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use of predefined threads saves the cost of creating a new thread for each request, reducing the latency associated with processing a block. Thread pools are automatically sized by the system to maximize the performance of the applications using GCD while minimizing the number of idle or competing threads.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addition to scheduling blocks directly, the application can associate a single block and queue with an event source, such as a timer, network socket, or file descriptor. Every time the source issues an event, the block is scheduled if it is not already running. This allows rapid response without the expense of polling or “parking a thread” on the event 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Chapter</a:t>
            </a:r>
            <a:r>
              <a:rPr lang="en-US" baseline="0" dirty="0"/>
              <a:t> </a:t>
            </a:r>
            <a:r>
              <a:rPr lang="en-US" baseline="0"/>
              <a:t>4 summary.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multithreaded environment, a process is defined as the unit of resource allocation and a unit of protection. The following are associated with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virtual address space that holds the process image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Protected access to processors, other processes (for interprocess communication), files, and I/O resources (devices and channels)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Within a process, there may be one or more threads, each with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thread execution state (Running, Ready, etc.)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saved thread context when not running; one way to view a thread is as an independent program counter operating within a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execution stack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Some per-thread static storage for local variables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Access to the memory and resources of its process, shared with all other threads 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Figure 4.2 illustrates the distinction between threads and processes from the point of view of process management. 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key benefits of threads derive from the performance implications: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t>
            </a:r>
            <a:r>
              <a:rPr lang="en-US" sz="1200" b="0" kern="1200" baseline="0" dirty="0">
                <a:solidFill>
                  <a:schemeClr val="tx1"/>
                </a:solidFill>
                <a:latin typeface="+mn-lt"/>
                <a:ea typeface="+mn-ea"/>
                <a:cs typeface="+mn-cs"/>
              </a:rPr>
              <a:t>It takes far less time to create a new thread in an existing process than to</a:t>
            </a:r>
          </a:p>
          <a:p>
            <a:r>
              <a:rPr lang="en-US" sz="1200" kern="1200" baseline="0" dirty="0">
                <a:solidFill>
                  <a:schemeClr val="tx1"/>
                </a:solidFill>
                <a:latin typeface="+mn-lt"/>
                <a:ea typeface="+mn-ea"/>
                <a:cs typeface="+mn-cs"/>
              </a:rPr>
              <a:t>create a brand-new process. Studies done by the Mach developers show that</a:t>
            </a:r>
          </a:p>
          <a:p>
            <a:r>
              <a:rPr lang="en-US" sz="1200" kern="1200" baseline="0" dirty="0">
                <a:solidFill>
                  <a:schemeClr val="tx1"/>
                </a:solidFill>
                <a:latin typeface="+mn-lt"/>
                <a:ea typeface="+mn-ea"/>
                <a:cs typeface="+mn-cs"/>
              </a:rPr>
              <a:t>thread creation is ten times faster than process creation in UNIX [TEVA87].</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t>
            </a:r>
            <a:r>
              <a:rPr lang="en-US" sz="1200" b="0" kern="1200" baseline="0" dirty="0">
                <a:solidFill>
                  <a:schemeClr val="tx1"/>
                </a:solidFill>
                <a:latin typeface="+mn-lt"/>
                <a:ea typeface="+mn-ea"/>
                <a:cs typeface="+mn-cs"/>
              </a:rPr>
              <a:t>It takes less time to terminate a thread than a process.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a:t>
            </a:r>
            <a:r>
              <a:rPr lang="en-US" sz="1200" b="0" kern="1200" baseline="0" dirty="0">
                <a:solidFill>
                  <a:schemeClr val="tx1"/>
                </a:solidFill>
                <a:latin typeface="+mn-lt"/>
                <a:ea typeface="+mn-ea"/>
                <a:cs typeface="+mn-cs"/>
              </a:rPr>
              <a:t>It takes less time to switch between two threads within the same process than </a:t>
            </a:r>
            <a:r>
              <a:rPr lang="en-US" sz="1200" kern="1200" baseline="0" dirty="0">
                <a:solidFill>
                  <a:schemeClr val="tx1"/>
                </a:solidFill>
                <a:latin typeface="+mn-lt"/>
                <a:ea typeface="+mn-ea"/>
                <a:cs typeface="+mn-cs"/>
              </a:rPr>
              <a:t>to switch between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a:t>
            </a:r>
            <a:r>
              <a:rPr lang="en-US" sz="1200" b="0" kern="1200" baseline="0" dirty="0">
                <a:solidFill>
                  <a:schemeClr val="tx1"/>
                </a:solidFill>
                <a:latin typeface="+mn-lt"/>
                <a:ea typeface="+mn-ea"/>
                <a:cs typeface="+mn-cs"/>
              </a:rPr>
              <a:t>Threads enhance efficiency in communication between different executing </a:t>
            </a:r>
            <a:r>
              <a:rPr lang="en-US" sz="1200" kern="1200" baseline="0" dirty="0">
                <a:solidFill>
                  <a:schemeClr val="tx1"/>
                </a:solidFill>
                <a:latin typeface="+mn-lt"/>
                <a:ea typeface="+mn-ea"/>
                <a:cs typeface="+mn-cs"/>
              </a:rPr>
              <a:t>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if there is an application or function that should be implemented as a set of related units of execution, it is far more efficient to do so as a collection of threads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4/3/20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4/3/20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4/3/20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4/3/20</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4/3/20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4/3/20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4/3/20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4/3/20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4/3/20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4/3/20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4/3/20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4/3/20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4/3/20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4/3/20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4/3/20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4/3/20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4/3/20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4/3/20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4/3/20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4/3/20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4/3/20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4/3/20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4/3/20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4/3/20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4/3/20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4/3/20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4/3/20</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2.xml"/><Relationship Id="rId4" Type="http://schemas.openxmlformats.org/officeDocument/2006/relationships/image" Target="../media/image35.emf"/></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37.w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1.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8.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5.xml"/><Relationship Id="rId1" Type="http://schemas.openxmlformats.org/officeDocument/2006/relationships/slideLayout" Target="../slideLayouts/slideLayout1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7.xml"/><Relationship Id="rId1" Type="http://schemas.openxmlformats.org/officeDocument/2006/relationships/slideLayout" Target="../slideLayouts/slideLayout20.xml"/><Relationship Id="rId4" Type="http://schemas.openxmlformats.org/officeDocument/2006/relationships/image" Target="../media/image49.gi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a:t>Chapter 4</a:t>
            </a:r>
            <a:br>
              <a:rPr lang="en-US" dirty="0"/>
            </a:br>
            <a:r>
              <a:rPr lang="en-US" dirty="0"/>
              <a:t>Threads</a:t>
            </a:r>
          </a:p>
        </p:txBody>
      </p:sp>
      <p:sp>
        <p:nvSpPr>
          <p:cNvPr id="10" name="Subtitle 9"/>
          <p:cNvSpPr>
            <a:spLocks noGrp="1"/>
          </p:cNvSpPr>
          <p:nvPr>
            <p:ph type="body" idx="1"/>
          </p:nvPr>
        </p:nvSpPr>
        <p:spPr/>
        <p:txBody>
          <a:bodyPr>
            <a:normAutofit/>
          </a:bodyPr>
          <a:lstStyle/>
          <a:p>
            <a:r>
              <a:rPr lang="en-US" dirty="0"/>
              <a:t>Eighth Edition</a:t>
            </a:r>
          </a:p>
          <a:p>
            <a:r>
              <a:rPr lang="en-US" dirty="0"/>
              <a:t>By William Stallings</a:t>
            </a:r>
          </a:p>
        </p:txBody>
      </p:sp>
      <p:sp>
        <p:nvSpPr>
          <p:cNvPr id="9" name="Subtitle 2"/>
          <p:cNvSpPr txBox="1">
            <a:spLocks/>
          </p:cNvSpPr>
          <p:nvPr/>
        </p:nvSpPr>
        <p:spPr bwMode="auto">
          <a:xfrm>
            <a:off x="609600" y="1143000"/>
            <a:ext cx="1981200" cy="4114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ctr" fontAlgn="auto">
              <a:spcBef>
                <a:spcPct val="20000"/>
              </a:spcBef>
              <a:spcAft>
                <a:spcPts val="0"/>
              </a:spcAft>
              <a:defRPr/>
            </a:pPr>
            <a:endParaRPr lang="en-US" sz="3200" i="1" dirty="0">
              <a:solidFill>
                <a:schemeClr val="bg2">
                  <a:lumMod val="25000"/>
                </a:schemeClr>
              </a:solidFill>
              <a:latin typeface="+mn-lt"/>
            </a:endParaRPr>
          </a:p>
          <a:p>
            <a:pPr algn="ctr" fontAlgn="auto">
              <a:spcBef>
                <a:spcPct val="20000"/>
              </a:spcBef>
              <a:spcAft>
                <a:spcPts val="0"/>
              </a:spcAft>
              <a:defRPr/>
            </a:pPr>
            <a:r>
              <a:rPr lang="en-US" sz="3200" i="1" dirty="0">
                <a:solidFill>
                  <a:schemeClr val="bg2">
                    <a:lumMod val="25000"/>
                  </a:schemeClr>
                </a:solidFill>
                <a:latin typeface="+mn-lt"/>
              </a:rPr>
              <a:t>Operating Systems:</a:t>
            </a:r>
            <a:br>
              <a:rPr lang="en-US" sz="3200" i="1" dirty="0">
                <a:solidFill>
                  <a:schemeClr val="bg2">
                    <a:lumMod val="25000"/>
                  </a:schemeClr>
                </a:solidFill>
                <a:latin typeface="+mn-lt"/>
              </a:rPr>
            </a:br>
            <a:r>
              <a:rPr lang="en-US" sz="3200" i="1" dirty="0">
                <a:solidFill>
                  <a:schemeClr val="bg2">
                    <a:lumMod val="25000"/>
                  </a:schemeClr>
                </a:solidFill>
                <a:latin typeface="+mn-lt"/>
              </a:rPr>
              <a:t>Internals and Design Principles</a:t>
            </a:r>
            <a:br>
              <a:rPr lang="en-US" sz="3200" i="1" dirty="0">
                <a:solidFill>
                  <a:schemeClr val="bg2">
                    <a:lumMod val="25000"/>
                  </a:schemeClr>
                </a:solidFill>
                <a:latin typeface="+mn-lt"/>
              </a:rPr>
            </a:br>
            <a:endParaRPr lang="en-US" sz="3200" i="1" dirty="0">
              <a:solidFill>
                <a:schemeClr val="bg2">
                  <a:lumMod val="25000"/>
                </a:schemeClr>
              </a:solidFill>
              <a:latin typeface="+mn-l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371600"/>
          </a:xfrm>
        </p:spPr>
        <p:txBody>
          <a:bodyPr/>
          <a:lstStyle/>
          <a:p>
            <a:pPr algn="ctr"/>
            <a:r>
              <a:rPr lang="en-US" sz="4800" b="1" dirty="0">
                <a:solidFill>
                  <a:schemeClr val="accent1">
                    <a:lumMod val="50000"/>
                  </a:schemeClr>
                </a:solidFill>
              </a:rPr>
              <a:t>Thread Use in a </a:t>
            </a:r>
            <a:br>
              <a:rPr lang="en-US" sz="4800" b="1" dirty="0">
                <a:solidFill>
                  <a:schemeClr val="accent1">
                    <a:lumMod val="50000"/>
                  </a:schemeClr>
                </a:solidFill>
              </a:rPr>
            </a:br>
            <a:r>
              <a:rPr lang="en-US" sz="4800" b="1" dirty="0">
                <a:solidFill>
                  <a:schemeClr val="accent1">
                    <a:lumMod val="50000"/>
                  </a:schemeClr>
                </a:solidFill>
              </a:rPr>
              <a:t>Single-User System</a:t>
            </a:r>
          </a:p>
        </p:txBody>
      </p:sp>
      <p:sp>
        <p:nvSpPr>
          <p:cNvPr id="3" name="Content Placeholder 2"/>
          <p:cNvSpPr>
            <a:spLocks noGrp="1"/>
          </p:cNvSpPr>
          <p:nvPr>
            <p:ph sz="half" idx="1"/>
          </p:nvPr>
        </p:nvSpPr>
        <p:spPr>
          <a:xfrm>
            <a:off x="658904" y="2286000"/>
            <a:ext cx="8027896" cy="4343400"/>
          </a:xfrm>
        </p:spPr>
        <p:txBody>
          <a:bodyPr/>
          <a:lstStyle/>
          <a:p>
            <a:r>
              <a:rPr lang="en-US" sz="3600" dirty="0"/>
              <a:t>Foreground and background work</a:t>
            </a:r>
          </a:p>
          <a:p>
            <a:r>
              <a:rPr lang="en-US" sz="3600" dirty="0"/>
              <a:t>Asynchronous processing</a:t>
            </a:r>
          </a:p>
          <a:p>
            <a:r>
              <a:rPr lang="en-US" sz="3600" dirty="0"/>
              <a:t>Speed of execution</a:t>
            </a:r>
          </a:p>
          <a:p>
            <a:r>
              <a:rPr lang="en-US" sz="3600" dirty="0"/>
              <a:t>Modular program structure</a:t>
            </a:r>
          </a:p>
          <a:p>
            <a:endParaRPr lang="en-US" dirty="0"/>
          </a:p>
        </p:txBody>
      </p:sp>
      <p:pic>
        <p:nvPicPr>
          <p:cNvPr id="6" name="Picture 5"/>
          <p:cNvPicPr>
            <a:picLocks noChangeAspect="1"/>
          </p:cNvPicPr>
          <p:nvPr/>
        </p:nvPicPr>
        <p:blipFill>
          <a:blip r:embed="rId3"/>
          <a:stretch>
            <a:fillRect/>
          </a:stretch>
        </p:blipFill>
        <p:spPr>
          <a:xfrm>
            <a:off x="6477000" y="4114800"/>
            <a:ext cx="2281604" cy="190500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200" dirty="0">
                <a:ln>
                  <a:solidFill>
                    <a:schemeClr val="tx1"/>
                  </a:solidFill>
                </a:ln>
                <a:solidFill>
                  <a:schemeClr val="accent1">
                    <a:lumMod val="50000"/>
                  </a:schemeClr>
                </a:solidFill>
                <a:effectLst>
                  <a:outerShdw blurRad="50800" dist="38100" dir="2700000" algn="tl" rotWithShape="0">
                    <a:prstClr val="black">
                      <a:alpha val="40000"/>
                    </a:prstClr>
                  </a:outerShdw>
                </a:effectLst>
              </a:rPr>
              <a:t>Threads</a:t>
            </a:r>
          </a:p>
        </p:txBody>
      </p:sp>
      <p:graphicFrame>
        <p:nvGraphicFramePr>
          <p:cNvPr id="5" name="Content Placeholder 4"/>
          <p:cNvGraphicFramePr>
            <a:graphicFrameLocks noGrp="1"/>
          </p:cNvGraphicFramePr>
          <p:nvPr>
            <p:ph sz="half" idx="4294967295"/>
          </p:nvPr>
        </p:nvGraphicFramePr>
        <p:xfrm>
          <a:off x="0" y="2057400"/>
          <a:ext cx="7794625"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57200" y="2286000"/>
            <a:ext cx="8153400" cy="875111"/>
          </a:xfrm>
          <a:prstGeom prst="rect">
            <a:avLst/>
          </a:prstGeom>
          <a:noFill/>
        </p:spPr>
        <p:txBody>
          <a:bodyPr wrap="square" rtlCol="0">
            <a:spAutoFit/>
          </a:bodyPr>
          <a:lstStyle/>
          <a:p>
            <a:pPr marL="282575" indent="-282575">
              <a:lnSpc>
                <a:spcPct val="90000"/>
              </a:lnSpc>
              <a:spcBef>
                <a:spcPts val="1800"/>
              </a:spcBef>
              <a:spcAft>
                <a:spcPct val="35000"/>
              </a:spcAft>
              <a:buClr>
                <a:schemeClr val="accent1"/>
              </a:buClr>
              <a:buSzPct val="75000"/>
              <a:buFont typeface="Wingdings" pitchFamily="2" charset="2"/>
              <a:buChar char="n"/>
            </a:pPr>
            <a:r>
              <a:rPr lang="en-US" sz="2800" dirty="0">
                <a:solidFill>
                  <a:schemeClr val="tx1">
                    <a:lumMod val="85000"/>
                    <a:lumOff val="15000"/>
                  </a:schemeClr>
                </a:solidFill>
                <a:latin typeface="+mn-lt"/>
              </a:rPr>
              <a:t> In an OS that supports threads, scheduling and dispatching is done on a thread basis</a:t>
            </a:r>
          </a:p>
        </p:txBody>
      </p:sp>
      <p:sp>
        <p:nvSpPr>
          <p:cNvPr id="6" name="TextBox 5"/>
          <p:cNvSpPr txBox="1"/>
          <p:nvPr/>
        </p:nvSpPr>
        <p:spPr>
          <a:xfrm>
            <a:off x="685800" y="4495800"/>
            <a:ext cx="7620000" cy="2066720"/>
          </a:xfrm>
          <a:prstGeom prst="rect">
            <a:avLst/>
          </a:prstGeom>
          <a:noFill/>
        </p:spPr>
        <p:txBody>
          <a:bodyPr wrap="square" rtlCol="0">
            <a:spAutoFit/>
          </a:bodyPr>
          <a:lstStyle/>
          <a:p>
            <a:pPr lvl="1" defTabSz="266700">
              <a:lnSpc>
                <a:spcPct val="90000"/>
              </a:lnSpc>
              <a:spcAft>
                <a:spcPct val="35000"/>
              </a:spcAft>
              <a:buClr>
                <a:schemeClr val="accent1"/>
              </a:buClr>
              <a:buSzPct val="100000"/>
              <a:buFont typeface="Wingdings" charset="2"/>
              <a:buChar char="§"/>
            </a:pPr>
            <a:r>
              <a:rPr lang="en-US" sz="2600" dirty="0">
                <a:solidFill>
                  <a:schemeClr val="tx1">
                    <a:lumMod val="85000"/>
                    <a:lumOff val="15000"/>
                  </a:schemeClr>
                </a:solidFill>
                <a:latin typeface="+mn-lt"/>
              </a:rPr>
              <a:t>suspending a process involves suspending all      	 threads of the process </a:t>
            </a:r>
          </a:p>
          <a:p>
            <a:pPr lvl="1" defTabSz="266700">
              <a:lnSpc>
                <a:spcPct val="90000"/>
              </a:lnSpc>
              <a:spcAft>
                <a:spcPct val="35000"/>
              </a:spcAft>
              <a:buClr>
                <a:schemeClr val="accent1"/>
              </a:buClr>
              <a:buSzPct val="100000"/>
              <a:buFont typeface="Wingdings" charset="2"/>
              <a:buChar char="§"/>
            </a:pPr>
            <a:r>
              <a:rPr lang="en-US" sz="2600" dirty="0">
                <a:solidFill>
                  <a:schemeClr val="tx1">
                    <a:lumMod val="85000"/>
                    <a:lumOff val="15000"/>
                  </a:schemeClr>
                </a:solidFill>
                <a:latin typeface="+mn-lt"/>
              </a:rPr>
              <a:t>termination of a process terminates all         		 	 threads within the process</a:t>
            </a:r>
          </a:p>
          <a:p>
            <a:endParaRPr lang="en-US" dirty="0"/>
          </a:p>
        </p:txBody>
      </p:sp>
      <p:pic>
        <p:nvPicPr>
          <p:cNvPr id="9" name="Picture 8"/>
          <p:cNvPicPr>
            <a:picLocks noChangeAspect="1"/>
          </p:cNvPicPr>
          <p:nvPr/>
        </p:nvPicPr>
        <p:blipFill>
          <a:blip r:embed="rId8"/>
          <a:stretch>
            <a:fillRect/>
          </a:stretch>
        </p:blipFill>
        <p:spPr>
          <a:xfrm>
            <a:off x="7239000" y="4876800"/>
            <a:ext cx="1600200" cy="17526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143947"/>
          </a:xfrm>
        </p:spPr>
        <p:txBody>
          <a:bodyPr/>
          <a:lstStyle/>
          <a:p>
            <a:r>
              <a:rPr lang="en-NZ" b="1" dirty="0">
                <a:ln>
                  <a:solidFill>
                    <a:schemeClr val="tx1"/>
                  </a:solidFill>
                </a:ln>
                <a:solidFill>
                  <a:schemeClr val="accent6">
                    <a:lumMod val="75000"/>
                  </a:schemeClr>
                </a:solidFill>
              </a:rPr>
              <a:t>Thread Execution States</a:t>
            </a:r>
            <a:endParaRPr lang="en-US" b="1" dirty="0">
              <a:ln>
                <a:solidFill>
                  <a:schemeClr val="tx1"/>
                </a:solidFill>
              </a:ln>
              <a:solidFill>
                <a:schemeClr val="accent6">
                  <a:lumMod val="75000"/>
                </a:schemeClr>
              </a:solidFill>
            </a:endParaRPr>
          </a:p>
        </p:txBody>
      </p:sp>
      <p:sp>
        <p:nvSpPr>
          <p:cNvPr id="3" name="Content Placeholder 2"/>
          <p:cNvSpPr>
            <a:spLocks noGrp="1"/>
          </p:cNvSpPr>
          <p:nvPr>
            <p:ph sz="half" idx="1"/>
          </p:nvPr>
        </p:nvSpPr>
        <p:spPr>
          <a:xfrm>
            <a:off x="609600" y="2057400"/>
            <a:ext cx="3657600" cy="3840163"/>
          </a:xfrm>
        </p:spPr>
        <p:txBody>
          <a:bodyPr>
            <a:normAutofit/>
          </a:bodyPr>
          <a:lstStyle/>
          <a:p>
            <a:endParaRPr lang="en-US" dirty="0"/>
          </a:p>
          <a:p>
            <a:pPr>
              <a:buNone/>
            </a:pPr>
            <a:r>
              <a:rPr lang="en-US" sz="3200" dirty="0"/>
              <a:t>The key states for a thread are:</a:t>
            </a:r>
          </a:p>
          <a:p>
            <a:pPr>
              <a:buNone/>
            </a:pPr>
            <a:endParaRPr lang="en-US" sz="3600" dirty="0"/>
          </a:p>
          <a:p>
            <a:pPr marL="1371600" lvl="3">
              <a:spcBef>
                <a:spcPct val="0"/>
              </a:spcBef>
            </a:pPr>
            <a:r>
              <a:rPr lang="en-US" sz="2800" dirty="0"/>
              <a:t>Running</a:t>
            </a:r>
          </a:p>
          <a:p>
            <a:pPr marL="1371600" lvl="3">
              <a:spcBef>
                <a:spcPct val="0"/>
              </a:spcBef>
            </a:pPr>
            <a:r>
              <a:rPr lang="en-US" sz="2800" dirty="0"/>
              <a:t>Ready</a:t>
            </a:r>
          </a:p>
          <a:p>
            <a:pPr marL="1371600" lvl="3">
              <a:spcBef>
                <a:spcPct val="0"/>
              </a:spcBef>
            </a:pPr>
            <a:r>
              <a:rPr lang="en-US" sz="2800" dirty="0"/>
              <a:t>Blocked</a:t>
            </a:r>
          </a:p>
          <a:p>
            <a:endParaRPr lang="en-US" dirty="0"/>
          </a:p>
        </p:txBody>
      </p:sp>
      <p:cxnSp>
        <p:nvCxnSpPr>
          <p:cNvPr id="5" name="Straight Connector 4"/>
          <p:cNvCxnSpPr/>
          <p:nvPr/>
        </p:nvCxnSpPr>
        <p:spPr>
          <a:xfrm rot="5400000">
            <a:off x="2591594" y="4190206"/>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876800" y="1905000"/>
            <a:ext cx="3962400" cy="4499693"/>
          </a:xfrm>
          <a:prstGeom prst="rect">
            <a:avLst/>
          </a:prstGeom>
        </p:spPr>
        <p:txBody>
          <a:bodyPr wrap="square">
            <a:spAutoFit/>
          </a:bodyPr>
          <a:lstStyle/>
          <a:p>
            <a:pPr marL="342900" indent="-342900" eaLnBrk="0" hangingPunct="0">
              <a:spcBef>
                <a:spcPct val="20000"/>
              </a:spcBef>
              <a:buFont typeface="Arial" charset="0"/>
            </a:pPr>
            <a:endParaRPr lang="en-US" sz="3200" dirty="0">
              <a:latin typeface="+mn-lt"/>
            </a:endParaRPr>
          </a:p>
          <a:p>
            <a:pPr marL="342900" indent="-342900" eaLnBrk="0" hangingPunct="0">
              <a:spcBef>
                <a:spcPct val="20000"/>
              </a:spcBef>
              <a:buFont typeface="Arial" charset="0"/>
            </a:pPr>
            <a:r>
              <a:rPr lang="en-US" sz="3200" dirty="0">
                <a:latin typeface="+mn-lt"/>
              </a:rPr>
              <a:t>  Thread operations associated with a change in thread state are:</a:t>
            </a:r>
          </a:p>
          <a:p>
            <a:pPr marL="342900" indent="-342900" eaLnBrk="0" hangingPunct="0">
              <a:spcBef>
                <a:spcPct val="20000"/>
              </a:spcBef>
              <a:buFont typeface="Arial" charset="0"/>
            </a:pPr>
            <a:endParaRPr lang="en-US" sz="1500" dirty="0">
              <a:latin typeface="+mn-lt"/>
            </a:endParaRPr>
          </a:p>
          <a:p>
            <a:pPr lvl="3" indent="-282575">
              <a:buClr>
                <a:schemeClr val="accent1"/>
              </a:buClr>
              <a:buSzPct val="75000"/>
              <a:buFont typeface="Wingdings" pitchFamily="2" charset="2"/>
              <a:buChar char="n"/>
            </a:pPr>
            <a:r>
              <a:rPr lang="en-US" sz="2400" dirty="0">
                <a:solidFill>
                  <a:schemeClr val="tx1">
                    <a:lumMod val="85000"/>
                    <a:lumOff val="15000"/>
                  </a:schemeClr>
                </a:solidFill>
                <a:latin typeface="+mn-lt"/>
              </a:rPr>
              <a:t>Spawn</a:t>
            </a:r>
          </a:p>
          <a:p>
            <a:pPr lvl="3" indent="-282575">
              <a:buClr>
                <a:schemeClr val="accent1"/>
              </a:buClr>
              <a:buSzPct val="75000"/>
              <a:buFont typeface="Wingdings" pitchFamily="2" charset="2"/>
              <a:buChar char="n"/>
            </a:pPr>
            <a:r>
              <a:rPr lang="en-US" sz="2400" dirty="0">
                <a:solidFill>
                  <a:schemeClr val="tx1">
                    <a:lumMod val="85000"/>
                    <a:lumOff val="15000"/>
                  </a:schemeClr>
                </a:solidFill>
                <a:latin typeface="+mn-lt"/>
              </a:rPr>
              <a:t>Block</a:t>
            </a:r>
          </a:p>
          <a:p>
            <a:pPr lvl="3" indent="-282575">
              <a:buClr>
                <a:schemeClr val="accent1"/>
              </a:buClr>
              <a:buSzPct val="75000"/>
              <a:buFont typeface="Wingdings" pitchFamily="2" charset="2"/>
              <a:buChar char="n"/>
            </a:pPr>
            <a:r>
              <a:rPr lang="en-US" sz="2400" dirty="0">
                <a:solidFill>
                  <a:schemeClr val="tx1">
                    <a:lumMod val="85000"/>
                    <a:lumOff val="15000"/>
                  </a:schemeClr>
                </a:solidFill>
                <a:latin typeface="+mn-lt"/>
              </a:rPr>
              <a:t>Unblock</a:t>
            </a:r>
          </a:p>
          <a:p>
            <a:pPr lvl="3" indent="-282575">
              <a:buClr>
                <a:schemeClr val="accent1"/>
              </a:buClr>
              <a:buSzPct val="75000"/>
              <a:buFont typeface="Wingdings" pitchFamily="2" charset="2"/>
              <a:buChar char="n"/>
            </a:pPr>
            <a:r>
              <a:rPr lang="en-US" sz="2400" dirty="0">
                <a:solidFill>
                  <a:schemeClr val="tx1">
                    <a:lumMod val="85000"/>
                    <a:lumOff val="15000"/>
                  </a:schemeClr>
                </a:solidFill>
                <a:latin typeface="+mn-lt"/>
              </a:rPr>
              <a:t>Finish</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3529" t="10909" r="12941" b="18182"/>
          <a:stretch>
            <a:fillRect/>
          </a:stretch>
        </p:blipFill>
        <p:spPr>
          <a:xfrm>
            <a:off x="1981200" y="609600"/>
            <a:ext cx="5410127" cy="5943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4.pdf"/>
          <p:cNvPicPr>
            <a:picLocks noChangeAspect="1"/>
          </p:cNvPicPr>
          <p:nvPr/>
        </p:nvPicPr>
        <p:blipFill>
          <a:blip r:embed="rId3"/>
          <a:srcRect t="14545" b="36364"/>
          <a:stretch>
            <a:fillRect/>
          </a:stretch>
        </p:blipFill>
        <p:spPr>
          <a:xfrm>
            <a:off x="-381000" y="609600"/>
            <a:ext cx="9835582" cy="6248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991548"/>
          </a:xfrm>
        </p:spPr>
        <p:txBody>
          <a:bodyPr/>
          <a:lstStyle/>
          <a:p>
            <a:r>
              <a:rPr lang="en-US" b="1" dirty="0">
                <a:solidFill>
                  <a:schemeClr val="accent1">
                    <a:lumMod val="50000"/>
                  </a:schemeClr>
                </a:solidFill>
              </a:rPr>
              <a:t>Thread Synchronization</a:t>
            </a:r>
          </a:p>
        </p:txBody>
      </p:sp>
      <p:sp>
        <p:nvSpPr>
          <p:cNvPr id="3" name="Content Placeholder 2"/>
          <p:cNvSpPr>
            <a:spLocks noGrp="1"/>
          </p:cNvSpPr>
          <p:nvPr>
            <p:ph sz="half" idx="1"/>
          </p:nvPr>
        </p:nvSpPr>
        <p:spPr>
          <a:xfrm>
            <a:off x="658904" y="2286000"/>
            <a:ext cx="7951696" cy="3840163"/>
          </a:xfrm>
        </p:spPr>
        <p:txBody>
          <a:bodyPr>
            <a:noAutofit/>
          </a:bodyPr>
          <a:lstStyle/>
          <a:p>
            <a:r>
              <a:rPr lang="en-US" sz="3000" dirty="0"/>
              <a:t>It is necessary to synchronize the activities of the various threads</a:t>
            </a:r>
          </a:p>
          <a:p>
            <a:pPr lvl="3"/>
            <a:r>
              <a:rPr lang="en-US" sz="2800" dirty="0"/>
              <a:t>all threads of a process share the same address space and other resources</a:t>
            </a:r>
          </a:p>
          <a:p>
            <a:pPr lvl="3"/>
            <a:r>
              <a:rPr lang="en-US" sz="2800" dirty="0"/>
              <a:t>any alteration of a resource by one thread affects the other threads in the same process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sz="4800" b="1" dirty="0">
                <a:solidFill>
                  <a:schemeClr val="tx1"/>
                </a:solidFill>
              </a:rPr>
              <a:t>Types of Threads</a:t>
            </a:r>
          </a:p>
        </p:txBody>
      </p:sp>
      <p:graphicFrame>
        <p:nvGraphicFramePr>
          <p:cNvPr id="5" name="Content Placeholder 4"/>
          <p:cNvGraphicFramePr>
            <a:graphicFrameLocks noGrp="1"/>
          </p:cNvGraphicFramePr>
          <p:nvPr>
            <p:ph idx="4294967295"/>
          </p:nvPr>
        </p:nvGraphicFramePr>
        <p:xfrm>
          <a:off x="533400" y="1600200"/>
          <a:ext cx="8153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610600" cy="1143000"/>
          </a:xfrm>
        </p:spPr>
        <p:txBody>
          <a:bodyPr/>
          <a:lstStyle/>
          <a:p>
            <a:r>
              <a:rPr lang="en-US" b="1" dirty="0">
                <a:solidFill>
                  <a:schemeClr val="accent5">
                    <a:lumMod val="50000"/>
                  </a:schemeClr>
                </a:solidFill>
              </a:rPr>
              <a:t>User-Level Threads (ULTs)</a:t>
            </a:r>
          </a:p>
        </p:txBody>
      </p:sp>
      <p:sp>
        <p:nvSpPr>
          <p:cNvPr id="3" name="Content Placeholder 2"/>
          <p:cNvSpPr>
            <a:spLocks noGrp="1"/>
          </p:cNvSpPr>
          <p:nvPr>
            <p:ph idx="4294967295"/>
          </p:nvPr>
        </p:nvSpPr>
        <p:spPr>
          <a:xfrm>
            <a:off x="609600" y="2209800"/>
            <a:ext cx="3505200" cy="5791200"/>
          </a:xfrm>
        </p:spPr>
        <p:txBody>
          <a:bodyPr/>
          <a:lstStyle/>
          <a:p>
            <a:r>
              <a:rPr lang="en-US" sz="2800" dirty="0"/>
              <a:t>All thread management is done by the application</a:t>
            </a:r>
          </a:p>
          <a:p>
            <a:r>
              <a:rPr lang="en-US" sz="2800" dirty="0"/>
              <a:t>The kernel is not aware of the existence of threads</a:t>
            </a:r>
          </a:p>
          <a:p>
            <a:endParaRPr lang="en-US" dirty="0"/>
          </a:p>
        </p:txBody>
      </p:sp>
      <p:pic>
        <p:nvPicPr>
          <p:cNvPr id="5" name="Picture 4" descr="f5.pdf"/>
          <p:cNvPicPr>
            <a:picLocks noChangeAspect="1"/>
          </p:cNvPicPr>
          <p:nvPr/>
        </p:nvPicPr>
        <p:blipFill>
          <a:blip r:embed="rId3"/>
          <a:srcRect l="2727" t="10588" r="65455" b="35294"/>
          <a:stretch>
            <a:fillRect/>
          </a:stretch>
        </p:blipFill>
        <p:spPr>
          <a:xfrm>
            <a:off x="4267200" y="1143000"/>
            <a:ext cx="4191000" cy="55082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tretch>
            <a:fillRect/>
          </a:stretch>
        </p:blipFill>
        <p:spPr>
          <a:xfrm>
            <a:off x="533400" y="557645"/>
            <a:ext cx="8153400" cy="63003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a:ln>
                  <a:solidFill>
                    <a:schemeClr val="accent6">
                      <a:lumMod val="75000"/>
                    </a:schemeClr>
                  </a:solidFill>
                </a:ln>
                <a:solidFill>
                  <a:schemeClr val="accent6">
                    <a:lumMod val="50000"/>
                  </a:schemeClr>
                </a:solidFill>
              </a:rPr>
              <a:t>  </a:t>
            </a:r>
            <a:r>
              <a:rPr lang="en-US" b="1" dirty="0">
                <a:ln>
                  <a:solidFill>
                    <a:schemeClr val="accent6">
                      <a:lumMod val="75000"/>
                    </a:schemeClr>
                  </a:solidFill>
                </a:ln>
                <a:solidFill>
                  <a:schemeClr val="accent1">
                    <a:lumMod val="75000"/>
                  </a:schemeClr>
                </a:solidFill>
              </a:rPr>
              <a:t>Advantages of ULTs</a:t>
            </a:r>
          </a:p>
        </p:txBody>
      </p:sp>
      <p:graphicFrame>
        <p:nvGraphicFramePr>
          <p:cNvPr id="7" name="Content Placeholder 6"/>
          <p:cNvGraphicFramePr>
            <a:graphicFrameLocks noGrp="1"/>
          </p:cNvGraphicFramePr>
          <p:nvPr>
            <p:ph idx="4294967295"/>
          </p:nvPr>
        </p:nvGraphicFramePr>
        <p:xfrm>
          <a:off x="304800" y="1905000"/>
          <a:ext cx="7620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a:stretch>
            <a:fillRect/>
          </a:stretch>
        </p:blipFill>
        <p:spPr>
          <a:xfrm>
            <a:off x="7162800" y="4876800"/>
            <a:ext cx="1596025" cy="1640983"/>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b="1" dirty="0">
                <a:solidFill>
                  <a:schemeClr val="accent1">
                    <a:lumMod val="50000"/>
                  </a:schemeClr>
                </a:solidFill>
              </a:rPr>
              <a:t>Processes and Threads</a:t>
            </a:r>
          </a:p>
        </p:txBody>
      </p:sp>
      <p:sp>
        <p:nvSpPr>
          <p:cNvPr id="11" name="Text Placeholder 10"/>
          <p:cNvSpPr>
            <a:spLocks noGrp="1"/>
          </p:cNvSpPr>
          <p:nvPr>
            <p:ph type="body" idx="1"/>
          </p:nvPr>
        </p:nvSpPr>
        <p:spPr>
          <a:xfrm>
            <a:off x="685800" y="2209800"/>
            <a:ext cx="3657600" cy="730415"/>
          </a:xfrm>
        </p:spPr>
        <p:txBody>
          <a:bodyPr/>
          <a:lstStyle/>
          <a:p>
            <a:r>
              <a:rPr lang="en-US" dirty="0"/>
              <a:t>Resource Ownership</a:t>
            </a:r>
          </a:p>
        </p:txBody>
      </p:sp>
      <p:sp>
        <p:nvSpPr>
          <p:cNvPr id="3" name="Content Placeholder 2"/>
          <p:cNvSpPr>
            <a:spLocks noGrp="1"/>
          </p:cNvSpPr>
          <p:nvPr>
            <p:ph sz="half" idx="2"/>
          </p:nvPr>
        </p:nvSpPr>
        <p:spPr>
          <a:xfrm>
            <a:off x="457200" y="2971800"/>
            <a:ext cx="3657600" cy="3633788"/>
          </a:xfrm>
        </p:spPr>
        <p:txBody>
          <a:bodyPr>
            <a:normAutofit/>
          </a:bodyPr>
          <a:lstStyle/>
          <a:p>
            <a:pPr lvl="1">
              <a:buNone/>
            </a:pPr>
            <a:r>
              <a:rPr lang="en-US" sz="2400" dirty="0"/>
              <a:t>    </a:t>
            </a:r>
            <a:r>
              <a:rPr lang="en-US" sz="2400" dirty="0">
                <a:solidFill>
                  <a:schemeClr val="tx1"/>
                </a:solidFill>
              </a:rPr>
              <a:t>Process includes a virtual address space to hold the process image</a:t>
            </a:r>
          </a:p>
          <a:p>
            <a:pPr lvl="2"/>
            <a:r>
              <a:rPr lang="en-US" sz="1800" dirty="0"/>
              <a:t>the OS performs a protection function to prevent unwanted interference between processes with respect to resources</a:t>
            </a:r>
          </a:p>
          <a:p>
            <a:endParaRPr lang="en-US" dirty="0"/>
          </a:p>
        </p:txBody>
      </p:sp>
      <p:sp>
        <p:nvSpPr>
          <p:cNvPr id="12" name="Text Placeholder 11"/>
          <p:cNvSpPr>
            <a:spLocks noGrp="1"/>
          </p:cNvSpPr>
          <p:nvPr>
            <p:ph type="body" sz="quarter" idx="3"/>
          </p:nvPr>
        </p:nvSpPr>
        <p:spPr>
          <a:xfrm>
            <a:off x="4800600" y="2209800"/>
            <a:ext cx="3657600" cy="730415"/>
          </a:xfrm>
        </p:spPr>
        <p:txBody>
          <a:bodyPr/>
          <a:lstStyle/>
          <a:p>
            <a:r>
              <a:rPr lang="en-US" dirty="0"/>
              <a:t>Scheduling/Execution</a:t>
            </a:r>
          </a:p>
        </p:txBody>
      </p:sp>
      <p:sp>
        <p:nvSpPr>
          <p:cNvPr id="5" name="TextBox 4"/>
          <p:cNvSpPr txBox="1"/>
          <p:nvPr/>
        </p:nvSpPr>
        <p:spPr>
          <a:xfrm>
            <a:off x="4648200" y="2971800"/>
            <a:ext cx="4114800" cy="2662267"/>
          </a:xfrm>
          <a:prstGeom prst="rect">
            <a:avLst/>
          </a:prstGeom>
          <a:noFill/>
        </p:spPr>
        <p:txBody>
          <a:bodyPr wrap="square" rtlCol="0">
            <a:spAutoFit/>
          </a:bodyPr>
          <a:lstStyle/>
          <a:p>
            <a:pPr lvl="1">
              <a:buNone/>
            </a:pPr>
            <a:r>
              <a:rPr lang="en-US" sz="2400" dirty="0">
                <a:latin typeface="+mn-lt"/>
              </a:rPr>
              <a:t>Follows an execution path that may be interleaved with other processes</a:t>
            </a:r>
          </a:p>
          <a:p>
            <a:pPr marL="860425" lvl="2" indent="-2825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a process has an execution state (Running, Ready, etc.) and a dispatching priority and is scheduled and dispatched by the OS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824788" cy="1067748"/>
          </a:xfrm>
        </p:spPr>
        <p:txBody>
          <a:bodyPr/>
          <a:lstStyle/>
          <a:p>
            <a:r>
              <a:rPr lang="en-US" b="1" dirty="0">
                <a:solidFill>
                  <a:schemeClr val="accent6">
                    <a:lumMod val="50000"/>
                  </a:schemeClr>
                </a:solidFill>
              </a:rPr>
              <a:t>Disadvantages of ULTs</a:t>
            </a:r>
          </a:p>
        </p:txBody>
      </p:sp>
      <p:sp>
        <p:nvSpPr>
          <p:cNvPr id="3" name="Content Placeholder 2"/>
          <p:cNvSpPr>
            <a:spLocks noGrp="1"/>
          </p:cNvSpPr>
          <p:nvPr>
            <p:ph idx="4294967295"/>
          </p:nvPr>
        </p:nvSpPr>
        <p:spPr>
          <a:xfrm>
            <a:off x="457200" y="2209800"/>
            <a:ext cx="8229600" cy="3733800"/>
          </a:xfrm>
        </p:spPr>
        <p:txBody>
          <a:bodyPr>
            <a:noAutofit/>
          </a:bodyPr>
          <a:lstStyle/>
          <a:p>
            <a:r>
              <a:rPr lang="en-US" sz="3000" dirty="0"/>
              <a:t>In a typical OS many system calls are blocking </a:t>
            </a:r>
          </a:p>
          <a:p>
            <a:pPr lvl="2">
              <a:buSzPct val="100000"/>
              <a:buFont typeface="Wingdings" charset="2"/>
              <a:buChar char="§"/>
            </a:pPr>
            <a:r>
              <a:rPr lang="en-US" sz="3000" dirty="0"/>
              <a:t>as a result, when a ULT executes a system call, not only is that thread blocked, but all of the threads within the process are blocked</a:t>
            </a:r>
          </a:p>
          <a:p>
            <a:r>
              <a:rPr lang="en-US" sz="3000" dirty="0"/>
              <a:t>In a pure ULT strategy, a multithreaded application cannot take advantage of multiprocessing</a:t>
            </a:r>
          </a:p>
        </p:txBody>
      </p:sp>
      <p:pic>
        <p:nvPicPr>
          <p:cNvPr id="10" name="Picture 9"/>
          <p:cNvPicPr>
            <a:picLocks noChangeAspect="1"/>
          </p:cNvPicPr>
          <p:nvPr/>
        </p:nvPicPr>
        <p:blipFill>
          <a:blip r:embed="rId3"/>
          <a:stretch>
            <a:fillRect/>
          </a:stretch>
        </p:blipFill>
        <p:spPr>
          <a:xfrm>
            <a:off x="7696200" y="5410200"/>
            <a:ext cx="1066800" cy="1088137"/>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6">
                    <a:lumMod val="50000"/>
                  </a:schemeClr>
                </a:solidFill>
                <a:effectLst>
                  <a:outerShdw blurRad="38100" dist="38100" dir="2700000" algn="tl">
                    <a:srgbClr val="000000">
                      <a:alpha val="43137"/>
                    </a:srgbClr>
                  </a:outerShdw>
                </a:effectLst>
              </a:rPr>
              <a:t>Overcoming ULT Disadvantages</a:t>
            </a:r>
          </a:p>
        </p:txBody>
      </p:sp>
      <p:graphicFrame>
        <p:nvGraphicFramePr>
          <p:cNvPr id="4" name="Content Placeholder 3"/>
          <p:cNvGraphicFramePr>
            <a:graphicFrameLocks noGrp="1"/>
          </p:cNvGraphicFramePr>
          <p:nvPr>
            <p:ph idx="4294967295"/>
          </p:nvPr>
        </p:nvGraphicFramePr>
        <p:xfrm>
          <a:off x="457200" y="2209800"/>
          <a:ext cx="8382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81000" y="4800600"/>
            <a:ext cx="1600200" cy="1692519"/>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8991600" cy="1143000"/>
          </a:xfrm>
        </p:spPr>
        <p:txBody>
          <a:bodyPr/>
          <a:lstStyle/>
          <a:p>
            <a:r>
              <a:rPr lang="en-US" sz="5000" b="1" dirty="0">
                <a:solidFill>
                  <a:schemeClr val="accent5">
                    <a:lumMod val="50000"/>
                  </a:schemeClr>
                </a:solidFill>
              </a:rPr>
              <a:t>Kernel-Level Threads (KLTs)</a:t>
            </a:r>
          </a:p>
        </p:txBody>
      </p:sp>
      <p:sp>
        <p:nvSpPr>
          <p:cNvPr id="3" name="Content Placeholder 2"/>
          <p:cNvSpPr>
            <a:spLocks noGrp="1"/>
          </p:cNvSpPr>
          <p:nvPr>
            <p:ph idx="4294967295"/>
          </p:nvPr>
        </p:nvSpPr>
        <p:spPr>
          <a:xfrm>
            <a:off x="4419600" y="2133600"/>
            <a:ext cx="4343400" cy="5334000"/>
          </a:xfrm>
        </p:spPr>
        <p:txBody>
          <a:bodyPr/>
          <a:lstStyle/>
          <a:p>
            <a:pPr marL="342900" lvl="1" indent="-342900">
              <a:buSzPct val="100000"/>
              <a:buFont typeface="Wingdings" charset="2"/>
              <a:buChar char="§"/>
            </a:pPr>
            <a:r>
              <a:rPr lang="en-US" sz="3000" dirty="0"/>
              <a:t>Thread management is done by the kernel</a:t>
            </a:r>
          </a:p>
          <a:p>
            <a:pPr marL="908050" lvl="3" indent="-342900">
              <a:buSzPct val="100000"/>
              <a:buFont typeface="Wingdings" charset="2"/>
              <a:buChar char="§"/>
            </a:pPr>
            <a:r>
              <a:rPr lang="en-US" sz="2600" dirty="0"/>
              <a:t>no thread management is done by the application</a:t>
            </a:r>
          </a:p>
          <a:p>
            <a:pPr lvl="2">
              <a:buSzPct val="100000"/>
              <a:buFont typeface="Wingdings" charset="2"/>
              <a:buChar char="§"/>
            </a:pPr>
            <a:r>
              <a:rPr lang="en-US" sz="2600" dirty="0"/>
              <a:t>Windows is an example of this approach</a:t>
            </a:r>
          </a:p>
          <a:p>
            <a:endParaRPr lang="en-US" dirty="0"/>
          </a:p>
        </p:txBody>
      </p:sp>
      <p:pic>
        <p:nvPicPr>
          <p:cNvPr id="5" name="Picture 4" descr="f5.pdf"/>
          <p:cNvPicPr>
            <a:picLocks noChangeAspect="1"/>
          </p:cNvPicPr>
          <p:nvPr/>
        </p:nvPicPr>
        <p:blipFill>
          <a:blip r:embed="rId3"/>
          <a:srcRect l="35455" t="14118" r="34545" b="35294"/>
          <a:stretch>
            <a:fillRect/>
          </a:stretch>
        </p:blipFill>
        <p:spPr>
          <a:xfrm>
            <a:off x="457200" y="1524000"/>
            <a:ext cx="3909233" cy="5093962"/>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chemeClr val="accent1">
                    <a:lumMod val="50000"/>
                  </a:schemeClr>
                </a:solidFill>
              </a:rPr>
              <a:t>Advantages of KLTs</a:t>
            </a:r>
          </a:p>
        </p:txBody>
      </p:sp>
      <p:sp>
        <p:nvSpPr>
          <p:cNvPr id="3" name="Content Placeholder 2"/>
          <p:cNvSpPr>
            <a:spLocks noGrp="1"/>
          </p:cNvSpPr>
          <p:nvPr>
            <p:ph idx="4294967295"/>
          </p:nvPr>
        </p:nvSpPr>
        <p:spPr>
          <a:xfrm>
            <a:off x="609600" y="2286000"/>
            <a:ext cx="8077200" cy="3840163"/>
          </a:xfrm>
        </p:spPr>
        <p:txBody>
          <a:bodyPr/>
          <a:lstStyle/>
          <a:p>
            <a:r>
              <a:rPr lang="en-NZ" sz="2800" dirty="0"/>
              <a:t>The kernel can simultaneously schedule multiple threads from the same process on multiple processors </a:t>
            </a:r>
          </a:p>
          <a:p>
            <a:r>
              <a:rPr lang="en-NZ" sz="2800" dirty="0"/>
              <a:t>If one thread in a process is blocked, the kernel can schedule another thread of the same process</a:t>
            </a:r>
          </a:p>
          <a:p>
            <a:r>
              <a:rPr lang="en-NZ" sz="2800" dirty="0"/>
              <a:t> Kernel routines can be multithreaded</a:t>
            </a:r>
          </a:p>
          <a:p>
            <a:endParaRPr lang="en-NZ" dirty="0"/>
          </a:p>
        </p:txBody>
      </p:sp>
      <p:pic>
        <p:nvPicPr>
          <p:cNvPr id="10" name="Picture 9"/>
          <p:cNvPicPr>
            <a:picLocks noChangeAspect="1"/>
          </p:cNvPicPr>
          <p:nvPr/>
        </p:nvPicPr>
        <p:blipFill>
          <a:blip r:embed="rId3"/>
          <a:stretch>
            <a:fillRect/>
          </a:stretch>
        </p:blipFill>
        <p:spPr>
          <a:xfrm rot="791239">
            <a:off x="7134946" y="5011110"/>
            <a:ext cx="1321322" cy="124460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57200"/>
            <a:ext cx="8686800" cy="1143000"/>
          </a:xfrm>
        </p:spPr>
        <p:txBody>
          <a:bodyPr/>
          <a:lstStyle/>
          <a:p>
            <a:r>
              <a:rPr lang="en-NZ" b="1" dirty="0">
                <a:solidFill>
                  <a:schemeClr val="accent1">
                    <a:lumMod val="50000"/>
                  </a:schemeClr>
                </a:solidFill>
              </a:rPr>
              <a:t>Disadvantage of KLTs</a:t>
            </a:r>
          </a:p>
        </p:txBody>
      </p:sp>
      <p:sp>
        <p:nvSpPr>
          <p:cNvPr id="3" name="Content Placeholder 2"/>
          <p:cNvSpPr>
            <a:spLocks noGrp="1"/>
          </p:cNvSpPr>
          <p:nvPr>
            <p:ph idx="4294967295"/>
          </p:nvPr>
        </p:nvSpPr>
        <p:spPr>
          <a:xfrm>
            <a:off x="1295400" y="1752600"/>
            <a:ext cx="6197600" cy="3840163"/>
          </a:xfrm>
        </p:spPr>
        <p:txBody>
          <a:bodyPr/>
          <a:lstStyle/>
          <a:p>
            <a:pPr>
              <a:buClr>
                <a:schemeClr val="accent1">
                  <a:lumMod val="50000"/>
                </a:schemeClr>
              </a:buClr>
              <a:buSzPct val="105000"/>
              <a:buFont typeface="Wingdings" charset="2"/>
              <a:buChar char="✽"/>
            </a:pPr>
            <a:r>
              <a:rPr lang="en-NZ" b="1" dirty="0"/>
              <a:t>The transfer of control from one thread to another within the same process requires a mode switch to the kernel</a:t>
            </a:r>
          </a:p>
        </p:txBody>
      </p:sp>
      <p:pic>
        <p:nvPicPr>
          <p:cNvPr id="7" name="Picture 6"/>
          <p:cNvPicPr>
            <a:picLocks noChangeAspect="1"/>
          </p:cNvPicPr>
          <p:nvPr/>
        </p:nvPicPr>
        <p:blipFill>
          <a:blip r:embed="rId3"/>
          <a:srcRect r="3013" b="15824"/>
          <a:stretch>
            <a:fillRect/>
          </a:stretch>
        </p:blipFill>
        <p:spPr>
          <a:xfrm>
            <a:off x="533400" y="3276600"/>
            <a:ext cx="7990469" cy="1320255"/>
          </a:xfrm>
          <a:prstGeom prst="rect">
            <a:avLst/>
          </a:prstGeom>
          <a:ln w="22225">
            <a:solidFill>
              <a:schemeClr val="tx1"/>
            </a:solidFill>
          </a:ln>
        </p:spPr>
      </p:pic>
      <p:sp>
        <p:nvSpPr>
          <p:cNvPr id="8" name="Rectangle 7"/>
          <p:cNvSpPr/>
          <p:nvPr/>
        </p:nvSpPr>
        <p:spPr>
          <a:xfrm>
            <a:off x="1676400" y="5029200"/>
            <a:ext cx="6096000" cy="646331"/>
          </a:xfrm>
          <a:prstGeom prst="rect">
            <a:avLst/>
          </a:prstGeom>
        </p:spPr>
        <p:txBody>
          <a:bodyPr wrap="square">
            <a:spAutoFit/>
          </a:bodyPr>
          <a:lstStyle/>
          <a:p>
            <a:pPr algn="ctr"/>
            <a:r>
              <a:rPr lang="en-US" b="1" dirty="0">
                <a:latin typeface="+mn-lt"/>
              </a:rPr>
              <a:t>Table 4.1    </a:t>
            </a:r>
          </a:p>
          <a:p>
            <a:pPr algn="ctr"/>
            <a:r>
              <a:rPr lang="en-US" b="1" dirty="0">
                <a:latin typeface="+mn-lt"/>
              </a:rPr>
              <a:t>Thread and Process Operation Latencies (</a:t>
            </a:r>
            <a:r>
              <a:rPr lang="en-US" b="1" dirty="0" err="1">
                <a:latin typeface="+mn-lt"/>
                <a:sym typeface="Symbol"/>
              </a:rPr>
              <a:t></a:t>
            </a:r>
            <a:r>
              <a:rPr lang="en-US" b="1" dirty="0" err="1">
                <a:latin typeface="+mn-lt"/>
              </a:rPr>
              <a:t>s</a:t>
            </a:r>
            <a:r>
              <a:rPr lang="en-US" b="1" dirty="0"/>
              <a:t>) </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mv="urn:schemas-microsoft-com:mac:vml" xmlns="">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sz="5000" b="1" dirty="0">
                <a:solidFill>
                  <a:schemeClr val="accent5">
                    <a:lumMod val="50000"/>
                  </a:schemeClr>
                </a:solidFill>
              </a:rPr>
              <a:t>Combined Approaches</a:t>
            </a:r>
          </a:p>
        </p:txBody>
      </p:sp>
      <p:sp>
        <p:nvSpPr>
          <p:cNvPr id="3" name="Content Placeholder 2"/>
          <p:cNvSpPr>
            <a:spLocks noGrp="1"/>
          </p:cNvSpPr>
          <p:nvPr>
            <p:ph idx="4294967295"/>
          </p:nvPr>
        </p:nvSpPr>
        <p:spPr>
          <a:xfrm>
            <a:off x="304800" y="2286000"/>
            <a:ext cx="4419600" cy="4800600"/>
          </a:xfrm>
        </p:spPr>
        <p:txBody>
          <a:bodyPr/>
          <a:lstStyle/>
          <a:p>
            <a:r>
              <a:rPr lang="en-US" sz="2600" dirty="0"/>
              <a:t>Thread creation is done in the user space</a:t>
            </a:r>
          </a:p>
          <a:p>
            <a:r>
              <a:rPr lang="en-US" sz="2600" dirty="0"/>
              <a:t>Bulk of scheduling and synchronization of threads is by the application</a:t>
            </a:r>
          </a:p>
          <a:p>
            <a:r>
              <a:rPr lang="en-US" sz="2600" dirty="0"/>
              <a:t>Solaris is an example</a:t>
            </a:r>
          </a:p>
          <a:p>
            <a:endParaRPr lang="en-US" dirty="0"/>
          </a:p>
        </p:txBody>
      </p:sp>
      <p:pic>
        <p:nvPicPr>
          <p:cNvPr id="5" name="Picture 4" descr="f5.pdf"/>
          <p:cNvPicPr>
            <a:picLocks noChangeAspect="1"/>
          </p:cNvPicPr>
          <p:nvPr/>
        </p:nvPicPr>
        <p:blipFill>
          <a:blip r:embed="rId3"/>
          <a:srcRect l="65455" t="10588" r="2727" b="35294"/>
          <a:stretch>
            <a:fillRect/>
          </a:stretch>
        </p:blipFill>
        <p:spPr>
          <a:xfrm>
            <a:off x="4724400" y="1143000"/>
            <a:ext cx="4192590" cy="5510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506" r="3013" b="5353"/>
          <a:stretch>
            <a:fillRect/>
          </a:stretch>
        </p:blipFill>
        <p:spPr>
          <a:xfrm>
            <a:off x="658862" y="914380"/>
            <a:ext cx="7952903" cy="4436530"/>
          </a:xfrm>
          <a:prstGeom prst="rect">
            <a:avLst/>
          </a:prstGeom>
          <a:ln w="19050">
            <a:solidFill>
              <a:schemeClr val="tx1"/>
            </a:solidFill>
          </a:ln>
        </p:spPr>
      </p:pic>
      <p:sp>
        <p:nvSpPr>
          <p:cNvPr id="9" name="Rectangle 8"/>
          <p:cNvSpPr/>
          <p:nvPr/>
        </p:nvSpPr>
        <p:spPr>
          <a:xfrm>
            <a:off x="1295400" y="5638800"/>
            <a:ext cx="6705600" cy="646331"/>
          </a:xfrm>
          <a:prstGeom prst="rect">
            <a:avLst/>
          </a:prstGeom>
        </p:spPr>
        <p:txBody>
          <a:bodyPr wrap="square">
            <a:spAutoFit/>
          </a:bodyPr>
          <a:lstStyle/>
          <a:p>
            <a:pPr algn="ctr"/>
            <a:r>
              <a:rPr lang="en-US" b="1" dirty="0">
                <a:latin typeface="+mn-lt"/>
              </a:rPr>
              <a:t>Table 4.2    </a:t>
            </a:r>
          </a:p>
          <a:p>
            <a:pPr algn="ctr"/>
            <a:r>
              <a:rPr lang="en-US" b="1" dirty="0">
                <a:latin typeface="+mn-lt"/>
              </a:rPr>
              <a:t>Relationship between Threads and Processes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7.pdf"/>
          <p:cNvPicPr>
            <a:picLocks noChangeAspect="1"/>
          </p:cNvPicPr>
          <p:nvPr/>
        </p:nvPicPr>
        <p:blipFill>
          <a:blip r:embed="rId3"/>
          <a:srcRect l="16471" t="2727" r="14118" b="53636"/>
          <a:stretch>
            <a:fillRect/>
          </a:stretch>
        </p:blipFill>
        <p:spPr>
          <a:xfrm>
            <a:off x="152400" y="533400"/>
            <a:ext cx="4927250" cy="4008714"/>
          </a:xfrm>
          <a:prstGeom prst="rect">
            <a:avLst/>
          </a:prstGeom>
        </p:spPr>
      </p:pic>
      <p:pic>
        <p:nvPicPr>
          <p:cNvPr id="3" name="Picture 2" descr="f7.pdf"/>
          <p:cNvPicPr>
            <a:picLocks noChangeAspect="1"/>
          </p:cNvPicPr>
          <p:nvPr/>
        </p:nvPicPr>
        <p:blipFill>
          <a:blip r:embed="rId4"/>
          <a:srcRect l="16471" t="46364" r="16471" b="2727"/>
          <a:stretch>
            <a:fillRect/>
          </a:stretch>
        </p:blipFill>
        <p:spPr>
          <a:xfrm>
            <a:off x="4648200" y="2619984"/>
            <a:ext cx="4313668" cy="42380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25455" b="13636"/>
          <a:stretch>
            <a:fillRect/>
          </a:stretch>
        </p:blipFill>
        <p:spPr>
          <a:xfrm>
            <a:off x="735991" y="457200"/>
            <a:ext cx="8120200" cy="6400800"/>
          </a:xfrm>
          <a:prstGeom prst="rect">
            <a:avLst/>
          </a:prstGeom>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067748"/>
          </a:xfrm>
        </p:spPr>
        <p:txBody>
          <a:bodyPr/>
          <a:lstStyle/>
          <a:p>
            <a:r>
              <a:rPr lang="en-US" b="1" dirty="0">
                <a:solidFill>
                  <a:schemeClr val="accent1">
                    <a:lumMod val="50000"/>
                  </a:schemeClr>
                </a:solidFill>
              </a:rPr>
              <a:t>Applications That Benefit</a:t>
            </a:r>
          </a:p>
        </p:txBody>
      </p:sp>
      <p:sp>
        <p:nvSpPr>
          <p:cNvPr id="3" name="Content Placeholder 2"/>
          <p:cNvSpPr>
            <a:spLocks noGrp="1"/>
          </p:cNvSpPr>
          <p:nvPr>
            <p:ph idx="4294967295"/>
          </p:nvPr>
        </p:nvSpPr>
        <p:spPr>
          <a:xfrm>
            <a:off x="685800" y="2286000"/>
            <a:ext cx="7924800" cy="4267200"/>
          </a:xfrm>
        </p:spPr>
        <p:txBody>
          <a:bodyPr>
            <a:normAutofit lnSpcReduction="10000"/>
          </a:bodyPr>
          <a:lstStyle/>
          <a:p>
            <a:pPr>
              <a:buSzPct val="110000"/>
              <a:buFont typeface="Wingdings" charset="2"/>
              <a:buChar char="§"/>
            </a:pPr>
            <a:r>
              <a:rPr lang="en-US" sz="2800" dirty="0"/>
              <a:t>Multithreaded native applications</a:t>
            </a:r>
          </a:p>
          <a:p>
            <a:pPr lvl="2">
              <a:buSzPct val="110000"/>
              <a:buFont typeface="Wingdings" charset="2"/>
              <a:buChar char="§"/>
            </a:pPr>
            <a:r>
              <a:rPr lang="en-US" sz="2400" dirty="0"/>
              <a:t>characterized by having a small number of highly threaded processes</a:t>
            </a:r>
          </a:p>
          <a:p>
            <a:pPr>
              <a:buSzPct val="110000"/>
              <a:buFont typeface="Wingdings" charset="2"/>
              <a:buChar char="§"/>
            </a:pPr>
            <a:r>
              <a:rPr lang="en-US" sz="2800" dirty="0"/>
              <a:t>Multiprocess applications</a:t>
            </a:r>
          </a:p>
          <a:p>
            <a:pPr lvl="2">
              <a:buSzPct val="110000"/>
              <a:buFont typeface="Wingdings" charset="2"/>
              <a:buChar char="§"/>
            </a:pPr>
            <a:r>
              <a:rPr lang="en-US" sz="2400" dirty="0"/>
              <a:t>characterized by the presence of many single-threaded processes</a:t>
            </a:r>
          </a:p>
          <a:p>
            <a:pPr>
              <a:buSzPct val="110000"/>
              <a:buFont typeface="Wingdings" charset="2"/>
              <a:buChar char="§"/>
            </a:pPr>
            <a:r>
              <a:rPr lang="en-US" sz="2800" dirty="0"/>
              <a:t>Java applications</a:t>
            </a:r>
          </a:p>
          <a:p>
            <a:pPr>
              <a:buSzPct val="110000"/>
              <a:buFont typeface="Wingdings" charset="2"/>
              <a:buChar char="§"/>
            </a:pPr>
            <a:r>
              <a:rPr lang="en-US" sz="2800" dirty="0"/>
              <a:t>Multiinstance applications</a:t>
            </a:r>
          </a:p>
          <a:p>
            <a:pPr lvl="2">
              <a:buSzPct val="110000"/>
              <a:buFont typeface="Wingdings" charset="2"/>
              <a:buChar char="§"/>
            </a:pPr>
            <a:r>
              <a:rPr lang="en-US" sz="2378" dirty="0"/>
              <a:t>multiple instances of the application in parallel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Processes and Threads</a:t>
            </a:r>
          </a:p>
        </p:txBody>
      </p:sp>
      <p:sp>
        <p:nvSpPr>
          <p:cNvPr id="3" name="Content Placeholder 2"/>
          <p:cNvSpPr>
            <a:spLocks noGrp="1"/>
          </p:cNvSpPr>
          <p:nvPr>
            <p:ph sz="half" idx="1"/>
          </p:nvPr>
        </p:nvSpPr>
        <p:spPr>
          <a:xfrm>
            <a:off x="457200" y="2286000"/>
            <a:ext cx="8382000" cy="4572000"/>
          </a:xfrm>
        </p:spPr>
        <p:txBody>
          <a:bodyPr>
            <a:normAutofit/>
          </a:bodyPr>
          <a:lstStyle/>
          <a:p>
            <a:r>
              <a:rPr lang="en-US" sz="2800" dirty="0"/>
              <a:t>The unit of dispatching is referred to as a </a:t>
            </a:r>
            <a:r>
              <a:rPr lang="en-US" sz="2800" b="1" i="1" dirty="0"/>
              <a:t>thread </a:t>
            </a:r>
            <a:r>
              <a:rPr lang="en-US" sz="2800" dirty="0"/>
              <a:t>or </a:t>
            </a:r>
            <a:r>
              <a:rPr lang="en-US" sz="2800" b="1" i="1" dirty="0"/>
              <a:t>lightweight process</a:t>
            </a:r>
          </a:p>
          <a:p>
            <a:r>
              <a:rPr lang="en-US" sz="2800" dirty="0"/>
              <a:t>The unit of resource ownership is referred to as a </a:t>
            </a:r>
            <a:r>
              <a:rPr lang="en-US" sz="2800" b="1" i="1" dirty="0"/>
              <a:t>process</a:t>
            </a:r>
            <a:r>
              <a:rPr lang="en-US" sz="2800" dirty="0"/>
              <a:t> or </a:t>
            </a:r>
            <a:r>
              <a:rPr lang="en-US" sz="2800" b="1" i="1" dirty="0"/>
              <a:t>task</a:t>
            </a:r>
          </a:p>
          <a:p>
            <a:r>
              <a:rPr lang="en-NZ" sz="2800" b="1" i="1" dirty="0"/>
              <a:t>Multithreading - </a:t>
            </a:r>
            <a:r>
              <a:rPr lang="en-NZ" sz="2800" dirty="0"/>
              <a:t>The ability of an OS to support multiple, concurrent paths of execution within a single process</a:t>
            </a:r>
            <a:endParaRPr lang="en-US" sz="2800" dirty="0"/>
          </a:p>
          <a:p>
            <a:endParaRPr lang="en-US" b="1" dirty="0"/>
          </a:p>
          <a:p>
            <a:endParaRPr lang="en-US" dirty="0"/>
          </a:p>
        </p:txBody>
      </p:sp>
      <p:pic>
        <p:nvPicPr>
          <p:cNvPr id="5" name="Picture 4"/>
          <p:cNvPicPr>
            <a:picLocks noChangeAspect="1"/>
          </p:cNvPicPr>
          <p:nvPr/>
        </p:nvPicPr>
        <p:blipFill>
          <a:blip r:embed="rId3"/>
          <a:stretch>
            <a:fillRect/>
          </a:stretch>
        </p:blipFill>
        <p:spPr>
          <a:xfrm>
            <a:off x="609600" y="533400"/>
            <a:ext cx="757152" cy="1305316"/>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200" y="533400"/>
            <a:ext cx="7824788" cy="1068387"/>
          </a:xfrm>
        </p:spPr>
        <p:txBody>
          <a:bodyPr/>
          <a:lstStyle/>
          <a:p>
            <a:pPr algn="l"/>
            <a:r>
              <a:rPr lang="en-US" b="1" dirty="0">
                <a:solidFill>
                  <a:schemeClr val="accent6">
                    <a:lumMod val="75000"/>
                  </a:schemeClr>
                </a:solidFill>
              </a:rPr>
              <a:t>Valve Game Software</a:t>
            </a:r>
          </a:p>
        </p:txBody>
      </p:sp>
      <p:pic>
        <p:nvPicPr>
          <p:cNvPr id="4" name="Picture 3" descr="f9.pdf"/>
          <p:cNvPicPr>
            <a:picLocks noChangeAspect="1"/>
          </p:cNvPicPr>
          <p:nvPr/>
        </p:nvPicPr>
        <p:blipFill>
          <a:blip r:embed="rId3"/>
          <a:stretch>
            <a:fillRect/>
          </a:stretch>
        </p:blipFill>
        <p:spPr>
          <a:xfrm>
            <a:off x="1627909" y="-515470"/>
            <a:ext cx="5992091" cy="7754470"/>
          </a:xfrm>
          <a:prstGeom prst="rect">
            <a:avLst/>
          </a:prstGeom>
        </p:spPr>
      </p:pic>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chemeClr val="accent1">
                    <a:lumMod val="50000"/>
                  </a:schemeClr>
                </a:solidFill>
              </a:rPr>
              <a:t>Windows 8 Process and </a:t>
            </a:r>
            <a:br>
              <a:rPr lang="en-US" b="1" dirty="0">
                <a:solidFill>
                  <a:schemeClr val="accent1">
                    <a:lumMod val="50000"/>
                  </a:schemeClr>
                </a:solidFill>
              </a:rPr>
            </a:br>
            <a:r>
              <a:rPr lang="en-US" b="1" dirty="0">
                <a:solidFill>
                  <a:schemeClr val="accent1">
                    <a:lumMod val="50000"/>
                  </a:schemeClr>
                </a:solidFill>
              </a:rPr>
              <a:t>Thread Management</a:t>
            </a:r>
          </a:p>
        </p:txBody>
      </p:sp>
      <p:sp>
        <p:nvSpPr>
          <p:cNvPr id="4" name="Content Placeholder 3"/>
          <p:cNvSpPr>
            <a:spLocks noGrp="1"/>
          </p:cNvSpPr>
          <p:nvPr>
            <p:ph sz="half" idx="1"/>
          </p:nvPr>
        </p:nvSpPr>
        <p:spPr/>
        <p:txBody>
          <a:bodyPr/>
          <a:lstStyle/>
          <a:p>
            <a:r>
              <a:rPr lang="en-US" dirty="0"/>
              <a:t>An </a:t>
            </a:r>
            <a:r>
              <a:rPr lang="en-US" b="1" dirty="0"/>
              <a:t>application </a:t>
            </a:r>
            <a:r>
              <a:rPr lang="en-US" dirty="0"/>
              <a:t>consists of one or more processes</a:t>
            </a:r>
          </a:p>
          <a:p>
            <a:r>
              <a:rPr lang="en-US" dirty="0"/>
              <a:t>Each </a:t>
            </a:r>
            <a:r>
              <a:rPr lang="en-US" b="1" dirty="0"/>
              <a:t>process </a:t>
            </a:r>
            <a:r>
              <a:rPr lang="en-US" dirty="0"/>
              <a:t>provides the resources needed to execute a program</a:t>
            </a:r>
          </a:p>
          <a:p>
            <a:r>
              <a:rPr lang="en-US" dirty="0"/>
              <a:t>A </a:t>
            </a:r>
            <a:r>
              <a:rPr lang="en-US" b="1" dirty="0"/>
              <a:t>thread </a:t>
            </a:r>
            <a:r>
              <a:rPr lang="en-US" dirty="0"/>
              <a:t>is the entity within a process that can be scheduled for execution</a:t>
            </a:r>
          </a:p>
          <a:p>
            <a:r>
              <a:rPr lang="en-US" dirty="0"/>
              <a:t>A </a:t>
            </a:r>
            <a:r>
              <a:rPr lang="en-US" b="1" dirty="0"/>
              <a:t>job object </a:t>
            </a:r>
            <a:r>
              <a:rPr lang="en-US" dirty="0"/>
              <a:t>allows groups of process to be managed as a unit</a:t>
            </a:r>
          </a:p>
        </p:txBody>
      </p:sp>
      <p:sp>
        <p:nvSpPr>
          <p:cNvPr id="5" name="Content Placeholder 4"/>
          <p:cNvSpPr>
            <a:spLocks noGrp="1"/>
          </p:cNvSpPr>
          <p:nvPr>
            <p:ph sz="half" idx="2"/>
          </p:nvPr>
        </p:nvSpPr>
        <p:spPr/>
        <p:txBody>
          <a:bodyPr/>
          <a:lstStyle/>
          <a:p>
            <a:r>
              <a:rPr lang="en-US" dirty="0"/>
              <a:t>A </a:t>
            </a:r>
            <a:r>
              <a:rPr lang="en-US" b="1" dirty="0"/>
              <a:t>thread pool </a:t>
            </a:r>
            <a:r>
              <a:rPr lang="en-US" dirty="0"/>
              <a:t>is a collection of worker threads that efficiently execute asynchronous callbacks on behalf of the application</a:t>
            </a:r>
          </a:p>
          <a:p>
            <a:r>
              <a:rPr lang="en-US" dirty="0"/>
              <a:t>A </a:t>
            </a:r>
            <a:r>
              <a:rPr lang="en-US" b="1" dirty="0"/>
              <a:t>fiber </a:t>
            </a:r>
            <a:r>
              <a:rPr lang="en-US" dirty="0"/>
              <a:t>is a unit of execution that must be manually scheduled by the application</a:t>
            </a:r>
          </a:p>
          <a:p>
            <a:r>
              <a:rPr lang="en-US" b="1" dirty="0"/>
              <a:t>User-mode scheduling (UMS) </a:t>
            </a:r>
            <a:r>
              <a:rPr lang="en-US" dirty="0"/>
              <a:t>is a lightweight mechanism that applications can use to schedule their own threads</a:t>
            </a:r>
            <a:endParaRPr lang="en-US" b="1"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a:solidFill>
                    <a:schemeClr val="accent1">
                      <a:lumMod val="50000"/>
                    </a:schemeClr>
                  </a:solidFill>
                </a:ln>
                <a:solidFill>
                  <a:schemeClr val="accent1">
                    <a:lumMod val="75000"/>
                  </a:schemeClr>
                </a:solidFill>
              </a:rPr>
              <a:t>Changes in Windows 8</a:t>
            </a:r>
          </a:p>
        </p:txBody>
      </p:sp>
      <p:sp>
        <p:nvSpPr>
          <p:cNvPr id="8" name="Content Placeholder 7"/>
          <p:cNvSpPr>
            <a:spLocks noGrp="1"/>
          </p:cNvSpPr>
          <p:nvPr>
            <p:ph sz="half" idx="1"/>
          </p:nvPr>
        </p:nvSpPr>
        <p:spPr>
          <a:xfrm>
            <a:off x="609600" y="2133600"/>
            <a:ext cx="8180296" cy="4419600"/>
          </a:xfrm>
        </p:spPr>
        <p:txBody>
          <a:bodyPr>
            <a:normAutofit fontScale="70000" lnSpcReduction="20000"/>
          </a:bodyPr>
          <a:lstStyle/>
          <a:p>
            <a:r>
              <a:rPr lang="en-US" sz="2800" dirty="0"/>
              <a:t>Changes the traditional Windows approach to managing background tasks and application lifecycles</a:t>
            </a:r>
          </a:p>
          <a:p>
            <a:r>
              <a:rPr lang="en-US" sz="2811" dirty="0"/>
              <a:t>Developers are now responsible for managing the state of their individual applications</a:t>
            </a:r>
          </a:p>
          <a:p>
            <a:r>
              <a:rPr lang="en-US" sz="2811" dirty="0"/>
              <a:t>In the new Metro interface Windows 8 takes over the process lifecycle of an application</a:t>
            </a:r>
          </a:p>
          <a:p>
            <a:pPr lvl="2"/>
            <a:r>
              <a:rPr lang="en-US" sz="2824" dirty="0"/>
              <a:t>a limited number of applications can run alongside the main app in the Metro UI using the </a:t>
            </a:r>
            <a:r>
              <a:rPr lang="en-US" sz="2824" dirty="0" err="1"/>
              <a:t>SnapView</a:t>
            </a:r>
            <a:r>
              <a:rPr lang="en-US" sz="2824" dirty="0"/>
              <a:t> functionality</a:t>
            </a:r>
          </a:p>
          <a:p>
            <a:pPr lvl="2"/>
            <a:r>
              <a:rPr lang="en-US" sz="2824" dirty="0"/>
              <a:t>only one Store application can run at one time</a:t>
            </a:r>
          </a:p>
          <a:p>
            <a:r>
              <a:rPr lang="en-US" sz="2811" dirty="0"/>
              <a:t>Live Tiles give the appearance of applications constantly running on the system</a:t>
            </a:r>
          </a:p>
          <a:p>
            <a:pPr lvl="2"/>
            <a:r>
              <a:rPr lang="en-US" sz="2839" dirty="0"/>
              <a:t>in reality they receive push notifications and do not use system resources to display the dynamic content offered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n>
                  <a:solidFill>
                    <a:schemeClr val="accent1">
                      <a:lumMod val="50000"/>
                    </a:schemeClr>
                  </a:solidFill>
                </a:ln>
                <a:solidFill>
                  <a:schemeClr val="accent1">
                    <a:lumMod val="75000"/>
                  </a:schemeClr>
                </a:solidFill>
              </a:rPr>
              <a:t>Metro Interface</a:t>
            </a:r>
          </a:p>
        </p:txBody>
      </p:sp>
      <p:sp>
        <p:nvSpPr>
          <p:cNvPr id="9" name="Content Placeholder 8"/>
          <p:cNvSpPr>
            <a:spLocks noGrp="1"/>
          </p:cNvSpPr>
          <p:nvPr>
            <p:ph sz="half" idx="1"/>
          </p:nvPr>
        </p:nvSpPr>
        <p:spPr>
          <a:xfrm>
            <a:off x="658904" y="2286000"/>
            <a:ext cx="7951696" cy="4419600"/>
          </a:xfrm>
        </p:spPr>
        <p:txBody>
          <a:bodyPr>
            <a:normAutofit fontScale="77500" lnSpcReduction="20000"/>
          </a:bodyPr>
          <a:lstStyle/>
          <a:p>
            <a:r>
              <a:rPr lang="en-US" sz="2800" dirty="0"/>
              <a:t>Foreground application in the Metro interface has access to all of the processor, network, and disk resources available to the user</a:t>
            </a:r>
          </a:p>
          <a:p>
            <a:pPr lvl="2"/>
            <a:r>
              <a:rPr lang="en-US" sz="2588" dirty="0"/>
              <a:t>all other apps are suspended and have no access to these resources</a:t>
            </a:r>
          </a:p>
          <a:p>
            <a:r>
              <a:rPr lang="en-US" sz="2811" dirty="0"/>
              <a:t>When an app enters a suspended mode, an event should be triggered to store the state of the user’s information</a:t>
            </a:r>
          </a:p>
          <a:p>
            <a:pPr lvl="2"/>
            <a:r>
              <a:rPr lang="en-US" sz="2581" dirty="0"/>
              <a:t>this is the responsibility of the application developer</a:t>
            </a:r>
          </a:p>
          <a:p>
            <a:r>
              <a:rPr lang="en-US" sz="2824" dirty="0"/>
              <a:t>Windows 8 may terminate a background app</a:t>
            </a:r>
          </a:p>
          <a:p>
            <a:pPr lvl="2"/>
            <a:r>
              <a:rPr lang="en-US" sz="2581" dirty="0"/>
              <a:t>you need to save your app’s state when it’s suspended, in case Windows terminates it so that you can restore its state later</a:t>
            </a:r>
          </a:p>
          <a:p>
            <a:pPr lvl="2"/>
            <a:r>
              <a:rPr lang="en-US" sz="2581" dirty="0"/>
              <a:t>when the app returns to the foreground another event is triggered to obtain the user state from memory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1"/>
            <a:ext cx="8381999" cy="1143000"/>
          </a:xfrm>
        </p:spPr>
        <p:txBody>
          <a:bodyPr/>
          <a:lstStyle/>
          <a:p>
            <a:pPr algn="ctr"/>
            <a:r>
              <a:rPr lang="en-US" b="1" dirty="0">
                <a:ln>
                  <a:solidFill>
                    <a:schemeClr val="accent1">
                      <a:lumMod val="50000"/>
                    </a:schemeClr>
                  </a:solidFill>
                </a:ln>
                <a:solidFill>
                  <a:schemeClr val="accent1">
                    <a:lumMod val="75000"/>
                  </a:schemeClr>
                </a:solidFill>
              </a:rPr>
              <a:t>Windows Processes</a:t>
            </a:r>
          </a:p>
        </p:txBody>
      </p:sp>
      <p:graphicFrame>
        <p:nvGraphicFramePr>
          <p:cNvPr id="4" name="Content Placeholder 3"/>
          <p:cNvGraphicFramePr>
            <a:graphicFrameLocks noGrp="1"/>
          </p:cNvGraphicFramePr>
          <p:nvPr>
            <p:ph idx="4294967295"/>
          </p:nvPr>
        </p:nvGraphicFramePr>
        <p:xfrm>
          <a:off x="609600" y="2209800"/>
          <a:ext cx="8001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81000" y="5029200"/>
            <a:ext cx="1850468" cy="1554956"/>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0.pdf"/>
          <p:cNvPicPr>
            <a:picLocks noChangeAspect="1"/>
          </p:cNvPicPr>
          <p:nvPr/>
        </p:nvPicPr>
        <p:blipFill>
          <a:blip r:embed="rId3"/>
          <a:stretch>
            <a:fillRect/>
          </a:stretch>
        </p:blipFill>
        <p:spPr>
          <a:xfrm>
            <a:off x="0" y="381000"/>
            <a:ext cx="9064487"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a:solidFill>
                  <a:schemeClr val="accent1">
                    <a:lumMod val="75000"/>
                  </a:schemeClr>
                </a:solidFill>
              </a:rPr>
              <a:t>Process and Thread </a:t>
            </a:r>
            <a:br>
              <a:rPr lang="en-NZ" b="1" dirty="0">
                <a:solidFill>
                  <a:schemeClr val="accent1">
                    <a:lumMod val="75000"/>
                  </a:schemeClr>
                </a:solidFill>
              </a:rPr>
            </a:br>
            <a:r>
              <a:rPr lang="en-NZ" b="1" dirty="0">
                <a:solidFill>
                  <a:schemeClr val="accent1">
                    <a:lumMod val="75000"/>
                  </a:schemeClr>
                </a:solidFill>
              </a:rPr>
              <a:t>Objects</a:t>
            </a:r>
          </a:p>
        </p:txBody>
      </p:sp>
      <p:graphicFrame>
        <p:nvGraphicFramePr>
          <p:cNvPr id="4" name="Content Placeholder 3"/>
          <p:cNvGraphicFramePr>
            <a:graphicFrameLocks noGrp="1"/>
          </p:cNvGraphicFramePr>
          <p:nvPr>
            <p:ph idx="4294967295"/>
          </p:nvPr>
        </p:nvGraphicFramePr>
        <p:xfrm>
          <a:off x="1066800" y="2971800"/>
          <a:ext cx="71628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457200" y="2909295"/>
            <a:ext cx="8229600" cy="10394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endParaRPr lang="en-US" sz="2800" kern="1200" dirty="0"/>
          </a:p>
        </p:txBody>
      </p:sp>
      <p:sp>
        <p:nvSpPr>
          <p:cNvPr id="9" name="TextBox 8"/>
          <p:cNvSpPr txBox="1"/>
          <p:nvPr/>
        </p:nvSpPr>
        <p:spPr>
          <a:xfrm>
            <a:off x="990600" y="2133600"/>
            <a:ext cx="7391400" cy="875111"/>
          </a:xfrm>
          <a:prstGeom prst="rect">
            <a:avLst/>
          </a:prstGeom>
          <a:noFill/>
        </p:spPr>
        <p:txBody>
          <a:bodyPr wrap="square" rtlCol="0">
            <a:spAutoFit/>
          </a:bodyPr>
          <a:lstStyle/>
          <a:p>
            <a:pPr lvl="0" algn="ctr" defTabSz="1244600">
              <a:lnSpc>
                <a:spcPct val="90000"/>
              </a:lnSpc>
              <a:spcAft>
                <a:spcPct val="35000"/>
              </a:spcAft>
            </a:pPr>
            <a:r>
              <a:rPr lang="en-US" sz="2800" dirty="0">
                <a:latin typeface="+mn-lt"/>
              </a:rPr>
              <a:t>Windows makes use of two types of        process-related objects: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752600" y="2057400"/>
            <a:ext cx="6400800" cy="1524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533400" y="762000"/>
            <a:ext cx="6964438" cy="5553919"/>
          </a:xfrm>
          <a:prstGeom prst="rect">
            <a:avLst/>
          </a:prstGeom>
        </p:spPr>
      </p:pic>
      <p:sp>
        <p:nvSpPr>
          <p:cNvPr id="10" name="Rectangle 9"/>
          <p:cNvSpPr/>
          <p:nvPr/>
        </p:nvSpPr>
        <p:spPr>
          <a:xfrm>
            <a:off x="7391400" y="1752600"/>
            <a:ext cx="1524000" cy="2862322"/>
          </a:xfrm>
          <a:prstGeom prst="rect">
            <a:avLst/>
          </a:prstGeom>
        </p:spPr>
        <p:txBody>
          <a:bodyPr wrap="square">
            <a:spAutoFit/>
          </a:bodyPr>
          <a:lstStyle/>
          <a:p>
            <a:pPr algn="ctr"/>
            <a:r>
              <a:rPr lang="en-US" sz="2000" b="1" dirty="0">
                <a:latin typeface="+mn-lt"/>
              </a:rPr>
              <a:t>Table 4.3  </a:t>
            </a:r>
          </a:p>
          <a:p>
            <a:pPr algn="ctr"/>
            <a:endParaRPr lang="en-US" sz="2000" b="1" dirty="0">
              <a:latin typeface="+mn-lt"/>
            </a:endParaRPr>
          </a:p>
          <a:p>
            <a:pPr algn="ctr"/>
            <a:r>
              <a:rPr lang="en-US" sz="2000" b="1" dirty="0">
                <a:latin typeface="+mn-lt"/>
              </a:rPr>
              <a:t>Windows </a:t>
            </a:r>
          </a:p>
          <a:p>
            <a:pPr algn="ctr"/>
            <a:endParaRPr lang="en-US" sz="2000" b="1" dirty="0">
              <a:latin typeface="+mn-lt"/>
            </a:endParaRPr>
          </a:p>
          <a:p>
            <a:pPr algn="ctr"/>
            <a:r>
              <a:rPr lang="en-US" sz="2000" b="1" dirty="0">
                <a:latin typeface="+mn-lt"/>
              </a:rPr>
              <a:t>Process </a:t>
            </a:r>
          </a:p>
          <a:p>
            <a:pPr algn="ctr"/>
            <a:endParaRPr lang="en-US" sz="2000" b="1" dirty="0">
              <a:latin typeface="+mn-lt"/>
            </a:endParaRPr>
          </a:p>
          <a:p>
            <a:pPr algn="ctr"/>
            <a:r>
              <a:rPr lang="en-US" sz="2000" b="1" dirty="0">
                <a:latin typeface="+mn-lt"/>
              </a:rPr>
              <a:t>Object </a:t>
            </a:r>
          </a:p>
          <a:p>
            <a:pPr algn="ctr"/>
            <a:endParaRPr lang="en-US" sz="2000" b="1" dirty="0">
              <a:latin typeface="+mn-lt"/>
            </a:endParaRPr>
          </a:p>
          <a:p>
            <a:pPr algn="ctr"/>
            <a:r>
              <a:rPr lang="en-US" sz="2000" b="1" dirty="0">
                <a:latin typeface="+mn-lt"/>
              </a:rPr>
              <a:t>Attributes</a:t>
            </a:r>
          </a:p>
        </p:txBody>
      </p:sp>
      <p:sp>
        <p:nvSpPr>
          <p:cNvPr id="5" name="TextBox 4"/>
          <p:cNvSpPr txBox="1"/>
          <p:nvPr/>
        </p:nvSpPr>
        <p:spPr>
          <a:xfrm>
            <a:off x="7620000" y="5715000"/>
            <a:ext cx="1143000" cy="738664"/>
          </a:xfrm>
          <a:prstGeom prst="rect">
            <a:avLst/>
          </a:prstGeom>
          <a:noFill/>
        </p:spPr>
        <p:txBody>
          <a:bodyPr wrap="square" rtlCol="0">
            <a:spAutoFit/>
          </a:bodyPr>
          <a:lstStyle/>
          <a:p>
            <a:r>
              <a:rPr lang="en-US" sz="1400" dirty="0">
                <a:latin typeface="+mn-lt"/>
              </a:rPr>
              <a:t>(Table is on page 175 in textbook)</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mv="urn:schemas-microsoft-com:mac:vml"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239000" y="609600"/>
            <a:ext cx="1371600" cy="4191000"/>
          </a:xfrm>
        </p:spPr>
        <p:txBody>
          <a:bodyPr/>
          <a:lstStyle/>
          <a:p>
            <a:pPr algn="ctr"/>
            <a:r>
              <a:rPr lang="en-US" sz="2000" b="1" dirty="0">
                <a:solidFill>
                  <a:schemeClr val="tx1"/>
                </a:solidFill>
                <a:latin typeface="+mn-lt"/>
                <a:ea typeface="+mn-ea"/>
                <a:cs typeface="+mn-cs"/>
              </a:rPr>
              <a:t>Table 4.4 Windows Thread Object Attributes </a:t>
            </a:r>
          </a:p>
        </p:txBody>
      </p:sp>
      <p:pic>
        <p:nvPicPr>
          <p:cNvPr id="8" name="Picture 7"/>
          <p:cNvPicPr>
            <a:picLocks noChangeAspect="1"/>
          </p:cNvPicPr>
          <p:nvPr/>
        </p:nvPicPr>
        <p:blipFill>
          <a:blip r:embed="rId3"/>
          <a:stretch>
            <a:fillRect/>
          </a:stretch>
        </p:blipFill>
        <p:spPr>
          <a:xfrm>
            <a:off x="533400" y="762000"/>
            <a:ext cx="6599485" cy="5638800"/>
          </a:xfrm>
          <a:prstGeom prst="rect">
            <a:avLst/>
          </a:prstGeom>
        </p:spPr>
      </p:pic>
      <p:sp>
        <p:nvSpPr>
          <p:cNvPr id="5" name="TextBox 4"/>
          <p:cNvSpPr txBox="1"/>
          <p:nvPr/>
        </p:nvSpPr>
        <p:spPr>
          <a:xfrm>
            <a:off x="7315200" y="5791200"/>
            <a:ext cx="1524000" cy="523220"/>
          </a:xfrm>
          <a:prstGeom prst="rect">
            <a:avLst/>
          </a:prstGeom>
          <a:noFill/>
        </p:spPr>
        <p:txBody>
          <a:bodyPr wrap="square" rtlCol="0">
            <a:spAutoFit/>
          </a:bodyPr>
          <a:lstStyle/>
          <a:p>
            <a:r>
              <a:rPr lang="en-US" sz="1400" dirty="0">
                <a:latin typeface="+mn-lt"/>
              </a:rPr>
              <a:t>(Table is on page 175 in textbook)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7824788" cy="1143000"/>
          </a:xfrm>
        </p:spPr>
        <p:txBody>
          <a:bodyPr/>
          <a:lstStyle/>
          <a:p>
            <a:r>
              <a:rPr lang="en-US" b="1" dirty="0">
                <a:solidFill>
                  <a:schemeClr val="accent6">
                    <a:lumMod val="75000"/>
                  </a:schemeClr>
                </a:solidFill>
              </a:rPr>
              <a:t>Multithreaded Process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646749504"/>
              </p:ext>
            </p:extLst>
          </p:nvPr>
        </p:nvGraphicFramePr>
        <p:xfrm>
          <a:off x="1143000" y="2133600"/>
          <a:ext cx="7315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633825">
            <a:off x="6248400" y="3581400"/>
            <a:ext cx="1078630" cy="1016000"/>
          </a:xfrm>
          <a:prstGeom prst="rect">
            <a:avLst/>
          </a:prstGeom>
        </p:spPr>
      </p:pic>
      <p:pic>
        <p:nvPicPr>
          <p:cNvPr id="6" name="Picture 5"/>
          <p:cNvPicPr>
            <a:picLocks noChangeAspect="1"/>
          </p:cNvPicPr>
          <p:nvPr/>
        </p:nvPicPr>
        <p:blipFill>
          <a:blip r:embed="rId9"/>
          <a:stretch>
            <a:fillRect/>
          </a:stretch>
        </p:blipFill>
        <p:spPr>
          <a:xfrm rot="20945615">
            <a:off x="911088" y="2400341"/>
            <a:ext cx="1371600" cy="170688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9144000" cy="1219200"/>
          </a:xfrm>
        </p:spPr>
        <p:txBody>
          <a:bodyPr/>
          <a:lstStyle/>
          <a:p>
            <a:r>
              <a:rPr lang="en-NZ" b="1" dirty="0">
                <a:solidFill>
                  <a:schemeClr val="accent1">
                    <a:lumMod val="50000"/>
                  </a:schemeClr>
                </a:solidFill>
              </a:rPr>
              <a:t>Single Threaded Approaches</a:t>
            </a:r>
          </a:p>
        </p:txBody>
      </p:sp>
      <p:sp>
        <p:nvSpPr>
          <p:cNvPr id="3" name="Content Placeholder 2"/>
          <p:cNvSpPr>
            <a:spLocks noGrp="1"/>
          </p:cNvSpPr>
          <p:nvPr>
            <p:ph idx="4294967295"/>
          </p:nvPr>
        </p:nvSpPr>
        <p:spPr>
          <a:xfrm>
            <a:off x="381000" y="1676400"/>
            <a:ext cx="3581400" cy="4953000"/>
          </a:xfrm>
        </p:spPr>
        <p:txBody>
          <a:bodyPr/>
          <a:lstStyle/>
          <a:p>
            <a:endParaRPr lang="en-US" sz="2600" dirty="0"/>
          </a:p>
          <a:p>
            <a:r>
              <a:rPr lang="en-US" sz="2600" dirty="0"/>
              <a:t>A single thread of execution per process, in which the concept of a thread is not recognized, is referred to as a single-threaded approach</a:t>
            </a:r>
            <a:endParaRPr lang="en-US" sz="1400" dirty="0"/>
          </a:p>
          <a:p>
            <a:r>
              <a:rPr lang="en-US" sz="2600" dirty="0"/>
              <a:t>MS-DOS is an example</a:t>
            </a:r>
          </a:p>
          <a:p>
            <a:endParaRPr lang="en-NZ" sz="2800" dirty="0"/>
          </a:p>
        </p:txBody>
      </p:sp>
      <p:pic>
        <p:nvPicPr>
          <p:cNvPr id="6" name="Picture 5" descr="f1.pdf"/>
          <p:cNvPicPr>
            <a:picLocks noChangeAspect="1"/>
          </p:cNvPicPr>
          <p:nvPr/>
        </p:nvPicPr>
        <p:blipFill>
          <a:blip r:embed="rId3"/>
          <a:stretch>
            <a:fillRect/>
          </a:stretch>
        </p:blipFill>
        <p:spPr>
          <a:xfrm>
            <a:off x="3810000" y="2286000"/>
            <a:ext cx="5127812" cy="3962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mv="urn:schemas-microsoft-com:mac:vml"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8182" t="15294" r="9091" b="7059"/>
          <a:stretch>
            <a:fillRect/>
          </a:stretch>
        </p:blipFill>
        <p:spPr>
          <a:xfrm>
            <a:off x="465042" y="651469"/>
            <a:ext cx="8145558" cy="59076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mv="urn:schemas-microsoft-com:mac:vml"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28600"/>
            <a:ext cx="8229600" cy="1600200"/>
          </a:xfrm>
        </p:spPr>
        <p:txBody>
          <a:bodyPr/>
          <a:lstStyle/>
          <a:p>
            <a:pPr algn="ctr"/>
            <a:r>
              <a:rPr lang="en-NZ" b="1" dirty="0">
                <a:solidFill>
                  <a:schemeClr val="accent6">
                    <a:lumMod val="50000"/>
                  </a:schemeClr>
                </a:solidFill>
              </a:rPr>
              <a:t>Solaris Process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012834498"/>
              </p:ext>
            </p:extLst>
          </p:nvPr>
        </p:nvGraphicFramePr>
        <p:xfrm>
          <a:off x="533400" y="2209800"/>
          <a:ext cx="8077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85800" y="1447800"/>
            <a:ext cx="7162800" cy="492443"/>
          </a:xfrm>
          <a:prstGeom prst="rect">
            <a:avLst/>
          </a:prstGeom>
          <a:noFill/>
        </p:spPr>
        <p:txBody>
          <a:bodyPr wrap="square" rtlCol="0">
            <a:spAutoFit/>
          </a:bodyPr>
          <a:lstStyle/>
          <a:p>
            <a:pPr>
              <a:buFont typeface="Wingdings" charset="2"/>
              <a:buChar char="✽"/>
            </a:pPr>
            <a:r>
              <a:rPr lang="en-NZ" sz="2600" dirty="0">
                <a:latin typeface="+mn-lt"/>
              </a:rPr>
              <a:t>makes use of four thread-related concepts</a:t>
            </a:r>
            <a:r>
              <a:rPr lang="en-NZ" sz="2200" dirty="0"/>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2.pdf"/>
          <p:cNvPicPr>
            <a:picLocks noChangeAspect="1"/>
          </p:cNvPicPr>
          <p:nvPr/>
        </p:nvPicPr>
        <p:blipFill>
          <a:blip r:embed="rId3"/>
          <a:srcRect t="20000" b="20909"/>
          <a:stretch>
            <a:fillRect/>
          </a:stretch>
        </p:blipFill>
        <p:spPr>
          <a:xfrm>
            <a:off x="445773" y="484273"/>
            <a:ext cx="8164827" cy="6243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3.pdf"/>
          <p:cNvPicPr>
            <a:picLocks noChangeAspect="1"/>
          </p:cNvPicPr>
          <p:nvPr/>
        </p:nvPicPr>
        <p:blipFill>
          <a:blip r:embed="rId3"/>
          <a:srcRect l="11818" t="7059" r="10000" b="10588"/>
          <a:stretch>
            <a:fillRect/>
          </a:stretch>
        </p:blipFill>
        <p:spPr>
          <a:xfrm>
            <a:off x="838200" y="533400"/>
            <a:ext cx="7456383" cy="60690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8"/>
          </a:xfrm>
        </p:spPr>
        <p:txBody>
          <a:bodyPr/>
          <a:lstStyle/>
          <a:p>
            <a:pPr algn="l"/>
            <a:r>
              <a:rPr lang="en-US" sz="4000" b="1" dirty="0">
                <a:solidFill>
                  <a:schemeClr val="accent6">
                    <a:lumMod val="50000"/>
                  </a:schemeClr>
                </a:solidFill>
              </a:rPr>
              <a:t>A Lightweight Process (LWP) Data Structure Includes:</a:t>
            </a:r>
          </a:p>
        </p:txBody>
      </p:sp>
      <p:sp>
        <p:nvSpPr>
          <p:cNvPr id="3" name="Content Placeholder 2"/>
          <p:cNvSpPr>
            <a:spLocks noGrp="1"/>
          </p:cNvSpPr>
          <p:nvPr>
            <p:ph idx="4294967295"/>
          </p:nvPr>
        </p:nvSpPr>
        <p:spPr>
          <a:xfrm>
            <a:off x="914400" y="2286000"/>
            <a:ext cx="8229600" cy="4953000"/>
          </a:xfrm>
        </p:spPr>
        <p:txBody>
          <a:bodyPr/>
          <a:lstStyle/>
          <a:p>
            <a:r>
              <a:rPr lang="en-NZ" dirty="0"/>
              <a:t>An LWP identifier</a:t>
            </a:r>
          </a:p>
          <a:p>
            <a:r>
              <a:rPr lang="en-NZ" dirty="0"/>
              <a:t>The priority of this LWP </a:t>
            </a:r>
          </a:p>
          <a:p>
            <a:r>
              <a:rPr lang="en-NZ" dirty="0"/>
              <a:t> A signal mask </a:t>
            </a:r>
          </a:p>
          <a:p>
            <a:r>
              <a:rPr lang="en-NZ" dirty="0"/>
              <a:t>Saved values of user-level registers </a:t>
            </a:r>
          </a:p>
          <a:p>
            <a:r>
              <a:rPr lang="en-NZ" dirty="0"/>
              <a:t>The kernel stack for this LWP</a:t>
            </a:r>
          </a:p>
          <a:p>
            <a:r>
              <a:rPr lang="en-NZ" dirty="0"/>
              <a:t>Resource usage and profiling data</a:t>
            </a:r>
          </a:p>
          <a:p>
            <a:r>
              <a:rPr lang="en-NZ" dirty="0"/>
              <a:t>Pointer to the corresponding kernel thread</a:t>
            </a:r>
          </a:p>
          <a:p>
            <a:r>
              <a:rPr lang="en-NZ" dirty="0"/>
              <a:t>Pointer to the process structure</a:t>
            </a:r>
            <a:endParaRPr lang="en-US" dirty="0"/>
          </a:p>
        </p:txBody>
      </p:sp>
      <p:pic>
        <p:nvPicPr>
          <p:cNvPr id="9" name="Picture 8"/>
          <p:cNvPicPr>
            <a:picLocks noChangeAspect="1"/>
          </p:cNvPicPr>
          <p:nvPr/>
        </p:nvPicPr>
        <p:blipFill>
          <a:blip r:embed="rId3"/>
          <a:stretch>
            <a:fillRect/>
          </a:stretch>
        </p:blipFill>
        <p:spPr>
          <a:xfrm>
            <a:off x="6248400" y="2667000"/>
            <a:ext cx="2285714" cy="2285714"/>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4.pdf"/>
          <p:cNvPicPr>
            <a:picLocks noChangeAspect="1"/>
          </p:cNvPicPr>
          <p:nvPr/>
        </p:nvPicPr>
        <p:blipFill>
          <a:blip r:embed="rId3"/>
          <a:srcRect t="24545" b="12727"/>
          <a:stretch>
            <a:fillRect/>
          </a:stretch>
        </p:blipFill>
        <p:spPr>
          <a:xfrm>
            <a:off x="685800" y="425057"/>
            <a:ext cx="7924800" cy="64329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323041"/>
          </a:xfrm>
        </p:spPr>
        <p:txBody>
          <a:bodyPr/>
          <a:lstStyle/>
          <a:p>
            <a:pPr algn="ctr"/>
            <a:r>
              <a:rPr lang="en-US" b="1" dirty="0">
                <a:solidFill>
                  <a:schemeClr val="accent1">
                    <a:lumMod val="75000"/>
                  </a:schemeClr>
                </a:solidFill>
              </a:rPr>
              <a:t>Interrupts as Threads</a:t>
            </a:r>
          </a:p>
        </p:txBody>
      </p:sp>
      <p:sp>
        <p:nvSpPr>
          <p:cNvPr id="3" name="Content Placeholder 2"/>
          <p:cNvSpPr>
            <a:spLocks noGrp="1"/>
          </p:cNvSpPr>
          <p:nvPr>
            <p:ph idx="4294967295"/>
          </p:nvPr>
        </p:nvSpPr>
        <p:spPr>
          <a:xfrm>
            <a:off x="533400" y="1143000"/>
            <a:ext cx="8229600" cy="4953000"/>
          </a:xfrm>
        </p:spPr>
        <p:txBody>
          <a:bodyPr/>
          <a:lstStyle/>
          <a:p>
            <a:endParaRPr lang="en-US" dirty="0"/>
          </a:p>
          <a:p>
            <a:endParaRPr lang="en-US" dirty="0"/>
          </a:p>
          <a:p>
            <a:pPr>
              <a:buSzPct val="110000"/>
              <a:buFont typeface="Wingdings" charset="2"/>
              <a:buChar char="§"/>
            </a:pPr>
            <a:r>
              <a:rPr lang="en-US" sz="2800" dirty="0"/>
              <a:t>Most operating systems contain two fundamental forms of concurrent activity:</a:t>
            </a:r>
          </a:p>
        </p:txBody>
      </p:sp>
      <p:graphicFrame>
        <p:nvGraphicFramePr>
          <p:cNvPr id="4" name="Diagram 3"/>
          <p:cNvGraphicFramePr/>
          <p:nvPr>
            <p:extLst>
              <p:ext uri="{D42A27DB-BD31-4B8C-83A1-F6EECF244321}">
                <p14:modId xmlns:p14="http://schemas.microsoft.com/office/powerpoint/2010/main" val="2899010167"/>
              </p:ext>
            </p:extLst>
          </p:nvPr>
        </p:nvGraphicFramePr>
        <p:xfrm>
          <a:off x="381000" y="3276600"/>
          <a:ext cx="83058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53388" cy="1524000"/>
          </a:xfrm>
        </p:spPr>
        <p:txBody>
          <a:bodyPr/>
          <a:lstStyle/>
          <a:p>
            <a:pPr algn="l"/>
            <a:r>
              <a:rPr lang="en-US" b="1" dirty="0">
                <a:solidFill>
                  <a:schemeClr val="accent6">
                    <a:lumMod val="75000"/>
                  </a:schemeClr>
                </a:solidFill>
              </a:rPr>
              <a:t>Solaris Solution</a:t>
            </a:r>
          </a:p>
        </p:txBody>
      </p:sp>
      <p:sp>
        <p:nvSpPr>
          <p:cNvPr id="3" name="Content Placeholder 2"/>
          <p:cNvSpPr>
            <a:spLocks noGrp="1"/>
          </p:cNvSpPr>
          <p:nvPr>
            <p:ph idx="4294967295"/>
          </p:nvPr>
        </p:nvSpPr>
        <p:spPr>
          <a:xfrm>
            <a:off x="838200" y="2362200"/>
            <a:ext cx="7620000" cy="3840163"/>
          </a:xfrm>
        </p:spPr>
        <p:txBody>
          <a:bodyPr>
            <a:noAutofit/>
          </a:bodyPr>
          <a:lstStyle/>
          <a:p>
            <a:pPr>
              <a:buSzPct val="150000"/>
              <a:buFont typeface="Wingdings" charset="2"/>
              <a:buChar char="§"/>
            </a:pPr>
            <a:r>
              <a:rPr lang="en-US" sz="2800" dirty="0"/>
              <a:t>Solaris employs a set of kernel threads to handle interrupts</a:t>
            </a:r>
          </a:p>
          <a:p>
            <a:pPr lvl="2"/>
            <a:r>
              <a:rPr lang="en-US" sz="2400" dirty="0"/>
              <a:t>an interrupt thread has its own identifier, priority, context, and stack</a:t>
            </a:r>
          </a:p>
          <a:p>
            <a:pPr lvl="2"/>
            <a:r>
              <a:rPr lang="en-US" sz="2400" dirty="0"/>
              <a:t>the kernel controls access to data structures and synchronizes among interrupt threads using mutual exclusion primitives</a:t>
            </a:r>
          </a:p>
          <a:p>
            <a:pPr lvl="2"/>
            <a:r>
              <a:rPr lang="en-US" sz="2400" dirty="0"/>
              <a:t>interrupt threads are assigned higher priorities than all other types of kernel threads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24788" cy="1447800"/>
          </a:xfrm>
        </p:spPr>
        <p:txBody>
          <a:bodyPr/>
          <a:lstStyle/>
          <a:p>
            <a:pPr algn="ctr"/>
            <a:r>
              <a:rPr lang="en-US" b="1" dirty="0">
                <a:solidFill>
                  <a:schemeClr val="accent6">
                    <a:lumMod val="75000"/>
                  </a:schemeClr>
                </a:solidFill>
              </a:rPr>
              <a:t>Linux Tasks</a:t>
            </a:r>
          </a:p>
        </p:txBody>
      </p:sp>
      <p:graphicFrame>
        <p:nvGraphicFramePr>
          <p:cNvPr id="5" name="Content Placeholder 4"/>
          <p:cNvGraphicFramePr>
            <a:graphicFrameLocks noGrp="1"/>
          </p:cNvGraphicFramePr>
          <p:nvPr>
            <p:ph idx="4294967295"/>
          </p:nvPr>
        </p:nvGraphicFramePr>
        <p:xfrm>
          <a:off x="304800" y="20574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733800" y="3733800"/>
            <a:ext cx="1765300" cy="1638300"/>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l="14545" t="5882" r="3636" b="9412"/>
          <a:stretch>
            <a:fillRect/>
          </a:stretch>
        </p:blipFill>
        <p:spPr>
          <a:xfrm>
            <a:off x="762000" y="457200"/>
            <a:ext cx="7696084" cy="6156907"/>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0"/>
            <a:ext cx="8229600" cy="1447800"/>
          </a:xfrm>
        </p:spPr>
        <p:txBody>
          <a:bodyPr/>
          <a:lstStyle/>
          <a:p>
            <a:r>
              <a:rPr lang="en-US" b="1" dirty="0">
                <a:solidFill>
                  <a:schemeClr val="accent1">
                    <a:lumMod val="50000"/>
                  </a:schemeClr>
                </a:solidFill>
              </a:rPr>
              <a:t>Multithreaded Approaches</a:t>
            </a:r>
          </a:p>
        </p:txBody>
      </p:sp>
      <p:sp>
        <p:nvSpPr>
          <p:cNvPr id="3" name="Content Placeholder 2"/>
          <p:cNvSpPr>
            <a:spLocks noGrp="1"/>
          </p:cNvSpPr>
          <p:nvPr>
            <p:ph idx="4294967295"/>
          </p:nvPr>
        </p:nvSpPr>
        <p:spPr>
          <a:xfrm>
            <a:off x="381000" y="2057400"/>
            <a:ext cx="3657600" cy="5029200"/>
          </a:xfrm>
        </p:spPr>
        <p:txBody>
          <a:bodyPr/>
          <a:lstStyle/>
          <a:p>
            <a:r>
              <a:rPr lang="en-US" sz="2600" dirty="0"/>
              <a:t>The right half of Figure 4.1 depicts multithreaded approaches</a:t>
            </a:r>
            <a:endParaRPr lang="en-US" sz="1100" dirty="0"/>
          </a:p>
          <a:p>
            <a:r>
              <a:rPr lang="en-US" sz="2600" dirty="0"/>
              <a:t>A Java run-time environment is an example of a system of one process with multiple threads</a:t>
            </a:r>
          </a:p>
        </p:txBody>
      </p:sp>
      <p:pic>
        <p:nvPicPr>
          <p:cNvPr id="7" name="Picture 6" descr="f1.pdf"/>
          <p:cNvPicPr>
            <a:picLocks noChangeAspect="1"/>
          </p:cNvPicPr>
          <p:nvPr/>
        </p:nvPicPr>
        <p:blipFill>
          <a:blip r:embed="rId3"/>
          <a:stretch>
            <a:fillRect/>
          </a:stretch>
        </p:blipFill>
        <p:spPr>
          <a:xfrm>
            <a:off x="3276600" y="1905000"/>
            <a:ext cx="5620871" cy="4343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a:solidFill>
                  <a:schemeClr val="accent6">
                    <a:lumMod val="75000"/>
                  </a:schemeClr>
                </a:solidFill>
              </a:rPr>
              <a:t>Linux Threads</a:t>
            </a:r>
          </a:p>
        </p:txBody>
      </p:sp>
      <p:graphicFrame>
        <p:nvGraphicFramePr>
          <p:cNvPr id="4" name="Content Placeholder 3"/>
          <p:cNvGraphicFramePr>
            <a:graphicFrameLocks noGrp="1"/>
          </p:cNvGraphicFramePr>
          <p:nvPr>
            <p:ph idx="4294967295"/>
          </p:nvPr>
        </p:nvGraphicFramePr>
        <p:xfrm>
          <a:off x="838200" y="2209800"/>
          <a:ext cx="7543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Linux Namespaces</a:t>
            </a:r>
          </a:p>
        </p:txBody>
      </p:sp>
      <p:sp>
        <p:nvSpPr>
          <p:cNvPr id="3" name="Content Placeholder 2"/>
          <p:cNvSpPr>
            <a:spLocks noGrp="1"/>
          </p:cNvSpPr>
          <p:nvPr>
            <p:ph sz="half" idx="1"/>
          </p:nvPr>
        </p:nvSpPr>
        <p:spPr>
          <a:xfrm>
            <a:off x="609600" y="2209800"/>
            <a:ext cx="7924800" cy="4495800"/>
          </a:xfrm>
        </p:spPr>
        <p:txBody>
          <a:bodyPr>
            <a:normAutofit fontScale="62500" lnSpcReduction="20000"/>
          </a:bodyPr>
          <a:lstStyle/>
          <a:p>
            <a:r>
              <a:rPr lang="en-US" sz="3027" dirty="0"/>
              <a:t>A namespace enables a process to have a different view of the system than other processes that have other associated namespaces</a:t>
            </a:r>
          </a:p>
          <a:p>
            <a:r>
              <a:rPr lang="en-US" sz="3027" dirty="0"/>
              <a:t>One of the overall goals is to support the implementation of control groups, </a:t>
            </a:r>
            <a:r>
              <a:rPr lang="en-US" sz="3027" dirty="0" err="1"/>
              <a:t>cgroups</a:t>
            </a:r>
            <a:r>
              <a:rPr lang="en-US" sz="3027" dirty="0"/>
              <a:t>), a tool for lightweight virtualization that provides a process or group of processes with the illusion that they are the only processes on the system</a:t>
            </a:r>
          </a:p>
          <a:p>
            <a:r>
              <a:rPr lang="en-US" sz="3000" dirty="0"/>
              <a:t>There are currently six namespaces in Linux</a:t>
            </a:r>
          </a:p>
          <a:p>
            <a:pPr lvl="2"/>
            <a:r>
              <a:rPr lang="en-US" sz="3429" dirty="0" err="1"/>
              <a:t>mnt</a:t>
            </a:r>
            <a:endParaRPr lang="en-US" sz="3429" dirty="0"/>
          </a:p>
          <a:p>
            <a:pPr lvl="2"/>
            <a:r>
              <a:rPr lang="en-US" sz="3429" dirty="0" err="1"/>
              <a:t>pid</a:t>
            </a:r>
            <a:endParaRPr lang="en-US" sz="3429" dirty="0"/>
          </a:p>
          <a:p>
            <a:pPr lvl="2"/>
            <a:r>
              <a:rPr lang="en-US" sz="3429" dirty="0"/>
              <a:t>net</a:t>
            </a:r>
          </a:p>
          <a:p>
            <a:pPr lvl="2"/>
            <a:r>
              <a:rPr lang="en-US" sz="3429" dirty="0" err="1"/>
              <a:t>ipc</a:t>
            </a:r>
            <a:endParaRPr lang="en-US" sz="3429" dirty="0"/>
          </a:p>
          <a:p>
            <a:pPr lvl="2"/>
            <a:r>
              <a:rPr lang="en-US" sz="3429" dirty="0" err="1"/>
              <a:t>uts</a:t>
            </a:r>
            <a:endParaRPr lang="en-US" sz="3429" dirty="0"/>
          </a:p>
          <a:p>
            <a:pPr lvl="2"/>
            <a:r>
              <a:rPr lang="en-US" sz="3429" dirty="0"/>
              <a:t>user</a:t>
            </a:r>
          </a:p>
          <a:p>
            <a:endParaRPr 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400" b="1" dirty="0">
                <a:solidFill>
                  <a:schemeClr val="accent1">
                    <a:lumMod val="75000"/>
                  </a:schemeClr>
                </a:solidFill>
              </a:rPr>
              <a:t>Android Process and </a:t>
            </a:r>
            <a:br>
              <a:rPr lang="en-US" sz="4400" b="1" dirty="0">
                <a:solidFill>
                  <a:schemeClr val="accent1">
                    <a:lumMod val="75000"/>
                  </a:schemeClr>
                </a:solidFill>
              </a:rPr>
            </a:br>
            <a:r>
              <a:rPr lang="en-US" sz="4400" b="1" dirty="0">
                <a:solidFill>
                  <a:schemeClr val="accent1">
                    <a:lumMod val="75000"/>
                  </a:schemeClr>
                </a:solidFill>
              </a:rPr>
              <a:t>Thread Management</a:t>
            </a:r>
          </a:p>
        </p:txBody>
      </p:sp>
      <p:sp>
        <p:nvSpPr>
          <p:cNvPr id="3" name="Content Placeholder 2"/>
          <p:cNvSpPr>
            <a:spLocks noGrp="1"/>
          </p:cNvSpPr>
          <p:nvPr>
            <p:ph sz="half" idx="1"/>
          </p:nvPr>
        </p:nvSpPr>
        <p:spPr>
          <a:xfrm>
            <a:off x="654050" y="2286000"/>
            <a:ext cx="7848600" cy="4343400"/>
          </a:xfrm>
        </p:spPr>
        <p:txBody>
          <a:bodyPr>
            <a:normAutofit fontScale="77500" lnSpcReduction="20000"/>
          </a:bodyPr>
          <a:lstStyle/>
          <a:p>
            <a:r>
              <a:rPr lang="en-US" sz="2800" dirty="0"/>
              <a:t>An Android application is the software that implements an app</a:t>
            </a:r>
          </a:p>
          <a:p>
            <a:r>
              <a:rPr lang="en-US" sz="2800" dirty="0"/>
              <a:t>Each Android application consists of one or more instance of one or more of four types of application components</a:t>
            </a:r>
          </a:p>
          <a:p>
            <a:r>
              <a:rPr lang="en-US" sz="2800" dirty="0"/>
              <a:t>Each component performs a distinct role in the overall application and even by other applications</a:t>
            </a:r>
          </a:p>
          <a:p>
            <a:r>
              <a:rPr lang="en-US" sz="2800" dirty="0"/>
              <a:t>Four types of components:</a:t>
            </a:r>
          </a:p>
          <a:p>
            <a:pPr lvl="2"/>
            <a:r>
              <a:rPr lang="en-US" sz="2323" dirty="0"/>
              <a:t>Activities </a:t>
            </a:r>
          </a:p>
          <a:p>
            <a:pPr lvl="2"/>
            <a:r>
              <a:rPr lang="en-US" sz="2323" dirty="0"/>
              <a:t>Services</a:t>
            </a:r>
          </a:p>
          <a:p>
            <a:pPr lvl="2"/>
            <a:r>
              <a:rPr lang="en-US" sz="2323" dirty="0"/>
              <a:t>Content providers</a:t>
            </a:r>
          </a:p>
          <a:p>
            <a:pPr lvl="2"/>
            <a:r>
              <a:rPr lang="en-US" sz="2323" dirty="0"/>
              <a:t>Broadcast receivers</a:t>
            </a:r>
          </a:p>
          <a:p>
            <a:pPr lvl="2"/>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8235" t="9091" r="16471" b="18182"/>
          <a:stretch>
            <a:fillRect/>
          </a:stretch>
        </p:blipFill>
        <p:spPr>
          <a:xfrm>
            <a:off x="1752600" y="609600"/>
            <a:ext cx="4824826" cy="60311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7.pdf"/>
          <p:cNvPicPr>
            <a:picLocks noChangeAspect="1"/>
          </p:cNvPicPr>
          <p:nvPr/>
        </p:nvPicPr>
        <p:blipFill>
          <a:blip r:embed="rId3"/>
          <a:srcRect t="909" b="4545"/>
          <a:stretch>
            <a:fillRect/>
          </a:stretch>
        </p:blipFill>
        <p:spPr>
          <a:xfrm>
            <a:off x="2362200" y="600549"/>
            <a:ext cx="4859482" cy="5945665"/>
          </a:xfrm>
          <a:prstGeom prst="rect">
            <a:avLst/>
          </a:prstGeom>
        </p:spPr>
      </p:pic>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accent6">
                    <a:lumMod val="75000"/>
                  </a:schemeClr>
                </a:solidFill>
              </a:rPr>
              <a:t>Processes and Threads</a:t>
            </a:r>
          </a:p>
        </p:txBody>
      </p:sp>
      <p:sp>
        <p:nvSpPr>
          <p:cNvPr id="5" name="Content Placeholder 4"/>
          <p:cNvSpPr>
            <a:spLocks noGrp="1"/>
          </p:cNvSpPr>
          <p:nvPr>
            <p:ph sz="half" idx="14"/>
          </p:nvPr>
        </p:nvSpPr>
        <p:spPr>
          <a:xfrm>
            <a:off x="685800" y="2057400"/>
            <a:ext cx="3352799" cy="4343400"/>
          </a:xfrm>
        </p:spPr>
        <p:txBody>
          <a:bodyPr>
            <a:normAutofit fontScale="77500" lnSpcReduction="20000"/>
          </a:bodyPr>
          <a:lstStyle/>
          <a:p>
            <a:r>
              <a:rPr lang="en-US" sz="2800" dirty="0"/>
              <a:t>A precedence hierarchy is used to determine which process or processes to kill in order to reclaim needed resources</a:t>
            </a:r>
          </a:p>
          <a:p>
            <a:r>
              <a:rPr lang="en-US" sz="2800" dirty="0"/>
              <a:t>Processes are killed beginning with the lowest precedence first</a:t>
            </a:r>
          </a:p>
          <a:p>
            <a:r>
              <a:rPr lang="en-US" sz="2811" dirty="0"/>
              <a:t>The levels of the hierarchy, in descending order of precedence are:</a:t>
            </a:r>
          </a:p>
        </p:txBody>
      </p:sp>
      <p:graphicFrame>
        <p:nvGraphicFramePr>
          <p:cNvPr id="3" name="Diagram 2"/>
          <p:cNvGraphicFramePr/>
          <p:nvPr>
            <p:extLst>
              <p:ext uri="{D42A27DB-BD31-4B8C-83A1-F6EECF244321}">
                <p14:modId xmlns:p14="http://schemas.microsoft.com/office/powerpoint/2010/main" val="2876034174"/>
              </p:ext>
            </p:extLst>
          </p:nvPr>
        </p:nvGraphicFramePr>
        <p:xfrm>
          <a:off x="3276600" y="2133600"/>
          <a:ext cx="6096000" cy="4254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a:off x="7391400" y="31242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7391400" y="37338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wn Arrow 6"/>
          <p:cNvSpPr/>
          <p:nvPr/>
        </p:nvSpPr>
        <p:spPr>
          <a:xfrm>
            <a:off x="7391400" y="44958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7391400" y="51816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chemeClr val="accent1">
                    <a:lumMod val="75000"/>
                  </a:schemeClr>
                </a:solidFill>
              </a:rPr>
              <a:t>Mac OS X Grand Central Dispatch (GCD)</a:t>
            </a:r>
          </a:p>
        </p:txBody>
      </p:sp>
      <p:sp>
        <p:nvSpPr>
          <p:cNvPr id="3" name="Content Placeholder 2"/>
          <p:cNvSpPr>
            <a:spLocks noGrp="1"/>
          </p:cNvSpPr>
          <p:nvPr>
            <p:ph idx="4294967295"/>
          </p:nvPr>
        </p:nvSpPr>
        <p:spPr>
          <a:xfrm>
            <a:off x="533400" y="2286000"/>
            <a:ext cx="8229600" cy="5105400"/>
          </a:xfrm>
        </p:spPr>
        <p:txBody>
          <a:bodyPr>
            <a:normAutofit/>
          </a:bodyPr>
          <a:lstStyle/>
          <a:p>
            <a:r>
              <a:rPr lang="en-US" sz="2800" dirty="0"/>
              <a:t>Provides a pool of available threads</a:t>
            </a:r>
          </a:p>
          <a:p>
            <a:r>
              <a:rPr lang="en-US" sz="2800" dirty="0"/>
              <a:t>Designers can designate portions of applications, called </a:t>
            </a:r>
            <a:r>
              <a:rPr lang="en-US" sz="2800" i="1" dirty="0"/>
              <a:t>blocks, </a:t>
            </a:r>
            <a:r>
              <a:rPr lang="en-US" sz="2800" dirty="0"/>
              <a:t>that can be dispatched independently and run concurrently</a:t>
            </a:r>
          </a:p>
          <a:p>
            <a:r>
              <a:rPr lang="en-US" sz="2800" dirty="0"/>
              <a:t>Concurrency is based on the number of cores available and the thread capacity of the system</a:t>
            </a:r>
          </a:p>
        </p:txBody>
      </p:sp>
      <p:pic>
        <p:nvPicPr>
          <p:cNvPr id="6" name="Picture 5"/>
          <p:cNvPicPr>
            <a:picLocks noChangeAspect="1"/>
          </p:cNvPicPr>
          <p:nvPr/>
        </p:nvPicPr>
        <p:blipFill>
          <a:blip r:embed="rId3"/>
          <a:stretch>
            <a:fillRect/>
          </a:stretch>
        </p:blipFill>
        <p:spPr>
          <a:xfrm>
            <a:off x="6781800" y="1143000"/>
            <a:ext cx="1738745" cy="1471246"/>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5638800" cy="1067748"/>
          </a:xfrm>
        </p:spPr>
        <p:txBody>
          <a:bodyPr/>
          <a:lstStyle/>
          <a:p>
            <a:r>
              <a:rPr lang="en-US" sz="6000" b="1" dirty="0">
                <a:ln>
                  <a:solidFill>
                    <a:schemeClr val="tx2"/>
                  </a:solidFill>
                </a:ln>
                <a:solidFill>
                  <a:schemeClr val="accent1">
                    <a:lumMod val="50000"/>
                  </a:schemeClr>
                </a:solidFill>
              </a:rPr>
              <a:t>Block</a:t>
            </a:r>
          </a:p>
        </p:txBody>
      </p:sp>
      <p:sp>
        <p:nvSpPr>
          <p:cNvPr id="3" name="Content Placeholder 2"/>
          <p:cNvSpPr>
            <a:spLocks noGrp="1"/>
          </p:cNvSpPr>
          <p:nvPr>
            <p:ph idx="4294967295"/>
          </p:nvPr>
        </p:nvSpPr>
        <p:spPr>
          <a:xfrm>
            <a:off x="0" y="1905000"/>
            <a:ext cx="8763000" cy="4953000"/>
          </a:xfrm>
        </p:spPr>
        <p:txBody>
          <a:bodyPr/>
          <a:lstStyle/>
          <a:p>
            <a:pPr lvl="2"/>
            <a:r>
              <a:rPr lang="en-US" sz="2800" dirty="0"/>
              <a:t>A simple extension to a language</a:t>
            </a:r>
          </a:p>
          <a:p>
            <a:pPr lvl="2"/>
            <a:r>
              <a:rPr lang="en-US" sz="2800" dirty="0"/>
              <a:t>A block defines a self-contained unit of work</a:t>
            </a:r>
          </a:p>
          <a:p>
            <a:pPr lvl="2"/>
            <a:r>
              <a:rPr lang="en-US" sz="2800" dirty="0"/>
              <a:t>Enables the programmer to encapsulate complex functions</a:t>
            </a:r>
          </a:p>
          <a:p>
            <a:pPr lvl="2"/>
            <a:r>
              <a:rPr lang="en-US" sz="2800" dirty="0"/>
              <a:t>Scheduled and dispatched by queues</a:t>
            </a:r>
          </a:p>
          <a:p>
            <a:pPr lvl="2"/>
            <a:r>
              <a:rPr lang="en-US" sz="2800" dirty="0"/>
              <a:t>Dispatched on a first-in-first-out basis</a:t>
            </a:r>
          </a:p>
          <a:p>
            <a:pPr lvl="2"/>
            <a:r>
              <a:rPr lang="en-US" sz="2800" dirty="0"/>
              <a:t>Can be associated with an event source, such as a timer, network socket, or file descriptor</a:t>
            </a:r>
          </a:p>
          <a:p>
            <a:pPr lvl="2"/>
            <a:endParaRPr lang="en-US" dirty="0"/>
          </a:p>
          <a:p>
            <a:pPr lvl="2"/>
            <a:endParaRPr lang="en-US" dirty="0"/>
          </a:p>
        </p:txBody>
      </p:sp>
      <p:pic>
        <p:nvPicPr>
          <p:cNvPr id="6" name="Picture 5"/>
          <p:cNvPicPr>
            <a:picLocks noChangeAspect="1"/>
          </p:cNvPicPr>
          <p:nvPr/>
        </p:nvPicPr>
        <p:blipFill>
          <a:blip r:embed="rId3"/>
          <a:stretch>
            <a:fillRect/>
          </a:stretch>
        </p:blipFill>
        <p:spPr>
          <a:xfrm>
            <a:off x="7061386" y="5257800"/>
            <a:ext cx="2082613" cy="1600200"/>
          </a:xfrm>
          <a:prstGeom prst="rect">
            <a:avLst/>
          </a:prstGeom>
        </p:spPr>
      </p:pic>
      <p:pic>
        <p:nvPicPr>
          <p:cNvPr id="7" name="Picture 6"/>
          <p:cNvPicPr>
            <a:picLocks noChangeAspect="1"/>
          </p:cNvPicPr>
          <p:nvPr/>
        </p:nvPicPr>
        <p:blipFill>
          <a:blip r:embed="rId4"/>
          <a:stretch>
            <a:fillRect/>
          </a:stretch>
        </p:blipFill>
        <p:spPr>
          <a:xfrm>
            <a:off x="685800" y="609600"/>
            <a:ext cx="1143000" cy="1254512"/>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Summary</a:t>
            </a:r>
          </a:p>
        </p:txBody>
      </p:sp>
      <p:sp>
        <p:nvSpPr>
          <p:cNvPr id="3" name="Content Placeholder 2"/>
          <p:cNvSpPr>
            <a:spLocks noGrp="1"/>
          </p:cNvSpPr>
          <p:nvPr>
            <p:ph sz="half" idx="1"/>
          </p:nvPr>
        </p:nvSpPr>
        <p:spPr>
          <a:xfrm>
            <a:off x="658904" y="2057400"/>
            <a:ext cx="3657600" cy="4648200"/>
          </a:xfrm>
        </p:spPr>
        <p:txBody>
          <a:bodyPr>
            <a:normAutofit fontScale="77500" lnSpcReduction="20000"/>
          </a:bodyPr>
          <a:lstStyle/>
          <a:p>
            <a:pPr marL="342900" lvl="0" indent="-279400"/>
            <a:r>
              <a:rPr lang="en-US" sz="2162" dirty="0">
                <a:solidFill>
                  <a:schemeClr val="tx1"/>
                </a:solidFill>
              </a:rPr>
              <a:t>Processes and threads</a:t>
            </a:r>
          </a:p>
          <a:p>
            <a:pPr marL="638175" lvl="1" indent="-279400"/>
            <a:r>
              <a:rPr lang="en-US" sz="1882" dirty="0">
                <a:solidFill>
                  <a:schemeClr val="tx1"/>
                </a:solidFill>
              </a:rPr>
              <a:t>Multithreading</a:t>
            </a:r>
          </a:p>
          <a:p>
            <a:pPr marL="638175" lvl="1" indent="-279400"/>
            <a:r>
              <a:rPr lang="en-US" sz="1882" dirty="0">
                <a:solidFill>
                  <a:schemeClr val="tx1"/>
                </a:solidFill>
              </a:rPr>
              <a:t>Thread functionality</a:t>
            </a:r>
          </a:p>
          <a:p>
            <a:pPr marL="342900" lvl="0" indent="-279400"/>
            <a:r>
              <a:rPr lang="en-US" sz="2162" dirty="0">
                <a:solidFill>
                  <a:schemeClr val="tx1"/>
                </a:solidFill>
              </a:rPr>
              <a:t>Types of threads</a:t>
            </a:r>
          </a:p>
          <a:p>
            <a:pPr marL="638175" lvl="1" indent="-279400"/>
            <a:r>
              <a:rPr lang="en-US" sz="1882" dirty="0">
                <a:solidFill>
                  <a:schemeClr val="tx1"/>
                </a:solidFill>
              </a:rPr>
              <a:t>User level and kernel level threads</a:t>
            </a:r>
          </a:p>
          <a:p>
            <a:pPr marL="342900" lvl="0" indent="-279400"/>
            <a:r>
              <a:rPr lang="en-US" sz="2162" dirty="0">
                <a:solidFill>
                  <a:schemeClr val="tx1"/>
                </a:solidFill>
              </a:rPr>
              <a:t>Multicore and multithreading</a:t>
            </a:r>
          </a:p>
          <a:p>
            <a:pPr marL="342900" lvl="0" indent="-279400"/>
            <a:r>
              <a:rPr lang="en-US" sz="2162" dirty="0">
                <a:solidFill>
                  <a:schemeClr val="tx1"/>
                </a:solidFill>
              </a:rPr>
              <a:t>Windows 8 process and thread management</a:t>
            </a:r>
          </a:p>
          <a:p>
            <a:pPr marL="638175" lvl="1" indent="-279400"/>
            <a:r>
              <a:rPr lang="en-US" sz="1882" dirty="0">
                <a:solidFill>
                  <a:schemeClr val="tx1"/>
                </a:solidFill>
              </a:rPr>
              <a:t>Changes in Windows 8</a:t>
            </a:r>
          </a:p>
          <a:p>
            <a:pPr marL="638175" lvl="1" indent="-279400"/>
            <a:r>
              <a:rPr lang="en-US" sz="1882" dirty="0">
                <a:solidFill>
                  <a:schemeClr val="tx1"/>
                </a:solidFill>
              </a:rPr>
              <a:t>Windows process</a:t>
            </a:r>
          </a:p>
          <a:p>
            <a:pPr marL="638175" lvl="1" indent="-279400"/>
            <a:r>
              <a:rPr lang="en-US" sz="1882" dirty="0">
                <a:solidFill>
                  <a:schemeClr val="tx1"/>
                </a:solidFill>
              </a:rPr>
              <a:t>Process and thread objects</a:t>
            </a:r>
          </a:p>
          <a:p>
            <a:pPr marL="638175" lvl="1" indent="-279400"/>
            <a:r>
              <a:rPr lang="en-US" sz="1882" dirty="0">
                <a:solidFill>
                  <a:schemeClr val="tx1"/>
                </a:solidFill>
              </a:rPr>
              <a:t>Multithreading</a:t>
            </a:r>
          </a:p>
          <a:p>
            <a:pPr marL="638175" lvl="1" indent="-279400"/>
            <a:r>
              <a:rPr lang="en-US" sz="1882" dirty="0">
                <a:solidFill>
                  <a:schemeClr val="tx1"/>
                </a:solidFill>
              </a:rPr>
              <a:t>Thread states</a:t>
            </a:r>
          </a:p>
          <a:p>
            <a:pPr marL="638175" lvl="1" indent="-279400"/>
            <a:r>
              <a:rPr lang="en-US" sz="1882" dirty="0">
                <a:solidFill>
                  <a:schemeClr val="tx1"/>
                </a:solidFill>
              </a:rPr>
              <a:t>Support for OS subsystems</a:t>
            </a:r>
          </a:p>
          <a:p>
            <a:pPr marL="911225" indent="-231775"/>
            <a:endParaRPr lang="en-US" sz="2400" dirty="0"/>
          </a:p>
        </p:txBody>
      </p:sp>
      <p:sp>
        <p:nvSpPr>
          <p:cNvPr id="5" name="Content Placeholder 4"/>
          <p:cNvSpPr>
            <a:spLocks noGrp="1"/>
          </p:cNvSpPr>
          <p:nvPr>
            <p:ph sz="half" idx="2"/>
          </p:nvPr>
        </p:nvSpPr>
        <p:spPr>
          <a:xfrm>
            <a:off x="4831308" y="2057400"/>
            <a:ext cx="3779292" cy="4648200"/>
          </a:xfrm>
        </p:spPr>
        <p:txBody>
          <a:bodyPr>
            <a:normAutofit fontScale="77500" lnSpcReduction="20000"/>
          </a:bodyPr>
          <a:lstStyle/>
          <a:p>
            <a:r>
              <a:rPr lang="en-US" sz="2118" dirty="0"/>
              <a:t>Solaris thread and SMP management</a:t>
            </a:r>
          </a:p>
          <a:p>
            <a:pPr marL="638175" lvl="1" indent="-279400"/>
            <a:r>
              <a:rPr lang="en-US" sz="1882" dirty="0">
                <a:solidFill>
                  <a:schemeClr val="tx1"/>
                </a:solidFill>
              </a:rPr>
              <a:t>Multithreaded architecture</a:t>
            </a:r>
          </a:p>
          <a:p>
            <a:pPr marL="638175" lvl="1" indent="-279400"/>
            <a:r>
              <a:rPr lang="en-US" sz="1882" dirty="0">
                <a:solidFill>
                  <a:schemeClr val="tx1"/>
                </a:solidFill>
              </a:rPr>
              <a:t>Motivation</a:t>
            </a:r>
          </a:p>
          <a:p>
            <a:pPr marL="638175" lvl="1" indent="-279400"/>
            <a:r>
              <a:rPr lang="en-US" sz="1882" dirty="0">
                <a:solidFill>
                  <a:schemeClr val="tx1"/>
                </a:solidFill>
              </a:rPr>
              <a:t>Process structure</a:t>
            </a:r>
          </a:p>
          <a:p>
            <a:pPr marL="638175" lvl="1" indent="-279400"/>
            <a:r>
              <a:rPr lang="en-US" sz="1882" dirty="0">
                <a:solidFill>
                  <a:schemeClr val="tx1"/>
                </a:solidFill>
              </a:rPr>
              <a:t>Thread execution</a:t>
            </a:r>
          </a:p>
          <a:p>
            <a:pPr marL="638175" lvl="1" indent="-279400"/>
            <a:r>
              <a:rPr lang="en-US" sz="1882" dirty="0">
                <a:solidFill>
                  <a:schemeClr val="tx1"/>
                </a:solidFill>
              </a:rPr>
              <a:t>Interrupts as threads</a:t>
            </a:r>
          </a:p>
          <a:p>
            <a:r>
              <a:rPr lang="en-US" sz="2118" dirty="0"/>
              <a:t>Linux process and thread management</a:t>
            </a:r>
          </a:p>
          <a:p>
            <a:pPr lvl="1"/>
            <a:r>
              <a:rPr lang="en-US" sz="1882" dirty="0"/>
              <a:t>Tasks/threads/namespaces</a:t>
            </a:r>
          </a:p>
          <a:p>
            <a:r>
              <a:rPr lang="en-US" sz="2118" dirty="0"/>
              <a:t>Android process and thread management</a:t>
            </a:r>
          </a:p>
          <a:p>
            <a:pPr lvl="1"/>
            <a:r>
              <a:rPr lang="en-US" sz="1882" dirty="0"/>
              <a:t>Android applications</a:t>
            </a:r>
          </a:p>
          <a:p>
            <a:pPr lvl="1"/>
            <a:r>
              <a:rPr lang="en-US" sz="1882" dirty="0"/>
              <a:t>Activities</a:t>
            </a:r>
          </a:p>
          <a:p>
            <a:pPr lvl="1"/>
            <a:r>
              <a:rPr lang="en-US" sz="1882" dirty="0"/>
              <a:t>Processes and threads</a:t>
            </a:r>
          </a:p>
          <a:p>
            <a:r>
              <a:rPr lang="en-US" sz="2118" dirty="0"/>
              <a:t>Mac OS X grand central dispatch</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991547"/>
          </a:xfrm>
        </p:spPr>
        <p:txBody>
          <a:bodyPr/>
          <a:lstStyle/>
          <a:p>
            <a:pPr algn="ctr"/>
            <a:r>
              <a:rPr lang="en-US" sz="6600" dirty="0">
                <a:solidFill>
                  <a:schemeClr val="accent1">
                    <a:lumMod val="75000"/>
                  </a:schemeClr>
                </a:solidFill>
              </a:rPr>
              <a:t>Processes</a:t>
            </a:r>
          </a:p>
        </p:txBody>
      </p:sp>
      <p:sp>
        <p:nvSpPr>
          <p:cNvPr id="3" name="Content Placeholder 2"/>
          <p:cNvSpPr>
            <a:spLocks noGrp="1"/>
          </p:cNvSpPr>
          <p:nvPr>
            <p:ph sz="half" idx="1"/>
          </p:nvPr>
        </p:nvSpPr>
        <p:spPr>
          <a:xfrm>
            <a:off x="457200" y="2057400"/>
            <a:ext cx="8382000" cy="4495800"/>
          </a:xfrm>
        </p:spPr>
        <p:txBody>
          <a:bodyPr>
            <a:normAutofit/>
          </a:bodyPr>
          <a:lstStyle/>
          <a:p>
            <a:pPr>
              <a:buSzPct val="155000"/>
              <a:buFont typeface="Wingdings" charset="2"/>
              <a:buChar char="§"/>
            </a:pPr>
            <a:r>
              <a:rPr lang="en-US" sz="2800" dirty="0"/>
              <a:t>The unit of resource allocation and a unit of protection</a:t>
            </a:r>
          </a:p>
          <a:p>
            <a:pPr>
              <a:buSzPct val="155000"/>
              <a:buFont typeface="Wingdings" charset="2"/>
              <a:buChar char="§"/>
            </a:pPr>
            <a:r>
              <a:rPr lang="en-US" sz="2800" dirty="0"/>
              <a:t>A virtual address space that holds the process image</a:t>
            </a:r>
          </a:p>
          <a:p>
            <a:pPr>
              <a:buSzPct val="155000"/>
              <a:buFont typeface="Wingdings" charset="2"/>
              <a:buChar char="§"/>
            </a:pPr>
            <a:r>
              <a:rPr lang="en-US" sz="2800" dirty="0"/>
              <a:t>Protected access to:</a:t>
            </a:r>
          </a:p>
          <a:p>
            <a:pPr marL="1309688" lvl="1" indent="-396875">
              <a:buSzPct val="100000"/>
              <a:buFont typeface="Wingdings" charset="2"/>
              <a:buChar char="§"/>
            </a:pPr>
            <a:r>
              <a:rPr lang="en-US" sz="2800" dirty="0"/>
              <a:t>processors</a:t>
            </a:r>
          </a:p>
          <a:p>
            <a:pPr marL="1309688" lvl="1" indent="-396875">
              <a:buSzPct val="100000"/>
              <a:buFont typeface="Wingdings" charset="2"/>
              <a:buChar char="§"/>
            </a:pPr>
            <a:r>
              <a:rPr lang="en-US" sz="2800" dirty="0"/>
              <a:t>other processes </a:t>
            </a:r>
          </a:p>
          <a:p>
            <a:pPr marL="1309688" lvl="1" indent="-396875">
              <a:buSzPct val="100000"/>
              <a:buFont typeface="Wingdings" charset="2"/>
              <a:buChar char="§"/>
            </a:pPr>
            <a:r>
              <a:rPr lang="en-US" sz="2800" dirty="0"/>
              <a:t>files</a:t>
            </a:r>
          </a:p>
          <a:p>
            <a:pPr marL="1309688" lvl="1" indent="-396875">
              <a:buSzPct val="100000"/>
              <a:buFont typeface="Wingdings" charset="2"/>
              <a:buChar char="§"/>
            </a:pPr>
            <a:r>
              <a:rPr lang="en-US" sz="2800" dirty="0"/>
              <a:t>I/O resources</a:t>
            </a:r>
          </a:p>
          <a:p>
            <a:endParaRPr lang="en-US" dirty="0"/>
          </a:p>
        </p:txBody>
      </p:sp>
      <p:pic>
        <p:nvPicPr>
          <p:cNvPr id="4" name="Picture 3"/>
          <p:cNvPicPr>
            <a:picLocks noChangeAspect="1"/>
          </p:cNvPicPr>
          <p:nvPr/>
        </p:nvPicPr>
        <p:blipFill>
          <a:blip r:embed="rId3"/>
          <a:stretch>
            <a:fillRect/>
          </a:stretch>
        </p:blipFill>
        <p:spPr>
          <a:xfrm>
            <a:off x="6172200" y="4267200"/>
            <a:ext cx="2326724" cy="20701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3041"/>
          </a:xfrm>
        </p:spPr>
        <p:txBody>
          <a:bodyPr/>
          <a:lstStyle/>
          <a:p>
            <a:r>
              <a:rPr lang="en-US" b="1" dirty="0">
                <a:solidFill>
                  <a:schemeClr val="accent1">
                    <a:lumMod val="50000"/>
                  </a:schemeClr>
                </a:solidFill>
              </a:rPr>
              <a:t>One or More Threads </a:t>
            </a:r>
            <a:br>
              <a:rPr lang="en-US" b="1" dirty="0">
                <a:solidFill>
                  <a:schemeClr val="accent1">
                    <a:lumMod val="50000"/>
                  </a:schemeClr>
                </a:solidFill>
              </a:rPr>
            </a:br>
            <a:r>
              <a:rPr lang="en-US" b="1" dirty="0">
                <a:solidFill>
                  <a:schemeClr val="accent1">
                    <a:lumMod val="50000"/>
                  </a:schemeClr>
                </a:solidFill>
              </a:rPr>
              <a:t>in a Process</a:t>
            </a:r>
          </a:p>
        </p:txBody>
      </p:sp>
      <p:graphicFrame>
        <p:nvGraphicFramePr>
          <p:cNvPr id="4" name="Content Placeholder 3"/>
          <p:cNvGraphicFramePr>
            <a:graphicFrameLocks noGrp="1"/>
          </p:cNvGraphicFramePr>
          <p:nvPr>
            <p:ph idx="4294967295"/>
          </p:nvPr>
        </p:nvGraphicFramePr>
        <p:xfrm>
          <a:off x="762000" y="2438400"/>
          <a:ext cx="7696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391400" y="2286000"/>
            <a:ext cx="1307839" cy="12319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8182" t="10588" r="6364" b="15294"/>
          <a:stretch>
            <a:fillRect/>
          </a:stretch>
        </p:blipFill>
        <p:spPr>
          <a:xfrm>
            <a:off x="318872" y="726194"/>
            <a:ext cx="8520328" cy="5710417"/>
          </a:xfrm>
          <a:prstGeom prst="rect">
            <a:avLst/>
          </a:prstGeom>
        </p:spPr>
      </p:pic>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824788" cy="991548"/>
          </a:xfrm>
        </p:spPr>
        <p:txBody>
          <a:bodyPr/>
          <a:lstStyle/>
          <a:p>
            <a:pPr algn="ctr"/>
            <a:r>
              <a:rPr lang="en-US" sz="6000" dirty="0">
                <a:solidFill>
                  <a:schemeClr val="tx1"/>
                </a:solidFill>
              </a:rPr>
              <a:t>Benefits of Threads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2298299"/>
              </p:ext>
            </p:extLst>
          </p:nvPr>
        </p:nvGraphicFramePr>
        <p:xfrm>
          <a:off x="457200" y="15240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13986</Words>
  <Application>Microsoft Macintosh PowerPoint</Application>
  <PresentationFormat>화면 슬라이드 쇼(4:3)</PresentationFormat>
  <Paragraphs>952</Paragraphs>
  <Slides>58</Slides>
  <Notes>58</Notes>
  <HiddenSlides>0</HiddenSlides>
  <MMClips>0</MMClips>
  <ScaleCrop>false</ScaleCrop>
  <HeadingPairs>
    <vt:vector size="6" baseType="variant">
      <vt:variant>
        <vt:lpstr>사용한 글꼴</vt:lpstr>
      </vt:variant>
      <vt:variant>
        <vt:i4>5</vt:i4>
      </vt:variant>
      <vt:variant>
        <vt:lpstr>테마</vt:lpstr>
      </vt:variant>
      <vt:variant>
        <vt:i4>2</vt:i4>
      </vt:variant>
      <vt:variant>
        <vt:lpstr>슬라이드 제목</vt:lpstr>
      </vt:variant>
      <vt:variant>
        <vt:i4>58</vt:i4>
      </vt:variant>
    </vt:vector>
  </HeadingPairs>
  <TitlesOfParts>
    <vt:vector size="65" baseType="lpstr">
      <vt:lpstr>Arial</vt:lpstr>
      <vt:lpstr>Calibri</vt:lpstr>
      <vt:lpstr>Calisto MT</vt:lpstr>
      <vt:lpstr>Times New Roman</vt:lpstr>
      <vt:lpstr>Wingdings</vt:lpstr>
      <vt:lpstr>Custom Design</vt:lpstr>
      <vt:lpstr>Codex</vt:lpstr>
      <vt:lpstr>Chapter 4 Threads</vt:lpstr>
      <vt:lpstr>Processes and Threads</vt:lpstr>
      <vt:lpstr>Processes and Threads</vt:lpstr>
      <vt:lpstr>Single Threaded Approaches</vt:lpstr>
      <vt:lpstr>Multithreaded Approaches</vt:lpstr>
      <vt:lpstr>Processes</vt:lpstr>
      <vt:lpstr>One or More Threads  in a Process</vt:lpstr>
      <vt:lpstr>PowerPoint 프레젠테이션</vt:lpstr>
      <vt:lpstr>Benefits of Threads</vt:lpstr>
      <vt:lpstr>Thread Use in a  Single-User System</vt:lpstr>
      <vt:lpstr>Threads</vt:lpstr>
      <vt:lpstr>Thread Execution States</vt:lpstr>
      <vt:lpstr>PowerPoint 프레젠테이션</vt:lpstr>
      <vt:lpstr>PowerPoint 프레젠테이션</vt:lpstr>
      <vt:lpstr>Thread Synchronization</vt:lpstr>
      <vt:lpstr>Types of Threads</vt:lpstr>
      <vt:lpstr>User-Level Threads (ULTs)</vt:lpstr>
      <vt:lpstr>PowerPoint 프레젠테이션</vt:lpstr>
      <vt:lpstr>  Advantages of ULTs</vt:lpstr>
      <vt:lpstr>Disadvantages of ULTs</vt:lpstr>
      <vt:lpstr>Overcoming ULT Disadvantages</vt:lpstr>
      <vt:lpstr>Kernel-Level Threads (KLTs)</vt:lpstr>
      <vt:lpstr>Advantages of KLTs</vt:lpstr>
      <vt:lpstr>Disadvantage of KLTs</vt:lpstr>
      <vt:lpstr>Combined Approaches</vt:lpstr>
      <vt:lpstr>PowerPoint 프레젠테이션</vt:lpstr>
      <vt:lpstr>PowerPoint 프레젠테이션</vt:lpstr>
      <vt:lpstr>PowerPoint 프레젠테이션</vt:lpstr>
      <vt:lpstr>Applications That Benefit</vt:lpstr>
      <vt:lpstr>Valve Game Software</vt:lpstr>
      <vt:lpstr>Windows 8 Process and  Thread Management</vt:lpstr>
      <vt:lpstr>Changes in Windows 8</vt:lpstr>
      <vt:lpstr>Metro Interface</vt:lpstr>
      <vt:lpstr>Windows Processes</vt:lpstr>
      <vt:lpstr>PowerPoint 프레젠테이션</vt:lpstr>
      <vt:lpstr>Process and Thread  Objects</vt:lpstr>
      <vt:lpstr>PowerPoint 프레젠테이션</vt:lpstr>
      <vt:lpstr>Table 4.4 Windows Thread Object Attributes </vt:lpstr>
      <vt:lpstr>Multithreaded Process</vt:lpstr>
      <vt:lpstr>PowerPoint 프레젠테이션</vt:lpstr>
      <vt:lpstr>Solaris Process</vt:lpstr>
      <vt:lpstr>PowerPoint 프레젠테이션</vt:lpstr>
      <vt:lpstr>PowerPoint 프레젠테이션</vt:lpstr>
      <vt:lpstr>A Lightweight Process (LWP) Data Structure Includes:</vt:lpstr>
      <vt:lpstr>PowerPoint 프레젠테이션</vt:lpstr>
      <vt:lpstr>Interrupts as Threads</vt:lpstr>
      <vt:lpstr>Solaris Solution</vt:lpstr>
      <vt:lpstr>Linux Tasks</vt:lpstr>
      <vt:lpstr>PowerPoint 프레젠테이션</vt:lpstr>
      <vt:lpstr>Linux Threads</vt:lpstr>
      <vt:lpstr>Linux Namespaces</vt:lpstr>
      <vt:lpstr>Android Process and  Thread Management</vt:lpstr>
      <vt:lpstr>PowerPoint 프레젠테이션</vt:lpstr>
      <vt:lpstr>PowerPoint 프레젠테이션</vt:lpstr>
      <vt:lpstr>Processes and Threads</vt:lpstr>
      <vt:lpstr>Mac OS X Grand Central Dispatch (GCD)</vt:lpstr>
      <vt:lpstr>Block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2014-02-03T03:16:36Z</dcterms:created>
  <dcterms:modified xsi:type="dcterms:W3CDTF">2020-04-04T03:20:19Z</dcterms:modified>
</cp:coreProperties>
</file>