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40"/>
  </p:notesMasterIdLst>
  <p:sldIdLst>
    <p:sldId id="256" r:id="rId4"/>
    <p:sldId id="306" r:id="rId5"/>
    <p:sldId id="297" r:id="rId6"/>
    <p:sldId id="258" r:id="rId7"/>
    <p:sldId id="259" r:id="rId8"/>
    <p:sldId id="260" r:id="rId9"/>
    <p:sldId id="261" r:id="rId10"/>
    <p:sldId id="262" r:id="rId11"/>
    <p:sldId id="263" r:id="rId12"/>
    <p:sldId id="299" r:id="rId13"/>
    <p:sldId id="307" r:id="rId14"/>
    <p:sldId id="264" r:id="rId15"/>
    <p:sldId id="265" r:id="rId16"/>
    <p:sldId id="268" r:id="rId17"/>
    <p:sldId id="302" r:id="rId18"/>
    <p:sldId id="269" r:id="rId19"/>
    <p:sldId id="308" r:id="rId20"/>
    <p:sldId id="303" r:id="rId21"/>
    <p:sldId id="272" r:id="rId22"/>
    <p:sldId id="275" r:id="rId23"/>
    <p:sldId id="276" r:id="rId24"/>
    <p:sldId id="277" r:id="rId25"/>
    <p:sldId id="278" r:id="rId26"/>
    <p:sldId id="281" r:id="rId27"/>
    <p:sldId id="282" r:id="rId28"/>
    <p:sldId id="285" r:id="rId29"/>
    <p:sldId id="309" r:id="rId30"/>
    <p:sldId id="294" r:id="rId31"/>
    <p:sldId id="288" r:id="rId32"/>
    <p:sldId id="290" r:id="rId33"/>
    <p:sldId id="292" r:id="rId34"/>
    <p:sldId id="289" r:id="rId35"/>
    <p:sldId id="317" r:id="rId36"/>
    <p:sldId id="318" r:id="rId37"/>
    <p:sldId id="310" r:id="rId38"/>
    <p:sldId id="31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7" autoAdjust="0"/>
    <p:restoredTop sz="91353" autoAdjust="0"/>
  </p:normalViewPr>
  <p:slideViewPr>
    <p:cSldViewPr>
      <p:cViewPr varScale="1">
        <p:scale>
          <a:sx n="99" d="100"/>
          <a:sy n="99" d="100"/>
        </p:scale>
        <p:origin x="42"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a:t>Programs are written in modules</a:t>
          </a:r>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pt>
    <dgm:pt modelId="{7B231396-7652-0541-A496-2537BE7F010F}" type="pres">
      <dgm:prSet presAssocID="{F7D9E317-E96A-8F48-9BFD-FBD175380725}" presName="desTx" presStyleLbl="alignAccFollowNode1" presStyleIdx="0" presStyleCnt="1">
        <dgm:presLayoutVars>
          <dgm:bulletEnabled val="1"/>
        </dgm:presLayoutVars>
      </dgm:prSet>
      <dgm:spPr/>
    </dgm:pt>
  </dgm:ptLst>
  <dgm:cxnLst>
    <dgm:cxn modelId="{B6C2FE04-64F9-7943-BFD4-434D29EA826D}" srcId="{F7D9E317-E96A-8F48-9BFD-FBD175380725}" destId="{1C7C63AB-06D3-0241-920D-B97768525412}" srcOrd="0" destOrd="0" parTransId="{F741D7E0-A918-2841-8387-EEE252900975}" sibTransId="{CF58A067-688F-2744-AE12-E10F8E99A363}"/>
    <dgm:cxn modelId="{5A54DD07-AB5B-5248-95A6-7C2EBEDC1608}" type="presOf" srcId="{1C7C63AB-06D3-0241-920D-B97768525412}" destId="{7B231396-7652-0541-A496-2537BE7F010F}"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7D20A988-C1F2-AF4A-B9D5-D78BC8454577}" type="presOf" srcId="{914781B9-B76E-DE48-B6CD-1871E6686F03}" destId="{3E1BEDC8-350A-874B-8364-625D062A1AF4}" srcOrd="0" destOrd="0" presId="urn:microsoft.com/office/officeart/2005/8/layout/hList1"/>
    <dgm:cxn modelId="{857EF8BE-BADD-CB4C-A55E-FA0AFCC012EE}" type="presOf" srcId="{5B87985D-768B-DC44-8FF5-B494D1A296E1}" destId="{7B231396-7652-0541-A496-2537BE7F010F}" srcOrd="0" destOrd="1" presId="urn:microsoft.com/office/officeart/2005/8/layout/hList1"/>
    <dgm:cxn modelId="{05C698C1-6351-AB40-91FB-B5A285653ADF}" type="presOf" srcId="{F7D9E317-E96A-8F48-9BFD-FBD175380725}" destId="{334D193C-839A-0E44-B28B-3AFED529D922}" srcOrd="0" destOrd="0"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a:t>Cannot leave the programmer with the responsibility to manage memory</a:t>
          </a:r>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a:t>Memory available for a program plus its data may be insufficient</a:t>
          </a:r>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a:t>overlaying</a:t>
          </a:r>
          <a:r>
            <a:rPr lang="en-US" dirty="0"/>
            <a:t> allows various modules to be assigned the same region of memory but is time consuming to program</a:t>
          </a:r>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a:t>Programmer does not know how much space will be available</a:t>
          </a:r>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pt>
    <dgm:pt modelId="{B3789610-2E99-7D46-AD31-BB1D9AA6CA3B}" type="pres">
      <dgm:prSet presAssocID="{339CD5B9-B496-F944-B7FF-858ACFA82FEF}" presName="hierChild2" presStyleCnt="0"/>
      <dgm:spPr/>
    </dgm:pt>
  </dgm:ptLst>
  <dgm:cxnLst>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86C39DC5-3674-634C-80DC-408EA7507149}" srcId="{BA275269-8790-2648-BB18-E82260BC0144}" destId="{90223A1A-F998-AD4B-B5EA-B1841813D9D0}" srcOrd="0" destOrd="0" parTransId="{05585182-54FE-5441-A3DC-E97E0B33673B}" sibTransId="{5E4A9523-B14F-6C4D-93EF-9870D62B9D09}"/>
    <dgm:cxn modelId="{73C642DB-4AA9-5E4C-80B1-CAC93552D1A4}" type="presOf" srcId="{90223A1A-F998-AD4B-B5EA-B1841813D9D0}" destId="{7F9F8578-2F5D-3F45-B52D-7BB5EC4A2206}"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a:t>memory becomes more and more fragmented</a:t>
          </a:r>
          <a:endParaRPr lang="en-NZ" dirty="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a:t>memory utilization declines</a:t>
          </a:r>
          <a:endParaRPr lang="en-NZ" dirty="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a:t>technique for overcoming external fragmentation</a:t>
          </a:r>
          <a:endParaRPr lang="en-NZ" dirty="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a:t>OS shifts processes so that they are contiguous</a:t>
          </a:r>
          <a:endParaRPr lang="en-NZ" dirty="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a:t>free memory is together in one block</a:t>
          </a:r>
          <a:endParaRPr lang="en-NZ" dirty="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a:t>time consuming and wastes CPU time</a:t>
          </a:r>
          <a:endParaRPr lang="en-NZ" dirty="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pt>
    <dgm:pt modelId="{E3F070B9-6919-BD46-80FE-BAF6D53D2FD9}" type="pres">
      <dgm:prSet presAssocID="{A8FC406A-186F-1F4E-96E1-B75D1DA97A3E}" presName="parentText" presStyleLbl="node1" presStyleIdx="0" presStyleCnt="2">
        <dgm:presLayoutVars>
          <dgm:chMax val="0"/>
          <dgm:bulletEnabled val="1"/>
        </dgm:presLayoutVars>
      </dgm:prSet>
      <dgm:spPr/>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pt>
    <dgm:pt modelId="{6ED051DD-8E06-014D-A56B-AECC9C897179}" type="pres">
      <dgm:prSet presAssocID="{CFA757D8-5B4A-8344-844C-50374B0AA18A}" presName="parentText" presStyleLbl="node1" presStyleIdx="1" presStyleCnt="2">
        <dgm:presLayoutVars>
          <dgm:chMax val="0"/>
          <dgm:bulletEnabled val="1"/>
        </dgm:presLayoutVars>
      </dgm:prSet>
      <dgm:spPr/>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pt>
  </dgm:ptLst>
  <dgm:cxnLst>
    <dgm:cxn modelId="{A3BF8D00-71A0-FD46-A722-96E5F874B9BA}" type="presOf" srcId="{A8FC406A-186F-1F4E-96E1-B75D1DA97A3E}" destId="{E3F070B9-6919-BD46-80FE-BAF6D53D2FD9}" srcOrd="1" destOrd="0" presId="urn:microsoft.com/office/officeart/2005/8/layout/list1"/>
    <dgm:cxn modelId="{ABFFF813-24B3-8F4A-A499-07947C93F2B2}" type="presOf" srcId="{1415E6DC-9DD3-0642-8F56-4D3A35AC3679}" destId="{E79C046D-0599-6A47-B1B9-B02280642755}" srcOrd="0"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8891A17-0924-D94D-9E94-DC76F2AFCA95}" type="presOf" srcId="{CFA757D8-5B4A-8344-844C-50374B0AA18A}" destId="{78569E4E-ADA1-6D4A-B56A-01059BBD2C01}" srcOrd="0" destOrd="0"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6D9D9B5C-A232-8A40-805D-6696A698083D}" srcId="{1415E6DC-9DD3-0642-8F56-4D3A35AC3679}" destId="{CFA757D8-5B4A-8344-844C-50374B0AA18A}" srcOrd="1" destOrd="0" parTransId="{7F660C03-3DC7-E241-A21F-3D5B9DAD5D7C}" sibTransId="{3F71CEBA-59C4-F14E-AEE9-C080D58E3B16}"/>
    <dgm:cxn modelId="{AC52A857-1045-D547-AAEC-467B1D6175AE}" type="presOf" srcId="{5BA5D4FC-88C5-694E-8CDC-E40067D32F36}" destId="{AF2C0A7A-BF2F-CB4A-AE7D-877EB948880B}" srcOrd="0"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5C11A3B7-9566-0848-A98D-30CB1C2B5091}" type="presOf" srcId="{C656067F-6308-0946-9224-7579E500CA19}" destId="{4B6B4C5E-5223-0843-B5C6-1C59E8EA8399}" srcOrd="0" destOrd="3" presId="urn:microsoft.com/office/officeart/2005/8/layout/list1"/>
    <dgm:cxn modelId="{C114D3C1-627F-A246-AACD-328C92F4C7B3}" type="presOf" srcId="{925627CF-133A-A441-9898-007F531F1EB1}" destId="{4B6B4C5E-5223-0843-B5C6-1C59E8EA8399}" srcOrd="0" destOrd="2"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9286BAC5-53B7-AA47-B6FB-4B5D9AC4E481}" type="presOf" srcId="{A8FC406A-186F-1F4E-96E1-B75D1DA97A3E}" destId="{AC90047A-3CB1-3B4B-9B72-82F93A5A00C5}" srcOrd="0" destOrd="0"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77546FE6-4B29-8848-87C8-93AFD1BF7CBD}" srcId="{CFA757D8-5B4A-8344-844C-50374B0AA18A}" destId="{C656067F-6308-0946-9224-7579E500CA19}" srcOrd="3" destOrd="0" parTransId="{62D77508-CA8A-5841-AD30-C46EEE506234}" sibTransId="{CA49C167-079C-B94F-B053-F5BD6714EFBD}"/>
    <dgm:cxn modelId="{136194E7-4526-7548-9470-6704CAD2B02D}" type="presOf" srcId="{0DE43C26-AC74-1A44-B67B-60C02D894803}" destId="{AF2C0A7A-BF2F-CB4A-AE7D-877EB948880B}" srcOrd="0" destOrd="1" presId="urn:microsoft.com/office/officeart/2005/8/layout/list1"/>
    <dgm:cxn modelId="{DDAEEFFC-E8DF-A948-9186-35E0044B0AAE}" type="presOf" srcId="{9E92A628-284B-0A4D-AF4A-A3E0CC5903D2}" destId="{4B6B4C5E-5223-0843-B5C6-1C59E8EA8399}" srcOrd="0" destOrd="0"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a:t>begins to scan memory from the location of the last placement and chooses the next available block that is large enough</a:t>
          </a:r>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pt>
    <dgm:pt modelId="{4D33AD13-58A2-6C4C-8ED2-4EC037E1447F}" type="pres">
      <dgm:prSet presAssocID="{67F380B8-4A46-A940-A35E-A8E090324DD2}" presName="desTx" presStyleLbl="alignAccFollowNode1" presStyleIdx="0" presStyleCnt="3">
        <dgm:presLayoutVars>
          <dgm:bulletEnabled val="1"/>
        </dgm:presLayoutVars>
      </dgm:prSet>
      <dgm:spPr/>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pt>
    <dgm:pt modelId="{5A54EFAA-A113-0C47-AF78-4821543B24FF}" type="pres">
      <dgm:prSet presAssocID="{DB9EFF8C-196F-5247-B65F-3BF933E46C11}" presName="desTx" presStyleLbl="alignAccFollowNode1" presStyleIdx="1" presStyleCnt="3">
        <dgm:presLayoutVars>
          <dgm:bulletEnabled val="1"/>
        </dgm:presLayoutVars>
      </dgm:prSet>
      <dgm:spPr/>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pt>
    <dgm:pt modelId="{F02FE02C-078E-2342-80A7-769674C16284}" type="pres">
      <dgm:prSet presAssocID="{46AD3565-A1BA-784F-AD34-7E4BF4E37363}" presName="desTx" presStyleLbl="alignAccFollowNode1" presStyleIdx="2" presStyleCnt="3">
        <dgm:presLayoutVars>
          <dgm:bulletEnabled val="1"/>
        </dgm:presLayoutVars>
      </dgm:prSet>
      <dgm:spPr/>
    </dgm:pt>
  </dgm:ptLst>
  <dgm:cxnLst>
    <dgm:cxn modelId="{3AADAB1B-BC1B-204D-810F-B2F5AB74FFC0}" type="presOf" srcId="{DC1194C7-6483-D74A-B3EE-E7C2B2CD1382}" destId="{E17189DE-CD6F-C941-875A-D5F01CE45548}"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BF517144-8102-7041-B61C-8974C5414136}" type="presOf" srcId="{46AD3565-A1BA-784F-AD34-7E4BF4E37363}" destId="{265FA6A5-EDA7-7A42-B476-3F18F161237D}"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C61EC451-1BD8-B24B-BD01-AB754379B80B}"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2B5EC8A2-166E-D247-8591-8D5C2C718D5A}" srcId="{DC1194C7-6483-D74A-B3EE-E7C2B2CD1382}" destId="{DB9EFF8C-196F-5247-B65F-3BF933E46C11}" srcOrd="1" destOrd="0" parTransId="{6654E155-8899-0846-9A7A-E07F2DF62F08}" sibTransId="{3DE89FF0-3342-C74B-BA12-A92C830754F3}"/>
    <dgm:cxn modelId="{0ADE20D8-8DDC-EE4C-92FF-42FB575A8471}" type="presOf" srcId="{DB9EFF8C-196F-5247-B65F-3BF933E46C11}" destId="{861E1F7D-27A7-E044-A6C8-58B87E7DADD2}"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E60ED3ED-F5FB-3046-9789-552FCB24B45C}" srcId="{DB9EFF8C-196F-5247-B65F-3BF933E46C11}" destId="{E2ADB8C5-0282-CE4E-87DC-7D9DB70729D2}" srcOrd="0" destOrd="0" parTransId="{0A229719-E780-C449-950C-B0CE4CEA3D5B}" sibTransId="{D50F23DB-9898-2342-99A8-D76576ED5BD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pt>
    <dgm:pt modelId="{62188342-F933-5546-8BB3-C1B3099F523F}" type="pres">
      <dgm:prSet presAssocID="{EDBE8867-7758-3D40-B369-E92A59C78254}" presName="parentText" presStyleLbl="node1" presStyleIdx="0" presStyleCnt="3">
        <dgm:presLayoutVars>
          <dgm:chMax val="0"/>
          <dgm:bulletEnabled val="1"/>
        </dgm:presLayoutVars>
      </dgm:prSet>
      <dgm:spPr/>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pt>
    <dgm:pt modelId="{56B37D08-27E9-6348-A4E7-27939D35EA56}" type="pres">
      <dgm:prSet presAssocID="{B89FE6C2-077F-4741-8F16-B5795B7063E1}" presName="parentText" presStyleLbl="node1" presStyleIdx="1" presStyleCnt="3">
        <dgm:presLayoutVars>
          <dgm:chMax val="0"/>
          <dgm:bulletEnabled val="1"/>
        </dgm:presLayoutVars>
      </dgm:prSet>
      <dgm:spPr/>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pt>
    <dgm:pt modelId="{B3028417-3BB4-804F-B830-21EC724B50AF}" type="pres">
      <dgm:prSet presAssocID="{8440D138-BE73-FB44-BBEF-1FC3FB108A97}" presName="parentText" presStyleLbl="node1" presStyleIdx="2" presStyleCnt="3">
        <dgm:presLayoutVars>
          <dgm:chMax val="0"/>
          <dgm:bulletEnabled val="1"/>
        </dgm:presLayoutVars>
      </dgm:prSet>
      <dgm:spPr/>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pt>
  </dgm:ptLst>
  <dgm:cxnLst>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77C4B19-5757-A344-A22A-E7DCA796D57D}" type="presOf" srcId="{EDBE8867-7758-3D40-B369-E92A59C78254}" destId="{62188342-F933-5546-8BB3-C1B3099F523F}" srcOrd="1" destOrd="0" presId="urn:microsoft.com/office/officeart/2005/8/layout/list1"/>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7CBBAA5F-1D78-FD49-913C-20C3904C9E54}" type="presOf" srcId="{B89FE6C2-077F-4741-8F16-B5795B7063E1}" destId="{A032DD78-5CE7-214D-8E24-37D69D65FBC4}" srcOrd="0"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B3CB20A4-0368-BF40-98A2-B2A95ACABDBF}" type="presOf" srcId="{CD39444C-1B21-EF4A-B5D4-958159C7B42D}" destId="{23981AB3-A7C5-304C-B5DD-3C6A0BA47400}" srcOrd="0" destOrd="0" presId="urn:microsoft.com/office/officeart/2005/8/layout/list1"/>
    <dgm:cxn modelId="{4B8949C1-C410-F64A-83CE-4E286C200947}" type="presOf" srcId="{CBDD8360-C17A-D744-93D2-006C349A759D}" destId="{ACFD1858-5182-EC41-AD4F-BB7EB502C119}" srcOrd="0"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8A848D4-3287-8544-B217-17F7AAC14DB0}" srcId="{EDBE8867-7758-3D40-B369-E92A59C78254}" destId="{CD39444C-1B21-EF4A-B5D4-958159C7B42D}" srcOrd="0" destOrd="0" parTransId="{DD0191C7-CB08-B24A-8735-5956F0832DBC}" sibTransId="{EF9E6F1D-FB04-DC42-A706-3251421BB982}"/>
    <dgm:cxn modelId="{1AAEA0EB-CE8D-3546-B228-849C7BBECB24}" srcId="{CBDD8360-C17A-D744-93D2-006C349A759D}" destId="{8440D138-BE73-FB44-BBEF-1FC3FB108A97}" srcOrd="2" destOrd="0" parTransId="{E275FC03-8304-564E-89AB-373C17CB55F3}" sibTransId="{250D8BAF-EB6C-2B4D-8429-A8492959928C}"/>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a:t>Pages</a:t>
          </a:r>
          <a:r>
            <a:rPr lang="en-US" dirty="0"/>
            <a:t> </a:t>
          </a:r>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a:t>available chunks of memory</a:t>
          </a:r>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pt>
    <dgm:pt modelId="{46D6853D-8FF8-D64F-9F4D-3F18C7AC2088}" type="pres">
      <dgm:prSet presAssocID="{64C5CEBC-1F30-5443-B794-80FF362A2AF0}" presName="desTx" presStyleLbl="alignAccFollowNode1" presStyleIdx="0" presStyleCnt="2">
        <dgm:presLayoutVars>
          <dgm:bulletEnabled val="1"/>
        </dgm:presLayoutVars>
      </dgm:prSet>
      <dgm:spPr/>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pt>
    <dgm:pt modelId="{A1162212-C3C8-3A47-829A-648CCE353B98}" type="pres">
      <dgm:prSet presAssocID="{5BAEB20B-3695-E348-9F13-AECB8D7EFA27}" presName="desTx" presStyleLbl="alignAccFollowNode1" presStyleIdx="1" presStyleCnt="2">
        <dgm:presLayoutVars>
          <dgm:bulletEnabled val="1"/>
        </dgm:presLayoutVars>
      </dgm:prSet>
      <dgm:spPr/>
    </dgm:pt>
  </dgm:ptLst>
  <dgm:cxnLst>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B3689970-B6AA-F841-8AA9-BF33FA1007D0}" srcId="{98984BBF-D090-D94A-958C-707853D134BE}" destId="{64C5CEBC-1F30-5443-B794-80FF362A2AF0}" srcOrd="0" destOrd="0" parTransId="{BE0C5935-86C3-CE49-BC7C-DB3DC9A56DBA}" sibTransId="{0242CC9F-7F01-C541-AE84-95B60386F567}"/>
    <dgm:cxn modelId="{00913CB1-9610-624A-BE9D-1C50FCC5CCE3}" srcId="{5BAEB20B-3695-E348-9F13-AECB8D7EFA27}" destId="{097D4EAE-CD21-C547-B935-47F8B18B09F5}" srcOrd="0" destOrd="0" parTransId="{87A55BF3-60A6-CA4A-952B-9DB7A9BFC901}" sibTransId="{5B396445-CB01-9443-9541-38B17C330104}"/>
    <dgm:cxn modelId="{24914EDD-F887-F145-A25D-9C1F499EEC64}" srcId="{98984BBF-D090-D94A-958C-707853D134BE}" destId="{5BAEB20B-3695-E348-9F13-AECB8D7EFA27}" srcOrd="1" destOrd="0" parTransId="{F35B4B62-4741-964F-9F55-8BAE5A6BA9A5}" sibTransId="{E89D1576-1C84-A941-A5F3-6A6E595B57D7}"/>
    <dgm:cxn modelId="{848D44E0-2886-AF45-92D3-0D6D99B8E890}" type="presOf" srcId="{097D4EAE-CD21-C547-B935-47F8B18B09F5}" destId="{A1162212-C3C8-3A47-829A-648CCE353B98}" srcOrd="0" destOrd="0" presId="urn:microsoft.com/office/officeart/2005/8/layout/hList1"/>
    <dgm:cxn modelId="{51466DEE-7137-6746-8626-C7E5EE11618B}" type="presOf" srcId="{98984BBF-D090-D94A-958C-707853D134BE}" destId="{7427F0B0-35E5-664A-9214-512C0B3A33C3}" srcOrd="0" destOrd="0" presId="urn:microsoft.com/office/officeart/2005/8/layout/hList1"/>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a:t>Extract the segment number as the leftmost </a:t>
          </a:r>
          <a:r>
            <a:rPr lang="en-US" i="1"/>
            <a:t>n</a:t>
          </a:r>
          <a:r>
            <a:rPr lang="en-US"/>
            <a:t> bits of the logical address</a:t>
          </a:r>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a:t>Compare the offset, expressed in the rightmost </a:t>
          </a:r>
          <a:r>
            <a:rPr lang="en-US" i="1" dirty="0"/>
            <a:t>m</a:t>
          </a:r>
          <a:r>
            <a:rPr lang="en-US" dirty="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a:t>The desired physical address is the sum of the starting physical address of the segment plus the offset</a:t>
          </a:r>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pt>
  </dgm:ptLst>
  <dgm:cxnLst>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36EFC141-1523-DA4F-A8C1-095F63004DAE}" type="presOf" srcId="{78C684FE-1A2B-254D-8FD5-947512C78C87}" destId="{51DF321D-3BBA-4545-8424-1BB44DD484AB}" srcOrd="0" destOrd="0" presId="urn:microsoft.com/office/officeart/2005/8/layout/hProcess9"/>
    <dgm:cxn modelId="{E4C5E856-16CC-8F4A-89FB-5E9922E948E5}" type="presOf" srcId="{AC374B7D-944F-104D-B17A-59E6A717DA1E}" destId="{4476A394-1578-B443-9923-9E9465C6DB9E}"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0CAE04B2-1676-4941-A1A5-588758A32793}"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6048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Programs are written in modules</a:t>
          </a:r>
        </a:p>
      </dsp:txBody>
      <dsp:txXfrm>
        <a:off x="0" y="0"/>
        <a:ext cx="7620000" cy="604800"/>
      </dsp:txXfrm>
    </dsp:sp>
    <dsp:sp modelId="{7B231396-7652-0541-A496-2537BE7F010F}">
      <dsp:nvSpPr>
        <dsp:cNvPr id="0" name=""/>
        <dsp:cNvSpPr/>
      </dsp:nvSpPr>
      <dsp:spPr>
        <a:xfrm>
          <a:off x="0" y="629813"/>
          <a:ext cx="7620000" cy="1758172"/>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modules can be written and compiled independently</a:t>
          </a:r>
        </a:p>
        <a:p>
          <a:pPr marL="228600" lvl="1" indent="-228600" algn="l" defTabSz="933450">
            <a:lnSpc>
              <a:spcPct val="90000"/>
            </a:lnSpc>
            <a:spcBef>
              <a:spcPct val="0"/>
            </a:spcBef>
            <a:spcAft>
              <a:spcPct val="15000"/>
            </a:spcAft>
            <a:buChar char="•"/>
          </a:pPr>
          <a:r>
            <a:rPr lang="en-US" sz="2100" kern="1200" dirty="0"/>
            <a:t>different degrees of protection given to modules (read-only, execute-only)</a:t>
          </a:r>
        </a:p>
        <a:p>
          <a:pPr marL="228600" lvl="1" indent="-228600" algn="l" defTabSz="933450">
            <a:lnSpc>
              <a:spcPct val="90000"/>
            </a:lnSpc>
            <a:spcBef>
              <a:spcPct val="0"/>
            </a:spcBef>
            <a:spcAft>
              <a:spcPct val="15000"/>
            </a:spcAft>
            <a:buChar char="•"/>
          </a:pPr>
          <a:r>
            <a:rPr lang="en-US" sz="2100" kern="1200" dirty="0"/>
            <a:t>sharing on a module level corresponds to the user’s way of viewing the problem</a:t>
          </a:r>
        </a:p>
      </dsp:txBody>
      <dsp:txXfrm>
        <a:off x="0" y="629813"/>
        <a:ext cx="7620000" cy="1758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Cannot leave the programmer with the responsibility to manage memory</a:t>
          </a:r>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Memory available for a program plus its data may be insufficient</a:t>
          </a:r>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1" kern="1200" dirty="0"/>
            <a:t>overlaying</a:t>
          </a:r>
          <a:r>
            <a:rPr lang="en-US" sz="1600" kern="1200" dirty="0"/>
            <a:t> allows various modules to be assigned the same region of memory but is time consuming to program</a:t>
          </a:r>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Programmer does not know how much space will be available</a:t>
          </a:r>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78699"/>
          <a:ext cx="8077200" cy="1247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a:t>memory becomes more and more fragmented</a:t>
          </a:r>
          <a:endParaRPr lang="en-NZ" sz="2200" kern="1200" dirty="0"/>
        </a:p>
        <a:p>
          <a:pPr marL="228600" lvl="1" indent="-228600" algn="l" defTabSz="977900">
            <a:lnSpc>
              <a:spcPct val="90000"/>
            </a:lnSpc>
            <a:spcBef>
              <a:spcPct val="0"/>
            </a:spcBef>
            <a:spcAft>
              <a:spcPct val="15000"/>
            </a:spcAft>
            <a:buChar char="•"/>
          </a:pPr>
          <a:r>
            <a:rPr lang="en-NZ" sz="2200" kern="1200"/>
            <a:t>memory utilization declines</a:t>
          </a:r>
          <a:endParaRPr lang="en-NZ" sz="2200" kern="1200" dirty="0"/>
        </a:p>
      </dsp:txBody>
      <dsp:txXfrm>
        <a:off x="0" y="378699"/>
        <a:ext cx="8077200" cy="1247400"/>
      </dsp:txXfrm>
    </dsp:sp>
    <dsp:sp modelId="{E3F070B9-6919-BD46-80FE-BAF6D53D2FD9}">
      <dsp:nvSpPr>
        <dsp:cNvPr id="0" name=""/>
        <dsp:cNvSpPr/>
      </dsp:nvSpPr>
      <dsp:spPr>
        <a:xfrm>
          <a:off x="403860" y="53979"/>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External Fragmentation</a:t>
          </a:r>
          <a:endParaRPr lang="en-US" sz="2400" i="0" kern="1200" dirty="0"/>
        </a:p>
      </dsp:txBody>
      <dsp:txXfrm>
        <a:off x="435563" y="85682"/>
        <a:ext cx="5590634" cy="586034"/>
      </dsp:txXfrm>
    </dsp:sp>
    <dsp:sp modelId="{4B6B4C5E-5223-0843-B5C6-1C59E8EA8399}">
      <dsp:nvSpPr>
        <dsp:cNvPr id="0" name=""/>
        <dsp:cNvSpPr/>
      </dsp:nvSpPr>
      <dsp:spPr>
        <a:xfrm>
          <a:off x="0" y="2069619"/>
          <a:ext cx="8077200" cy="1940400"/>
        </a:xfrm>
        <a:prstGeom prst="rect">
          <a:avLst/>
        </a:prstGeom>
        <a:solidFill>
          <a:schemeClr val="lt1">
            <a:alpha val="90000"/>
            <a:hueOff val="0"/>
            <a:satOff val="0"/>
            <a:lumOff val="0"/>
            <a:alphaOff val="0"/>
          </a:schemeClr>
        </a:solidFill>
        <a:ln w="1587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a:t>technique for overcoming external fragmentation</a:t>
          </a:r>
          <a:endParaRPr lang="en-NZ" sz="2200" kern="1200" dirty="0"/>
        </a:p>
        <a:p>
          <a:pPr marL="228600" lvl="1" indent="-228600" algn="l" defTabSz="977900">
            <a:lnSpc>
              <a:spcPct val="90000"/>
            </a:lnSpc>
            <a:spcBef>
              <a:spcPct val="0"/>
            </a:spcBef>
            <a:spcAft>
              <a:spcPct val="15000"/>
            </a:spcAft>
            <a:buChar char="•"/>
          </a:pPr>
          <a:r>
            <a:rPr lang="en-NZ" sz="2200" kern="1200"/>
            <a:t>OS shifts processes so that they are contiguous</a:t>
          </a:r>
          <a:endParaRPr lang="en-NZ" sz="2200" kern="1200" dirty="0"/>
        </a:p>
        <a:p>
          <a:pPr marL="228600" lvl="1" indent="-228600" algn="l" defTabSz="977900">
            <a:lnSpc>
              <a:spcPct val="90000"/>
            </a:lnSpc>
            <a:spcBef>
              <a:spcPct val="0"/>
            </a:spcBef>
            <a:spcAft>
              <a:spcPct val="15000"/>
            </a:spcAft>
            <a:buChar char="•"/>
          </a:pPr>
          <a:r>
            <a:rPr lang="en-NZ" sz="2200" kern="1200"/>
            <a:t>free memory is together in one block</a:t>
          </a:r>
          <a:endParaRPr lang="en-NZ" sz="2200" kern="1200" dirty="0"/>
        </a:p>
        <a:p>
          <a:pPr marL="228600" lvl="1" indent="-228600" algn="l" defTabSz="977900">
            <a:lnSpc>
              <a:spcPct val="90000"/>
            </a:lnSpc>
            <a:spcBef>
              <a:spcPct val="0"/>
            </a:spcBef>
            <a:spcAft>
              <a:spcPct val="15000"/>
            </a:spcAft>
            <a:buChar char="•"/>
          </a:pPr>
          <a:r>
            <a:rPr lang="en-NZ" sz="2200" kern="1200"/>
            <a:t>time consuming and wastes CPU time</a:t>
          </a:r>
          <a:endParaRPr lang="en-NZ" sz="2200" kern="1200" dirty="0"/>
        </a:p>
      </dsp:txBody>
      <dsp:txXfrm>
        <a:off x="0" y="2069619"/>
        <a:ext cx="8077200" cy="1940400"/>
      </dsp:txXfrm>
    </dsp:sp>
    <dsp:sp modelId="{6ED051DD-8E06-014D-A56B-AECC9C897179}">
      <dsp:nvSpPr>
        <dsp:cNvPr id="0" name=""/>
        <dsp:cNvSpPr/>
      </dsp:nvSpPr>
      <dsp:spPr>
        <a:xfrm>
          <a:off x="403860" y="1744899"/>
          <a:ext cx="5654040" cy="6494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Compaction</a:t>
          </a:r>
        </a:p>
      </dsp:txBody>
      <dsp:txXfrm>
        <a:off x="435563" y="1776602"/>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21819"/>
          <a:ext cx="2298501" cy="6624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Best-fit</a:t>
          </a:r>
          <a:endParaRPr lang="en-US" sz="2300" kern="1200" dirty="0"/>
        </a:p>
      </dsp:txBody>
      <dsp:txXfrm>
        <a:off x="2357" y="21819"/>
        <a:ext cx="2298501" cy="662400"/>
      </dsp:txXfrm>
    </dsp:sp>
    <dsp:sp modelId="{4D33AD13-58A2-6C4C-8ED2-4EC037E1447F}">
      <dsp:nvSpPr>
        <dsp:cNvPr id="0" name=""/>
        <dsp:cNvSpPr/>
      </dsp:nvSpPr>
      <dsp:spPr>
        <a:xfrm>
          <a:off x="2357"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chooses the block that is closest in size to the request</a:t>
          </a:r>
        </a:p>
      </dsp:txBody>
      <dsp:txXfrm>
        <a:off x="2357" y="684219"/>
        <a:ext cx="2298501" cy="3357961"/>
      </dsp:txXfrm>
    </dsp:sp>
    <dsp:sp modelId="{861E1F7D-27A7-E044-A6C8-58B87E7DADD2}">
      <dsp:nvSpPr>
        <dsp:cNvPr id="0" name=""/>
        <dsp:cNvSpPr/>
      </dsp:nvSpPr>
      <dsp:spPr>
        <a:xfrm>
          <a:off x="2622649" y="21819"/>
          <a:ext cx="2298501" cy="6624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First-fit</a:t>
          </a:r>
        </a:p>
      </dsp:txBody>
      <dsp:txXfrm>
        <a:off x="2622649" y="21819"/>
        <a:ext cx="2298501" cy="662400"/>
      </dsp:txXfrm>
    </dsp:sp>
    <dsp:sp modelId="{5A54EFAA-A113-0C47-AF78-4821543B24FF}">
      <dsp:nvSpPr>
        <dsp:cNvPr id="0" name=""/>
        <dsp:cNvSpPr/>
      </dsp:nvSpPr>
      <dsp:spPr>
        <a:xfrm>
          <a:off x="2622649"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begins to scan memory from the beginning and chooses the first available block that is large enough </a:t>
          </a:r>
        </a:p>
      </dsp:txBody>
      <dsp:txXfrm>
        <a:off x="2622649" y="684219"/>
        <a:ext cx="2298501" cy="3357961"/>
      </dsp:txXfrm>
    </dsp:sp>
    <dsp:sp modelId="{265FA6A5-EDA7-7A42-B476-3F18F161237D}">
      <dsp:nvSpPr>
        <dsp:cNvPr id="0" name=""/>
        <dsp:cNvSpPr/>
      </dsp:nvSpPr>
      <dsp:spPr>
        <a:xfrm>
          <a:off x="5242941" y="21819"/>
          <a:ext cx="2298501" cy="6624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Next-fit</a:t>
          </a:r>
        </a:p>
      </dsp:txBody>
      <dsp:txXfrm>
        <a:off x="5242941" y="21819"/>
        <a:ext cx="2298501" cy="662400"/>
      </dsp:txXfrm>
    </dsp:sp>
    <dsp:sp modelId="{F02FE02C-078E-2342-80A7-769674C16284}">
      <dsp:nvSpPr>
        <dsp:cNvPr id="0" name=""/>
        <dsp:cNvSpPr/>
      </dsp:nvSpPr>
      <dsp:spPr>
        <a:xfrm>
          <a:off x="5242941"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begins to scan memory from the location of the last placement and chooses the next available block that is large enough</a:t>
          </a:r>
        </a:p>
      </dsp:txBody>
      <dsp:txXfrm>
        <a:off x="5242941" y="684219"/>
        <a:ext cx="2298501" cy="33579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58124"/>
          <a:ext cx="79248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reference to a memory location independent of the current assignment of data to memory</a:t>
          </a:r>
        </a:p>
      </dsp:txBody>
      <dsp:txXfrm>
        <a:off x="0" y="358124"/>
        <a:ext cx="7924800" cy="1102500"/>
      </dsp:txXfrm>
    </dsp:sp>
    <dsp:sp modelId="{62188342-F933-5546-8BB3-C1B3099F523F}">
      <dsp:nvSpPr>
        <dsp:cNvPr id="0" name=""/>
        <dsp:cNvSpPr/>
      </dsp:nvSpPr>
      <dsp:spPr>
        <a:xfrm>
          <a:off x="396240" y="62924"/>
          <a:ext cx="554736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Logical</a:t>
          </a:r>
          <a:endParaRPr lang="en-US" sz="2000" kern="1200" dirty="0"/>
        </a:p>
      </dsp:txBody>
      <dsp:txXfrm>
        <a:off x="425061" y="91745"/>
        <a:ext cx="5489718" cy="532758"/>
      </dsp:txXfrm>
    </dsp:sp>
    <dsp:sp modelId="{AD976998-883A-B44B-AA40-16EA334E3B09}">
      <dsp:nvSpPr>
        <dsp:cNvPr id="0" name=""/>
        <dsp:cNvSpPr/>
      </dsp:nvSpPr>
      <dsp:spPr>
        <a:xfrm>
          <a:off x="0" y="1863825"/>
          <a:ext cx="79248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address is expressed as a location relative to some known point</a:t>
          </a:r>
        </a:p>
      </dsp:txBody>
      <dsp:txXfrm>
        <a:off x="0" y="1863825"/>
        <a:ext cx="7924800" cy="1102500"/>
      </dsp:txXfrm>
    </dsp:sp>
    <dsp:sp modelId="{56B37D08-27E9-6348-A4E7-27939D35EA56}">
      <dsp:nvSpPr>
        <dsp:cNvPr id="0" name=""/>
        <dsp:cNvSpPr/>
      </dsp:nvSpPr>
      <dsp:spPr>
        <a:xfrm>
          <a:off x="396240" y="1568625"/>
          <a:ext cx="554736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Relative</a:t>
          </a:r>
        </a:p>
      </dsp:txBody>
      <dsp:txXfrm>
        <a:off x="425061" y="1597446"/>
        <a:ext cx="5489718" cy="532758"/>
      </dsp:txXfrm>
    </dsp:sp>
    <dsp:sp modelId="{E5E2D93A-0FAC-8648-A220-3E52BE154C5F}">
      <dsp:nvSpPr>
        <dsp:cNvPr id="0" name=""/>
        <dsp:cNvSpPr/>
      </dsp:nvSpPr>
      <dsp:spPr>
        <a:xfrm>
          <a:off x="0" y="3369525"/>
          <a:ext cx="7924800" cy="834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actual location in main memory</a:t>
          </a:r>
        </a:p>
      </dsp:txBody>
      <dsp:txXfrm>
        <a:off x="0" y="3369525"/>
        <a:ext cx="7924800" cy="834750"/>
      </dsp:txXfrm>
    </dsp:sp>
    <dsp:sp modelId="{B3028417-3BB4-804F-B830-21EC724B50AF}">
      <dsp:nvSpPr>
        <dsp:cNvPr id="0" name=""/>
        <dsp:cNvSpPr/>
      </dsp:nvSpPr>
      <dsp:spPr>
        <a:xfrm>
          <a:off x="396240" y="3074325"/>
          <a:ext cx="554736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Physical or Absolute</a:t>
          </a:r>
        </a:p>
      </dsp:txBody>
      <dsp:txXfrm>
        <a:off x="425061" y="3103146"/>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7706"/>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Pages</a:t>
          </a:r>
          <a:r>
            <a:rPr lang="en-US" sz="2500" kern="1200" dirty="0"/>
            <a:t> </a:t>
          </a:r>
        </a:p>
      </dsp:txBody>
      <dsp:txXfrm>
        <a:off x="26" y="37706"/>
        <a:ext cx="2528106" cy="720000"/>
      </dsp:txXfrm>
    </dsp:sp>
    <dsp:sp modelId="{46D6853D-8FF8-D64F-9F4D-3F18C7AC2088}">
      <dsp:nvSpPr>
        <dsp:cNvPr id="0" name=""/>
        <dsp:cNvSpPr/>
      </dsp:nvSpPr>
      <dsp:spPr>
        <a:xfrm>
          <a:off x="26" y="757706"/>
          <a:ext cx="2528106" cy="1338187"/>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chunks of a process</a:t>
          </a:r>
        </a:p>
      </dsp:txBody>
      <dsp:txXfrm>
        <a:off x="26" y="757706"/>
        <a:ext cx="2528106" cy="1338187"/>
      </dsp:txXfrm>
    </dsp:sp>
    <dsp:sp modelId="{E43E3212-8A7F-3040-93CF-F261BAF43BC6}">
      <dsp:nvSpPr>
        <dsp:cNvPr id="0" name=""/>
        <dsp:cNvSpPr/>
      </dsp:nvSpPr>
      <dsp:spPr>
        <a:xfrm>
          <a:off x="2882067" y="37706"/>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Frames</a:t>
          </a:r>
        </a:p>
      </dsp:txBody>
      <dsp:txXfrm>
        <a:off x="2882067" y="37706"/>
        <a:ext cx="2528106" cy="720000"/>
      </dsp:txXfrm>
    </dsp:sp>
    <dsp:sp modelId="{A1162212-C3C8-3A47-829A-648CCE353B98}">
      <dsp:nvSpPr>
        <dsp:cNvPr id="0" name=""/>
        <dsp:cNvSpPr/>
      </dsp:nvSpPr>
      <dsp:spPr>
        <a:xfrm>
          <a:off x="2882067" y="757706"/>
          <a:ext cx="2528106" cy="1338187"/>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available chunks of memory</a:t>
          </a:r>
        </a:p>
      </dsp:txBody>
      <dsp:txXfrm>
        <a:off x="2882067" y="757706"/>
        <a:ext cx="2528106" cy="13381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Extract the segment number as the leftmost </a:t>
          </a:r>
          <a:r>
            <a:rPr lang="en-US" sz="1200" i="1" kern="1200"/>
            <a:t>n</a:t>
          </a:r>
          <a:r>
            <a:rPr lang="en-US" sz="1200" kern="1200"/>
            <a:t> bits of the logical address</a:t>
          </a:r>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the offset, expressed in the rightmost </a:t>
          </a:r>
          <a:r>
            <a:rPr lang="en-US" sz="1200" i="1" kern="1200" dirty="0"/>
            <a:t>m</a:t>
          </a:r>
          <a:r>
            <a:rPr lang="en-US" sz="1200" kern="1200" dirty="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desired physical address is the sum of the starting physical address of the segment plus the offset</a:t>
          </a:r>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7 “</a:t>
            </a:r>
            <a:r>
              <a:rPr kumimoji="1" lang="en-GB" dirty="0">
                <a:latin typeface="Times New Roman" pitchFamily="-106" charset="0"/>
                <a:ea typeface="ＭＳ Ｐゴシック" pitchFamily="-106" charset="-128"/>
                <a:cs typeface="ＭＳ Ｐゴシック" pitchFamily="-106" charset="-128"/>
              </a:rPr>
              <a:t>Memory</a:t>
            </a:r>
            <a:r>
              <a:rPr kumimoji="1" lang="en-GB" baseline="0" dirty="0">
                <a:latin typeface="Times New Roman" pitchFamily="-106" charset="0"/>
                <a:ea typeface="ＭＳ Ｐゴシック" pitchFamily="-106" charset="-128"/>
                <a:cs typeface="ＭＳ Ｐゴシック" pitchFamily="-106" charset="-128"/>
              </a:rPr>
              <a:t> Management</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7.2   Memory Management</a:t>
            </a:r>
            <a:r>
              <a:rPr lang="en-US" baseline="0" dirty="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PARTITION SIZES </a:t>
            </a:r>
            <a:r>
              <a:rPr lang="en-US" sz="1200" b="0" i="1" kern="1200" baseline="0" dirty="0">
                <a:solidFill>
                  <a:schemeClr val="tx1"/>
                </a:solidFill>
                <a:latin typeface="+mn-lt"/>
                <a:ea typeface="+mn-ea"/>
                <a:cs typeface="+mn-cs"/>
              </a:rPr>
              <a:t>Figure 7.2 shows examples of two alternatives for fixed </a:t>
            </a:r>
            <a:r>
              <a:rPr lang="en-US" sz="1200" kern="1200" baseline="0" dirty="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difficulties with the use of equal-size fixed partitions: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baseline="0" dirty="0">
                <a:solidFill>
                  <a:schemeClr val="tx1"/>
                </a:solidFill>
                <a:latin typeface="+mn-lt"/>
                <a:ea typeface="+mn-ea"/>
                <a:cs typeface="+mn-cs"/>
              </a:rPr>
              <a:t>PLACEMENT ALGORITHM </a:t>
            </a:r>
            <a:r>
              <a:rPr lang="en-US" sz="1200" b="0" i="1" kern="1200" baseline="0" dirty="0">
                <a:solidFill>
                  <a:schemeClr val="tx1"/>
                </a:solidFill>
                <a:latin typeface="+mn-lt"/>
                <a:ea typeface="+mn-ea"/>
                <a:cs typeface="+mn-cs"/>
              </a:rPr>
              <a:t>With equal-size partitions, the placement of processes </a:t>
            </a:r>
            <a:r>
              <a:rPr lang="en-US" sz="1200" kern="1200" baseline="0" dirty="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a:solidFill>
                  <a:schemeClr val="tx1"/>
                </a:solidFill>
                <a:latin typeface="+mn-lt"/>
                <a:ea typeface="+mn-ea"/>
                <a:cs typeface="+mn-cs"/>
              </a:rPr>
              <a:t>external fragmentation </a:t>
            </a:r>
            <a:r>
              <a:rPr lang="en-US" sz="1200" b="0" kern="1200" baseline="0" dirty="0">
                <a:solidFill>
                  <a:schemeClr val="tx1"/>
                </a:solidFill>
                <a:latin typeface="+mn-lt"/>
                <a:ea typeface="+mn-ea"/>
                <a:cs typeface="+mn-cs"/>
              </a:rPr>
              <a:t>, indicating that the memory </a:t>
            </a:r>
            <a:r>
              <a:rPr lang="en-US" sz="1200" kern="1200" baseline="0" dirty="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a:solidFill>
                  <a:schemeClr val="tx1"/>
                </a:solidFill>
                <a:latin typeface="+mn-lt"/>
                <a:ea typeface="+mn-ea"/>
                <a:cs typeface="+mn-cs"/>
              </a:rPr>
              <a:t>One technique for overcoming external fragmentation is </a:t>
            </a:r>
            <a:r>
              <a:rPr lang="en-US" sz="1200" b="1" kern="1200" baseline="0" dirty="0">
                <a:solidFill>
                  <a:schemeClr val="tx1"/>
                </a:solidFill>
                <a:latin typeface="+mn-lt"/>
                <a:ea typeface="+mn-ea"/>
                <a:cs typeface="+mn-cs"/>
              </a:rPr>
              <a:t>compaction : </a:t>
            </a:r>
            <a:r>
              <a:rPr lang="en-US" sz="1200" b="0" kern="1200" baseline="0" dirty="0">
                <a:solidFill>
                  <a:schemeClr val="tx1"/>
                </a:solidFill>
                <a:latin typeface="+mn-lt"/>
                <a:ea typeface="+mn-ea"/>
                <a:cs typeface="+mn-cs"/>
              </a:rPr>
              <a:t>From</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Because memory compaction is time consuming, the OS </a:t>
            </a:r>
            <a:r>
              <a:rPr lang="en-US" sz="1200" kern="1200" baseline="0" dirty="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a:solidFill>
                  <a:schemeClr val="tx1"/>
                </a:solidFill>
                <a:latin typeface="+mn-lt"/>
                <a:ea typeface="+mn-ea"/>
                <a:cs typeface="+mn-cs"/>
              </a:rPr>
              <a:t>Best-fit </a:t>
            </a:r>
            <a:r>
              <a:rPr lang="en-US" sz="1200" b="0" kern="1200" baseline="0" dirty="0">
                <a:solidFill>
                  <a:schemeClr val="tx1"/>
                </a:solidFill>
                <a:latin typeface="+mn-lt"/>
                <a:ea typeface="+mn-ea"/>
                <a:cs typeface="+mn-cs"/>
              </a:rPr>
              <a:t>chooses the </a:t>
            </a:r>
            <a:r>
              <a:rPr lang="en-US" sz="1200" kern="1200" baseline="0" dirty="0">
                <a:solidFill>
                  <a:schemeClr val="tx1"/>
                </a:solidFill>
                <a:latin typeface="+mn-lt"/>
                <a:ea typeface="+mn-ea"/>
                <a:cs typeface="+mn-cs"/>
              </a:rPr>
              <a:t>block that is closest in size to the request. </a:t>
            </a:r>
            <a:r>
              <a:rPr lang="en-US" sz="1200" b="1" kern="1200" baseline="0" dirty="0">
                <a:solidFill>
                  <a:schemeClr val="tx1"/>
                </a:solidFill>
                <a:latin typeface="+mn-lt"/>
                <a:ea typeface="+mn-ea"/>
                <a:cs typeface="+mn-cs"/>
              </a:rPr>
              <a:t>First-fit </a:t>
            </a:r>
            <a:r>
              <a:rPr lang="en-US" sz="1200" b="0" kern="1200" baseline="0" dirty="0">
                <a:solidFill>
                  <a:schemeClr val="tx1"/>
                </a:solidFill>
                <a:latin typeface="+mn-lt"/>
                <a:ea typeface="+mn-ea"/>
                <a:cs typeface="+mn-cs"/>
              </a:rPr>
              <a:t>begins to scan memory from the </a:t>
            </a:r>
            <a:r>
              <a:rPr lang="en-US" sz="1200" kern="1200" baseline="0" dirty="0">
                <a:solidFill>
                  <a:schemeClr val="tx1"/>
                </a:solidFill>
                <a:latin typeface="+mn-lt"/>
                <a:ea typeface="+mn-ea"/>
                <a:cs typeface="+mn-cs"/>
              </a:rPr>
              <a:t>beginning and chooses the first available block that is large enough. </a:t>
            </a:r>
            <a:r>
              <a:rPr lang="en-US" sz="1200" b="1" kern="1200" baseline="0" dirty="0">
                <a:solidFill>
                  <a:schemeClr val="tx1"/>
                </a:solidFill>
                <a:latin typeface="+mn-lt"/>
                <a:ea typeface="+mn-ea"/>
                <a:cs typeface="+mn-cs"/>
              </a:rPr>
              <a:t>Next-fit </a:t>
            </a:r>
            <a:r>
              <a:rPr lang="en-US" sz="1200" b="0" kern="1200" baseline="0" dirty="0">
                <a:solidFill>
                  <a:schemeClr val="tx1"/>
                </a:solidFill>
                <a:latin typeface="+mn-lt"/>
                <a:ea typeface="+mn-ea"/>
                <a:cs typeface="+mn-cs"/>
              </a:rPr>
              <a:t>begins </a:t>
            </a:r>
            <a:r>
              <a:rPr lang="en-US" sz="1200" kern="1200" baseline="0" dirty="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a:t>
            </a:r>
            <a:r>
              <a:rPr lang="en-US" sz="1200" kern="1200" baseline="0" dirty="0" err="1">
                <a:solidFill>
                  <a:schemeClr val="tx1"/>
                </a:solidFill>
                <a:latin typeface="+mn-lt"/>
                <a:ea typeface="+mn-ea"/>
                <a:cs typeface="+mn-cs"/>
              </a:rPr>
              <a:t>uniprogramming</a:t>
            </a:r>
            <a:r>
              <a:rPr lang="en-US" sz="1200" kern="1200" baseline="0" dirty="0">
                <a:solidFill>
                  <a:schemeClr val="tx1"/>
                </a:solidFill>
                <a:latin typeface="+mn-lt"/>
                <a:ea typeface="+mn-ea"/>
                <a:cs typeface="+mn-cs"/>
              </a:rPr>
              <a:t> system, main memory is divided into two parts: one part</a:t>
            </a:r>
          </a:p>
          <a:p>
            <a:r>
              <a:rPr lang="en-US" sz="1200" kern="1200" baseline="0" dirty="0">
                <a:solidFill>
                  <a:schemeClr val="tx1"/>
                </a:solidFill>
                <a:latin typeface="+mn-lt"/>
                <a:ea typeface="+mn-ea"/>
                <a:cs typeface="+mn-cs"/>
              </a:rPr>
              <a:t>for the operating system (resident monitor, kernel) and other part for the program</a:t>
            </a:r>
          </a:p>
          <a:p>
            <a:r>
              <a:rPr lang="en-US" sz="1200" kern="1200" baseline="0" dirty="0">
                <a:solidFill>
                  <a:schemeClr val="tx1"/>
                </a:solidFill>
                <a:latin typeface="+mn-lt"/>
                <a:ea typeface="+mn-ea"/>
                <a:cs typeface="+mn-cs"/>
              </a:rPr>
              <a:t>currently being executed. In a multiprogramming system, the “user” part of</a:t>
            </a:r>
          </a:p>
          <a:p>
            <a:r>
              <a:rPr lang="en-US" sz="1200" kern="1200" baseline="0" dirty="0">
                <a:solidFill>
                  <a:schemeClr val="tx1"/>
                </a:solidFill>
                <a:latin typeface="+mn-lt"/>
                <a:ea typeface="+mn-ea"/>
                <a:cs typeface="+mn-cs"/>
              </a:rPr>
              <a:t>memory must be further subdivided to accommodate multiple processes. The task</a:t>
            </a:r>
          </a:p>
          <a:p>
            <a:r>
              <a:rPr lang="en-US" sz="1200" kern="1200" baseline="0" dirty="0">
                <a:solidFill>
                  <a:schemeClr val="tx1"/>
                </a:solidFill>
                <a:latin typeface="+mn-lt"/>
                <a:ea typeface="+mn-ea"/>
                <a:cs typeface="+mn-cs"/>
              </a:rPr>
              <a:t>of subdivision is carried out dynamically by the operating system and is known as</a:t>
            </a:r>
          </a:p>
          <a:p>
            <a:r>
              <a:rPr lang="en-US" sz="1200" kern="1200" baseline="0" dirty="0">
                <a:solidFill>
                  <a:schemeClr val="tx1"/>
                </a:solidFill>
                <a:latin typeface="+mn-lt"/>
                <a:ea typeface="+mn-ea"/>
                <a:cs typeface="+mn-cs"/>
              </a:rPr>
              <a:t>memory management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Effective memory management is vital in a multiprogramming system. If only</a:t>
            </a:r>
          </a:p>
          <a:p>
            <a:r>
              <a:rPr lang="en-US" sz="1200" kern="1200" baseline="0" dirty="0">
                <a:solidFill>
                  <a:schemeClr val="tx1"/>
                </a:solidFill>
                <a:latin typeface="+mn-lt"/>
                <a:ea typeface="+mn-ea"/>
                <a:cs typeface="+mn-cs"/>
              </a:rPr>
              <a:t>a few processes are in memory, then for much of the time all of the processes will be</a:t>
            </a:r>
          </a:p>
          <a:p>
            <a:r>
              <a:rPr lang="en-US" sz="1200" kern="1200" baseline="0" dirty="0">
                <a:solidFill>
                  <a:schemeClr val="tx1"/>
                </a:solidFill>
                <a:latin typeface="+mn-lt"/>
                <a:ea typeface="+mn-ea"/>
                <a:cs typeface="+mn-cs"/>
              </a:rPr>
              <a:t>waiting for I/O (input/output) and the processor will be idle. Thus memory needs to</a:t>
            </a:r>
          </a:p>
          <a:p>
            <a:r>
              <a:rPr lang="en-US" sz="1200" kern="1200" baseline="0" dirty="0">
                <a:solidFill>
                  <a:schemeClr val="tx1"/>
                </a:solidFill>
                <a:latin typeface="+mn-lt"/>
                <a:ea typeface="+mn-ea"/>
                <a:cs typeface="+mn-cs"/>
              </a:rPr>
              <a:t>be allocated to ensure a reasonable supply of ready processes to consume available</a:t>
            </a:r>
          </a:p>
          <a:p>
            <a:r>
              <a:rPr lang="en-US" sz="1200" kern="1200" baseline="0" dirty="0">
                <a:solidFill>
                  <a:schemeClr val="tx1"/>
                </a:solidFill>
                <a:latin typeface="+mn-lt"/>
                <a:ea typeface="+mn-ea"/>
                <a:cs typeface="+mn-cs"/>
              </a:rPr>
              <a:t>processor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a:solidFill>
                <a:schemeClr val="tx1"/>
              </a:solidFill>
              <a:latin typeface="+mn-lt"/>
              <a:ea typeface="+mn-ea"/>
              <a:cs typeface="+mn-cs"/>
            </a:endParaRPr>
          </a:p>
          <a:p>
            <a:r>
              <a:rPr lang="en-US" sz="3000" dirty="0"/>
              <a:t>Memory blocks are available of size 2</a:t>
            </a:r>
            <a:r>
              <a:rPr lang="en-US" sz="3000" i="1" baseline="30000" dirty="0"/>
              <a:t>K</a:t>
            </a:r>
            <a:r>
              <a:rPr lang="en-US" sz="3000" i="1" dirty="0"/>
              <a:t> words, L ≤ K ≤ U, </a:t>
            </a:r>
            <a:r>
              <a:rPr lang="en-US" sz="3000" dirty="0"/>
              <a:t>where </a:t>
            </a:r>
          </a:p>
          <a:p>
            <a:pPr lvl="2"/>
            <a:r>
              <a:rPr lang="en-US" dirty="0"/>
              <a:t>2</a:t>
            </a:r>
            <a:r>
              <a:rPr lang="en-US" i="1" baseline="30000" dirty="0"/>
              <a:t>L</a:t>
            </a:r>
            <a:r>
              <a:rPr lang="en-US" i="1" dirty="0"/>
              <a:t> = smallest size block that is allocated </a:t>
            </a:r>
          </a:p>
          <a:p>
            <a:pPr lvl="2"/>
            <a:r>
              <a:rPr lang="en-US" dirty="0"/>
              <a:t>2</a:t>
            </a:r>
            <a:r>
              <a:rPr lang="en-US" baseline="30000" dirty="0"/>
              <a:t>U</a:t>
            </a:r>
            <a:r>
              <a:rPr lang="en-US" dirty="0"/>
              <a:t> = largest size block that is allocated; generally 2</a:t>
            </a:r>
            <a:r>
              <a:rPr lang="en-US" baseline="30000" dirty="0"/>
              <a:t>U</a:t>
            </a:r>
            <a:r>
              <a:rPr lang="en-US" dirty="0"/>
              <a:t> is the size of the entire memory available for allocation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begin, the entire space available for allocation is treated as a single block of size 2</a:t>
            </a:r>
            <a:r>
              <a:rPr lang="en-US" sz="1200" i="1" kern="1200" baseline="30000" dirty="0">
                <a:solidFill>
                  <a:schemeClr val="tx1"/>
                </a:solidFill>
                <a:latin typeface="+mn-lt"/>
                <a:ea typeface="+mn-ea"/>
                <a:cs typeface="+mn-cs"/>
              </a:rPr>
              <a:t>U</a:t>
            </a:r>
            <a:r>
              <a:rPr lang="en-US" sz="1200" i="1" kern="1200" baseline="0" dirty="0">
                <a:solidFill>
                  <a:schemeClr val="tx1"/>
                </a:solidFill>
                <a:latin typeface="+mn-lt"/>
                <a:ea typeface="+mn-ea"/>
                <a:cs typeface="+mn-cs"/>
              </a:rPr>
              <a:t> . If a request of size s such that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s 2</a:t>
            </a:r>
            <a:r>
              <a:rPr lang="en-US" sz="1200" i="1" kern="1200" baseline="30000" dirty="0">
                <a:solidFill>
                  <a:schemeClr val="tx1"/>
                </a:solidFill>
                <a:latin typeface="+mn-lt"/>
                <a:ea typeface="+mn-ea"/>
                <a:cs typeface="+mn-cs"/>
              </a:rPr>
              <a:t>U </a:t>
            </a:r>
            <a:r>
              <a:rPr lang="en-US" sz="1200" i="1" kern="1200" baseline="0" dirty="0">
                <a:solidFill>
                  <a:schemeClr val="tx1"/>
                </a:solidFill>
                <a:latin typeface="+mn-lt"/>
                <a:ea typeface="+mn-ea"/>
                <a:cs typeface="+mn-cs"/>
              </a:rPr>
              <a:t>is made, then the entire block </a:t>
            </a:r>
            <a:r>
              <a:rPr lang="en-US" sz="1200" kern="1200" baseline="0" dirty="0">
                <a:solidFill>
                  <a:schemeClr val="tx1"/>
                </a:solidFill>
                <a:latin typeface="+mn-lt"/>
                <a:ea typeface="+mn-ea"/>
                <a:cs typeface="+mn-cs"/>
              </a:rPr>
              <a:t>is allocated. Otherwise, the block is split into two equal buddies of size </a:t>
            </a:r>
            <a:r>
              <a:rPr lang="en-US" sz="1200" i="1" kern="1200" baseline="0" dirty="0">
                <a:solidFill>
                  <a:schemeClr val="tx1"/>
                </a:solidFill>
                <a:latin typeface="+mn-lt"/>
                <a:ea typeface="+mn-ea"/>
                <a:cs typeface="+mn-cs"/>
              </a:rPr>
              <a:t>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If 2</a:t>
            </a:r>
            <a:r>
              <a:rPr lang="en-US" sz="1200" i="1" kern="1200" baseline="30000" dirty="0">
                <a:solidFill>
                  <a:schemeClr val="tx1"/>
                </a:solidFill>
                <a:latin typeface="+mn-lt"/>
                <a:ea typeface="+mn-ea"/>
                <a:cs typeface="+mn-cs"/>
              </a:rPr>
              <a:t>U –2 ≤</a:t>
            </a:r>
            <a:r>
              <a:rPr lang="en-US" sz="1200" i="1" kern="1200" baseline="0" dirty="0">
                <a:solidFill>
                  <a:schemeClr val="tx1"/>
                </a:solidFill>
                <a:latin typeface="+mn-lt"/>
                <a:ea typeface="+mn-ea"/>
                <a:cs typeface="+mn-cs"/>
              </a:rPr>
              <a:t> ≤ </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then the request is allocated to one of the two buddies. Otherwise, one </a:t>
            </a:r>
            <a:r>
              <a:rPr lang="en-US" sz="1200" kern="1200" baseline="0" dirty="0">
                <a:solidFill>
                  <a:schemeClr val="tx1"/>
                </a:solidFill>
                <a:latin typeface="+mn-lt"/>
                <a:ea typeface="+mn-ea"/>
                <a:cs typeface="+mn-cs"/>
              </a:rPr>
              <a:t>of the buddies is split in half again. This process continues until the smallest block greater than or equal to </a:t>
            </a:r>
            <a:r>
              <a:rPr lang="en-US" sz="1200" i="1" kern="1200" baseline="0" dirty="0">
                <a:solidFill>
                  <a:schemeClr val="tx1"/>
                </a:solidFill>
                <a:latin typeface="+mn-lt"/>
                <a:ea typeface="+mn-ea"/>
                <a:cs typeface="+mn-cs"/>
              </a:rPr>
              <a:t>s is generated and allocated to the request. At any time, the </a:t>
            </a:r>
            <a:r>
              <a:rPr lang="en-US" sz="1200" kern="1200" baseline="0" dirty="0">
                <a:solidFill>
                  <a:schemeClr val="tx1"/>
                </a:solidFill>
                <a:latin typeface="+mn-lt"/>
                <a:ea typeface="+mn-ea"/>
                <a:cs typeface="+mn-cs"/>
              </a:rPr>
              <a:t>buddy system maintains a list of holes (unallocated blocks) of each size 2</a:t>
            </a:r>
            <a:r>
              <a:rPr lang="en-US" sz="1200" kern="1200" baseline="30000" dirty="0">
                <a:solidFill>
                  <a:schemeClr val="tx1"/>
                </a:solidFill>
                <a:latin typeface="+mn-lt"/>
                <a:ea typeface="+mn-ea"/>
                <a:cs typeface="+mn-cs"/>
              </a:rPr>
              <a:t> i </a:t>
            </a:r>
            <a:r>
              <a:rPr lang="en-US" sz="1200" i="1" kern="1200" baseline="0" dirty="0">
                <a:solidFill>
                  <a:schemeClr val="tx1"/>
                </a:solidFill>
                <a:latin typeface="+mn-lt"/>
                <a:ea typeface="+mn-ea"/>
                <a:cs typeface="+mn-cs"/>
              </a:rPr>
              <a:t>. A hole </a:t>
            </a:r>
            <a:r>
              <a:rPr lang="en-US" sz="1200" kern="1200" baseline="0" dirty="0">
                <a:solidFill>
                  <a:schemeClr val="tx1"/>
                </a:solidFill>
                <a:latin typeface="+mn-lt"/>
                <a:ea typeface="+mn-ea"/>
                <a:cs typeface="+mn-cs"/>
              </a:rPr>
              <a:t>may be removed from the ( </a:t>
            </a:r>
            <a:r>
              <a:rPr lang="en-US" sz="1200" i="1" kern="1200" baseline="0" dirty="0">
                <a:solidFill>
                  <a:schemeClr val="tx1"/>
                </a:solidFill>
                <a:latin typeface="+mn-lt"/>
                <a:ea typeface="+mn-ea"/>
                <a:cs typeface="+mn-cs"/>
              </a:rPr>
              <a:t>i + 1) list by splitting it in half to create two buddies of </a:t>
            </a:r>
            <a:r>
              <a:rPr lang="en-US" sz="1200" kern="1200" baseline="0" dirty="0">
                <a:solidFill>
                  <a:schemeClr val="tx1"/>
                </a:solidFill>
                <a:latin typeface="+mn-lt"/>
                <a:ea typeface="+mn-ea"/>
                <a:cs typeface="+mn-cs"/>
              </a:rPr>
              <a:t>size 2</a:t>
            </a:r>
            <a:r>
              <a:rPr lang="en-US" sz="1200" kern="1200" baseline="30000" dirty="0">
                <a:solidFill>
                  <a:schemeClr val="tx1"/>
                </a:solidFill>
                <a:latin typeface="+mn-lt"/>
                <a:ea typeface="+mn-ea"/>
                <a:cs typeface="+mn-cs"/>
              </a:rPr>
              <a:t> </a:t>
            </a:r>
            <a:r>
              <a:rPr lang="en-US" sz="1200" i="1" kern="1200" baseline="30000" dirty="0">
                <a:solidFill>
                  <a:schemeClr val="tx1"/>
                </a:solidFill>
                <a:latin typeface="+mn-lt"/>
                <a:ea typeface="+mn-ea"/>
                <a:cs typeface="+mn-cs"/>
              </a:rPr>
              <a:t>i </a:t>
            </a:r>
            <a:r>
              <a:rPr lang="en-US" sz="1200" i="1" kern="1200" baseline="0" dirty="0">
                <a:solidFill>
                  <a:schemeClr val="tx1"/>
                </a:solidFill>
                <a:latin typeface="+mn-lt"/>
                <a:ea typeface="+mn-ea"/>
                <a:cs typeface="+mn-cs"/>
              </a:rPr>
              <a:t>in the i list. Whenever a pair of buddies on the i list both become unallocated, </a:t>
            </a:r>
            <a:r>
              <a:rPr lang="en-US" sz="1200" kern="1200" baseline="0" dirty="0">
                <a:solidFill>
                  <a:schemeClr val="tx1"/>
                </a:solidFill>
                <a:latin typeface="+mn-lt"/>
                <a:ea typeface="+mn-ea"/>
                <a:cs typeface="+mn-cs"/>
              </a:rPr>
              <a:t>they are removed from that list and coalesced into a single block on the ( </a:t>
            </a:r>
            <a:r>
              <a:rPr lang="en-US" sz="1200" i="1" kern="1200" baseline="0" dirty="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logical address </a:t>
            </a:r>
            <a:r>
              <a:rPr lang="en-US" sz="1200" b="0" kern="1200" baseline="0" dirty="0">
                <a:solidFill>
                  <a:schemeClr val="tx1"/>
                </a:solidFill>
                <a:latin typeface="+mn-lt"/>
                <a:ea typeface="+mn-ea"/>
                <a:cs typeface="+mn-cs"/>
              </a:rPr>
              <a:t>is a reference to a memory location independent </a:t>
            </a:r>
            <a:r>
              <a:rPr lang="en-US" sz="1200" kern="1200" baseline="0" dirty="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a:solidFill>
                  <a:schemeClr val="tx1"/>
                </a:solidFill>
                <a:latin typeface="+mn-lt"/>
                <a:ea typeface="+mn-ea"/>
                <a:cs typeface="+mn-cs"/>
              </a:rPr>
              <a:t>relative address </a:t>
            </a:r>
            <a:r>
              <a:rPr lang="en-US" sz="1200" b="0" kern="1200" baseline="0" dirty="0">
                <a:solidFill>
                  <a:schemeClr val="tx1"/>
                </a:solidFill>
                <a:latin typeface="+mn-lt"/>
                <a:ea typeface="+mn-ea"/>
                <a:cs typeface="+mn-cs"/>
              </a:rPr>
              <a:t>is a </a:t>
            </a:r>
            <a:r>
              <a:rPr lang="en-US" sz="1200" kern="1200" baseline="0" dirty="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a:solidFill>
                  <a:schemeClr val="tx1"/>
                </a:solidFill>
                <a:latin typeface="+mn-lt"/>
                <a:ea typeface="+mn-ea"/>
                <a:cs typeface="+mn-cs"/>
              </a:rPr>
              <a:t>physical address , or absolute address, </a:t>
            </a:r>
            <a:r>
              <a:rPr lang="en-US" sz="1200" b="0" kern="1200" baseline="0" dirty="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a:solidFill>
                  <a:schemeClr val="tx1"/>
                </a:solidFill>
                <a:latin typeface="+mn-lt"/>
                <a:ea typeface="+mn-ea"/>
                <a:cs typeface="+mn-cs"/>
              </a:rPr>
              <a:t>pages , </a:t>
            </a:r>
            <a:r>
              <a:rPr lang="en-US" sz="1200" kern="1200" baseline="0" dirty="0">
                <a:solidFill>
                  <a:schemeClr val="tx1"/>
                </a:solidFill>
                <a:latin typeface="+mn-lt"/>
                <a:ea typeface="+mn-ea"/>
                <a:cs typeface="+mn-cs"/>
              </a:rPr>
              <a:t>could be assigned to available chunks of memory, known as </a:t>
            </a:r>
            <a:r>
              <a:rPr lang="en-US" sz="1200" b="1" kern="1200" baseline="0" dirty="0">
                <a:solidFill>
                  <a:schemeClr val="tx1"/>
                </a:solidFill>
                <a:latin typeface="+mn-lt"/>
                <a:ea typeface="+mn-ea"/>
                <a:cs typeface="+mn-cs"/>
              </a:rPr>
              <a:t>frames , or page frames. </a:t>
            </a:r>
            <a:r>
              <a:rPr lang="en-US" sz="1200" kern="1200" baseline="0" dirty="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simple base address register will no longer suffice. Rather, the operating system maintains a </a:t>
            </a:r>
            <a:r>
              <a:rPr lang="en-US" sz="1200" b="1" kern="1200" baseline="0" dirty="0">
                <a:solidFill>
                  <a:schemeClr val="tx1"/>
                </a:solidFill>
                <a:latin typeface="+mn-lt"/>
                <a:ea typeface="+mn-ea"/>
                <a:cs typeface="+mn-cs"/>
              </a:rPr>
              <a:t>page table </a:t>
            </a:r>
            <a:r>
              <a:rPr lang="en-US" sz="1200" b="0" kern="1200" baseline="0" dirty="0">
                <a:solidFill>
                  <a:schemeClr val="tx1"/>
                </a:solidFill>
                <a:latin typeface="+mn-lt"/>
                <a:ea typeface="+mn-ea"/>
                <a:cs typeface="+mn-cs"/>
              </a:rPr>
              <a:t>for each process. The page table shows the frame location for </a:t>
            </a:r>
            <a:r>
              <a:rPr lang="en-US" sz="1200" kern="1200" baseline="0" dirty="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Relocation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Protection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Sharing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Logical organization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a:solidFill>
                  <a:schemeClr val="tx1"/>
                </a:solidFill>
                <a:latin typeface="+mn-lt"/>
                <a:ea typeface="+mn-ea"/>
                <a:cs typeface="+mn-cs"/>
              </a:rPr>
              <a:t>6</a:t>
            </a:r>
            <a:r>
              <a:rPr lang="en-US" sz="1200" kern="1200" baseline="0" dirty="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a:solidFill>
                  <a:schemeClr val="tx1"/>
                </a:solidFill>
                <a:latin typeface="+mn-lt"/>
                <a:ea typeface="+mn-ea"/>
                <a:cs typeface="+mn-cs"/>
              </a:rPr>
              <a:t>n + m bits, where the leftmost n bits are the page number and the rightmost m </a:t>
            </a:r>
            <a:r>
              <a:rPr lang="en-US" sz="1200" kern="1200" baseline="0" dirty="0">
                <a:solidFill>
                  <a:schemeClr val="tx1"/>
                </a:solidFill>
                <a:latin typeface="+mn-lt"/>
                <a:ea typeface="+mn-ea"/>
                <a:cs typeface="+mn-cs"/>
              </a:rPr>
              <a:t>bits are the offset. In our example ( Figure 7.11b ),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6 and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  10. The following </a:t>
            </a:r>
            <a:r>
              <a:rPr lang="en-US" sz="1200" kern="1200" baseline="0" dirty="0">
                <a:solidFill>
                  <a:schemeClr val="tx1"/>
                </a:solidFill>
                <a:latin typeface="+mn-lt"/>
                <a:ea typeface="+mn-ea"/>
                <a:cs typeface="+mn-cs"/>
              </a:rPr>
              <a:t>steps are needed for 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page number as the leftmost </a:t>
            </a:r>
            <a:r>
              <a:rPr lang="en-US" sz="1200" i="1" kern="1200" baseline="0" dirty="0">
                <a:solidFill>
                  <a:schemeClr val="tx1"/>
                </a:solidFill>
                <a:latin typeface="+mn-lt"/>
                <a:ea typeface="+mn-ea"/>
                <a:cs typeface="+mn-cs"/>
              </a:rPr>
              <a:t>n bits of the logical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page number as an index into the process page table to find the frame number, </a:t>
            </a:r>
            <a:r>
              <a:rPr lang="en-US" sz="1200" i="1" kern="1200" baseline="0" dirty="0">
                <a:solidFill>
                  <a:schemeClr val="tx1"/>
                </a:solidFill>
                <a:latin typeface="+mn-lt"/>
                <a:ea typeface="+mn-ea"/>
                <a:cs typeface="+mn-cs"/>
              </a:rPr>
              <a:t>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starting physical address of the frame is </a:t>
            </a:r>
            <a:r>
              <a:rPr lang="en-US" sz="1200" i="1" kern="1200" baseline="0" dirty="0" err="1">
                <a:solidFill>
                  <a:schemeClr val="tx1"/>
                </a:solidFill>
                <a:latin typeface="+mn-lt"/>
                <a:ea typeface="+mn-ea"/>
                <a:cs typeface="+mn-cs"/>
              </a:rPr>
              <a:t>k</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2</a:t>
            </a:r>
            <a:r>
              <a:rPr lang="en-US" sz="1200" i="1" kern="1200" baseline="-25000" dirty="0">
                <a:solidFill>
                  <a:schemeClr val="tx1"/>
                </a:solidFill>
                <a:latin typeface="+mn-lt"/>
                <a:ea typeface="+mn-ea"/>
                <a:cs typeface="+mn-cs"/>
              </a:rPr>
              <a:t>m</a:t>
            </a:r>
          </a:p>
          <a:p>
            <a:r>
              <a:rPr lang="en-US" sz="1200" kern="1200" baseline="0" dirty="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summarize, with simple paging, main memory is divided into many small</a:t>
            </a:r>
          </a:p>
          <a:p>
            <a:r>
              <a:rPr lang="en-US" sz="1200" kern="1200" baseline="0" dirty="0">
                <a:solidFill>
                  <a:schemeClr val="tx1"/>
                </a:solidFill>
                <a:latin typeface="+mn-lt"/>
                <a:ea typeface="+mn-ea"/>
                <a:cs typeface="+mn-cs"/>
              </a:rPr>
              <a:t>equal-size frames. Each process is divided into frame-size pages. Smaller processes</a:t>
            </a:r>
          </a:p>
          <a:p>
            <a:r>
              <a:rPr lang="en-US" sz="1200" kern="1200" baseline="0" dirty="0">
                <a:solidFill>
                  <a:schemeClr val="tx1"/>
                </a:solidFill>
                <a:latin typeface="+mn-lt"/>
                <a:ea typeface="+mn-ea"/>
                <a:cs typeface="+mn-cs"/>
              </a:rPr>
              <a:t>require fewer pages; larger processes require more. When a process is brought in, all</a:t>
            </a:r>
          </a:p>
          <a:p>
            <a:r>
              <a:rPr lang="en-US" sz="1200" kern="1200" baseline="0" dirty="0">
                <a:solidFill>
                  <a:schemeClr val="tx1"/>
                </a:solidFill>
                <a:latin typeface="+mn-lt"/>
                <a:ea typeface="+mn-ea"/>
                <a:cs typeface="+mn-cs"/>
              </a:rPr>
              <a:t>of its pages are loaded into available frames, and a page table is set up. This approach</a:t>
            </a:r>
          </a:p>
          <a:p>
            <a:r>
              <a:rPr lang="en-US" sz="1200" kern="1200" baseline="0" dirty="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a:solidFill>
                  <a:schemeClr val="tx1"/>
                </a:solidFill>
                <a:latin typeface="+mn-lt"/>
                <a:ea typeface="+mn-ea"/>
                <a:cs typeface="+mn-cs"/>
              </a:rPr>
              <a:t>segments . </a:t>
            </a:r>
            <a:r>
              <a:rPr lang="en-US" sz="1200" b="0" kern="1200" baseline="0" dirty="0">
                <a:solidFill>
                  <a:schemeClr val="tx1"/>
                </a:solidFill>
                <a:latin typeface="+mn-lt"/>
                <a:ea typeface="+mn-ea"/>
                <a:cs typeface="+mn-cs"/>
              </a:rPr>
              <a:t>It is not required that all segments </a:t>
            </a:r>
            <a:r>
              <a:rPr lang="en-US" sz="1200" kern="1200" baseline="0" dirty="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Whereas paging is invisible to the programmer, segmentation is usually visible</a:t>
            </a:r>
          </a:p>
          <a:p>
            <a:r>
              <a:rPr lang="en-US" sz="1200" kern="1200" baseline="0" dirty="0">
                <a:solidFill>
                  <a:schemeClr val="tx1"/>
                </a:solidFill>
                <a:latin typeface="+mn-lt"/>
                <a:ea typeface="+mn-ea"/>
                <a:cs typeface="+mn-cs"/>
              </a:rPr>
              <a:t>and is provided as a convenience for organizing programs and data. Typically, the</a:t>
            </a:r>
          </a:p>
          <a:p>
            <a:r>
              <a:rPr lang="en-US" sz="1200" kern="1200" baseline="0" dirty="0">
                <a:solidFill>
                  <a:schemeClr val="tx1"/>
                </a:solidFill>
                <a:latin typeface="+mn-lt"/>
                <a:ea typeface="+mn-ea"/>
                <a:cs typeface="+mn-cs"/>
              </a:rPr>
              <a:t>programmer or compiler will assign programs and data to different segments. For</a:t>
            </a:r>
          </a:p>
          <a:p>
            <a:r>
              <a:rPr lang="en-US" sz="1200" kern="1200" baseline="0" dirty="0">
                <a:solidFill>
                  <a:schemeClr val="tx1"/>
                </a:solidFill>
                <a:latin typeface="+mn-lt"/>
                <a:ea typeface="+mn-ea"/>
                <a:cs typeface="+mn-cs"/>
              </a:rPr>
              <a:t>purposes of modular programming, the program or data may be further broken down</a:t>
            </a:r>
          </a:p>
          <a:p>
            <a:r>
              <a:rPr lang="en-US" sz="1200" kern="1200" baseline="0" dirty="0">
                <a:solidFill>
                  <a:schemeClr val="tx1"/>
                </a:solidFill>
                <a:latin typeface="+mn-lt"/>
                <a:ea typeface="+mn-ea"/>
                <a:cs typeface="+mn-cs"/>
              </a:rPr>
              <a:t>into multiple segments. The principal inconvenience of this service is that the programmer</a:t>
            </a:r>
          </a:p>
          <a:p>
            <a:r>
              <a:rPr lang="en-US" sz="1200" kern="1200" baseline="0" dirty="0">
                <a:solidFill>
                  <a:schemeClr val="tx1"/>
                </a:solidFill>
                <a:latin typeface="+mn-lt"/>
                <a:ea typeface="+mn-ea"/>
                <a:cs typeface="+mn-cs"/>
              </a:rPr>
              <a:t>must be aware of the maximum segment size limitation.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Another consequence of unequal-size segments is that there is no simple relationship</a:t>
            </a:r>
          </a:p>
          <a:p>
            <a:r>
              <a:rPr lang="en-US" sz="1200" kern="1200" baseline="0" dirty="0">
                <a:solidFill>
                  <a:schemeClr val="tx1"/>
                </a:solidFill>
                <a:latin typeface="+mn-lt"/>
                <a:ea typeface="+mn-ea"/>
                <a:cs typeface="+mn-cs"/>
              </a:rPr>
              <a:t>between logical addresses and physical addresses. Analogous to paging, a</a:t>
            </a:r>
          </a:p>
          <a:p>
            <a:r>
              <a:rPr lang="en-US" sz="1200" kern="1200" baseline="0" dirty="0">
                <a:solidFill>
                  <a:schemeClr val="tx1"/>
                </a:solidFill>
                <a:latin typeface="+mn-lt"/>
                <a:ea typeface="+mn-ea"/>
                <a:cs typeface="+mn-cs"/>
              </a:rPr>
              <a:t>simple segmentation scheme would make use of a segment table for each process</a:t>
            </a:r>
          </a:p>
          <a:p>
            <a:r>
              <a:rPr lang="en-US" sz="1200" kern="1200" baseline="0" dirty="0">
                <a:solidFill>
                  <a:schemeClr val="tx1"/>
                </a:solidFill>
                <a:latin typeface="+mn-lt"/>
                <a:ea typeface="+mn-ea"/>
                <a:cs typeface="+mn-cs"/>
              </a:rPr>
              <a:t>and a list of free blocks of main memory. Each segment table entry would have to</a:t>
            </a:r>
          </a:p>
          <a:p>
            <a:r>
              <a:rPr lang="en-US" sz="1200" kern="1200" baseline="0" dirty="0">
                <a:solidFill>
                  <a:schemeClr val="tx1"/>
                </a:solidFill>
                <a:latin typeface="+mn-lt"/>
                <a:ea typeface="+mn-ea"/>
                <a:cs typeface="+mn-cs"/>
              </a:rPr>
              <a:t>give the starting address in main memory of the corresponding segment. The entry</a:t>
            </a:r>
          </a:p>
          <a:p>
            <a:r>
              <a:rPr lang="en-US" sz="1200" kern="1200" baseline="0" dirty="0">
                <a:solidFill>
                  <a:schemeClr val="tx1"/>
                </a:solidFill>
                <a:latin typeface="+mn-lt"/>
                <a:ea typeface="+mn-ea"/>
                <a:cs typeface="+mn-cs"/>
              </a:rPr>
              <a:t>should also provide the length of the segment to assure that invalid addresses are</a:t>
            </a:r>
          </a:p>
          <a:p>
            <a:r>
              <a:rPr lang="en-US" sz="1200" kern="1200" baseline="0" dirty="0">
                <a:solidFill>
                  <a:schemeClr val="tx1"/>
                </a:solidFill>
                <a:latin typeface="+mn-lt"/>
                <a:ea typeface="+mn-ea"/>
                <a:cs typeface="+mn-cs"/>
              </a:rPr>
              <a:t>not used. When a process enters the Running state, the address of its segment table is</a:t>
            </a:r>
          </a:p>
          <a:p>
            <a:r>
              <a:rPr lang="en-US" sz="1200" kern="1200" baseline="0" dirty="0">
                <a:solidFill>
                  <a:schemeClr val="tx1"/>
                </a:solidFill>
                <a:latin typeface="+mn-lt"/>
                <a:ea typeface="+mn-ea"/>
                <a:cs typeface="+mn-cs"/>
              </a:rPr>
              <a:t>loaded into a special register used by the memory management hardware. </a:t>
            </a:r>
            <a:endParaRPr lang="en-US" dirty="0"/>
          </a:p>
          <a:p>
            <a:endParaRPr lang="en-US" dirty="0"/>
          </a:p>
          <a:p>
            <a:r>
              <a:rPr lang="en-US" sz="1200" kern="1200" baseline="0" dirty="0">
                <a:solidFill>
                  <a:schemeClr val="tx1"/>
                </a:solidFill>
                <a:latin typeface="+mn-lt"/>
                <a:ea typeface="+mn-ea"/>
                <a:cs typeface="+mn-cs"/>
              </a:rPr>
              <a:t> Consider an address of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where the leftmost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bits are the segment number and the</a:t>
            </a:r>
          </a:p>
          <a:p>
            <a:r>
              <a:rPr lang="en-US" sz="1200" kern="1200" baseline="0" dirty="0">
                <a:solidFill>
                  <a:schemeClr val="tx1"/>
                </a:solidFill>
                <a:latin typeface="+mn-lt"/>
                <a:ea typeface="+mn-ea"/>
                <a:cs typeface="+mn-cs"/>
              </a:rPr>
              <a:t>rightmost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are the offset. In our example (Figure 7.11c),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  4 and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  12.</a:t>
            </a:r>
          </a:p>
          <a:p>
            <a:r>
              <a:rPr lang="en-US" sz="1200" kern="1200" baseline="0" dirty="0">
                <a:solidFill>
                  <a:schemeClr val="tx1"/>
                </a:solidFill>
                <a:latin typeface="+mn-lt"/>
                <a:ea typeface="+mn-ea"/>
                <a:cs typeface="+mn-cs"/>
              </a:rPr>
              <a:t>Thus the maximum segment size is 212 =  4096. The following steps are needed for</a:t>
            </a:r>
          </a:p>
          <a:p>
            <a:r>
              <a:rPr lang="en-US" sz="1200" kern="1200" baseline="0" dirty="0">
                <a:solidFill>
                  <a:schemeClr val="tx1"/>
                </a:solidFill>
                <a:latin typeface="+mn-lt"/>
                <a:ea typeface="+mn-ea"/>
                <a:cs typeface="+mn-cs"/>
              </a:rPr>
              <a:t>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segment number as the leftmost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bits of the logical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segment number as an index into the process segment table to find the</a:t>
            </a:r>
          </a:p>
          <a:p>
            <a:r>
              <a:rPr lang="en-US" sz="1200" kern="1200" baseline="0" dirty="0">
                <a:solidFill>
                  <a:schemeClr val="tx1"/>
                </a:solidFill>
                <a:latin typeface="+mn-lt"/>
                <a:ea typeface="+mn-ea"/>
                <a:cs typeface="+mn-cs"/>
              </a:rPr>
              <a:t>starting physical address of the segment.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Compare the offset, expressed in the rightmost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to the length of the segment.</a:t>
            </a:r>
          </a:p>
          <a:p>
            <a:r>
              <a:rPr lang="en-US" sz="1200" kern="1200" baseline="0" dirty="0">
                <a:solidFill>
                  <a:schemeClr val="tx1"/>
                </a:solidFill>
                <a:latin typeface="+mn-lt"/>
                <a:ea typeface="+mn-ea"/>
                <a:cs typeface="+mn-cs"/>
              </a:rPr>
              <a:t>If the offset is greater than or equal to the length, the address is invalid.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desired physical address is the sum of the starting physical address of the</a:t>
            </a:r>
          </a:p>
          <a:p>
            <a:r>
              <a:rPr lang="en-US" sz="1200" kern="1200" baseline="0" dirty="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summarize, with simple segmentation, a process is divided into a number</a:t>
            </a:r>
          </a:p>
          <a:p>
            <a:r>
              <a:rPr lang="en-US" sz="1200" kern="1200" baseline="0" dirty="0">
                <a:solidFill>
                  <a:schemeClr val="tx1"/>
                </a:solidFill>
                <a:latin typeface="+mn-lt"/>
                <a:ea typeface="+mn-ea"/>
                <a:cs typeface="+mn-cs"/>
              </a:rPr>
              <a:t>of segments that need not be of equal size. When a process is brought in, all</a:t>
            </a:r>
          </a:p>
          <a:p>
            <a:r>
              <a:rPr lang="en-US" sz="1200" kern="1200" baseline="0" dirty="0">
                <a:solidFill>
                  <a:schemeClr val="tx1"/>
                </a:solidFill>
                <a:latin typeface="+mn-lt"/>
                <a:ea typeface="+mn-ea"/>
                <a:cs typeface="+mn-cs"/>
              </a:rPr>
              <a:t>of its segments are loaded into available regions of memory, and a segment table</a:t>
            </a:r>
          </a:p>
          <a:p>
            <a:r>
              <a:rPr lang="en-US" sz="1200" kern="1200" baseline="0" dirty="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a:t>
            </a:r>
            <a:r>
              <a:rPr lang="en-US"/>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a:solidFill>
                  <a:schemeClr val="tx1"/>
                </a:solidFill>
                <a:latin typeface="+mn-lt"/>
                <a:ea typeface="+mn-ea"/>
                <a:cs typeface="+mn-cs"/>
              </a:rPr>
              <a:t>relocate </a:t>
            </a:r>
            <a:r>
              <a:rPr lang="en-US" sz="1200" b="0" kern="1200" baseline="0" dirty="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a:solidFill>
                <a:schemeClr val="tx1"/>
              </a:solidFill>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Modules can be written and compiled independently, with all references from</a:t>
            </a:r>
          </a:p>
          <a:p>
            <a:r>
              <a:rPr lang="en-US" sz="1200" kern="1200" baseline="0" dirty="0">
                <a:solidFill>
                  <a:schemeClr val="tx1"/>
                </a:solidFill>
                <a:latin typeface="+mn-lt"/>
                <a:ea typeface="+mn-ea"/>
                <a:cs typeface="+mn-cs"/>
              </a:rPr>
              <a:t>one module to another resolved by the system at run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With modest additional overhead, different degrees of protection (read only,</a:t>
            </a:r>
          </a:p>
          <a:p>
            <a:r>
              <a:rPr lang="en-US" sz="1200" kern="1200" baseline="0" dirty="0">
                <a:solidFill>
                  <a:schemeClr val="tx1"/>
                </a:solidFill>
                <a:latin typeface="+mn-lt"/>
                <a:ea typeface="+mn-ea"/>
                <a:cs typeface="+mn-cs"/>
              </a:rPr>
              <a:t>execute only) can be given to different modules.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is possible to introduce mechanisms by which modules can be shared among</a:t>
            </a:r>
          </a:p>
          <a:p>
            <a:r>
              <a:rPr lang="en-US" sz="1200" kern="1200" baseline="0" dirty="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a:solidFill>
                  <a:schemeClr val="tx1"/>
                </a:solidFill>
                <a:latin typeface="+mn-lt"/>
                <a:ea typeface="+mn-ea"/>
                <a:cs typeface="+mn-cs"/>
              </a:rPr>
              <a:t>the user to specify the sharing that is desired.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main memory available for a program plus its data may be insufficient. In</a:t>
            </a:r>
          </a:p>
          <a:p>
            <a:r>
              <a:rPr lang="en-US" sz="1200" kern="1200" baseline="0" dirty="0">
                <a:solidFill>
                  <a:schemeClr val="tx1"/>
                </a:solidFill>
                <a:latin typeface="+mn-lt"/>
                <a:ea typeface="+mn-ea"/>
                <a:cs typeface="+mn-cs"/>
              </a:rPr>
              <a:t>that case, the programmer must engage in a practice known as </a:t>
            </a:r>
            <a:r>
              <a:rPr lang="en-US" sz="1200" b="1" kern="1200" baseline="0" dirty="0">
                <a:solidFill>
                  <a:schemeClr val="tx1"/>
                </a:solidFill>
                <a:latin typeface="+mn-lt"/>
                <a:ea typeface="+mn-ea"/>
                <a:cs typeface="+mn-cs"/>
              </a:rPr>
              <a:t>overlaying , in </a:t>
            </a:r>
            <a:r>
              <a:rPr lang="en-US" sz="1200" kern="1200" baseline="0" dirty="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In a multiprogramming environment, the programmer does not know at the </a:t>
            </a:r>
            <a:r>
              <a:rPr lang="en-US" sz="1200" kern="1200" baseline="0" dirty="0">
                <a:solidFill>
                  <a:schemeClr val="tx1"/>
                </a:solidFill>
                <a:latin typeface="+mn-lt"/>
                <a:ea typeface="+mn-ea"/>
                <a:cs typeface="+mn-cs"/>
              </a:rPr>
              <a:t>time of coding how much space will be available or where that space will be.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3/31/2021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3/31/2021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3/31/2021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3/31/2021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3/31/2021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3/31/2021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3/31/2021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3/31/2021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3/31/2021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3/31/2021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3/31/2021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3/31/2021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3/31/2021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3/31/2021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3/31/2021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3/31/2021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3/31/2021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mc:Choice xmlns:p14="http://schemas.microsoft.com/office/powerpoint/2010/main" Requires="p14">
      <p:transition p14:dur="10" advClick="0"/>
    </mc:Choice>
    <mc:Fallback>
      <p:transition advClick="0"/>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3/31/2021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mc:Choice xmlns:p14="http://schemas.microsoft.com/office/powerpoint/2010/main" Requires="p14">
      <p:transition p14:dur="10" advClick="0"/>
    </mc:Choice>
    <mc:Fallback>
      <p:transition advClick="0"/>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3/31/2021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mc:AlternateContent xmlns:mc="http://schemas.openxmlformats.org/markup-compatibility/2006">
    <mc:Choice xmlns:p14="http://schemas.microsoft.com/office/powerpoint/2010/main" Requires="p14">
      <p:transition p14:dur="10" advClick="0"/>
    </mc:Choice>
    <mc:Fallback>
      <p:transition advClick="0"/>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7</a:t>
            </a:r>
            <a:br>
              <a:rPr lang="en-US" dirty="0"/>
            </a:br>
            <a:r>
              <a:rPr lang="en-US" dirty="0"/>
              <a:t>Memory Management</a:t>
            </a:r>
          </a:p>
        </p:txBody>
      </p:sp>
      <p:sp>
        <p:nvSpPr>
          <p:cNvPr id="3" name="Subtitle 2"/>
          <p:cNvSpPr>
            <a:spLocks noGrp="1"/>
          </p:cNvSpPr>
          <p:nvPr>
            <p:ph type="body" idx="1"/>
          </p:nvPr>
        </p:nvSpPr>
        <p:spPr/>
        <p:txBody>
          <a:bodyPr rtlCol="0">
            <a:normAutofit/>
          </a:bodyPr>
          <a:lstStyle/>
          <a:p>
            <a:pPr>
              <a:defRPr/>
            </a:pPr>
            <a:r>
              <a:rPr lang="en-US" dirty="0">
                <a:solidFill>
                  <a:schemeClr val="tx2">
                    <a:lumMod val="75000"/>
                  </a:schemeClr>
                </a:solidFill>
              </a:rPr>
              <a:t>Eighth Edition</a:t>
            </a:r>
          </a:p>
          <a:p>
            <a:pPr>
              <a:defRPr/>
            </a:pPr>
            <a:r>
              <a:rPr lang="en-US" dirty="0">
                <a:solidFill>
                  <a:schemeClr val="tx2">
                    <a:lumMod val="75000"/>
                  </a:schemeClr>
                </a:solidFill>
              </a:rPr>
              <a:t>William Stallings</a:t>
            </a:r>
            <a:endParaRPr lang="en-US" i="1" dirty="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a:solidFill>
                  <a:schemeClr val="bg2">
                    <a:lumMod val="25000"/>
                  </a:schemeClr>
                </a:solidFill>
                <a:latin typeface="Calisto MT"/>
              </a:rPr>
              <a:t>Operating Systems:</a:t>
            </a:r>
            <a:br>
              <a:rPr lang="en-US" sz="3200" i="1" dirty="0">
                <a:solidFill>
                  <a:schemeClr val="bg2">
                    <a:lumMod val="25000"/>
                  </a:schemeClr>
                </a:solidFill>
                <a:latin typeface="Calisto MT"/>
              </a:rPr>
            </a:br>
            <a:r>
              <a:rPr lang="en-US" sz="3200" i="1" dirty="0">
                <a:solidFill>
                  <a:schemeClr val="bg2">
                    <a:lumMod val="25000"/>
                  </a:schemeClr>
                </a:solidFill>
                <a:latin typeface="Calisto MT"/>
              </a:rPr>
              <a:t>Internals and Design Principles</a:t>
            </a:r>
          </a:p>
          <a:p>
            <a:pPr>
              <a:defRPr/>
            </a:pPr>
            <a:endParaRPr lang="en-US" sz="3200" i="1"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4">
                    <a:lumMod val="50000"/>
                  </a:schemeClr>
                </a:solidFill>
              </a:rPr>
              <a:t>Memory Partitioning</a:t>
            </a:r>
          </a:p>
        </p:txBody>
      </p:sp>
      <p:sp>
        <p:nvSpPr>
          <p:cNvPr id="3" name="Content Placeholder 2"/>
          <p:cNvSpPr>
            <a:spLocks noGrp="1"/>
          </p:cNvSpPr>
          <p:nvPr>
            <p:ph idx="4294967295"/>
          </p:nvPr>
        </p:nvSpPr>
        <p:spPr>
          <a:xfrm>
            <a:off x="457200" y="2133600"/>
            <a:ext cx="8382000" cy="5029200"/>
          </a:xfrm>
        </p:spPr>
        <p:txBody>
          <a:bodyPr/>
          <a:lstStyle/>
          <a:p>
            <a:r>
              <a:rPr lang="en-NZ" sz="2200" dirty="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a:t> involves virtual memory</a:t>
            </a:r>
          </a:p>
          <a:p>
            <a:pPr marL="1082675" lvl="3" indent="-346075">
              <a:buClr>
                <a:schemeClr val="accent1">
                  <a:lumMod val="75000"/>
                </a:schemeClr>
              </a:buClr>
              <a:buSzPct val="100000"/>
              <a:buFont typeface="Wingdings" charset="2"/>
              <a:buChar char="§"/>
            </a:pPr>
            <a:r>
              <a:rPr lang="en-NZ" sz="2200" dirty="0"/>
              <a:t>based on segmentation and paging</a:t>
            </a:r>
          </a:p>
          <a:p>
            <a:pPr marL="342900" lvl="2" indent="-342900"/>
            <a:r>
              <a:rPr lang="en-NZ" sz="2200" dirty="0"/>
              <a:t>Partitioning</a:t>
            </a:r>
          </a:p>
          <a:p>
            <a:pPr marL="1077913" lvl="5" indent="-277813">
              <a:buClr>
                <a:schemeClr val="accent1">
                  <a:lumMod val="75000"/>
                </a:schemeClr>
              </a:buClr>
              <a:buFont typeface="Wingdings" charset="2"/>
              <a:buChar char="§"/>
            </a:pPr>
            <a:r>
              <a:rPr lang="en-NZ" sz="2200" dirty="0"/>
              <a:t>used in several variations in some now-obsolete operating systems</a:t>
            </a:r>
          </a:p>
          <a:p>
            <a:pPr marL="1077913" lvl="5" indent="-277813">
              <a:buClr>
                <a:schemeClr val="accent1">
                  <a:lumMod val="75000"/>
                </a:schemeClr>
              </a:buClr>
              <a:buFont typeface="Wingdings" charset="2"/>
              <a:buChar char="§"/>
            </a:pPr>
            <a:r>
              <a:rPr lang="en-NZ" sz="2200" dirty="0"/>
              <a:t>does not involve virtual memory</a:t>
            </a:r>
          </a:p>
          <a:p>
            <a:pPr lvl="2"/>
            <a:endParaRPr lang="en-NZ" dirty="0"/>
          </a:p>
          <a:p>
            <a:pPr marL="800100" lvl="3" indent="-342900"/>
            <a:endParaRPr lang="en-NZ" sz="3200" dirty="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609600"/>
            <a:ext cx="5105400" cy="5906456"/>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a:latin typeface="+mn-lt"/>
              </a:rPr>
              <a:t>Table 7.2   </a:t>
            </a:r>
          </a:p>
          <a:p>
            <a:pPr algn="ctr"/>
            <a:endParaRPr lang="en-US" sz="3200" dirty="0">
              <a:latin typeface="+mn-lt"/>
            </a:endParaRPr>
          </a:p>
          <a:p>
            <a:pPr algn="ctr"/>
            <a:r>
              <a:rPr lang="en-US" sz="3200" dirty="0">
                <a:latin typeface="+mn-lt"/>
              </a:rPr>
              <a:t>Memory Management Techniques </a:t>
            </a: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a:latin typeface="+mn-lt"/>
              </a:rPr>
              <a:t>(Table is on page 315 in textbook)</a:t>
            </a: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p>
        </p:txBody>
      </p:sp>
      <p:sp>
        <p:nvSpPr>
          <p:cNvPr id="3" name="Content Placeholder 2"/>
          <p:cNvSpPr>
            <a:spLocks noGrp="1"/>
          </p:cNvSpPr>
          <p:nvPr>
            <p:ph idx="4294967295"/>
          </p:nvPr>
        </p:nvSpPr>
        <p:spPr>
          <a:xfrm>
            <a:off x="533400" y="2133600"/>
            <a:ext cx="8001000" cy="5867400"/>
          </a:xfrm>
        </p:spPr>
        <p:txBody>
          <a:bodyPr/>
          <a:lstStyle/>
          <a:p>
            <a:r>
              <a:rPr lang="en-US" sz="2200" dirty="0"/>
              <a:t>A program may be too big to fit in a partition </a:t>
            </a:r>
          </a:p>
          <a:p>
            <a:pPr lvl="2"/>
            <a:r>
              <a:rPr lang="en-US" sz="2200" dirty="0"/>
              <a:t>program needs to be designed with the use of overlays</a:t>
            </a:r>
          </a:p>
          <a:p>
            <a:r>
              <a:rPr lang="en-US" sz="2200" dirty="0"/>
              <a:t>Main memory utilization is inefficient  </a:t>
            </a:r>
          </a:p>
          <a:p>
            <a:pPr lvl="2"/>
            <a:r>
              <a:rPr lang="en-US" sz="2200" dirty="0"/>
              <a:t>any program, regardless of size, occupies an entire partition</a:t>
            </a:r>
          </a:p>
          <a:p>
            <a:pPr lvl="2"/>
            <a:r>
              <a:rPr lang="en-US" sz="2200" b="1" i="1" dirty="0"/>
              <a:t>internal fragmentation </a:t>
            </a:r>
          </a:p>
          <a:p>
            <a:pPr lvl="3"/>
            <a:r>
              <a:rPr lang="en-US" sz="2200" dirty="0"/>
              <a:t>wasted space due to the block of data loaded being smaller than the partition</a:t>
            </a:r>
            <a:endParaRPr lang="en-US" sz="2200" b="1" i="1" dirty="0"/>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p>
        </p:txBody>
      </p:sp>
      <p:sp>
        <p:nvSpPr>
          <p:cNvPr id="3" name="Content Placeholder 2"/>
          <p:cNvSpPr>
            <a:spLocks noGrp="1"/>
          </p:cNvSpPr>
          <p:nvPr>
            <p:ph idx="4294967295"/>
          </p:nvPr>
        </p:nvSpPr>
        <p:spPr>
          <a:xfrm>
            <a:off x="457200" y="2209800"/>
            <a:ext cx="7848600" cy="4953000"/>
          </a:xfrm>
        </p:spPr>
        <p:txBody>
          <a:bodyPr>
            <a:normAutofit/>
          </a:bodyPr>
          <a:lstStyle/>
          <a:p>
            <a:r>
              <a:rPr lang="en-NZ" sz="2800" dirty="0"/>
              <a:t>The number of partitions specified at system generation time limits the number of active processes in the system</a:t>
            </a:r>
          </a:p>
          <a:p>
            <a:r>
              <a:rPr lang="en-NZ" sz="2800" dirty="0"/>
              <a:t>Small jobs will not utilize partition space efficiently</a:t>
            </a:r>
          </a:p>
        </p:txBody>
      </p:sp>
      <p:pic>
        <p:nvPicPr>
          <p:cNvPr id="10" name="Picture 9"/>
          <p:cNvPicPr>
            <a:picLocks noChangeAspect="1"/>
          </p:cNvPicPr>
          <p:nvPr/>
        </p:nvPicPr>
        <p:blipFill>
          <a:blip r:embed="rId3"/>
          <a:stretch>
            <a:fillRect/>
          </a:stretch>
        </p:blipFill>
        <p:spPr>
          <a:xfrm>
            <a:off x="6858000" y="4800600"/>
            <a:ext cx="1371600" cy="14962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a:t>Partitions are of variable length and number</a:t>
            </a:r>
          </a:p>
          <a:p>
            <a:r>
              <a:rPr lang="en-US" sz="2400" dirty="0"/>
              <a:t>Process is allocated exactly as much memory as it requires</a:t>
            </a:r>
          </a:p>
          <a:p>
            <a:r>
              <a:rPr lang="en-US" sz="2400" dirty="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a:solidFill>
                  <a:schemeClr val="accent6">
                    <a:lumMod val="75000"/>
                  </a:schemeClr>
                </a:solidFill>
              </a:rPr>
              <a:t>Dynamic Partitioning</a:t>
            </a:r>
          </a:p>
        </p:txBody>
      </p:sp>
      <p:graphicFrame>
        <p:nvGraphicFramePr>
          <p:cNvPr id="4" name="Diagram 3"/>
          <p:cNvGraphicFramePr/>
          <p:nvPr>
            <p:extLst>
              <p:ext uri="{D42A27DB-BD31-4B8C-83A1-F6EECF244321}">
                <p14:modId xmlns:p14="http://schemas.microsoft.com/office/powerpoint/2010/main" val="1148138074"/>
              </p:ext>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a:solidFill>
                  <a:schemeClr val="accent1">
                    <a:lumMod val="50000"/>
                  </a:schemeClr>
                </a:solidFill>
              </a:rPr>
              <a:t>Placement Algorithms</a:t>
            </a:r>
          </a:p>
        </p:txBody>
      </p:sp>
      <p:graphicFrame>
        <p:nvGraphicFramePr>
          <p:cNvPr id="4" name="Diagram 3"/>
          <p:cNvGraphicFramePr/>
          <p:nvPr>
            <p:extLst>
              <p:ext uri="{D42A27DB-BD31-4B8C-83A1-F6EECF244321}">
                <p14:modId xmlns:p14="http://schemas.microsoft.com/office/powerpoint/2010/main" val="3877978675"/>
              </p:ext>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285523"/>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a:latin typeface="+mn-lt"/>
              </a:rPr>
              <a:t>Table 7.1  </a:t>
            </a:r>
          </a:p>
          <a:p>
            <a:pPr algn="ctr"/>
            <a:endParaRPr lang="en-US" sz="2800" b="1" dirty="0">
              <a:latin typeface="+mn-lt"/>
            </a:endParaRPr>
          </a:p>
          <a:p>
            <a:pPr algn="ctr"/>
            <a:r>
              <a:rPr lang="en-US" sz="2800" b="1" dirty="0">
                <a:latin typeface="+mn-lt"/>
              </a:rPr>
              <a:t>Memory Management Terms </a:t>
            </a: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a:solidFill>
                  <a:schemeClr val="accent6">
                    <a:lumMod val="75000"/>
                  </a:schemeClr>
                </a:solidFill>
              </a:rPr>
              <a:t>Buddy System</a:t>
            </a:r>
          </a:p>
        </p:txBody>
      </p:sp>
      <p:sp>
        <p:nvSpPr>
          <p:cNvPr id="3" name="Content Placeholder 2"/>
          <p:cNvSpPr>
            <a:spLocks noGrp="1"/>
          </p:cNvSpPr>
          <p:nvPr>
            <p:ph idx="4294967295"/>
          </p:nvPr>
        </p:nvSpPr>
        <p:spPr>
          <a:xfrm>
            <a:off x="381000" y="2209800"/>
            <a:ext cx="7772400" cy="4419600"/>
          </a:xfrm>
        </p:spPr>
        <p:txBody>
          <a:bodyPr>
            <a:normAutofit fontScale="92500"/>
          </a:bodyPr>
          <a:lstStyle/>
          <a:p>
            <a:r>
              <a:rPr lang="en-US" sz="3000" dirty="0"/>
              <a:t>Comprised of fixed and dynamic partitioning schemes</a:t>
            </a:r>
          </a:p>
          <a:p>
            <a:r>
              <a:rPr lang="en-US" sz="3000" dirty="0"/>
              <a:t>Space available for allocation is treated as a single block</a:t>
            </a:r>
          </a:p>
          <a:p>
            <a:r>
              <a:rPr lang="en-US" sz="3000" dirty="0"/>
              <a:t>Memory blocks are available of size 2</a:t>
            </a:r>
            <a:r>
              <a:rPr lang="en-US" sz="3000" i="1" baseline="30000" dirty="0"/>
              <a:t>K</a:t>
            </a:r>
            <a:r>
              <a:rPr lang="en-US" sz="3000" i="1" dirty="0"/>
              <a:t> words, L ≤ K ≤ U, </a:t>
            </a:r>
            <a:r>
              <a:rPr lang="en-US" sz="3000" dirty="0"/>
              <a:t>where </a:t>
            </a:r>
          </a:p>
          <a:p>
            <a:pPr lvl="2"/>
            <a:r>
              <a:rPr lang="en-US" sz="2400" dirty="0"/>
              <a:t>2</a:t>
            </a:r>
            <a:r>
              <a:rPr lang="en-US" sz="2400" i="1" baseline="30000" dirty="0"/>
              <a:t>L</a:t>
            </a:r>
            <a:r>
              <a:rPr lang="en-US" sz="2400" i="1" dirty="0"/>
              <a:t> = </a:t>
            </a:r>
            <a:r>
              <a:rPr lang="en-US" sz="2400" dirty="0"/>
              <a:t>smallest size block that is allocated </a:t>
            </a:r>
          </a:p>
          <a:p>
            <a:pPr lvl="2"/>
            <a:r>
              <a:rPr lang="en-US" sz="2400" dirty="0"/>
              <a:t>2</a:t>
            </a:r>
            <a:r>
              <a:rPr lang="en-US" sz="2400" baseline="30000" dirty="0"/>
              <a:t>U</a:t>
            </a:r>
            <a:r>
              <a:rPr lang="en-US" sz="2400" dirty="0"/>
              <a:t> = largest size block that is allocated; generally 2</a:t>
            </a:r>
            <a:r>
              <a:rPr lang="en-US" sz="2400" baseline="30000" dirty="0"/>
              <a:t>U</a:t>
            </a:r>
            <a:r>
              <a:rPr lang="en-US" sz="2400" dirty="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a:solidFill>
                  <a:schemeClr val="tx2">
                    <a:lumMod val="50000"/>
                  </a:schemeClr>
                </a:solidFill>
              </a:rPr>
              <a:t>Addresses</a:t>
            </a:r>
          </a:p>
        </p:txBody>
      </p:sp>
      <p:graphicFrame>
        <p:nvGraphicFramePr>
          <p:cNvPr id="4" name="Diagram 3"/>
          <p:cNvGraphicFramePr/>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a:t>Partition memory into equal fixed-size chunks that are relatively small</a:t>
            </a:r>
          </a:p>
          <a:p>
            <a:r>
              <a:rPr lang="en-US" sz="2500" dirty="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accent1">
                    <a:lumMod val="75000"/>
                  </a:schemeClr>
                </a:solidFill>
              </a:rPr>
              <a:t>Page Table</a:t>
            </a:r>
          </a:p>
        </p:txBody>
      </p:sp>
      <p:sp>
        <p:nvSpPr>
          <p:cNvPr id="3" name="Content Placeholder 2"/>
          <p:cNvSpPr>
            <a:spLocks noGrp="1"/>
          </p:cNvSpPr>
          <p:nvPr>
            <p:ph idx="4294967295"/>
          </p:nvPr>
        </p:nvSpPr>
        <p:spPr>
          <a:xfrm>
            <a:off x="609600" y="2286000"/>
            <a:ext cx="8153400" cy="3840163"/>
          </a:xfrm>
        </p:spPr>
        <p:txBody>
          <a:bodyPr/>
          <a:lstStyle/>
          <a:p>
            <a:r>
              <a:rPr lang="en-US" sz="2200" dirty="0"/>
              <a:t>Maintained by operating system for each process</a:t>
            </a:r>
          </a:p>
          <a:p>
            <a:r>
              <a:rPr lang="en-US" sz="2200" dirty="0"/>
              <a:t>Contains the frame location for each page in the process</a:t>
            </a:r>
          </a:p>
          <a:p>
            <a:r>
              <a:rPr lang="en-US" sz="2200" dirty="0"/>
              <a:t>Processor must know how to access for the current process</a:t>
            </a:r>
          </a:p>
          <a:p>
            <a:r>
              <a:rPr lang="en-US" sz="2200" dirty="0"/>
              <a:t>Used by processor to produce a physical address</a:t>
            </a:r>
          </a:p>
          <a:p>
            <a:endParaRPr lang="en-US" dirty="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solidFill>
                  <a:schemeClr val="accent4">
                    <a:lumMod val="50000"/>
                  </a:schemeClr>
                </a:solidFill>
              </a:rPr>
              <a:t>Memory Management Requirements</a:t>
            </a: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a:t>Memory management is intended to satisfy the following requirements:</a:t>
            </a:r>
          </a:p>
          <a:p>
            <a:pPr marL="1139825" indent="-346075"/>
            <a:r>
              <a:rPr lang="en-NZ" sz="2400" dirty="0"/>
              <a:t>Relocation</a:t>
            </a:r>
          </a:p>
          <a:p>
            <a:pPr marL="1139825" indent="-346075"/>
            <a:r>
              <a:rPr lang="en-NZ" sz="2400" dirty="0"/>
              <a:t>Protection</a:t>
            </a:r>
          </a:p>
          <a:p>
            <a:pPr marL="1139825" indent="-346075"/>
            <a:r>
              <a:rPr lang="en-NZ" sz="2400" dirty="0"/>
              <a:t>Sharing</a:t>
            </a:r>
          </a:p>
          <a:p>
            <a:pPr marL="1139825" indent="-346075"/>
            <a:r>
              <a:rPr lang="en-NZ" sz="2400" dirty="0"/>
              <a:t>Logical organization</a:t>
            </a:r>
          </a:p>
          <a:p>
            <a:pPr marL="1139825" indent="-346075"/>
            <a:r>
              <a:rPr lang="en-NZ" sz="2400" dirty="0"/>
              <a:t>Physical organization</a:t>
            </a:r>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a:solidFill>
                  <a:schemeClr val="accent1">
                    <a:lumMod val="75000"/>
                  </a:schemeClr>
                </a:solidFill>
              </a:rPr>
              <a:t>Segmentation</a:t>
            </a:r>
          </a:p>
        </p:txBody>
      </p:sp>
      <p:sp>
        <p:nvSpPr>
          <p:cNvPr id="3" name="Content Placeholder 2"/>
          <p:cNvSpPr>
            <a:spLocks noGrp="1"/>
          </p:cNvSpPr>
          <p:nvPr>
            <p:ph idx="4294967295"/>
          </p:nvPr>
        </p:nvSpPr>
        <p:spPr>
          <a:xfrm>
            <a:off x="457200" y="2057400"/>
            <a:ext cx="8382000" cy="4419600"/>
          </a:xfrm>
        </p:spPr>
        <p:txBody>
          <a:bodyPr>
            <a:normAutofit lnSpcReduction="10000"/>
          </a:bodyPr>
          <a:lstStyle/>
          <a:p>
            <a:r>
              <a:rPr lang="en-US" sz="3100" dirty="0"/>
              <a:t>A program can be subdivided into segments</a:t>
            </a:r>
          </a:p>
          <a:p>
            <a:pPr lvl="2">
              <a:buSzPct val="125000"/>
              <a:buFont typeface="Wingdings" charset="2"/>
              <a:buChar char="§"/>
            </a:pPr>
            <a:r>
              <a:rPr lang="en-US" sz="2800" dirty="0"/>
              <a:t>may vary in length</a:t>
            </a:r>
          </a:p>
          <a:p>
            <a:pPr lvl="2">
              <a:buSzPct val="125000"/>
              <a:buFont typeface="Wingdings" charset="2"/>
              <a:buChar char="§"/>
            </a:pPr>
            <a:r>
              <a:rPr lang="en-US" sz="2800" dirty="0"/>
              <a:t>there is a maximum length</a:t>
            </a:r>
          </a:p>
          <a:p>
            <a:r>
              <a:rPr lang="en-US" sz="3100" dirty="0"/>
              <a:t>Addressing consists of two parts:</a:t>
            </a:r>
          </a:p>
          <a:p>
            <a:pPr lvl="2">
              <a:buSzPct val="125000"/>
              <a:buFont typeface="Wingdings" charset="2"/>
              <a:buChar char="§"/>
            </a:pPr>
            <a:r>
              <a:rPr lang="en-US" sz="2800" dirty="0"/>
              <a:t>segment number </a:t>
            </a:r>
          </a:p>
          <a:p>
            <a:pPr lvl="2">
              <a:buSzPct val="125000"/>
              <a:buFont typeface="Wingdings" charset="2"/>
              <a:buChar char="§"/>
            </a:pPr>
            <a:r>
              <a:rPr lang="en-US" sz="2800" dirty="0"/>
              <a:t>an offset</a:t>
            </a:r>
          </a:p>
          <a:p>
            <a:r>
              <a:rPr lang="en-US" sz="3100" dirty="0"/>
              <a:t>Similar to dynamic partitioning</a:t>
            </a:r>
          </a:p>
          <a:p>
            <a:r>
              <a:rPr lang="en-US" sz="3100" dirty="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a:t>Usually visible </a:t>
            </a:r>
          </a:p>
          <a:p>
            <a:r>
              <a:rPr lang="en-US" sz="2400" dirty="0"/>
              <a:t>Provided as a convenience for organizing programs and data</a:t>
            </a:r>
          </a:p>
          <a:p>
            <a:r>
              <a:rPr lang="en-US" sz="2400" dirty="0"/>
              <a:t>Typically the programmer will assign programs and data to different segments</a:t>
            </a:r>
          </a:p>
          <a:p>
            <a:r>
              <a:rPr lang="en-US" sz="2400" dirty="0"/>
              <a:t>For purposes of modular programming the program or data may be further broken down into multiple segments</a:t>
            </a:r>
          </a:p>
          <a:p>
            <a:pPr lvl="1"/>
            <a:r>
              <a:rPr lang="en-US" sz="2000" dirty="0"/>
              <a:t>the principal inconvenience of this service is that the programmer must be aware of the maximum segment size limitation</a:t>
            </a: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lnSpcReduction="10000"/>
          </a:bodyPr>
          <a:lstStyle/>
          <a:p>
            <a:r>
              <a:rPr lang="en-US" sz="2400" dirty="0"/>
              <a:t>Another consequence of unequal size segments is that there is no simple relationship between logical addresses and physical addresses</a:t>
            </a:r>
          </a:p>
          <a:p>
            <a:r>
              <a:rPr lang="en-US" sz="2400" dirty="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a:solidFill>
                  <a:schemeClr val="accent1">
                    <a:lumMod val="75000"/>
                  </a:schemeClr>
                </a:solidFill>
              </a:rPr>
              <a:t>Summary</a:t>
            </a:r>
          </a:p>
        </p:txBody>
      </p:sp>
      <p:sp>
        <p:nvSpPr>
          <p:cNvPr id="7" name="Content Placeholder 6"/>
          <p:cNvSpPr>
            <a:spLocks noGrp="1"/>
          </p:cNvSpPr>
          <p:nvPr>
            <p:ph sz="half" idx="1"/>
          </p:nvPr>
        </p:nvSpPr>
        <p:spPr>
          <a:xfrm>
            <a:off x="4828032" y="2286000"/>
            <a:ext cx="3858768" cy="4114799"/>
          </a:xfrm>
        </p:spPr>
        <p:txBody>
          <a:bodyPr>
            <a:normAutofit fontScale="77500" lnSpcReduction="20000"/>
          </a:bodyPr>
          <a:lstStyle/>
          <a:p>
            <a:r>
              <a:rPr lang="en-US" sz="3892" dirty="0"/>
              <a:t>Memory partitioning</a:t>
            </a:r>
          </a:p>
          <a:p>
            <a:pPr lvl="2"/>
            <a:r>
              <a:rPr lang="en-US" sz="3892" dirty="0"/>
              <a:t>fixed partitioning</a:t>
            </a:r>
          </a:p>
          <a:p>
            <a:pPr lvl="2"/>
            <a:r>
              <a:rPr lang="en-US" sz="3892" dirty="0"/>
              <a:t>dynamic partitioning</a:t>
            </a:r>
          </a:p>
          <a:p>
            <a:pPr lvl="2"/>
            <a:r>
              <a:rPr lang="en-US" sz="3892" dirty="0"/>
              <a:t>buddy system</a:t>
            </a:r>
          </a:p>
          <a:p>
            <a:pPr lvl="2"/>
            <a:r>
              <a:rPr lang="en-US" sz="3892" dirty="0"/>
              <a:t>r</a:t>
            </a:r>
            <a:r>
              <a:rPr lang="en-US" sz="3892"/>
              <a:t>elocation</a:t>
            </a:r>
            <a:endParaRPr lang="en-US" sz="3892" dirty="0"/>
          </a:p>
          <a:p>
            <a:r>
              <a:rPr lang="en-US" sz="3892" dirty="0"/>
              <a:t>Segmentation </a:t>
            </a:r>
            <a:endParaRPr lang="en-US" sz="3692" dirty="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a:t>Memory management requirements</a:t>
            </a:r>
          </a:p>
          <a:p>
            <a:pPr lvl="2"/>
            <a:r>
              <a:rPr lang="en-US" sz="3892" dirty="0"/>
              <a:t>relocation</a:t>
            </a:r>
          </a:p>
          <a:p>
            <a:pPr lvl="2"/>
            <a:r>
              <a:rPr lang="en-US" sz="3892" dirty="0"/>
              <a:t>protection</a:t>
            </a:r>
          </a:p>
          <a:p>
            <a:pPr lvl="2"/>
            <a:r>
              <a:rPr lang="en-US" sz="3892" dirty="0"/>
              <a:t>sharing</a:t>
            </a:r>
          </a:p>
          <a:p>
            <a:pPr lvl="2"/>
            <a:r>
              <a:rPr lang="en-US" sz="3892" dirty="0"/>
              <a:t>logical organization</a:t>
            </a:r>
          </a:p>
          <a:p>
            <a:pPr lvl="2"/>
            <a:r>
              <a:rPr lang="en-US" sz="3892" dirty="0"/>
              <a:t>physical organization</a:t>
            </a:r>
          </a:p>
          <a:p>
            <a:r>
              <a:rPr lang="en-US" sz="3892" dirty="0"/>
              <a:t>Paging </a:t>
            </a: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a:solidFill>
                  <a:schemeClr val="accent6">
                    <a:lumMod val="75000"/>
                  </a:schemeClr>
                </a:solidFill>
              </a:rPr>
              <a:t>Relocation</a:t>
            </a: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a:t>Programmers typically do not know in advance which other programs will be resident in main memory at the time of execution of their program</a:t>
            </a:r>
          </a:p>
          <a:p>
            <a:r>
              <a:rPr lang="en-US" dirty="0"/>
              <a:t>Active processes need to be able to be swapped in and out of main memory in order to maximize processor utilization</a:t>
            </a:r>
          </a:p>
          <a:p>
            <a:r>
              <a:rPr lang="en-US" dirty="0"/>
              <a:t>Specifying that a process must be placed in the same memory          region when it is swapped back in would be limiting</a:t>
            </a:r>
          </a:p>
          <a:p>
            <a:pPr lvl="2"/>
            <a:r>
              <a:rPr lang="en-US" sz="2000" dirty="0"/>
              <a:t>may need to </a:t>
            </a:r>
            <a:r>
              <a:rPr lang="en-US" sz="2000" i="1" dirty="0"/>
              <a:t>relocate </a:t>
            </a:r>
            <a:r>
              <a:rPr lang="en-US" sz="2000" dirty="0"/>
              <a:t> the process to a different area                          of memory</a:t>
            </a:r>
          </a:p>
        </p:txBody>
      </p:sp>
      <p:pic>
        <p:nvPicPr>
          <p:cNvPr id="7" name="Picture 6"/>
          <p:cNvPicPr>
            <a:picLocks noChangeAspect="1"/>
          </p:cNvPicPr>
          <p:nvPr/>
        </p:nvPicPr>
        <p:blipFill>
          <a:blip r:embed="rId3"/>
          <a:stretch>
            <a:fillRect/>
          </a:stretch>
        </p:blipFill>
        <p:spPr>
          <a:xfrm>
            <a:off x="6629400" y="4379324"/>
            <a:ext cx="2514600" cy="24786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a:solidFill>
                  <a:schemeClr val="accent6">
                    <a:lumMod val="75000"/>
                  </a:schemeClr>
                </a:solidFill>
              </a:rPr>
              <a:t>Protection</a:t>
            </a:r>
          </a:p>
        </p:txBody>
      </p:sp>
      <p:sp>
        <p:nvSpPr>
          <p:cNvPr id="3" name="Content Placeholder 2"/>
          <p:cNvSpPr>
            <a:spLocks noGrp="1"/>
          </p:cNvSpPr>
          <p:nvPr>
            <p:ph idx="4294967295"/>
          </p:nvPr>
        </p:nvSpPr>
        <p:spPr>
          <a:xfrm>
            <a:off x="457200" y="2057400"/>
            <a:ext cx="8229600" cy="5105400"/>
          </a:xfrm>
        </p:spPr>
        <p:txBody>
          <a:bodyPr/>
          <a:lstStyle/>
          <a:p>
            <a:r>
              <a:rPr lang="en-US" dirty="0"/>
              <a:t>Processes need to acquire permission to reference memory locations for reading or writing purposes</a:t>
            </a:r>
          </a:p>
          <a:p>
            <a:r>
              <a:rPr lang="en-US" dirty="0"/>
              <a:t>Location of a program in main memory is unpredictable</a:t>
            </a:r>
          </a:p>
          <a:p>
            <a:r>
              <a:rPr lang="en-US" dirty="0"/>
              <a:t>Memory references generated by a process must be checked at run time</a:t>
            </a:r>
          </a:p>
          <a:p>
            <a:r>
              <a:rPr lang="en-US" dirty="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495800"/>
            <a:ext cx="2965704" cy="2044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a:solidFill>
                  <a:schemeClr val="accent1">
                    <a:lumMod val="50000"/>
                  </a:schemeClr>
                </a:solidFill>
              </a:rPr>
              <a:t>Sharing</a:t>
            </a:r>
          </a:p>
        </p:txBody>
      </p:sp>
      <p:sp>
        <p:nvSpPr>
          <p:cNvPr id="3" name="Content Placeholder 2"/>
          <p:cNvSpPr>
            <a:spLocks noGrp="1"/>
          </p:cNvSpPr>
          <p:nvPr>
            <p:ph idx="4294967295"/>
          </p:nvPr>
        </p:nvSpPr>
        <p:spPr>
          <a:xfrm>
            <a:off x="533400" y="2133600"/>
            <a:ext cx="8229600" cy="5181600"/>
          </a:xfrm>
        </p:spPr>
        <p:txBody>
          <a:bodyPr/>
          <a:lstStyle/>
          <a:p>
            <a:r>
              <a:rPr lang="en-US" sz="2200" dirty="0"/>
              <a:t>Advantageous to allow each process access to the same copy of the program rather than have their own separate copy</a:t>
            </a:r>
          </a:p>
          <a:p>
            <a:r>
              <a:rPr lang="en-US" sz="2200" dirty="0"/>
              <a:t>Memory management must allow controlled access to shared areas of memory without compromising protection</a:t>
            </a:r>
          </a:p>
          <a:p>
            <a:r>
              <a:rPr lang="en-US" sz="2200" dirty="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a:ln w="1905"/>
                <a:solidFill>
                  <a:schemeClr val="accent4">
                    <a:lumMod val="50000"/>
                  </a:schemeClr>
                </a:solidFill>
                <a:effectLst>
                  <a:innerShdw blurRad="69850" dist="43180" dir="5400000">
                    <a:srgbClr val="000000">
                      <a:alpha val="65000"/>
                    </a:srgbClr>
                  </a:innerShdw>
                </a:effectLst>
              </a:rPr>
              <a:t>Logical Organization</a:t>
            </a: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a:t>Memory is organized as linear</a:t>
            </a:r>
          </a:p>
          <a:p>
            <a:endParaRPr lang="en-US" dirty="0"/>
          </a:p>
          <a:p>
            <a:endParaRPr lang="en-US" dirty="0"/>
          </a:p>
          <a:p>
            <a:endParaRPr lang="en-US" dirty="0"/>
          </a:p>
          <a:p>
            <a:endParaRPr lang="en-US" dirty="0"/>
          </a:p>
          <a:p>
            <a:pPr>
              <a:buNone/>
            </a:pPr>
            <a:endParaRPr lang="en-US" sz="1200" dirty="0"/>
          </a:p>
          <a:p>
            <a:pPr>
              <a:buNone/>
            </a:pPr>
            <a:endParaRPr lang="en-US" sz="1200" dirty="0"/>
          </a:p>
          <a:p>
            <a:r>
              <a:rPr lang="en-US" sz="2300" dirty="0"/>
              <a:t>Segmentation is the tool that most readily satisfies requirements</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a:solidFill>
                  <a:schemeClr val="accent1">
                    <a:lumMod val="75000"/>
                  </a:schemeClr>
                </a:solidFill>
              </a:rPr>
              <a:t>Physical Organization</a:t>
            </a: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7394</Words>
  <Application>Microsoft Office PowerPoint</Application>
  <PresentationFormat>화면 슬라이드 쇼(4:3)</PresentationFormat>
  <Paragraphs>361</Paragraphs>
  <Slides>36</Slides>
  <Notes>36</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36</vt:i4>
      </vt:variant>
    </vt:vector>
  </HeadingPairs>
  <TitlesOfParts>
    <vt:vector size="44" baseType="lpstr">
      <vt:lpstr>Arial</vt:lpstr>
      <vt:lpstr>Calibri</vt:lpstr>
      <vt:lpstr>Calisto MT</vt:lpstr>
      <vt:lpstr>Times New Roman</vt:lpstr>
      <vt:lpstr>Wingdings</vt:lpstr>
      <vt:lpstr>Custom Design</vt:lpstr>
      <vt:lpstr>Codex</vt:lpstr>
      <vt:lpstr>1_Codex</vt:lpstr>
      <vt:lpstr>Chapter 7 Memory Management</vt:lpstr>
      <vt:lpstr>PowerPoint 프레젠테이션</vt:lpstr>
      <vt:lpstr>Memory Management Requirements</vt:lpstr>
      <vt:lpstr>Relocation</vt:lpstr>
      <vt:lpstr>PowerPoint 프레젠테이션</vt:lpstr>
      <vt:lpstr>Protection</vt:lpstr>
      <vt:lpstr>Sharing</vt:lpstr>
      <vt:lpstr>Logical Organization</vt:lpstr>
      <vt:lpstr>Physical Organization</vt:lpstr>
      <vt:lpstr>Memory Partitioning</vt:lpstr>
      <vt:lpstr>PowerPoint 프레젠테이션</vt:lpstr>
      <vt:lpstr>PowerPoint 프레젠테이션</vt:lpstr>
      <vt:lpstr>Disadvantages</vt:lpstr>
      <vt:lpstr>PowerPoint 프레젠테이션</vt:lpstr>
      <vt:lpstr>Disadvantages</vt:lpstr>
      <vt:lpstr>Dynamic Partitioning</vt:lpstr>
      <vt:lpstr>PowerPoint 프레젠테이션</vt:lpstr>
      <vt:lpstr>Dynamic Partitioning</vt:lpstr>
      <vt:lpstr>Placement Algorithms</vt:lpstr>
      <vt:lpstr>PowerPoint 프레젠테이션</vt:lpstr>
      <vt:lpstr>Buddy System</vt:lpstr>
      <vt:lpstr>PowerPoint 프레젠테이션</vt:lpstr>
      <vt:lpstr>PowerPoint 프레젠테이션</vt:lpstr>
      <vt:lpstr>Addresses</vt:lpstr>
      <vt:lpstr>PowerPoint 프레젠테이션</vt:lpstr>
      <vt:lpstr>Paging</vt:lpstr>
      <vt:lpstr>PowerPoint 프레젠테이션</vt:lpstr>
      <vt:lpstr>Page Table</vt:lpstr>
      <vt:lpstr>PowerPoint 프레젠테이션</vt:lpstr>
      <vt:lpstr>PowerPoint 프레젠테이션</vt:lpstr>
      <vt:lpstr>PowerPoint 프레젠테이션</vt:lpstr>
      <vt:lpstr>Segmentation</vt:lpstr>
      <vt:lpstr>Segmentation</vt:lpstr>
      <vt:lpstr>Address Translation</vt:lpstr>
      <vt:lpstr>PowerPoint 프레젠테이션</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2014-01-25T03:32:55Z</dcterms:created>
  <dcterms:modified xsi:type="dcterms:W3CDTF">2021-03-31T02:03:12Z</dcterms:modified>
</cp:coreProperties>
</file>