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57" r:id="rId4"/>
    <p:sldId id="258" r:id="rId5"/>
    <p:sldId id="262" r:id="rId6"/>
    <p:sldId id="284" r:id="rId7"/>
    <p:sldId id="278" r:id="rId8"/>
    <p:sldId id="279" r:id="rId9"/>
    <p:sldId id="280" r:id="rId10"/>
    <p:sldId id="281" r:id="rId11"/>
    <p:sldId id="276" r:id="rId12"/>
    <p:sldId id="282" r:id="rId13"/>
    <p:sldId id="283" r:id="rId14"/>
  </p:sldIdLst>
  <p:sldSz cx="12192000" cy="6858000"/>
  <p:notesSz cx="6858000" cy="9144000"/>
  <p:embeddedFontLst>
    <p:embeddedFont>
      <p:font typeface="HY얕은샘물M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E5"/>
    <a:srgbClr val="FFABAB"/>
    <a:srgbClr val="FFE5ED"/>
    <a:srgbClr val="FF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238" autoAdjust="0"/>
  </p:normalViewPr>
  <p:slideViewPr>
    <p:cSldViewPr snapToGrid="0">
      <p:cViewPr varScale="1">
        <p:scale>
          <a:sx n="83" d="100"/>
          <a:sy n="83" d="100"/>
        </p:scale>
        <p:origin x="108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96B868-47FB-4206-9EE5-AA94682593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699444-3650-4DDF-B11C-B5AA6422D3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2F537-7C8B-4817-8D77-0E5942E1D65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FFA49-EBFD-49FC-94C0-828D29D354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FEAA05-3542-48A2-952D-32596340AF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ABDA-5DBB-41CD-9252-5BBA931F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5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4393D-850C-442E-92B1-155E2B161B6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28C22-86A4-45F7-92E1-308148A20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6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보안 및 접근제어에서는 사용자가 서비스를 이용하기 위해 인증을 원하면 시스템은 랜덤으로 생성된 </a:t>
            </a:r>
            <a:r>
              <a:rPr lang="en-US" altLang="ko-KR" dirty="0"/>
              <a:t>text</a:t>
            </a:r>
            <a:r>
              <a:rPr lang="ko-KR" altLang="en-US" dirty="0"/>
              <a:t>를 읽기를 요구합니다</a:t>
            </a:r>
            <a:r>
              <a:rPr lang="en-US" altLang="ko-KR" dirty="0"/>
              <a:t>. </a:t>
            </a:r>
            <a:r>
              <a:rPr lang="ko-KR" altLang="en-US" dirty="0"/>
              <a:t>이는 다른 사람이 사용자의 음성을 녹음하여 인증하려는 것을 방지하기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 </a:t>
            </a:r>
            <a:r>
              <a:rPr lang="ko-KR" altLang="en-US" dirty="0"/>
              <a:t>사용자가 텍스트를 읽으면 생성된 텍스트와 일치하는 지 검사하고</a:t>
            </a:r>
            <a:r>
              <a:rPr lang="en-US" altLang="ko-KR" dirty="0"/>
              <a:t>, </a:t>
            </a:r>
            <a:r>
              <a:rPr lang="ko-KR" altLang="en-US" dirty="0"/>
              <a:t>일치하면 </a:t>
            </a:r>
            <a:r>
              <a:rPr lang="ko-KR" altLang="en-US" dirty="0" err="1"/>
              <a:t>등록되어있던</a:t>
            </a:r>
            <a:r>
              <a:rPr lang="ko-KR" altLang="en-US" dirty="0"/>
              <a:t> </a:t>
            </a:r>
            <a:r>
              <a:rPr lang="en-US" altLang="ko-KR" dirty="0" err="1"/>
              <a:t>gmm</a:t>
            </a:r>
            <a:r>
              <a:rPr lang="ko-KR" altLang="en-US" dirty="0"/>
              <a:t>파일과 </a:t>
            </a:r>
            <a:r>
              <a:rPr lang="ko-KR" altLang="en-US" dirty="0" err="1"/>
              <a:t>새로입력된</a:t>
            </a:r>
            <a:r>
              <a:rPr lang="ko-KR" altLang="en-US" dirty="0"/>
              <a:t> 음성데이터의 일치율을 비교하여 일정 수준을 넘어서면 인증이 완료된다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6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작업 분담 구조는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프로젝트 개발 부분에서는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부분으로 나뉘며 </a:t>
            </a:r>
            <a:r>
              <a:rPr lang="ko-KR" altLang="en-US" dirty="0" err="1"/>
              <a:t>프론트엔드에서는</a:t>
            </a:r>
            <a:r>
              <a:rPr lang="ko-KR" altLang="en-US" dirty="0"/>
              <a:t> 등록페이지와 인증페이지 구현을</a:t>
            </a:r>
            <a:r>
              <a:rPr lang="en-US" altLang="ko-KR" dirty="0"/>
              <a:t>, </a:t>
            </a:r>
            <a:r>
              <a:rPr lang="ko-KR" altLang="en-US" dirty="0" err="1"/>
              <a:t>백엔드에서는</a:t>
            </a:r>
            <a:r>
              <a:rPr lang="ko-KR" altLang="en-US" dirty="0"/>
              <a:t> 음성데이터를 </a:t>
            </a:r>
            <a:r>
              <a:rPr lang="en-US" altLang="ko-KR" dirty="0" err="1"/>
              <a:t>gmm</a:t>
            </a:r>
            <a:r>
              <a:rPr lang="ko-KR" altLang="en-US" dirty="0"/>
              <a:t>파일로 변환</a:t>
            </a:r>
            <a:r>
              <a:rPr lang="en-US" altLang="ko-KR" dirty="0"/>
              <a:t>, </a:t>
            </a:r>
            <a:r>
              <a:rPr lang="ko-KR" altLang="en-US" dirty="0"/>
              <a:t>랜덤</a:t>
            </a:r>
            <a:r>
              <a:rPr lang="en-US" altLang="ko-KR" dirty="0"/>
              <a:t>text</a:t>
            </a:r>
            <a:r>
              <a:rPr lang="ko-KR" altLang="en-US" dirty="0"/>
              <a:t>생성하여 음성데이터와 일치여부</a:t>
            </a:r>
            <a:r>
              <a:rPr lang="en-US" altLang="ko-KR" dirty="0"/>
              <a:t>, </a:t>
            </a:r>
            <a:r>
              <a:rPr lang="ko-KR" altLang="en-US" dirty="0"/>
              <a:t>음성데이터와 </a:t>
            </a:r>
            <a:r>
              <a:rPr lang="en-US" altLang="ko-KR" dirty="0" err="1"/>
              <a:t>gmm</a:t>
            </a:r>
            <a:r>
              <a:rPr lang="ko-KR" altLang="en-US" dirty="0"/>
              <a:t>파일의 일치여부</a:t>
            </a:r>
            <a:r>
              <a:rPr lang="en-US" altLang="ko-KR" dirty="0"/>
              <a:t>, </a:t>
            </a:r>
            <a:r>
              <a:rPr lang="ko-KR" altLang="en-US" dirty="0"/>
              <a:t>데이터 암호화를 구현합니다</a:t>
            </a:r>
            <a:r>
              <a:rPr lang="en-US" altLang="ko-KR" dirty="0"/>
              <a:t>. </a:t>
            </a:r>
            <a:r>
              <a:rPr lang="ko-KR" altLang="en-US" dirty="0"/>
              <a:t>또한 문헌 조사에서는 선행기술</a:t>
            </a:r>
            <a:r>
              <a:rPr lang="en-US" altLang="ko-KR" dirty="0"/>
              <a:t>, </a:t>
            </a:r>
            <a:r>
              <a:rPr lang="ko-KR" altLang="en-US" dirty="0"/>
              <a:t>오픈소스를 조사하였으며</a:t>
            </a:r>
            <a:r>
              <a:rPr lang="en-US" altLang="ko-KR" dirty="0"/>
              <a:t>, </a:t>
            </a:r>
            <a:r>
              <a:rPr lang="ko-KR" altLang="en-US" dirty="0"/>
              <a:t>문서화작업에서는 보고서 작성을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2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설계 일정입니다</a:t>
            </a:r>
            <a:r>
              <a:rPr lang="en-US" altLang="ko-KR" dirty="0"/>
              <a:t>. </a:t>
            </a:r>
            <a:r>
              <a:rPr lang="ko-KR" altLang="en-US" dirty="0"/>
              <a:t>현재까지 주제 선정과 선행기술 및 조사</a:t>
            </a:r>
            <a:r>
              <a:rPr lang="en-US" altLang="ko-KR" dirty="0"/>
              <a:t>, </a:t>
            </a:r>
            <a:r>
              <a:rPr lang="ko-KR" altLang="en-US" dirty="0"/>
              <a:t>기능 요구조건 파악</a:t>
            </a:r>
            <a:r>
              <a:rPr lang="en-US" altLang="ko-KR" dirty="0"/>
              <a:t>, </a:t>
            </a:r>
            <a:r>
              <a:rPr lang="ko-KR" altLang="en-US" dirty="0"/>
              <a:t>목적나무 개발 및 대안분석</a:t>
            </a:r>
            <a:r>
              <a:rPr lang="en-US" altLang="ko-KR" dirty="0"/>
              <a:t>, </a:t>
            </a:r>
            <a:r>
              <a:rPr lang="ko-KR" altLang="en-US" dirty="0"/>
              <a:t>구현방법 설계를 진행하였고</a:t>
            </a:r>
            <a:r>
              <a:rPr lang="en-US" altLang="ko-KR" dirty="0"/>
              <a:t>, </a:t>
            </a:r>
            <a:r>
              <a:rPr lang="ko-KR" altLang="en-US" dirty="0"/>
              <a:t>지금은 </a:t>
            </a:r>
            <a:r>
              <a:rPr lang="ko-KR" altLang="en-US" dirty="0" err="1"/>
              <a:t>오픈소스조사와</a:t>
            </a:r>
            <a:r>
              <a:rPr lang="ko-KR" altLang="en-US" dirty="0"/>
              <a:t> 개발을 진행 중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70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음성은 사람의 의사전달 수단으로서 언어정보</a:t>
            </a:r>
            <a:r>
              <a:rPr lang="en-US" altLang="ko-KR" dirty="0"/>
              <a:t>, </a:t>
            </a:r>
            <a:r>
              <a:rPr lang="ko-KR" altLang="en-US" dirty="0"/>
              <a:t>화자정보</a:t>
            </a:r>
            <a:r>
              <a:rPr lang="en-US" altLang="ko-KR" dirty="0"/>
              <a:t>, </a:t>
            </a:r>
            <a:r>
              <a:rPr lang="ko-KR" altLang="en-US" dirty="0"/>
              <a:t>감정정보 등과 같이 여러가지 정보를 포함합니다</a:t>
            </a:r>
            <a:r>
              <a:rPr lang="en-US" altLang="ko-KR" dirty="0"/>
              <a:t>. </a:t>
            </a:r>
            <a:r>
              <a:rPr lang="ko-KR" altLang="en-US" dirty="0"/>
              <a:t>이에 대한 음성인식 기술은 일상생활에서 사람들 사이의 음성언어를 사용하여</a:t>
            </a:r>
            <a:r>
              <a:rPr lang="en-US" altLang="ko-KR" dirty="0"/>
              <a:t>, </a:t>
            </a:r>
            <a:r>
              <a:rPr lang="ko-KR" altLang="en-US" dirty="0"/>
              <a:t>정보기기를 제어하거나 정보 서비스를 받을 수 있도록 음성신호에 내재되어 있는 정보를 분석하여 글자나 문장을 바꿔 줍니다</a:t>
            </a:r>
            <a:r>
              <a:rPr lang="en-US" altLang="ko-KR" dirty="0"/>
              <a:t>. </a:t>
            </a:r>
            <a:r>
              <a:rPr lang="ko-KR" altLang="en-US" dirty="0"/>
              <a:t>또한 음성인식 기술은 차세대 사용자 인터페이스 기술의 핵심요소로서 선진국의 연구기관 등에서 </a:t>
            </a:r>
            <a:r>
              <a:rPr lang="en-US" altLang="ko-KR" dirty="0"/>
              <a:t>21</a:t>
            </a:r>
            <a:r>
              <a:rPr lang="ko-KR" altLang="en-US" dirty="0"/>
              <a:t>세기 정보화 사회를 선도할 주요 유망 기술로 선정되었습니다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7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현재 사용자 인증 및 접근에서의 음성인식이 인증 수단으로 이용되고 있습니다</a:t>
            </a:r>
            <a:r>
              <a:rPr lang="en-US" altLang="ko-KR" dirty="0"/>
              <a:t>. </a:t>
            </a:r>
            <a:r>
              <a:rPr lang="ko-KR" altLang="en-US" dirty="0"/>
              <a:t>위와 같이 목소리로 결제 인증을 말하면 쉽게 결제해주는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이렇듯 음성인식을 통한 인증방식은</a:t>
            </a:r>
            <a:r>
              <a:rPr lang="en-US" altLang="ko-KR" dirty="0"/>
              <a:t> </a:t>
            </a:r>
            <a:r>
              <a:rPr lang="ko-KR" altLang="en-US" dirty="0"/>
              <a:t>다른 인증 수단에 비해 편리하다는 장점이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몇몇 전문가나 연구진들은</a:t>
            </a:r>
            <a:r>
              <a:rPr lang="en-US" altLang="ko-KR" dirty="0"/>
              <a:t> </a:t>
            </a:r>
            <a:r>
              <a:rPr lang="ko-KR" altLang="en-US" dirty="0"/>
              <a:t>사용자의 음성 위조</a:t>
            </a:r>
            <a:r>
              <a:rPr lang="en-US" altLang="ko-KR" dirty="0"/>
              <a:t>,</a:t>
            </a:r>
            <a:r>
              <a:rPr lang="ko-KR" altLang="en-US" dirty="0"/>
              <a:t>변조 등 기술 한계로 인해 보안에서 취약해질 수 있다는 문제점을 경고합니다</a:t>
            </a:r>
            <a:r>
              <a:rPr lang="en-US" altLang="ko-KR" dirty="0"/>
              <a:t>. </a:t>
            </a:r>
            <a:r>
              <a:rPr lang="ko-KR" altLang="en-US" dirty="0"/>
              <a:t>그래서 저희 프로젝트에서는 기존 사용자 음성을 활용한 사용자 인증 및 접근제어 시스템의 보안취약점을 개선하고 보완할 방안을 제시하고 이를 구현할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설계 주제는 보안 이슈를 해결하기 위한 사용자 음성을 사용한 사용자 인증 및 접근제어 시스템 개발입니다</a:t>
            </a:r>
            <a:r>
              <a:rPr lang="en-US" altLang="ko-KR" dirty="0"/>
              <a:t>. </a:t>
            </a:r>
            <a:r>
              <a:rPr lang="ko-KR" altLang="en-US" dirty="0"/>
              <a:t>이 주제를 위해 다음과 같은 방법을 차례로 거칩니다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사용자는 사전에 서비스 시스템에 계정을 생성하고 인증 수단</a:t>
            </a:r>
            <a:r>
              <a:rPr lang="en-US" altLang="ko-KR" dirty="0"/>
              <a:t>(</a:t>
            </a:r>
            <a:r>
              <a:rPr lang="ko-KR" altLang="en-US" dirty="0"/>
              <a:t>음성인식</a:t>
            </a:r>
            <a:r>
              <a:rPr lang="en-US" altLang="ko-KR" dirty="0"/>
              <a:t>)</a:t>
            </a:r>
            <a:r>
              <a:rPr lang="ko-KR" altLang="en-US" dirty="0"/>
              <a:t>을 등록하고</a:t>
            </a:r>
            <a:r>
              <a:rPr lang="en-US" altLang="ko-KR" dirty="0"/>
              <a:t>,</a:t>
            </a:r>
            <a:r>
              <a:rPr lang="ko-KR" altLang="en-US" dirty="0"/>
              <a:t> 둘째</a:t>
            </a:r>
            <a:r>
              <a:rPr lang="en-US" altLang="ko-KR" dirty="0"/>
              <a:t>,</a:t>
            </a:r>
            <a:r>
              <a:rPr lang="ko-KR" altLang="en-US" dirty="0"/>
              <a:t> 서비스 이용 시 등록한 인증수단을 활용하여 </a:t>
            </a:r>
            <a:r>
              <a:rPr lang="ko-KR" altLang="en-US" dirty="0" err="1"/>
              <a:t>인증값을</a:t>
            </a:r>
            <a:r>
              <a:rPr lang="ko-KR" altLang="en-US" dirty="0"/>
              <a:t> 생성하여 서비스 시스템에 제시합니다</a:t>
            </a:r>
            <a:r>
              <a:rPr lang="en-US" altLang="ko-KR" dirty="0"/>
              <a:t>. </a:t>
            </a:r>
            <a:r>
              <a:rPr lang="ko-KR" altLang="en-US" dirty="0"/>
              <a:t>셋째</a:t>
            </a:r>
            <a:r>
              <a:rPr lang="en-US" altLang="ko-KR" dirty="0"/>
              <a:t>,</a:t>
            </a:r>
            <a:r>
              <a:rPr lang="ko-KR" altLang="en-US" dirty="0"/>
              <a:t> 서비스 시스템은 사용자 음성 인식 기반 인증 및 접근제어 시스템을 활용하여 사용자가 제시한 </a:t>
            </a:r>
            <a:r>
              <a:rPr lang="ko-KR" altLang="en-US" dirty="0" err="1"/>
              <a:t>인증값에</a:t>
            </a:r>
            <a:r>
              <a:rPr lang="ko-KR" altLang="en-US" dirty="0"/>
              <a:t> 대한 검증을 실시합니다</a:t>
            </a:r>
            <a:r>
              <a:rPr lang="en-US" altLang="ko-KR" dirty="0"/>
              <a:t>. </a:t>
            </a:r>
            <a:r>
              <a:rPr lang="ko-KR" altLang="en-US" dirty="0"/>
              <a:t>마지막으로</a:t>
            </a:r>
            <a:r>
              <a:rPr lang="en-US" altLang="ko-KR" dirty="0"/>
              <a:t>,</a:t>
            </a:r>
            <a:r>
              <a:rPr lang="ko-KR" altLang="en-US" dirty="0"/>
              <a:t> 서비스 시스템은 사용자 인증 및 접근제어 시스템의 결과 값에 따라 서비스 시스템은 사용자의 서비스를 사용할 수 있도록 접근 권한을 부여합니다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다음은 요구사항 분석입니다</a:t>
            </a:r>
            <a:r>
              <a:rPr lang="en-US" altLang="ko-KR" dirty="0">
                <a:latin typeface="+mn-lt"/>
              </a:rPr>
              <a:t>. </a:t>
            </a:r>
            <a:r>
              <a:rPr lang="ko-KR" altLang="en-US" dirty="0">
                <a:latin typeface="+mn-lt"/>
              </a:rPr>
              <a:t>본 설계의 목표를 달성하기 위한 필요한 기능 요구조건은 다음과 같습니다</a:t>
            </a:r>
            <a:r>
              <a:rPr lang="en-US" altLang="ko-KR" dirty="0">
                <a:latin typeface="+mn-lt"/>
              </a:rPr>
              <a:t>.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 </a:t>
            </a:r>
            <a:endParaRPr lang="en-US" altLang="ko-KR" sz="1200" dirty="0">
              <a:solidFill>
                <a:schemeClr val="accent5">
                  <a:lumMod val="50000"/>
                </a:schemeClr>
              </a:solidFill>
              <a:latin typeface="+mn-lt"/>
              <a:ea typeface="넥슨Lv1고딕 OTF Light" panose="00000300000000000000" pitchFamily="50" charset="-127"/>
            </a:endParaRPr>
          </a:p>
          <a:p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1.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사람의 목소리를 인식하는 마이크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2.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사용자 계정 생성 및 인증 수단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(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음성 인식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)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등록</a:t>
            </a:r>
          </a:p>
          <a:p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3.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사용자 목소리 저장하는 데이터베이스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4.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기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등록값과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입력받은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 음성을 비교하는 기능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(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검증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5.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비교 결과에 따라 접근 권한 부여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6.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음성 인식된 내용을 문자 데이터로 전환 처리하는 기능</a:t>
            </a:r>
          </a:p>
          <a:p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7. PC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또는 모바일 단말에서 운용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8.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 예제 서비스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(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예 은행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,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쇼핑몰 등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)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에서 활용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4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또한 성능규격조건은 다음과 같습니다</a:t>
            </a:r>
            <a:r>
              <a:rPr lang="en-US" altLang="ko-KR" dirty="0">
                <a:latin typeface="+mn-lt"/>
              </a:rPr>
              <a:t>.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 </a:t>
            </a:r>
            <a:endParaRPr lang="en-US" altLang="ko-KR" sz="1200" dirty="0">
              <a:solidFill>
                <a:schemeClr val="accent5">
                  <a:lumMod val="50000"/>
                </a:schemeClr>
              </a:solidFill>
              <a:latin typeface="+mn-lt"/>
              <a:ea typeface="넥슨Lv1고딕 OTF Light" panose="00000300000000000000" pitchFamily="50" charset="-127"/>
            </a:endParaRPr>
          </a:p>
          <a:p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1.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마이크의 목소리 인식률은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90%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이상이어야 하며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2.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 목소리 인식할 때의 시스템 반응시간은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0.3ms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이하여야 하고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3.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등록값과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입력받은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음성 비교 시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비교오차율은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1%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이하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4.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음성 인식 내용의 문자 데이터화 처리 정확도는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98%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이상</a:t>
            </a:r>
            <a:endParaRPr lang="en-US" altLang="ko-KR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5.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 계정을 저장하는 데이터베이스가 존재해야 하며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6.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 목소리를 저장하는 충분한 데이터베이스 공간의 존재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+mn-lt"/>
              <a:ea typeface="넥슨Lv1고딕 OTF Light" panose="00000300000000000000" pitchFamily="50" charset="-127"/>
            </a:endParaRPr>
          </a:p>
          <a:p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7.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PC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또는 모바일 단말에서 운용 가능하도록 하는 접근성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8.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넥슨Lv1고딕 OTF Light" panose="00000300000000000000" pitchFamily="50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서비스에서의 활용도 및 사용자가 느끼는 편리함이 증대되어야 합니다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.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+mn-lt"/>
              <a:ea typeface="넥슨Lv1고딕 OTF Light" panose="000003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52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설계목표로</a:t>
            </a:r>
            <a:r>
              <a:rPr lang="en-US" altLang="ko-KR" dirty="0"/>
              <a:t>,</a:t>
            </a:r>
            <a:r>
              <a:rPr lang="ko-KR" altLang="en-US" dirty="0"/>
              <a:t> 프로젝트의 </a:t>
            </a:r>
            <a:r>
              <a:rPr lang="ko-KR" altLang="en-US" dirty="0" err="1"/>
              <a:t>목적나무입니다</a:t>
            </a:r>
            <a:r>
              <a:rPr lang="en-US" altLang="ko-KR" dirty="0"/>
              <a:t>. </a:t>
            </a:r>
            <a:r>
              <a:rPr lang="ko-KR" altLang="en-US" dirty="0"/>
              <a:t>먼저 프로그램은 음성인식</a:t>
            </a:r>
            <a:r>
              <a:rPr lang="en-US" altLang="ko-KR" dirty="0"/>
              <a:t>, </a:t>
            </a:r>
            <a:r>
              <a:rPr lang="ko-KR" altLang="en-US" dirty="0"/>
              <a:t>인증 및 등록</a:t>
            </a:r>
            <a:r>
              <a:rPr lang="en-US" altLang="ko-KR" dirty="0"/>
              <a:t>, </a:t>
            </a:r>
            <a:r>
              <a:rPr lang="ko-KR" altLang="en-US" dirty="0"/>
              <a:t>보안 및 접근제어로 </a:t>
            </a:r>
            <a:r>
              <a:rPr lang="en-US" altLang="ko-KR" dirty="0"/>
              <a:t>3</a:t>
            </a:r>
            <a:r>
              <a:rPr lang="ko-KR" altLang="en-US" dirty="0"/>
              <a:t>가지로 나뉩니다</a:t>
            </a:r>
            <a:r>
              <a:rPr lang="en-US" altLang="ko-KR" dirty="0"/>
              <a:t>. </a:t>
            </a:r>
            <a:r>
              <a:rPr lang="ko-KR" altLang="en-US" dirty="0"/>
              <a:t>음성인식은 한국어 인식이 가능하며</a:t>
            </a:r>
            <a:r>
              <a:rPr lang="en-US" altLang="ko-KR" dirty="0"/>
              <a:t>,</a:t>
            </a:r>
            <a:r>
              <a:rPr lang="ko-KR" altLang="en-US" dirty="0"/>
              <a:t> 음성을 인식하면 인식 값을 </a:t>
            </a:r>
            <a:r>
              <a:rPr lang="ko-KR" altLang="en-US" dirty="0" err="1"/>
              <a:t>생성해야합니다</a:t>
            </a:r>
            <a:r>
              <a:rPr lang="en-US" altLang="ko-KR" dirty="0"/>
              <a:t>. </a:t>
            </a:r>
            <a:r>
              <a:rPr lang="ko-KR" altLang="en-US" dirty="0"/>
              <a:t>인증 및 등록에서의 등록 부분에서는 목소리를 인식하면 </a:t>
            </a:r>
            <a:r>
              <a:rPr lang="ko-KR" altLang="en-US" dirty="0" err="1"/>
              <a:t>인증값</a:t>
            </a:r>
            <a:r>
              <a:rPr lang="ko-KR" altLang="en-US" dirty="0"/>
              <a:t> 생성 및 </a:t>
            </a:r>
            <a:r>
              <a:rPr lang="ko-KR" altLang="en-US" dirty="0" err="1"/>
              <a:t>인증값을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등록해야하고</a:t>
            </a:r>
            <a:r>
              <a:rPr lang="ko-KR" altLang="en-US" dirty="0"/>
              <a:t> 이때 중복 등록은 </a:t>
            </a:r>
            <a:r>
              <a:rPr lang="ko-KR" altLang="en-US" dirty="0" err="1"/>
              <a:t>불가능해야합니다</a:t>
            </a:r>
            <a:r>
              <a:rPr lang="en-US" altLang="ko-KR" dirty="0"/>
              <a:t>. </a:t>
            </a:r>
            <a:r>
              <a:rPr lang="ko-KR" altLang="en-US" dirty="0"/>
              <a:t>인증 부분에서는 등록한 사용자는 목소리로 인증 가능하며 등록되지 않은 사용자는 인증이 불가능해야 합니다</a:t>
            </a:r>
            <a:r>
              <a:rPr lang="en-US" altLang="ko-KR" dirty="0"/>
              <a:t>. </a:t>
            </a:r>
            <a:r>
              <a:rPr lang="ko-KR" altLang="en-US" dirty="0"/>
              <a:t>보안 및 접근제어에서 보안부분에서는 사용자는 다른 사람의 계정에 접근할 수 없고</a:t>
            </a:r>
            <a:r>
              <a:rPr lang="en-US" altLang="ko-KR" dirty="0"/>
              <a:t>, </a:t>
            </a:r>
            <a:r>
              <a:rPr lang="ko-KR" altLang="en-US" dirty="0" err="1"/>
              <a:t>등록할때</a:t>
            </a:r>
            <a:r>
              <a:rPr lang="ko-KR" altLang="en-US" dirty="0"/>
              <a:t> 생성된 </a:t>
            </a:r>
            <a:r>
              <a:rPr lang="ko-KR" altLang="en-US" dirty="0" err="1"/>
              <a:t>인증값은</a:t>
            </a:r>
            <a:r>
              <a:rPr lang="ko-KR" altLang="en-US" dirty="0"/>
              <a:t> 암호화 되어 </a:t>
            </a:r>
            <a:r>
              <a:rPr lang="ko-KR" altLang="en-US" dirty="0" err="1"/>
              <a:t>저장돼야합니다</a:t>
            </a:r>
            <a:r>
              <a:rPr lang="en-US" altLang="ko-KR" dirty="0"/>
              <a:t>. </a:t>
            </a:r>
            <a:r>
              <a:rPr lang="ko-KR" altLang="en-US" dirty="0"/>
              <a:t>접근제어에서 관리자는 모든 정보 </a:t>
            </a:r>
            <a:r>
              <a:rPr lang="ko-KR" altLang="en-US" dirty="0" err="1"/>
              <a:t>열람가능하며</a:t>
            </a:r>
            <a:r>
              <a:rPr lang="en-US" altLang="ko-KR" dirty="0"/>
              <a:t>, </a:t>
            </a:r>
            <a:r>
              <a:rPr lang="ko-KR" altLang="en-US" dirty="0"/>
              <a:t>일반사용자는 제한된 정보만 열람 </a:t>
            </a:r>
            <a:r>
              <a:rPr lang="ko-KR" altLang="en-US" dirty="0" err="1"/>
              <a:t>가능해야합니다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6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설계도로</a:t>
            </a:r>
            <a:r>
              <a:rPr lang="en-US" altLang="ko-KR" dirty="0"/>
              <a:t>, </a:t>
            </a:r>
            <a:r>
              <a:rPr lang="ko-KR" altLang="en-US" dirty="0"/>
              <a:t>더 자세하게 살펴보면</a:t>
            </a:r>
            <a:r>
              <a:rPr lang="en-US" altLang="ko-KR" dirty="0"/>
              <a:t>, </a:t>
            </a:r>
            <a:r>
              <a:rPr lang="ko-KR" altLang="en-US" dirty="0"/>
              <a:t>등록단계에서 새로 등록할 사용자 정보를 입력하고</a:t>
            </a:r>
            <a:r>
              <a:rPr lang="en-US" altLang="ko-KR" dirty="0"/>
              <a:t>, </a:t>
            </a:r>
            <a:r>
              <a:rPr lang="ko-KR" altLang="en-US" dirty="0"/>
              <a:t>인증단계에서 사용자 음성을 입력하여 </a:t>
            </a:r>
            <a:r>
              <a:rPr lang="ko-KR" altLang="en-US" dirty="0" err="1"/>
              <a:t>인증값을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암호화 후 </a:t>
            </a:r>
            <a:r>
              <a:rPr lang="en-US" altLang="ko-KR" dirty="0"/>
              <a:t>DB</a:t>
            </a:r>
            <a:r>
              <a:rPr lang="ko-KR" altLang="en-US" dirty="0"/>
              <a:t>에서 중복등록 여부를 확인 후 등록합니다</a:t>
            </a:r>
            <a:r>
              <a:rPr lang="en-US" altLang="ko-KR" dirty="0"/>
              <a:t>. </a:t>
            </a:r>
            <a:r>
              <a:rPr lang="ko-KR" altLang="en-US" dirty="0"/>
              <a:t>접근제어에서는 정보를 입력하여 </a:t>
            </a:r>
            <a:r>
              <a:rPr lang="en-US" altLang="ko-KR" dirty="0"/>
              <a:t>DB</a:t>
            </a:r>
            <a:r>
              <a:rPr lang="ko-KR" altLang="en-US" dirty="0"/>
              <a:t>에 등록된 값을 확인 후 정보를 열람할 수 있도록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4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구현방법입니다</a:t>
            </a:r>
            <a:r>
              <a:rPr lang="en-US" altLang="ko-KR" dirty="0"/>
              <a:t>. </a:t>
            </a:r>
            <a:r>
              <a:rPr lang="ko-KR" altLang="en-US" dirty="0"/>
              <a:t>먼저 음성인식에서는 사용자의 목소리를 인식하여 </a:t>
            </a:r>
            <a:r>
              <a:rPr lang="ko-KR" altLang="en-US" dirty="0" err="1"/>
              <a:t>인식값을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 및 등록에서는 사용자가 자신의 목소리를 등록시키면 시스템은 사용자의 목소리를 </a:t>
            </a:r>
            <a:r>
              <a:rPr lang="en-US" altLang="ko-KR" dirty="0" err="1"/>
              <a:t>gmm</a:t>
            </a:r>
            <a:r>
              <a:rPr lang="ko-KR" altLang="en-US" dirty="0"/>
              <a:t>파일로 변환하여 데이터베이스에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28C22-86A4-45F7-92E1-308148A20B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9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7AE8-8F06-4B9F-A4E6-E2A2C82C9F13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FAA3-E984-4DFB-97B8-F253B5BDA549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F2C8-BEDC-4B0A-9337-35D9E5503904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4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AD23-A583-49FB-908D-71BAE4723AE2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4B4-E560-4D21-98E9-3E6722DA3669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9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61B-0B69-4D0F-A7CD-F56B2AC5E022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5DD-2772-4AF0-9E96-09BE773A3C7E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6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F426-DCB0-42F5-AAD2-6707E86C9F4D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6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B246-D289-4E90-B5C6-EB972A50053A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0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36DF-AAC2-40B7-8BC7-B88BA7CF4CE5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426A-F994-423D-A9D3-06CF02AD5345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5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C3C-BF05-44C1-9BD0-72C819889A3F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6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838200" y="19050"/>
            <a:ext cx="0" cy="6838950"/>
          </a:xfrm>
          <a:prstGeom prst="lin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직사각형 3"/>
          <p:cNvSpPr/>
          <p:nvPr/>
        </p:nvSpPr>
        <p:spPr>
          <a:xfrm>
            <a:off x="457200" y="2222938"/>
            <a:ext cx="4256690" cy="3758762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74684" y="1043809"/>
            <a:ext cx="4004440" cy="400444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8767" y="5534561"/>
            <a:ext cx="2967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2014112081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정세인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ea typeface="넥슨Lv1고딕 OTF Bold" panose="00000800000000000000" pitchFamily="50" charset="-127"/>
            </a:endParaRPr>
          </a:p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2017112154 </a:t>
            </a:r>
            <a:r>
              <a:rPr lang="ko-KR" altLang="en-US" sz="2000" dirty="0" err="1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응웬딩흐엉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ea typeface="넥슨Lv1고딕 OTF Bold" panose="00000800000000000000" pitchFamily="50" charset="-127"/>
            </a:endParaRPr>
          </a:p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2018112013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이서연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ea typeface="넥슨Lv1고딕 OTF Bold" panose="00000800000000000000" pitchFamily="50" charset="-127"/>
            </a:endParaRPr>
          </a:p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2018112042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송승민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8451" y="2091362"/>
            <a:ext cx="83150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SIN</a:t>
            </a:r>
          </a:p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사용자 음성 활용한 서비스</a:t>
            </a:r>
            <a:endParaRPr lang="en-US" altLang="ko-KR" sz="4400" dirty="0">
              <a:solidFill>
                <a:schemeClr val="accent5">
                  <a:lumMod val="50000"/>
                </a:schemeClr>
              </a:solidFill>
              <a:ea typeface="넥슨Lv1고딕 OTF Bold" panose="00000800000000000000" pitchFamily="50" charset="-127"/>
            </a:endParaRPr>
          </a:p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사용자 인증 및 접근 제어시스템</a:t>
            </a:r>
          </a:p>
        </p:txBody>
      </p:sp>
    </p:spTree>
    <p:extLst>
      <p:ext uri="{BB962C8B-B14F-4D97-AF65-F5344CB8AC3E}">
        <p14:creationId xmlns:p14="http://schemas.microsoft.com/office/powerpoint/2010/main" val="195510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H="1">
            <a:off x="9391650" y="592455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타원 20"/>
          <p:cNvSpPr/>
          <p:nvPr/>
        </p:nvSpPr>
        <p:spPr>
          <a:xfrm>
            <a:off x="9810750" y="4485476"/>
            <a:ext cx="1935922" cy="1935922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5E9A5C2-8D12-4D1A-9FB4-56F7380C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31" y="3223873"/>
            <a:ext cx="197389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0D1F09-3A27-4251-B19A-44AA66DA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89" y="1462914"/>
            <a:ext cx="194703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246102"/>
            <a:ext cx="1515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구현방법</a:t>
            </a:r>
          </a:p>
        </p:txBody>
      </p:sp>
      <p:sp>
        <p:nvSpPr>
          <p:cNvPr id="22" name="이등변 삼각형 21"/>
          <p:cNvSpPr/>
          <p:nvPr/>
        </p:nvSpPr>
        <p:spPr>
          <a:xfrm rot="20024685">
            <a:off x="9828498" y="3453566"/>
            <a:ext cx="1900428" cy="1638300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E970BF-DFED-40F9-AD31-E754A10F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93" y="1475926"/>
            <a:ext cx="188575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F0797C2-D5E7-4CC3-88BA-48BAF78D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30" y="1039136"/>
            <a:ext cx="18831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2CC3E6-7EAE-4BB9-B811-5457389A7252}"/>
              </a:ext>
            </a:extLst>
          </p:cNvPr>
          <p:cNvSpPr/>
          <p:nvPr/>
        </p:nvSpPr>
        <p:spPr>
          <a:xfrm>
            <a:off x="1094836" y="3900169"/>
            <a:ext cx="91706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사용자가 서비스를 이용하기 위해 인증을 원하면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,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시스템은 랜덤으로 생성된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text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를 읽기를 요구함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6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사용자가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text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를 읽으면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,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시스템은 생성된 텍스트와 일치하는지 검사함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일치하면 등록 되어있던 </a:t>
            </a:r>
            <a:r>
              <a:rPr lang="en-US" altLang="ko-KR" sz="24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gmm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파일과 새로 입력된 음성데이터의 일치율을 비교하여 일정 수준을 넘어서면 접근을 허용함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608A739-8667-459D-8E9E-B77BCFFA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66" y="28572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0C04495-34C9-48C1-BC93-64C70A43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097" name="_x335513512" descr="EMB0000175c5517">
            <a:extLst>
              <a:ext uri="{FF2B5EF4-FFF2-40B4-BE49-F238E27FC236}">
                <a16:creationId xmlns:a16="http://schemas.microsoft.com/office/drawing/2014/main" id="{C50F5D2F-1D70-4D84-832E-3979CDDAB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36" y="1232721"/>
            <a:ext cx="10028398" cy="27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8766" y="1140705"/>
            <a:ext cx="300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&lt;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보안 및 접근제어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&gt;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63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415390520" descr="EMB0000175c5518">
            <a:extLst>
              <a:ext uri="{FF2B5EF4-FFF2-40B4-BE49-F238E27FC236}">
                <a16:creationId xmlns:a16="http://schemas.microsoft.com/office/drawing/2014/main" id="{CDC860CE-4E7F-412C-B343-F58890A32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8" y="1181099"/>
            <a:ext cx="10274466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9628645" y="61751"/>
            <a:ext cx="2569983" cy="25699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9391650" y="629468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/>
          <p:cNvSpPr/>
          <p:nvPr/>
        </p:nvSpPr>
        <p:spPr>
          <a:xfrm>
            <a:off x="10670014" y="5604028"/>
            <a:ext cx="1126438" cy="971067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E05CA-0CE4-4F0E-9B97-154E9C578240}"/>
              </a:ext>
            </a:extLst>
          </p:cNvPr>
          <p:cNvSpPr txBox="1"/>
          <p:nvPr/>
        </p:nvSpPr>
        <p:spPr>
          <a:xfrm>
            <a:off x="609600" y="246102"/>
            <a:ext cx="2390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작업 분담 구조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55D9D-8AC6-4AF8-84D5-245049FE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57" y="1833652"/>
            <a:ext cx="198393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15E55-2E3F-4D87-9C74-78E3452B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940D7E-DEAC-411D-854A-B5B9A456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8806" y="1219200"/>
            <a:ext cx="256411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15256000" descr="EMB0000175c5519">
            <a:extLst>
              <a:ext uri="{FF2B5EF4-FFF2-40B4-BE49-F238E27FC236}">
                <a16:creationId xmlns:a16="http://schemas.microsoft.com/office/drawing/2014/main" id="{9685EC98-5FDE-4083-97B3-E59EBA6A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3599"/>
            <a:ext cx="9632111" cy="53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9628645" y="61751"/>
            <a:ext cx="2569983" cy="25699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9391650" y="629468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/>
          <p:cNvSpPr/>
          <p:nvPr/>
        </p:nvSpPr>
        <p:spPr>
          <a:xfrm>
            <a:off x="10670014" y="5604028"/>
            <a:ext cx="1126438" cy="971067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E05CA-0CE4-4F0E-9B97-154E9C578240}"/>
              </a:ext>
            </a:extLst>
          </p:cNvPr>
          <p:cNvSpPr txBox="1"/>
          <p:nvPr/>
        </p:nvSpPr>
        <p:spPr>
          <a:xfrm>
            <a:off x="609600" y="24610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설계 일정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55D9D-8AC6-4AF8-84D5-245049FE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57" y="1833652"/>
            <a:ext cx="198393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EBBB3-4C0D-4205-A4D6-F430E7F6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4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838200" y="19050"/>
            <a:ext cx="0" cy="6838950"/>
          </a:xfrm>
          <a:prstGeom prst="lin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직사각형 3"/>
          <p:cNvSpPr/>
          <p:nvPr/>
        </p:nvSpPr>
        <p:spPr>
          <a:xfrm>
            <a:off x="457200" y="2222938"/>
            <a:ext cx="4256690" cy="3758762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74684" y="1043809"/>
            <a:ext cx="4004440" cy="400444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171" y="2700962"/>
            <a:ext cx="5003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감사합니다</a:t>
            </a:r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ea typeface="넥슨Lv1고딕 OTF Bold" panose="00000800000000000000" pitchFamily="50" charset="-127"/>
              </a:rPr>
              <a:t>.</a:t>
            </a:r>
            <a:endParaRPr lang="ko-KR" altLang="en-US" sz="7200" dirty="0">
              <a:solidFill>
                <a:schemeClr val="accent5">
                  <a:lumMod val="50000"/>
                </a:schemeClr>
              </a:solidFill>
              <a:ea typeface="넥슨Lv1고딕 OTF Bold" panose="00000800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EB0909-48F4-4A50-BB3C-458609DF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4129" y="1295400"/>
            <a:ext cx="10744200" cy="5562600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81000" y="19050"/>
            <a:ext cx="0" cy="683895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621472" y="229106"/>
            <a:ext cx="2372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음성인식이란</a:t>
            </a:r>
            <a:r>
              <a:rPr lang="en-US" altLang="ko-KR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  <a:endParaRPr lang="ko-KR" altLang="en-US" sz="4400" dirty="0">
              <a:solidFill>
                <a:schemeClr val="accent5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9994" y="1926818"/>
            <a:ext cx="48510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/>
              <a:t>- </a:t>
            </a:r>
            <a:r>
              <a:rPr lang="ko-KR" altLang="en-US" sz="2000" b="1" dirty="0"/>
              <a:t>음성은 사람의 의사전달 수단으로서 언어정보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화자정보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감정정보 등과 같이 여러가지 정보를 포함함</a:t>
            </a:r>
            <a:r>
              <a:rPr lang="en-US" altLang="ko-KR" sz="2000" b="1" dirty="0"/>
              <a:t>.</a:t>
            </a:r>
          </a:p>
          <a:p>
            <a:pPr fontAlgn="base"/>
            <a:endParaRPr lang="en-US" altLang="ko-KR" sz="2000" b="1" dirty="0"/>
          </a:p>
          <a:p>
            <a:pPr fontAlgn="base"/>
            <a:r>
              <a:rPr lang="en-US" altLang="ko-KR" sz="2000" b="1" dirty="0"/>
              <a:t>- </a:t>
            </a:r>
            <a:r>
              <a:rPr lang="ko-KR" altLang="en-US" sz="2000" b="1" dirty="0"/>
              <a:t>음성인식 기술은 일상생활에서 사람들 사이의 음성언어를 사용하여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정보기기를 제어하거나 정보 서비스를 받을 수 있도록 음성신호에 내재되어 있는 정보를 분석하여 글자나 문장을 바꾸어 줌</a:t>
            </a:r>
            <a:r>
              <a:rPr lang="en-US" altLang="ko-KR" sz="2000" b="1" dirty="0"/>
              <a:t>.</a:t>
            </a:r>
          </a:p>
          <a:p>
            <a:pPr fontAlgn="base"/>
            <a:endParaRPr lang="en-US" altLang="ko-KR" sz="2000" b="1" dirty="0"/>
          </a:p>
          <a:p>
            <a:pPr fontAlgn="base"/>
            <a:r>
              <a:rPr lang="en-US" altLang="ko-KR" sz="2000" b="1" dirty="0"/>
              <a:t>-  </a:t>
            </a:r>
            <a:r>
              <a:rPr lang="ko-KR" altLang="en-US" sz="2000" b="1" dirty="0"/>
              <a:t>음성인식 기술은 차세대 사용자 인터페이스 기술의 핵심요소로서 선진국의 연구기관 등에서 </a:t>
            </a:r>
            <a:r>
              <a:rPr lang="en-US" altLang="ko-KR" sz="2000" b="1" dirty="0"/>
              <a:t>21</a:t>
            </a:r>
            <a:r>
              <a:rPr lang="ko-KR" altLang="en-US" sz="2000" b="1" dirty="0"/>
              <a:t>세기 정보화 사회를 선도할 </a:t>
            </a:r>
            <a:r>
              <a:rPr lang="ko-KR" altLang="en-US" sz="2000" b="1" dirty="0">
                <a:solidFill>
                  <a:srgbClr val="FF0000"/>
                </a:solidFill>
              </a:rPr>
              <a:t>주요 유망 기술</a:t>
            </a:r>
            <a:r>
              <a:rPr lang="ko-KR" altLang="en-US" sz="2000" b="1" dirty="0"/>
              <a:t>로 선정됨</a:t>
            </a:r>
            <a:r>
              <a:rPr lang="en-US" altLang="ko-KR" sz="20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22DA28-96B9-480A-9B5A-A9900FDE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" y="1576387"/>
            <a:ext cx="6324601" cy="505250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66142-A861-4E1F-A23F-6E935EAB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4129" y="1295400"/>
            <a:ext cx="10744200" cy="5562600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81000" y="19050"/>
            <a:ext cx="0" cy="683895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621472" y="229106"/>
            <a:ext cx="2411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음성인식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9994" y="1488996"/>
            <a:ext cx="46105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/>
              <a:t>"</a:t>
            </a:r>
            <a:r>
              <a:rPr lang="ko-KR" altLang="en-US" sz="2000" b="1" dirty="0"/>
              <a:t>내 목소리로 인증</a:t>
            </a:r>
            <a:r>
              <a:rPr lang="en-US" altLang="ko-KR" sz="2000" b="1" dirty="0"/>
              <a:t>" 7</a:t>
            </a:r>
            <a:r>
              <a:rPr lang="ko-KR" altLang="en-US" sz="2000" b="1" dirty="0"/>
              <a:t>번 말하니 결제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끝</a:t>
            </a:r>
            <a:r>
              <a:rPr lang="en-US" altLang="ko-KR" sz="2000" b="1" dirty="0"/>
              <a:t>’</a:t>
            </a:r>
          </a:p>
          <a:p>
            <a:pPr fontAlgn="base"/>
            <a:endParaRPr lang="en-US" altLang="ko-KR" sz="2000" b="1" dirty="0"/>
          </a:p>
          <a:p>
            <a:pPr fontAlgn="base"/>
            <a:r>
              <a:rPr lang="ko-KR" altLang="en-US" b="1" dirty="0"/>
              <a:t>홈쇼핑 채널을 보던 </a:t>
            </a:r>
            <a:r>
              <a:rPr lang="en-US" altLang="ko-KR" b="1" dirty="0"/>
              <a:t>A</a:t>
            </a:r>
            <a:r>
              <a:rPr lang="ko-KR" altLang="en-US" b="1" dirty="0"/>
              <a:t>씨는 마음에 드는 수영복이 나오자 </a:t>
            </a:r>
            <a:r>
              <a:rPr lang="en-US" altLang="ko-KR" b="1" dirty="0"/>
              <a:t>KT</a:t>
            </a:r>
            <a:r>
              <a:rPr lang="ko-KR" altLang="en-US" b="1" dirty="0"/>
              <a:t>의 인공지능</a:t>
            </a:r>
            <a:r>
              <a:rPr lang="en-US" altLang="ko-KR" b="1" dirty="0"/>
              <a:t>(AI) </a:t>
            </a:r>
            <a:r>
              <a:rPr lang="ko-KR" altLang="en-US" b="1" dirty="0"/>
              <a:t>기기 ‘</a:t>
            </a:r>
            <a:r>
              <a:rPr lang="ko-KR" altLang="en-US" b="1" dirty="0" err="1"/>
              <a:t>기가지니’를</a:t>
            </a:r>
            <a:r>
              <a:rPr lang="ko-KR" altLang="en-US" b="1" dirty="0"/>
              <a:t> 향해 “지니야</a:t>
            </a:r>
            <a:r>
              <a:rPr lang="en-US" altLang="ko-KR" b="1" dirty="0"/>
              <a:t>, </a:t>
            </a:r>
            <a:r>
              <a:rPr lang="ko-KR" altLang="en-US" b="1" dirty="0"/>
              <a:t>나 저 수영복 </a:t>
            </a:r>
            <a:r>
              <a:rPr lang="ko-KR" altLang="en-US" b="1" dirty="0" err="1"/>
              <a:t>살래”라고</a:t>
            </a:r>
            <a:r>
              <a:rPr lang="ko-KR" altLang="en-US" b="1" dirty="0"/>
              <a:t> 말했다</a:t>
            </a:r>
            <a:r>
              <a:rPr lang="en-US" altLang="ko-KR" b="1" dirty="0"/>
              <a:t>. </a:t>
            </a:r>
            <a:r>
              <a:rPr lang="ko-KR" altLang="en-US" b="1" dirty="0" err="1"/>
              <a:t>기가지니는</a:t>
            </a:r>
            <a:r>
              <a:rPr lang="ko-KR" altLang="en-US" b="1" dirty="0"/>
              <a:t> “네</a:t>
            </a:r>
            <a:r>
              <a:rPr lang="en-US" altLang="ko-KR" b="1" dirty="0"/>
              <a:t>, </a:t>
            </a:r>
            <a:r>
              <a:rPr lang="ko-KR" altLang="en-US" b="1" dirty="0" err="1"/>
              <a:t>알겠습니다”라며</a:t>
            </a:r>
            <a:r>
              <a:rPr lang="ko-KR" altLang="en-US" b="1" dirty="0"/>
              <a:t> 결제를 위한 인증 절차를 시작했다</a:t>
            </a:r>
            <a:r>
              <a:rPr lang="en-US" altLang="ko-KR" b="1" dirty="0"/>
              <a:t>. A</a:t>
            </a:r>
            <a:r>
              <a:rPr lang="ko-KR" altLang="en-US" b="1" dirty="0"/>
              <a:t>씨는 아이디</a:t>
            </a:r>
            <a:r>
              <a:rPr lang="en-US" altLang="ko-KR" b="1" dirty="0"/>
              <a:t>·</a:t>
            </a:r>
            <a:r>
              <a:rPr lang="ko-KR" altLang="en-US" b="1" dirty="0"/>
              <a:t>비밀번호를 입력하거나 </a:t>
            </a:r>
            <a:r>
              <a:rPr lang="en-US" altLang="ko-KR" b="1" dirty="0"/>
              <a:t>ARS </a:t>
            </a:r>
            <a:r>
              <a:rPr lang="ko-KR" altLang="en-US" b="1" dirty="0"/>
              <a:t>연결 등의 과정 없이 “내 목소리 </a:t>
            </a:r>
            <a:r>
              <a:rPr lang="ko-KR" altLang="en-US" b="1" dirty="0" err="1"/>
              <a:t>인증”이라고</a:t>
            </a:r>
            <a:r>
              <a:rPr lang="ko-KR" altLang="en-US" b="1" dirty="0"/>
              <a:t> 말했다</a:t>
            </a:r>
            <a:r>
              <a:rPr lang="en-US" altLang="ko-KR" b="1" dirty="0"/>
              <a:t>. </a:t>
            </a:r>
            <a:r>
              <a:rPr lang="ko-KR" altLang="en-US" b="1" dirty="0"/>
              <a:t>옆에 있던 친구 </a:t>
            </a:r>
            <a:r>
              <a:rPr lang="en-US" altLang="ko-KR" b="1" dirty="0"/>
              <a:t>B</a:t>
            </a:r>
            <a:r>
              <a:rPr lang="ko-KR" altLang="en-US" b="1" dirty="0"/>
              <a:t>씨도 “내 목소리 </a:t>
            </a:r>
            <a:r>
              <a:rPr lang="ko-KR" altLang="en-US" b="1" dirty="0" err="1"/>
              <a:t>인증”이라고</a:t>
            </a:r>
            <a:r>
              <a:rPr lang="ko-KR" altLang="en-US" b="1" dirty="0"/>
              <a:t> 말했지만 </a:t>
            </a:r>
            <a:r>
              <a:rPr lang="ko-KR" altLang="en-US" b="1" dirty="0" err="1"/>
              <a:t>기가지니는</a:t>
            </a:r>
            <a:r>
              <a:rPr lang="ko-KR" altLang="en-US" b="1" dirty="0"/>
              <a:t> “등록된 사용자가 </a:t>
            </a:r>
            <a:r>
              <a:rPr lang="ko-KR" altLang="en-US" b="1" dirty="0" err="1"/>
              <a:t>아니다”라며</a:t>
            </a:r>
            <a:r>
              <a:rPr lang="ko-KR" altLang="en-US" b="1" dirty="0"/>
              <a:t> 결제를 거부했다</a:t>
            </a:r>
            <a:r>
              <a:rPr lang="en-US" altLang="ko-KR" b="1" dirty="0"/>
              <a:t>.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EB6483-5CFA-496B-9AAC-3E5EE96B8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3" y="1488996"/>
            <a:ext cx="6223078" cy="5276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4A9221-E2C3-4021-9506-60BC7BDA9418}"/>
              </a:ext>
            </a:extLst>
          </p:cNvPr>
          <p:cNvSpPr/>
          <p:nvPr/>
        </p:nvSpPr>
        <p:spPr>
          <a:xfrm>
            <a:off x="6943871" y="5380672"/>
            <a:ext cx="51995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444444"/>
                </a:solidFill>
              </a:rPr>
              <a:t>미국의 </a:t>
            </a:r>
            <a:r>
              <a:rPr lang="en-US" altLang="ko-KR" b="1" dirty="0">
                <a:solidFill>
                  <a:srgbClr val="444444"/>
                </a:solidFill>
              </a:rPr>
              <a:t>University of Alabama </a:t>
            </a:r>
            <a:r>
              <a:rPr lang="ko-KR" altLang="en-US" b="1" dirty="0">
                <a:solidFill>
                  <a:srgbClr val="444444"/>
                </a:solidFill>
              </a:rPr>
              <a:t>연구진들 또한 인증방식 또는 자동화를 위해 사람의 음성에 전적으로 의지하는 시스템은 </a:t>
            </a:r>
            <a:r>
              <a:rPr lang="ko-KR" altLang="en-US" b="1" dirty="0">
                <a:solidFill>
                  <a:srgbClr val="FF0000"/>
                </a:solidFill>
              </a:rPr>
              <a:t>음성을 위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b="1" dirty="0">
                <a:solidFill>
                  <a:srgbClr val="FF0000"/>
                </a:solidFill>
              </a:rPr>
              <a:t>변조한 공격에 매우 취약</a:t>
            </a:r>
            <a:r>
              <a:rPr lang="ko-KR" altLang="en-US" b="1" dirty="0">
                <a:solidFill>
                  <a:srgbClr val="444444"/>
                </a:solidFill>
              </a:rPr>
              <a:t>해질 수 있음을 경고한 것으로 나타났다</a:t>
            </a:r>
            <a:r>
              <a:rPr lang="en-US" altLang="ko-KR" b="1" dirty="0">
                <a:solidFill>
                  <a:srgbClr val="444444"/>
                </a:solidFill>
              </a:rPr>
              <a:t>.</a:t>
            </a:r>
            <a:endParaRPr lang="ko-KR" altLang="en-US" b="1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DB59F8-4BDF-448C-9744-3E38C42B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9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9810750" y="4485476"/>
            <a:ext cx="1935922" cy="1935922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246102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설계 주제 및 목적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694" y="1483667"/>
            <a:ext cx="1142530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보안 이슈를 해결하기 위해 사용자 음성을 사용한 사용자 인증 및 접근제어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  시스템 개발을 주제로 함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.</a:t>
            </a:r>
          </a:p>
          <a:p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en-US" altLang="ko-KR" sz="20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사용자는 사전에 서비스 시스템에 계정을 생성하고 인증 수단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(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음성인식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)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을 등록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사용자는 서비스 이용 시 등록한 인증수단을 활용하여 </a:t>
            </a:r>
            <a:r>
              <a:rPr lang="ko-KR" altLang="en-US" sz="20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인증값을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생성하여 서비스 시스템에 제시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서비스 시스템은 사용자 음성 인식 기반 인증 및 접근제어 시스템을 활용하여 사용자가 제시한 </a:t>
            </a:r>
            <a:r>
              <a:rPr lang="ko-KR" altLang="en-US" sz="20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인증값에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대한 검증을 실시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 인증 및 접근제어 시스템의 결과 값에 따라 서비스 시스템은 사용자의 서비스를 사용할 수 있도록 접근 권한을 부여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9391650" y="592455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/>
          <p:cNvSpPr/>
          <p:nvPr/>
        </p:nvSpPr>
        <p:spPr>
          <a:xfrm rot="20024685">
            <a:off x="9828498" y="3453566"/>
            <a:ext cx="1900428" cy="1638300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630DA-1930-4AA4-B1FC-E0BBA08B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95400"/>
            <a:ext cx="10744200" cy="556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81000" y="19050"/>
            <a:ext cx="0" cy="683895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621472" y="372070"/>
            <a:ext cx="2385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요구사항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4320" y="1445210"/>
            <a:ext cx="813556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&lt;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기능 요구 조건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&gt;</a:t>
            </a:r>
          </a:p>
          <a:p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사람의 목소리를 인식하는 마이크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사용자 계정 생성 및 인증 수단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(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음성 인식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)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등록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사용자 목소리 저장하는 데이터베이스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기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등록값과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입력받은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음성을 비교하는 기능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(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검증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)</a:t>
            </a:r>
          </a:p>
          <a:p>
            <a:endParaRPr lang="en-US" altLang="ko-KR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비교 결과에 따라 접근 권한 부여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음성 인식된 내용을 문자 데이터로 전환 처리하는 기능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PC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또는 모바일 단말에서 운용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예제 서비스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(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예 은행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,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쇼핑몰 등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)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에서 활용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657D53-9099-434B-B470-1640EA43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95400"/>
            <a:ext cx="10744200" cy="556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81000" y="19050"/>
            <a:ext cx="0" cy="683895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621472" y="372070"/>
            <a:ext cx="2385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요구사항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157" y="1445210"/>
            <a:ext cx="894988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&lt;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성능규격조건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&gt;</a:t>
            </a:r>
          </a:p>
          <a:p>
            <a:endParaRPr lang="ko-KR" altLang="en-US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마이크의 목소리 인식률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: 90%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이상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사용자 목소리 인식할 때의 시스템 반응시간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: 0.3ms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이하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등록값과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입력받은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음성 비교 시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비교오차율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: 1%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이하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음성 인식 내용의 문자 데이터화 처리 정확도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: 98%</a:t>
            </a:r>
          </a:p>
          <a:p>
            <a:endParaRPr lang="en-US" altLang="ko-KR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 계정을 저장하는 데이터베이스의 존재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사용자 목소리를 저장하는 충분한 데이터베이스 공간의 존재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PC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또는 모바일 단말에서 운용 가능하도록 하는 접근성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endParaRPr lang="ko-KR" altLang="en-US" sz="12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● 서비스에서의 활용도 및 사용자가 느끼는 편리함 증대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4F30D7-1E62-464A-B152-0B6FA5A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17879272" descr="EMB0000175c5513">
            <a:extLst>
              <a:ext uri="{FF2B5EF4-FFF2-40B4-BE49-F238E27FC236}">
                <a16:creationId xmlns:a16="http://schemas.microsoft.com/office/drawing/2014/main" id="{69B230AE-7ED6-4C9B-83B8-C38F667A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93" y="1053643"/>
            <a:ext cx="10815700" cy="58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9810750" y="4485476"/>
            <a:ext cx="1935922" cy="1935922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246102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설계목표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2406" y="800100"/>
            <a:ext cx="21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&lt;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목적나무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&gt;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9391650" y="592455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/>
          <p:cNvSpPr/>
          <p:nvPr/>
        </p:nvSpPr>
        <p:spPr>
          <a:xfrm rot="20024685">
            <a:off x="9828498" y="3453566"/>
            <a:ext cx="1900428" cy="1638300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E970BF-DFED-40F9-AD31-E754A10F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93" y="1475926"/>
            <a:ext cx="188575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CAEF0-10EC-4011-AE96-614B6A4A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2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0D1F09-3A27-4251-B19A-44AA66DA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89" y="1462914"/>
            <a:ext cx="194703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7873008" descr="EMB0000175c5514">
            <a:extLst>
              <a:ext uri="{FF2B5EF4-FFF2-40B4-BE49-F238E27FC236}">
                <a16:creationId xmlns:a16="http://schemas.microsoft.com/office/drawing/2014/main" id="{CC99176E-39CF-4447-B06E-EEF52ED7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93" y="1330994"/>
            <a:ext cx="9200263" cy="499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9810750" y="4485476"/>
            <a:ext cx="1935922" cy="1935922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246102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설계목표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2406" y="800100"/>
            <a:ext cx="21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&lt;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설계도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&gt;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9391650" y="592455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/>
          <p:cNvSpPr/>
          <p:nvPr/>
        </p:nvSpPr>
        <p:spPr>
          <a:xfrm rot="20024685">
            <a:off x="9828498" y="3453566"/>
            <a:ext cx="1900428" cy="1638300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E970BF-DFED-40F9-AD31-E754A10F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93" y="1475926"/>
            <a:ext cx="188575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1787B5-BDCA-427D-B30A-5E4B467D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H="1">
            <a:off x="9391650" y="592455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타원 20"/>
          <p:cNvSpPr/>
          <p:nvPr/>
        </p:nvSpPr>
        <p:spPr>
          <a:xfrm>
            <a:off x="9810750" y="4485476"/>
            <a:ext cx="1935922" cy="1935922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3" name="_x415334864" descr="EMB0000175c5515">
            <a:extLst>
              <a:ext uri="{FF2B5EF4-FFF2-40B4-BE49-F238E27FC236}">
                <a16:creationId xmlns:a16="http://schemas.microsoft.com/office/drawing/2014/main" id="{EF892483-354A-4272-A8EC-60B26898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2132"/>
            <a:ext cx="7119770" cy="152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90D1F09-3A27-4251-B19A-44AA66DA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89" y="1462914"/>
            <a:ext cx="194703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246102"/>
            <a:ext cx="1515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5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구현방법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2630" y="1143000"/>
            <a:ext cx="21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&lt;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음성인식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&gt;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rot="20024685">
            <a:off x="9828498" y="3453566"/>
            <a:ext cx="1900428" cy="1638300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E970BF-DFED-40F9-AD31-E754A10F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93" y="1475926"/>
            <a:ext cx="188575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5A6A78-32EC-4888-B278-B91E0A7DD0A0}"/>
              </a:ext>
            </a:extLst>
          </p:cNvPr>
          <p:cNvSpPr/>
          <p:nvPr/>
        </p:nvSpPr>
        <p:spPr>
          <a:xfrm>
            <a:off x="1422630" y="26752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사용자의 목소리를 인식하여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인식값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 생성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2CC3E6-7EAE-4BB9-B811-5457389A7252}"/>
              </a:ext>
            </a:extLst>
          </p:cNvPr>
          <p:cNvSpPr/>
          <p:nvPr/>
        </p:nvSpPr>
        <p:spPr>
          <a:xfrm>
            <a:off x="1422635" y="5839162"/>
            <a:ext cx="8388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사용자가 자신의 목소리를 등록시키면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,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시스템은 사용자의 목소리를 </a:t>
            </a:r>
            <a:r>
              <a:rPr lang="en-US" altLang="ko-KR" sz="2400" dirty="0" err="1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gmm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파일로 변환하여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DB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에 저장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59F1DD2-8B8C-4974-BCB0-158C769B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075" name="_x415337096" descr="EMB0000175c5516">
            <a:extLst>
              <a:ext uri="{FF2B5EF4-FFF2-40B4-BE49-F238E27FC236}">
                <a16:creationId xmlns:a16="http://schemas.microsoft.com/office/drawing/2014/main" id="{9FECB8C5-E4F2-4D1E-AD4F-F3FDB11FA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59" y="3158494"/>
            <a:ext cx="8463801" cy="26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4F430-C3A6-466D-B828-C98A23F935CF}"/>
              </a:ext>
            </a:extLst>
          </p:cNvPr>
          <p:cNvSpPr txBox="1"/>
          <p:nvPr/>
        </p:nvSpPr>
        <p:spPr>
          <a:xfrm>
            <a:off x="1367179" y="3260114"/>
            <a:ext cx="242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&lt;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인증 및 등록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ea typeface="넥슨Lv1고딕 OTF Light" panose="00000300000000000000" pitchFamily="50" charset="-127"/>
              </a:rPr>
              <a:t>&gt;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ea typeface="넥슨Lv1고딕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09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1276</Words>
  <Application>Microsoft Office PowerPoint</Application>
  <PresentationFormat>와이드스크린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HY얕은샘물M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경은</dc:creator>
  <cp:lastModifiedBy>nancy000209@gmail.com</cp:lastModifiedBy>
  <cp:revision>35</cp:revision>
  <dcterms:created xsi:type="dcterms:W3CDTF">2019-11-07T05:01:24Z</dcterms:created>
  <dcterms:modified xsi:type="dcterms:W3CDTF">2020-05-07T09:54:18Z</dcterms:modified>
</cp:coreProperties>
</file>