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7"/>
  </p:notesMasterIdLst>
  <p:handoutMasterIdLst>
    <p:handoutMasterId r:id="rId18"/>
  </p:handoutMasterIdLst>
  <p:sldIdLst>
    <p:sldId id="256" r:id="rId8"/>
    <p:sldId id="389" r:id="rId9"/>
    <p:sldId id="460" r:id="rId10"/>
    <p:sldId id="462" r:id="rId11"/>
    <p:sldId id="461" r:id="rId12"/>
    <p:sldId id="491" r:id="rId13"/>
    <p:sldId id="498" r:id="rId14"/>
    <p:sldId id="492" r:id="rId15"/>
    <p:sldId id="497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60"/>
            <p14:sldId id="462"/>
            <p14:sldId id="461"/>
            <p14:sldId id="491"/>
            <p14:sldId id="498"/>
            <p14:sldId id="492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650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05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460501"/>
            <a:ext cx="9144000" cy="45719"/>
          </a:xfrm>
          <a:prstGeom prst="rect">
            <a:avLst/>
          </a:prstGeom>
          <a:pattFill prst="smGrid">
            <a:fgClr>
              <a:schemeClr val="bg1">
                <a:lumMod val="9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50825" y="548681"/>
            <a:ext cx="8642350" cy="432048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50825" y="1700213"/>
            <a:ext cx="8642350" cy="3816350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965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  <p:sldLayoutId id="2147483685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</a:t>
            </a:r>
            <a:r>
              <a:rPr lang="en-US" altLang="ko-KR" sz="2400" b="1"/>
              <a:t>. 05. 11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40561" cy="758697"/>
            <a:chOff x="1038996" y="2224131"/>
            <a:chExt cx="5040561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앞으로의 진행사항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차원축소와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detection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훈련과 검색데이터베이스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3</a:t>
            </a:fld>
            <a:r>
              <a:t> |</a:t>
            </a:r>
            <a:endParaRPr lang="ko-KR" altLang="en-US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22CB93D-9B87-4B46-ABD8-96FB1036CA1D}"/>
              </a:ext>
            </a:extLst>
          </p:cNvPr>
          <p:cNvSpPr txBox="1"/>
          <p:nvPr/>
        </p:nvSpPr>
        <p:spPr>
          <a:xfrm>
            <a:off x="3123905" y="726165"/>
            <a:ext cx="5764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객체가 포함된 이미지와 그 객체에 대한 정보가 담겨있는 </a:t>
            </a:r>
            <a:r>
              <a:rPr lang="en-US" altLang="ko-KR" sz="1050" dirty="0"/>
              <a:t>annotation</a:t>
            </a:r>
            <a:r>
              <a:rPr lang="ko-KR" altLang="en-US" sz="1050" dirty="0"/>
              <a:t>으로 구성된 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 </a:t>
            </a:r>
            <a:r>
              <a:rPr lang="en-US" altLang="ko-KR" sz="1050" dirty="0" err="1"/>
              <a:t>train_set</a:t>
            </a:r>
            <a:r>
              <a:rPr lang="ko-KR" altLang="en-US" sz="1050" dirty="0"/>
              <a:t>으로 </a:t>
            </a:r>
            <a:r>
              <a:rPr lang="en-US" altLang="ko-KR" sz="1050" dirty="0"/>
              <a:t>detection </a:t>
            </a:r>
            <a:r>
              <a:rPr lang="ko-KR" altLang="en-US" sz="1050" dirty="0"/>
              <a:t>모델을 훈련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객체의 </a:t>
            </a:r>
            <a:r>
              <a:rPr lang="en-US" altLang="ko-KR" sz="1050" dirty="0"/>
              <a:t>feature map</a:t>
            </a:r>
            <a:r>
              <a:rPr lang="ko-KR" altLang="en-US" sz="1050" dirty="0"/>
              <a:t>에 대해 </a:t>
            </a:r>
            <a:r>
              <a:rPr lang="en-US" altLang="ko-KR" sz="1050" dirty="0"/>
              <a:t>Dimensionality Reduction </a:t>
            </a:r>
            <a:r>
              <a:rPr lang="ko-KR" altLang="en-US" sz="1050" dirty="0"/>
              <a:t>수행하여 차원이 감소된 </a:t>
            </a:r>
            <a:r>
              <a:rPr lang="en-US" altLang="ko-KR" sz="1050" dirty="0" err="1"/>
              <a:t>reduced_vector</a:t>
            </a:r>
            <a:r>
              <a:rPr lang="en-US" altLang="ko-KR" sz="1050" dirty="0"/>
              <a:t> 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객체 </a:t>
            </a:r>
            <a:r>
              <a:rPr lang="en-US" altLang="ko-KR" sz="1050" dirty="0"/>
              <a:t>location, </a:t>
            </a:r>
            <a:r>
              <a:rPr lang="ko-KR" altLang="en-US" sz="1050" dirty="0"/>
              <a:t>객체</a:t>
            </a:r>
            <a:r>
              <a:rPr lang="en-US" altLang="ko-KR" sz="1050" dirty="0"/>
              <a:t> tag, </a:t>
            </a:r>
            <a:r>
              <a:rPr lang="ko-KR" altLang="en-US" sz="1050" dirty="0"/>
              <a:t>그리고 객체의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 정보가 담긴 </a:t>
            </a:r>
            <a:r>
              <a:rPr lang="en-US" altLang="ko-KR" sz="1050" dirty="0"/>
              <a:t>json </a:t>
            </a:r>
            <a:r>
              <a:rPr lang="ko-KR" altLang="en-US" sz="1050" dirty="0"/>
              <a:t>데이터 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각 객체에 대한 </a:t>
            </a:r>
            <a:r>
              <a:rPr lang="en-US" altLang="ko-KR" sz="1050" dirty="0"/>
              <a:t>json </a:t>
            </a:r>
            <a:r>
              <a:rPr lang="ko-KR" altLang="en-US" sz="1050" dirty="0"/>
              <a:t>데이터들을 데이터베이스에 저장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3E90C2-8CA7-4363-8A38-918E0DEFC708}"/>
              </a:ext>
            </a:extLst>
          </p:cNvPr>
          <p:cNvGrpSpPr/>
          <p:nvPr/>
        </p:nvGrpSpPr>
        <p:grpSpPr>
          <a:xfrm>
            <a:off x="285654" y="1109284"/>
            <a:ext cx="5747789" cy="5208870"/>
            <a:chOff x="285654" y="1109284"/>
            <a:chExt cx="5747789" cy="5208870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88CADA7-4CC9-49E1-BA50-70DEC528C697}"/>
                </a:ext>
              </a:extLst>
            </p:cNvPr>
            <p:cNvCxnSpPr>
              <a:cxnSpLocks/>
              <a:stCxn id="59" idx="2"/>
              <a:endCxn id="98" idx="0"/>
            </p:cNvCxnSpPr>
            <p:nvPr/>
          </p:nvCxnSpPr>
          <p:spPr>
            <a:xfrm flipH="1">
              <a:off x="1659658" y="2106036"/>
              <a:ext cx="10239" cy="92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C0EBFFB4-E565-4ED8-8FB2-81ECB7C18A36}"/>
                </a:ext>
              </a:extLst>
            </p:cNvPr>
            <p:cNvSpPr/>
            <p:nvPr/>
          </p:nvSpPr>
          <p:spPr>
            <a:xfrm>
              <a:off x="285654" y="2538868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B8E0D753-4B88-47F5-9F19-EE2E61298476}"/>
                </a:ext>
              </a:extLst>
            </p:cNvPr>
            <p:cNvSpPr/>
            <p:nvPr/>
          </p:nvSpPr>
          <p:spPr>
            <a:xfrm>
              <a:off x="359407" y="5070696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9055BD0-BB63-4C5F-A96B-05AAB5E65B95}"/>
                </a:ext>
              </a:extLst>
            </p:cNvPr>
            <p:cNvSpPr/>
            <p:nvPr/>
          </p:nvSpPr>
          <p:spPr>
            <a:xfrm>
              <a:off x="1713091" y="5066184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7A30D9-1671-44FE-9EDA-397847E296AA}"/>
                </a:ext>
              </a:extLst>
            </p:cNvPr>
            <p:cNvSpPr txBox="1"/>
            <p:nvPr/>
          </p:nvSpPr>
          <p:spPr>
            <a:xfrm>
              <a:off x="915704" y="2538868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75208239-0FAA-4978-AB10-B06BF7A2F972}"/>
                </a:ext>
              </a:extLst>
            </p:cNvPr>
            <p:cNvCxnSpPr>
              <a:cxnSpLocks/>
              <a:stCxn id="1026" idx="2"/>
              <a:endCxn id="121" idx="0"/>
            </p:cNvCxnSpPr>
            <p:nvPr/>
          </p:nvCxnSpPr>
          <p:spPr>
            <a:xfrm>
              <a:off x="1656919" y="4703259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785F5ADD-3C9E-4FD8-A831-648F9F983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352" y="3704183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4E072C8D-04B9-4A3F-9DC3-E79DC76EE700}"/>
                </a:ext>
              </a:extLst>
            </p:cNvPr>
            <p:cNvCxnSpPr>
              <a:cxnSpLocks/>
              <a:stCxn id="120" idx="2"/>
              <a:endCxn id="144" idx="1"/>
            </p:cNvCxnSpPr>
            <p:nvPr/>
          </p:nvCxnSpPr>
          <p:spPr>
            <a:xfrm rot="5400000" flipH="1" flipV="1">
              <a:off x="1771271" y="3195091"/>
              <a:ext cx="1526926" cy="3107579"/>
            </a:xfrm>
            <a:prstGeom prst="bentConnector4">
              <a:avLst>
                <a:gd name="adj1" fmla="val -62313"/>
                <a:gd name="adj2" fmla="val 81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0266CE-D3BE-45CA-82AB-F83F18B20DC5}"/>
                </a:ext>
              </a:extLst>
            </p:cNvPr>
            <p:cNvSpPr txBox="1"/>
            <p:nvPr/>
          </p:nvSpPr>
          <p:spPr>
            <a:xfrm>
              <a:off x="373853" y="5776519"/>
              <a:ext cx="739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location</a:t>
              </a:r>
              <a:endParaRPr lang="ko-KR" alt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CA436-E360-4BA4-97C3-D2A0725E0668}"/>
                </a:ext>
              </a:extLst>
            </p:cNvPr>
            <p:cNvSpPr txBox="1"/>
            <p:nvPr/>
          </p:nvSpPr>
          <p:spPr>
            <a:xfrm>
              <a:off x="4224675" y="4766431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json</a:t>
              </a:r>
              <a:endParaRPr lang="ko-KR" altLang="en-US" sz="1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B959C19-452D-42EF-9D9E-F87954826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1342" y="4506222"/>
              <a:ext cx="1262101" cy="86632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D09875A-E03C-458A-8A36-7A7AF916720B}"/>
                </a:ext>
              </a:extLst>
            </p:cNvPr>
            <p:cNvGrpSpPr/>
            <p:nvPr/>
          </p:nvGrpSpPr>
          <p:grpSpPr>
            <a:xfrm>
              <a:off x="573939" y="1109284"/>
              <a:ext cx="2325479" cy="996752"/>
              <a:chOff x="3557551" y="1828706"/>
              <a:chExt cx="2325479" cy="996752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4953311-A645-4751-B033-1DF783B1EE18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5284A0EF-862B-4964-8D0D-9362F7A523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91425F9F-BACF-453B-8E63-CD4C8D84B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68C73894-EC13-4D0B-A9A6-8A87856A3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C4CDCCD-2025-4916-802B-693E2D50036E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50B02A24-61C2-4BAC-8BF1-B30B0F116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2E3B6279-CBE4-40FC-8AC2-5D7CFE3F8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259B946C-C935-4790-9BC3-37A7FAF997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6BF836-5FA9-4EC2-8421-F44797E8AE88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B5750032-595C-413A-A982-D32AEDCB0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63B3598F-64C4-4027-A317-E346233EF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F85B3A61-C15C-4BFD-93BA-6857A44DF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9469164-4596-42B3-934E-585FF9B724F5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01F253-FC4C-44CB-B2AA-FABB4F5594D6}"/>
                  </a:ext>
                </a:extLst>
              </p:cNvPr>
              <p:cNvSpPr txBox="1"/>
              <p:nvPr/>
            </p:nvSpPr>
            <p:spPr>
              <a:xfrm>
                <a:off x="3557551" y="1828706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Trainset(Image + Annotation)</a:t>
                </a: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445EE15-A837-4DA3-9C5D-57BBE7BFB9FB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CE3800C3-6DD1-45AF-B41B-3D6507568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D56F18F1-04D0-4F14-B8CF-AE4F7DE7D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1807B898-BA7B-43E8-95F9-9A757AE1C5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E3705EC4-CF45-431C-8308-B35CF982317E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3623FA87-3F83-4552-8810-3DCA9EE6C2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68F03A1F-9D85-4DA2-8E42-BD63D21D3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22FD98F2-6A8C-4BC8-84B2-249DEDD09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0E682857-2C3E-4230-9D1E-B2B640DF4D80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9A0E3A3-1C94-4DB3-B808-C5CC721D4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F29E6D7E-FFE2-47F4-B75B-3FE609A7C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3E8C5EBF-116A-4F1C-A776-60346F9CB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4C55DAB-B36A-4A91-99D9-9A1418CC116D}"/>
                </a:ext>
              </a:extLst>
            </p:cNvPr>
            <p:cNvCxnSpPr>
              <a:cxnSpLocks/>
              <a:stCxn id="98" idx="2"/>
              <a:endCxn id="1026" idx="0"/>
            </p:cNvCxnSpPr>
            <p:nvPr/>
          </p:nvCxnSpPr>
          <p:spPr>
            <a:xfrm flipH="1">
              <a:off x="1656919" y="3476227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D7FE0C33-D87B-4B62-83DA-8A8313144F55}"/>
                </a:ext>
              </a:extLst>
            </p:cNvPr>
            <p:cNvSpPr/>
            <p:nvPr/>
          </p:nvSpPr>
          <p:spPr>
            <a:xfrm>
              <a:off x="1038120" y="3034579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141DE3DE-B4F1-4454-A015-63A327C88B85}"/>
                </a:ext>
              </a:extLst>
            </p:cNvPr>
            <p:cNvGrpSpPr/>
            <p:nvPr/>
          </p:nvGrpSpPr>
          <p:grpSpPr>
            <a:xfrm>
              <a:off x="4024427" y="5669362"/>
              <a:ext cx="1387694" cy="648792"/>
              <a:chOff x="2309072" y="2063692"/>
              <a:chExt cx="3586295" cy="4110605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7601D1FB-ADFF-4B9E-91A8-0A8B46A69481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963563-D66C-4FFB-8BE1-2AD9B3B21532}"/>
                  </a:ext>
                </a:extLst>
              </p:cNvPr>
              <p:cNvSpPr txBox="1"/>
              <p:nvPr/>
            </p:nvSpPr>
            <p:spPr>
              <a:xfrm>
                <a:off x="2687590" y="3131824"/>
                <a:ext cx="3207777" cy="304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/>
                  <a:t>FeatureDB</a:t>
                </a:r>
                <a:endParaRPr lang="en-US" altLang="ko-KR" sz="1600" dirty="0"/>
              </a:p>
              <a:p>
                <a:endParaRPr lang="en-US" altLang="ko-KR" sz="1600" dirty="0"/>
              </a:p>
            </p:txBody>
          </p:sp>
        </p:grp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647B1A6B-8254-492A-8B0C-271E73812FFB}"/>
                </a:ext>
              </a:extLst>
            </p:cNvPr>
            <p:cNvCxnSpPr>
              <a:cxnSpLocks/>
              <a:stCxn id="1026" idx="2"/>
              <a:endCxn id="120" idx="0"/>
            </p:cNvCxnSpPr>
            <p:nvPr/>
          </p:nvCxnSpPr>
          <p:spPr>
            <a:xfrm flipH="1">
              <a:off x="980945" y="4703259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072C4FD-F7C4-4AEA-8C8E-AE58C5AE0025}"/>
                </a:ext>
              </a:extLst>
            </p:cNvPr>
            <p:cNvGrpSpPr/>
            <p:nvPr/>
          </p:nvGrpSpPr>
          <p:grpSpPr>
            <a:xfrm>
              <a:off x="3401097" y="2474705"/>
              <a:ext cx="2617927" cy="870404"/>
              <a:chOff x="3288603" y="3324078"/>
              <a:chExt cx="2617927" cy="875841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C938FCC0-00EC-4168-AA1E-01F0DC8C487B}"/>
                  </a:ext>
                </a:extLst>
              </p:cNvPr>
              <p:cNvSpPr/>
              <p:nvPr/>
            </p:nvSpPr>
            <p:spPr>
              <a:xfrm>
                <a:off x="3288603" y="3360978"/>
                <a:ext cx="2617927" cy="838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D5B5F8EF-345C-4D56-866D-A95B657D531A}"/>
                  </a:ext>
                </a:extLst>
              </p:cNvPr>
              <p:cNvSpPr/>
              <p:nvPr/>
            </p:nvSpPr>
            <p:spPr>
              <a:xfrm>
                <a:off x="3976030" y="3633370"/>
                <a:ext cx="1243075" cy="3230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712AE5-26DE-46C8-93AE-9DD79B4617E0}"/>
                  </a:ext>
                </a:extLst>
              </p:cNvPr>
              <p:cNvSpPr txBox="1"/>
              <p:nvPr/>
            </p:nvSpPr>
            <p:spPr>
              <a:xfrm>
                <a:off x="3711575" y="3324078"/>
                <a:ext cx="1952343" cy="25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</p:grp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86B37D72-3A7B-460B-8C3B-412D200BAA1E}"/>
                </a:ext>
              </a:extLst>
            </p:cNvPr>
            <p:cNvCxnSpPr>
              <a:cxnSpLocks/>
              <a:stCxn id="1026" idx="3"/>
              <a:endCxn id="138" idx="1"/>
            </p:cNvCxnSpPr>
            <p:nvPr/>
          </p:nvCxnSpPr>
          <p:spPr>
            <a:xfrm flipV="1">
              <a:off x="2160485" y="2942606"/>
              <a:ext cx="1928039" cy="1261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C333FA6E-C90E-45B3-87FE-87BDA4FC31B0}"/>
                </a:ext>
              </a:extLst>
            </p:cNvPr>
            <p:cNvSpPr/>
            <p:nvPr/>
          </p:nvSpPr>
          <p:spPr>
            <a:xfrm>
              <a:off x="4088524" y="3823887"/>
              <a:ext cx="1243075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Json Generator</a:t>
              </a:r>
              <a:endParaRPr lang="ko-KR" altLang="en-US" sz="11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E46713-68CB-4D9B-9032-183E6A32AC35}"/>
                </a:ext>
              </a:extLst>
            </p:cNvPr>
            <p:cNvSpPr txBox="1"/>
            <p:nvPr/>
          </p:nvSpPr>
          <p:spPr>
            <a:xfrm>
              <a:off x="1847210" y="5741594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tag</a:t>
              </a:r>
              <a:endParaRPr lang="ko-KR" altLang="en-US" sz="1200" dirty="0"/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40A1F0D1-0D7E-4CC8-BC4C-6607992A8ECC}"/>
                </a:ext>
              </a:extLst>
            </p:cNvPr>
            <p:cNvCxnSpPr>
              <a:cxnSpLocks/>
              <a:stCxn id="138" idx="2"/>
              <a:endCxn id="144" idx="0"/>
            </p:cNvCxnSpPr>
            <p:nvPr/>
          </p:nvCxnSpPr>
          <p:spPr>
            <a:xfrm>
              <a:off x="4710062" y="3103134"/>
              <a:ext cx="0" cy="720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8A4762A-0F55-4351-BB12-E41F1AE29F0E}"/>
                </a:ext>
              </a:extLst>
            </p:cNvPr>
            <p:cNvSpPr txBox="1"/>
            <p:nvPr/>
          </p:nvSpPr>
          <p:spPr>
            <a:xfrm>
              <a:off x="4024427" y="3384803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reduced_vector</a:t>
              </a:r>
              <a:endParaRPr lang="ko-KR" altLang="en-US" sz="12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B323A99B-6037-4A93-AC25-B9382AE5FBFB}"/>
                </a:ext>
              </a:extLst>
            </p:cNvPr>
            <p:cNvCxnSpPr>
              <a:cxnSpLocks/>
              <a:stCxn id="144" idx="2"/>
              <a:endCxn id="115" idx="0"/>
            </p:cNvCxnSpPr>
            <p:nvPr/>
          </p:nvCxnSpPr>
          <p:spPr>
            <a:xfrm>
              <a:off x="4710062" y="4146949"/>
              <a:ext cx="8212" cy="1522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B781B60E-4B4D-4630-89C3-5AEB3226130C}"/>
                </a:ext>
              </a:extLst>
            </p:cNvPr>
            <p:cNvCxnSpPr>
              <a:cxnSpLocks/>
              <a:stCxn id="121" idx="2"/>
              <a:endCxn id="144" idx="1"/>
            </p:cNvCxnSpPr>
            <p:nvPr/>
          </p:nvCxnSpPr>
          <p:spPr>
            <a:xfrm rot="5400000" flipH="1" flipV="1">
              <a:off x="2450369" y="3869677"/>
              <a:ext cx="1522414" cy="1753895"/>
            </a:xfrm>
            <a:prstGeom prst="bentConnector4">
              <a:avLst>
                <a:gd name="adj1" fmla="val -62498"/>
                <a:gd name="adj2" fmla="val 677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FB4AEDAC-2885-4E0C-8018-D725A6F6827C}"/>
                </a:ext>
              </a:extLst>
            </p:cNvPr>
            <p:cNvGrpSpPr/>
            <p:nvPr/>
          </p:nvGrpSpPr>
          <p:grpSpPr>
            <a:xfrm>
              <a:off x="1149887" y="3916906"/>
              <a:ext cx="1007133" cy="719624"/>
              <a:chOff x="2309072" y="2063692"/>
              <a:chExt cx="3784906" cy="11099549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304B179F-6C37-4842-B50C-75033EAB3255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AB80261-B7A4-4E23-88B6-D56AA9190C70}"/>
                  </a:ext>
                </a:extLst>
              </p:cNvPr>
              <p:cNvSpPr txBox="1"/>
              <p:nvPr/>
            </p:nvSpPr>
            <p:spPr>
              <a:xfrm>
                <a:off x="2510792" y="2244740"/>
                <a:ext cx="3583186" cy="10918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FeatureMap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for each Object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95C35B02-E224-4CC8-AE59-F5A8811EFCCF}"/>
              </a:ext>
            </a:extLst>
          </p:cNvPr>
          <p:cNvSpPr/>
          <p:nvPr/>
        </p:nvSpPr>
        <p:spPr>
          <a:xfrm>
            <a:off x="376275" y="994020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8D91BD4-3F43-4183-B3E2-C229286B52F6}"/>
              </a:ext>
            </a:extLst>
          </p:cNvPr>
          <p:cNvSpPr/>
          <p:nvPr/>
        </p:nvSpPr>
        <p:spPr>
          <a:xfrm>
            <a:off x="328769" y="247156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F35DF4-9350-4B30-9D79-5BEE7830CEF8}"/>
              </a:ext>
            </a:extLst>
          </p:cNvPr>
          <p:cNvSpPr/>
          <p:nvPr/>
        </p:nvSpPr>
        <p:spPr>
          <a:xfrm>
            <a:off x="3265005" y="2432322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5ED8131-4686-4911-911B-76DF383B0473}"/>
              </a:ext>
            </a:extLst>
          </p:cNvPr>
          <p:cNvSpPr/>
          <p:nvPr/>
        </p:nvSpPr>
        <p:spPr>
          <a:xfrm>
            <a:off x="3824069" y="3696899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86D5B63-2E14-48A9-8954-95F74AA423AB}"/>
              </a:ext>
            </a:extLst>
          </p:cNvPr>
          <p:cNvSpPr/>
          <p:nvPr/>
        </p:nvSpPr>
        <p:spPr>
          <a:xfrm>
            <a:off x="3911914" y="556911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2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each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A778B7B-0F25-4997-BA2C-2EB0C5B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948"/>
            <a:ext cx="3650349" cy="3066294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6614325-BF93-4B83-A8A6-AB0C7F6611A8}"/>
              </a:ext>
            </a:extLst>
          </p:cNvPr>
          <p:cNvSpPr/>
          <p:nvPr/>
        </p:nvSpPr>
        <p:spPr>
          <a:xfrm>
            <a:off x="313195" y="4235407"/>
            <a:ext cx="8140803" cy="25009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object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이미지 상의 객체를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모아놓은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배열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feature 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차원축소된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vectorShape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shape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4FBBF1-159C-4F8E-ABE9-AEC1E753D8F6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CFB379F-8F26-4C36-994C-84933BE2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89" y="460501"/>
            <a:ext cx="2679126" cy="368192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41A610-45C2-4452-805B-FCB54F973393}"/>
              </a:ext>
            </a:extLst>
          </p:cNvPr>
          <p:cNvCxnSpPr>
            <a:cxnSpLocks/>
          </p:cNvCxnSpPr>
          <p:nvPr/>
        </p:nvCxnSpPr>
        <p:spPr>
          <a:xfrm flipH="1">
            <a:off x="1610688" y="847288"/>
            <a:ext cx="3464651" cy="1166070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3E2713-B131-4C06-81BF-250F76FA24AB}"/>
              </a:ext>
            </a:extLst>
          </p:cNvPr>
          <p:cNvCxnSpPr>
            <a:cxnSpLocks/>
          </p:cNvCxnSpPr>
          <p:nvPr/>
        </p:nvCxnSpPr>
        <p:spPr>
          <a:xfrm flipH="1">
            <a:off x="2801923" y="1831181"/>
            <a:ext cx="2273416" cy="165400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8E5936C-B699-4F61-AE81-B70307E94CAD}"/>
              </a:ext>
            </a:extLst>
          </p:cNvPr>
          <p:cNvCxnSpPr>
            <a:cxnSpLocks/>
          </p:cNvCxnSpPr>
          <p:nvPr/>
        </p:nvCxnSpPr>
        <p:spPr>
          <a:xfrm flipH="1">
            <a:off x="3665989" y="2856624"/>
            <a:ext cx="1392572" cy="24787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22CB93D-9B87-4B46-ABD8-96FB1036CA1D}"/>
              </a:ext>
            </a:extLst>
          </p:cNvPr>
          <p:cNvSpPr txBox="1"/>
          <p:nvPr/>
        </p:nvSpPr>
        <p:spPr>
          <a:xfrm>
            <a:off x="3081870" y="733470"/>
            <a:ext cx="555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이미지를 입력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앞 단계에서 훈련이 완료된 </a:t>
            </a:r>
            <a:r>
              <a:rPr lang="en-US" altLang="ko-KR" sz="1050" dirty="0"/>
              <a:t>detection </a:t>
            </a:r>
            <a:r>
              <a:rPr lang="ko-KR" altLang="en-US" sz="1050" dirty="0"/>
              <a:t>모델에서 객체를 탐지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특정 객체를 선택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선택된 객체의 </a:t>
            </a:r>
            <a:r>
              <a:rPr lang="en-US" altLang="ko-KR" sz="1050" dirty="0"/>
              <a:t>feature map</a:t>
            </a:r>
            <a:r>
              <a:rPr lang="ko-KR" altLang="en-US" sz="1050" dirty="0"/>
              <a:t>을 차원축소해서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번의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와 훈련 단계에서 구축한 </a:t>
            </a:r>
            <a:r>
              <a:rPr lang="en-US" altLang="ko-KR" sz="1050" dirty="0"/>
              <a:t>DB</a:t>
            </a:r>
            <a:r>
              <a:rPr lang="ko-KR" altLang="en-US" sz="1050" dirty="0"/>
              <a:t>에서 동일 태그 객체의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를 바탕으로 유사도 계산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유사도가 높은 객체들을 도출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0068BD-A726-49B1-BF59-C18BBE4EDD63}"/>
              </a:ext>
            </a:extLst>
          </p:cNvPr>
          <p:cNvGrpSpPr/>
          <p:nvPr/>
        </p:nvGrpSpPr>
        <p:grpSpPr>
          <a:xfrm>
            <a:off x="200647" y="986633"/>
            <a:ext cx="8943353" cy="5720828"/>
            <a:chOff x="278818" y="726574"/>
            <a:chExt cx="8943353" cy="5720828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88CADA7-4CC9-49E1-BA50-70DEC528C697}"/>
                </a:ext>
              </a:extLst>
            </p:cNvPr>
            <p:cNvCxnSpPr>
              <a:cxnSpLocks/>
              <a:stCxn id="63" idx="2"/>
              <a:endCxn id="98" idx="0"/>
            </p:cNvCxnSpPr>
            <p:nvPr/>
          </p:nvCxnSpPr>
          <p:spPr>
            <a:xfrm>
              <a:off x="1650082" y="1737193"/>
              <a:ext cx="2740" cy="79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C0EBFFB4-E565-4ED8-8FB2-81ECB7C18A36}"/>
                </a:ext>
              </a:extLst>
            </p:cNvPr>
            <p:cNvSpPr/>
            <p:nvPr/>
          </p:nvSpPr>
          <p:spPr>
            <a:xfrm>
              <a:off x="278818" y="2035529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B8E0D753-4B88-47F5-9F19-EE2E61298476}"/>
                </a:ext>
              </a:extLst>
            </p:cNvPr>
            <p:cNvSpPr/>
            <p:nvPr/>
          </p:nvSpPr>
          <p:spPr>
            <a:xfrm>
              <a:off x="352571" y="4567357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9055BD0-BB63-4C5F-A96B-05AAB5E65B95}"/>
                </a:ext>
              </a:extLst>
            </p:cNvPr>
            <p:cNvSpPr/>
            <p:nvPr/>
          </p:nvSpPr>
          <p:spPr>
            <a:xfrm>
              <a:off x="1706255" y="4562845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7A30D9-1671-44FE-9EDA-397847E296AA}"/>
                </a:ext>
              </a:extLst>
            </p:cNvPr>
            <p:cNvSpPr txBox="1"/>
            <p:nvPr/>
          </p:nvSpPr>
          <p:spPr>
            <a:xfrm>
              <a:off x="908868" y="2035529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75208239-0FAA-4978-AB10-B06BF7A2F972}"/>
                </a:ext>
              </a:extLst>
            </p:cNvPr>
            <p:cNvCxnSpPr>
              <a:cxnSpLocks/>
              <a:stCxn id="1026" idx="2"/>
              <a:endCxn id="121" idx="0"/>
            </p:cNvCxnSpPr>
            <p:nvPr/>
          </p:nvCxnSpPr>
          <p:spPr>
            <a:xfrm>
              <a:off x="1650083" y="4199920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785F5ADD-3C9E-4FD8-A831-648F9F983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16" y="320084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4C55DAB-B36A-4A91-99D9-9A1418CC116D}"/>
                </a:ext>
              </a:extLst>
            </p:cNvPr>
            <p:cNvCxnSpPr>
              <a:cxnSpLocks/>
              <a:stCxn id="98" idx="2"/>
              <a:endCxn id="1026" idx="0"/>
            </p:cNvCxnSpPr>
            <p:nvPr/>
          </p:nvCxnSpPr>
          <p:spPr>
            <a:xfrm flipH="1">
              <a:off x="1650083" y="2972888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D7FE0C33-D87B-4B62-83DA-8A8313144F55}"/>
                </a:ext>
              </a:extLst>
            </p:cNvPr>
            <p:cNvSpPr/>
            <p:nvPr/>
          </p:nvSpPr>
          <p:spPr>
            <a:xfrm>
              <a:off x="1031284" y="2531240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647B1A6B-8254-492A-8B0C-271E73812FFB}"/>
                </a:ext>
              </a:extLst>
            </p:cNvPr>
            <p:cNvCxnSpPr>
              <a:cxnSpLocks/>
              <a:stCxn id="1026" idx="2"/>
              <a:endCxn id="120" idx="0"/>
            </p:cNvCxnSpPr>
            <p:nvPr/>
          </p:nvCxnSpPr>
          <p:spPr>
            <a:xfrm flipH="1">
              <a:off x="974109" y="4199920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072C4FD-F7C4-4AEA-8C8E-AE58C5AE0025}"/>
                </a:ext>
              </a:extLst>
            </p:cNvPr>
            <p:cNvGrpSpPr/>
            <p:nvPr/>
          </p:nvGrpSpPr>
          <p:grpSpPr>
            <a:xfrm>
              <a:off x="4205878" y="1887225"/>
              <a:ext cx="2617927" cy="2064889"/>
              <a:chOff x="3288603" y="3360978"/>
              <a:chExt cx="2617927" cy="838941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C938FCC0-00EC-4168-AA1E-01F0DC8C487B}"/>
                  </a:ext>
                </a:extLst>
              </p:cNvPr>
              <p:cNvSpPr/>
              <p:nvPr/>
            </p:nvSpPr>
            <p:spPr>
              <a:xfrm>
                <a:off x="3288603" y="3360978"/>
                <a:ext cx="2617927" cy="838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D5B5F8EF-345C-4D56-866D-A95B657D531A}"/>
                  </a:ext>
                </a:extLst>
              </p:cNvPr>
              <p:cNvSpPr/>
              <p:nvPr/>
            </p:nvSpPr>
            <p:spPr>
              <a:xfrm>
                <a:off x="4000843" y="3508314"/>
                <a:ext cx="1243075" cy="143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712AE5-26DE-46C8-93AE-9DD79B4617E0}"/>
                  </a:ext>
                </a:extLst>
              </p:cNvPr>
              <p:cNvSpPr txBox="1"/>
              <p:nvPr/>
            </p:nvSpPr>
            <p:spPr>
              <a:xfrm>
                <a:off x="3711575" y="3368064"/>
                <a:ext cx="1952343" cy="25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40A1F0D1-0D7E-4CC8-BC4C-6607992A8ECC}"/>
                </a:ext>
              </a:extLst>
            </p:cNvPr>
            <p:cNvCxnSpPr>
              <a:cxnSpLocks/>
              <a:stCxn id="138" idx="2"/>
              <a:endCxn id="97" idx="0"/>
            </p:cNvCxnSpPr>
            <p:nvPr/>
          </p:nvCxnSpPr>
          <p:spPr>
            <a:xfrm flipH="1">
              <a:off x="5539655" y="2604252"/>
              <a:ext cx="1" cy="83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8A4762A-0F55-4351-BB12-E41F1AE29F0E}"/>
                </a:ext>
              </a:extLst>
            </p:cNvPr>
            <p:cNvSpPr txBox="1"/>
            <p:nvPr/>
          </p:nvSpPr>
          <p:spPr>
            <a:xfrm>
              <a:off x="4826856" y="2911460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reduced_vector</a:t>
              </a:r>
              <a:endParaRPr lang="ko-KR" altLang="en-US" sz="12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B323A99B-6037-4A93-AC25-B9382AE5FBFB}"/>
                </a:ext>
              </a:extLst>
            </p:cNvPr>
            <p:cNvCxnSpPr>
              <a:cxnSpLocks/>
              <a:stCxn id="105" idx="2"/>
              <a:endCxn id="97" idx="0"/>
            </p:cNvCxnSpPr>
            <p:nvPr/>
          </p:nvCxnSpPr>
          <p:spPr>
            <a:xfrm flipH="1">
              <a:off x="5539655" y="2883977"/>
              <a:ext cx="2452995" cy="55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995AF6D-240D-4176-94A9-7D921BD8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864" y="1030757"/>
              <a:ext cx="706436" cy="70643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73F9EA-FF5C-4606-84E8-1900B7FBF5B6}"/>
                </a:ext>
              </a:extLst>
            </p:cNvPr>
            <p:cNvSpPr txBox="1"/>
            <p:nvPr/>
          </p:nvSpPr>
          <p:spPr>
            <a:xfrm>
              <a:off x="1237473" y="726574"/>
              <a:ext cx="937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test_input</a:t>
              </a:r>
              <a:endParaRPr lang="ko-KR" altLang="en-US" sz="1200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25AD74-78B9-4EF3-BA02-8E6D4F4C1CAD}"/>
                </a:ext>
              </a:extLst>
            </p:cNvPr>
            <p:cNvGrpSpPr/>
            <p:nvPr/>
          </p:nvGrpSpPr>
          <p:grpSpPr>
            <a:xfrm>
              <a:off x="403063" y="5029641"/>
              <a:ext cx="2886961" cy="1048342"/>
              <a:chOff x="440001" y="3432247"/>
              <a:chExt cx="2683459" cy="1048342"/>
            </a:xfrm>
          </p:grpSpPr>
          <p:cxnSp>
            <p:nvCxnSpPr>
              <p:cNvPr id="74" name="연결선: 꺾임 73">
                <a:extLst>
                  <a:ext uri="{FF2B5EF4-FFF2-40B4-BE49-F238E27FC236}">
                    <a16:creationId xmlns:a16="http://schemas.microsoft.com/office/drawing/2014/main" id="{71C118B2-14BE-4267-8162-EA807279A71A}"/>
                  </a:ext>
                </a:extLst>
              </p:cNvPr>
              <p:cNvCxnSpPr/>
              <p:nvPr/>
            </p:nvCxnSpPr>
            <p:spPr>
              <a:xfrm rot="16200000" flipH="1">
                <a:off x="1506661" y="2863790"/>
                <a:ext cx="1048342" cy="21852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7388B7-1916-4D70-9BA0-52D9B6F282C4}"/>
                  </a:ext>
                </a:extLst>
              </p:cNvPr>
              <p:cNvSpPr txBox="1"/>
              <p:nvPr/>
            </p:nvSpPr>
            <p:spPr>
              <a:xfrm>
                <a:off x="440001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location</a:t>
                </a:r>
                <a:endParaRPr lang="ko-KR" altLang="en-US" sz="1100" dirty="0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3EB55DB-DBB9-40B8-BFA9-893E6EB2AAA8}"/>
                </a:ext>
              </a:extLst>
            </p:cNvPr>
            <p:cNvGrpSpPr/>
            <p:nvPr/>
          </p:nvGrpSpPr>
          <p:grpSpPr>
            <a:xfrm>
              <a:off x="1974869" y="5039651"/>
              <a:ext cx="1174912" cy="1038332"/>
              <a:chOff x="2011808" y="3432245"/>
              <a:chExt cx="1111652" cy="1048343"/>
            </a:xfrm>
          </p:grpSpPr>
          <p:cxnSp>
            <p:nvCxnSpPr>
              <p:cNvPr id="77" name="연결선: 꺾임 76">
                <a:extLst>
                  <a:ext uri="{FF2B5EF4-FFF2-40B4-BE49-F238E27FC236}">
                    <a16:creationId xmlns:a16="http://schemas.microsoft.com/office/drawing/2014/main" id="{BE59F8F9-61E3-48D2-8BDE-AC5292DAF98A}"/>
                  </a:ext>
                </a:extLst>
              </p:cNvPr>
              <p:cNvCxnSpPr/>
              <p:nvPr/>
            </p:nvCxnSpPr>
            <p:spPr>
              <a:xfrm rot="16200000" flipH="1">
                <a:off x="2215528" y="3572656"/>
                <a:ext cx="1048343" cy="7675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17A867-49C3-45E9-B543-23FAC67DD988}"/>
                  </a:ext>
                </a:extLst>
              </p:cNvPr>
              <p:cNvSpPr txBox="1"/>
              <p:nvPr/>
            </p:nvSpPr>
            <p:spPr>
              <a:xfrm>
                <a:off x="2011808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Tag</a:t>
                </a:r>
                <a:endParaRPr lang="ko-KR" altLang="en-US" sz="1100" dirty="0"/>
              </a:p>
            </p:txBody>
          </p:sp>
        </p:grp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A778B7B-0F25-4997-BA2C-2EB0C5B6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041" y="5610029"/>
              <a:ext cx="996872" cy="837373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D3A5093-8A2E-4EC8-900E-A45300978855}"/>
                </a:ext>
              </a:extLst>
            </p:cNvPr>
            <p:cNvCxnSpPr>
              <a:stCxn id="79" idx="0"/>
              <a:endCxn id="81" idx="2"/>
            </p:cNvCxnSpPr>
            <p:nvPr/>
          </p:nvCxnSpPr>
          <p:spPr>
            <a:xfrm flipH="1" flipV="1">
              <a:off x="3653347" y="4227608"/>
              <a:ext cx="5130" cy="138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D76AD3-EADF-48C7-A470-91A6A51CEA49}"/>
                </a:ext>
              </a:extLst>
            </p:cNvPr>
            <p:cNvSpPr txBox="1"/>
            <p:nvPr/>
          </p:nvSpPr>
          <p:spPr>
            <a:xfrm>
              <a:off x="3125075" y="5017813"/>
              <a:ext cx="112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 object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E8C05C2-0C43-4498-8DD2-2C7E8C51AC0D}"/>
                </a:ext>
              </a:extLst>
            </p:cNvPr>
            <p:cNvGrpSpPr/>
            <p:nvPr/>
          </p:nvGrpSpPr>
          <p:grpSpPr>
            <a:xfrm>
              <a:off x="3149780" y="3228532"/>
              <a:ext cx="1068059" cy="999076"/>
              <a:chOff x="3279763" y="3216055"/>
              <a:chExt cx="1068059" cy="999076"/>
            </a:xfrm>
          </p:grpSpPr>
          <p:pic>
            <p:nvPicPr>
              <p:cNvPr id="81" name="Picture 2" descr="how to visualize feature map of CNN for tensorflow? - Stack Overflow">
                <a:extLst>
                  <a:ext uri="{FF2B5EF4-FFF2-40B4-BE49-F238E27FC236}">
                    <a16:creationId xmlns:a16="http://schemas.microsoft.com/office/drawing/2014/main" id="{ACDB0525-1EF3-4529-ADB0-13F354E433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9763" y="3216055"/>
                <a:ext cx="1007133" cy="999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CDA8FC3-D495-4560-A3AA-8B118BC52265}"/>
                  </a:ext>
                </a:extLst>
              </p:cNvPr>
              <p:cNvSpPr txBox="1"/>
              <p:nvPr/>
            </p:nvSpPr>
            <p:spPr>
              <a:xfrm>
                <a:off x="3358349" y="3426556"/>
                <a:ext cx="9894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FeatureMap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for selected</a:t>
                </a: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object 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7AA272-F465-4BFC-9A28-E3AB8FE1373F}"/>
                </a:ext>
              </a:extLst>
            </p:cNvPr>
            <p:cNvSpPr txBox="1"/>
            <p:nvPr/>
          </p:nvSpPr>
          <p:spPr>
            <a:xfrm>
              <a:off x="1178640" y="340432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FeatureMaps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for each Object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D5F16AD1-D190-44EA-8EC5-4E36F2217435}"/>
                </a:ext>
              </a:extLst>
            </p:cNvPr>
            <p:cNvCxnSpPr>
              <a:stCxn id="81" idx="0"/>
              <a:endCxn id="138" idx="1"/>
            </p:cNvCxnSpPr>
            <p:nvPr/>
          </p:nvCxnSpPr>
          <p:spPr>
            <a:xfrm rot="5400000" flipH="1" flipV="1">
              <a:off x="3884995" y="2195410"/>
              <a:ext cx="801474" cy="1264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FBDB11AD-9F85-448F-BC9D-6A2183A6E635}"/>
                </a:ext>
              </a:extLst>
            </p:cNvPr>
            <p:cNvSpPr/>
            <p:nvPr/>
          </p:nvSpPr>
          <p:spPr>
            <a:xfrm>
              <a:off x="4918117" y="3443916"/>
              <a:ext cx="1243076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Calculator</a:t>
              </a:r>
              <a:endParaRPr lang="ko-KR" altLang="en-US" sz="1400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D4E6897-1A0A-4ED3-A2D0-B0C7E3EB7378}"/>
                </a:ext>
              </a:extLst>
            </p:cNvPr>
            <p:cNvGrpSpPr/>
            <p:nvPr/>
          </p:nvGrpSpPr>
          <p:grpSpPr>
            <a:xfrm>
              <a:off x="6896692" y="1887225"/>
              <a:ext cx="2325479" cy="996752"/>
              <a:chOff x="3557551" y="1828706"/>
              <a:chExt cx="2325479" cy="996752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1D40456E-F2D3-48D0-8DE1-D3DDF24CBE51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54" name="그림 153">
                  <a:extLst>
                    <a:ext uri="{FF2B5EF4-FFF2-40B4-BE49-F238E27FC236}">
                      <a16:creationId xmlns:a16="http://schemas.microsoft.com/office/drawing/2014/main" id="{B25AF1A9-D88D-46F3-8B55-0B5BE54E32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55" name="그림 154">
                  <a:extLst>
                    <a:ext uri="{FF2B5EF4-FFF2-40B4-BE49-F238E27FC236}">
                      <a16:creationId xmlns:a16="http://schemas.microsoft.com/office/drawing/2014/main" id="{B6DFF77C-94D1-4CBB-B9E4-22F89DC6DA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:a16="http://schemas.microsoft.com/office/drawing/2014/main" id="{3002650C-7457-4110-A264-8F6A19D6B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393710A7-F5A1-40DA-AC65-E984AA677B10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49" name="그림 148">
                  <a:extLst>
                    <a:ext uri="{FF2B5EF4-FFF2-40B4-BE49-F238E27FC236}">
                      <a16:creationId xmlns:a16="http://schemas.microsoft.com/office/drawing/2014/main" id="{EF4F63CB-4A50-4EAC-A8DB-4E252737D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50" name="그림 149">
                  <a:extLst>
                    <a:ext uri="{FF2B5EF4-FFF2-40B4-BE49-F238E27FC236}">
                      <a16:creationId xmlns:a16="http://schemas.microsoft.com/office/drawing/2014/main" id="{BCFECBA9-00B2-48C5-BD25-09CC01351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53" name="그림 152">
                  <a:extLst>
                    <a:ext uri="{FF2B5EF4-FFF2-40B4-BE49-F238E27FC236}">
                      <a16:creationId xmlns:a16="http://schemas.microsoft.com/office/drawing/2014/main" id="{AF160D95-C138-4DA3-972E-6C0F17D0D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D7477166-CE33-40F7-9A8D-950E933D5F1A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43" name="그림 142">
                  <a:extLst>
                    <a:ext uri="{FF2B5EF4-FFF2-40B4-BE49-F238E27FC236}">
                      <a16:creationId xmlns:a16="http://schemas.microsoft.com/office/drawing/2014/main" id="{A1C27CA8-A0F2-492E-9B52-2830CA295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45" name="그림 144">
                  <a:extLst>
                    <a:ext uri="{FF2B5EF4-FFF2-40B4-BE49-F238E27FC236}">
                      <a16:creationId xmlns:a16="http://schemas.microsoft.com/office/drawing/2014/main" id="{89DDF3A8-9986-4EFF-9A9F-1AFA9BAD1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46" name="그림 145">
                  <a:extLst>
                    <a:ext uri="{FF2B5EF4-FFF2-40B4-BE49-F238E27FC236}">
                      <a16:creationId xmlns:a16="http://schemas.microsoft.com/office/drawing/2014/main" id="{6687649C-9231-460D-A7F9-907C173A06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CBA0EA8D-40BF-4268-B3FF-1FF3FE10F33A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921E30-D860-4C70-8E0A-1AB024D6CBF8}"/>
                  </a:ext>
                </a:extLst>
              </p:cNvPr>
              <p:cNvSpPr txBox="1"/>
              <p:nvPr/>
            </p:nvSpPr>
            <p:spPr>
              <a:xfrm>
                <a:off x="3557551" y="1828706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/>
                  <a:t>FeatureDB</a:t>
                </a:r>
                <a:endParaRPr lang="en-US" altLang="ko-KR" sz="1200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FE36F3D8-4BE2-4799-951A-9378ADF1EF0C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7E413496-ACCD-416B-89BD-28A85712F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41" name="그림 140">
                  <a:extLst>
                    <a:ext uri="{FF2B5EF4-FFF2-40B4-BE49-F238E27FC236}">
                      <a16:creationId xmlns:a16="http://schemas.microsoft.com/office/drawing/2014/main" id="{8A7C5FCB-A6A4-4658-BB52-B60A84409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42" name="그림 141">
                  <a:extLst>
                    <a:ext uri="{FF2B5EF4-FFF2-40B4-BE49-F238E27FC236}">
                      <a16:creationId xmlns:a16="http://schemas.microsoft.com/office/drawing/2014/main" id="{E7BF35BE-BCCC-42B1-A2B7-A0998683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E916EEBD-1FE7-4501-9689-A7CC4DC1C33D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439236DB-5558-40DD-8AB6-4123EB8D3F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C575BE48-2231-4B51-9133-4B832C5ED3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B174C5EE-4064-4F54-8CF4-89B7E6E3F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9C1DD731-805D-4C17-807F-764B30C848E7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A8FE4C5C-015B-4D6B-A8FF-F71331D3B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1" name="그림 110">
                  <a:extLst>
                    <a:ext uri="{FF2B5EF4-FFF2-40B4-BE49-F238E27FC236}">
                      <a16:creationId xmlns:a16="http://schemas.microsoft.com/office/drawing/2014/main" id="{6A50BBA1-B136-418A-AD1F-5AF1EAA73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4" name="그림 113">
                  <a:extLst>
                    <a:ext uri="{FF2B5EF4-FFF2-40B4-BE49-F238E27FC236}">
                      <a16:creationId xmlns:a16="http://schemas.microsoft.com/office/drawing/2014/main" id="{439FC809-0F44-4E49-A221-3B8C1EFB0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44BC850-39AD-4402-9A3D-CA1F43094BED}"/>
                </a:ext>
              </a:extLst>
            </p:cNvPr>
            <p:cNvSpPr txBox="1"/>
            <p:nvPr/>
          </p:nvSpPr>
          <p:spPr>
            <a:xfrm>
              <a:off x="6493057" y="2932936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reduced_vector</a:t>
              </a:r>
              <a:endParaRPr lang="ko-KR" altLang="en-US" sz="1200" dirty="0"/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EB6D9EDD-00B2-4FB9-AF1C-A1E8EC02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0650" y="4457652"/>
              <a:ext cx="2534432" cy="829310"/>
            </a:xfrm>
            <a:prstGeom prst="rect">
              <a:avLst/>
            </a:prstGeom>
          </p:spPr>
        </p:pic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D47B36B-7950-46BA-84CB-404DE9D82A42}"/>
                </a:ext>
              </a:extLst>
            </p:cNvPr>
            <p:cNvCxnSpPr>
              <a:stCxn id="97" idx="2"/>
              <a:endCxn id="158" idx="1"/>
            </p:cNvCxnSpPr>
            <p:nvPr/>
          </p:nvCxnSpPr>
          <p:spPr>
            <a:xfrm rot="16200000" flipH="1">
              <a:off x="5447488" y="3859144"/>
              <a:ext cx="1105329" cy="920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937DAA8-8CF4-4453-B924-147513868E28}"/>
              </a:ext>
            </a:extLst>
          </p:cNvPr>
          <p:cNvSpPr/>
          <p:nvPr/>
        </p:nvSpPr>
        <p:spPr>
          <a:xfrm>
            <a:off x="953113" y="100651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57C327-65D8-4E46-88FF-AAB369D30F1F}"/>
              </a:ext>
            </a:extLst>
          </p:cNvPr>
          <p:cNvSpPr/>
          <p:nvPr/>
        </p:nvSpPr>
        <p:spPr>
          <a:xfrm>
            <a:off x="177068" y="223619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3ADBBED-CE31-4BEA-9D69-7C0486D19A2B}"/>
              </a:ext>
            </a:extLst>
          </p:cNvPr>
          <p:cNvSpPr/>
          <p:nvPr/>
        </p:nvSpPr>
        <p:spPr>
          <a:xfrm>
            <a:off x="2822937" y="5282899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33A7C75-E79A-4B9B-8D7F-A4A3A4957764}"/>
              </a:ext>
            </a:extLst>
          </p:cNvPr>
          <p:cNvSpPr/>
          <p:nvPr/>
        </p:nvSpPr>
        <p:spPr>
          <a:xfrm>
            <a:off x="4550679" y="245236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4604B9E-7132-41F6-AD8B-4C10C1CB55ED}"/>
              </a:ext>
            </a:extLst>
          </p:cNvPr>
          <p:cNvSpPr/>
          <p:nvPr/>
        </p:nvSpPr>
        <p:spPr>
          <a:xfrm>
            <a:off x="4550679" y="364073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6FD0D50-9A70-4BF8-B2C5-1498F571FB35}"/>
              </a:ext>
            </a:extLst>
          </p:cNvPr>
          <p:cNvSpPr/>
          <p:nvPr/>
        </p:nvSpPr>
        <p:spPr>
          <a:xfrm>
            <a:off x="5993049" y="484730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9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6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495671" y="2708920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feature map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추출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Annotation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진행 경과 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27BF8-E49D-4616-977D-353F8105CB0E}"/>
              </a:ext>
            </a:extLst>
          </p:cNvPr>
          <p:cNvSpPr txBox="1"/>
          <p:nvPr/>
        </p:nvSpPr>
        <p:spPr>
          <a:xfrm>
            <a:off x="701668" y="3169840"/>
            <a:ext cx="741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annotation</a:t>
            </a:r>
            <a:r>
              <a:rPr lang="ko-KR" altLang="en-US" dirty="0"/>
              <a:t>이 충분히 이루어지지 않아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MS COCO </a:t>
            </a:r>
            <a:r>
              <a:rPr lang="ko-KR" altLang="en-US" dirty="0"/>
              <a:t>데이터셋에 대해 객체 탐지 및 유사 이미지 검색을 수행하려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데이터셋에 </a:t>
            </a:r>
            <a:r>
              <a:rPr lang="en-US" altLang="ko-KR" dirty="0"/>
              <a:t>pretrained</a:t>
            </a:r>
            <a:r>
              <a:rPr lang="ko-KR" altLang="en-US" dirty="0"/>
              <a:t>된 </a:t>
            </a:r>
            <a:r>
              <a:rPr lang="en-US" altLang="ko-KR" dirty="0" err="1"/>
              <a:t>RetinaNet</a:t>
            </a:r>
            <a:r>
              <a:rPr lang="ko-KR" altLang="en-US" dirty="0"/>
              <a:t>을 이용하여 이미지의 </a:t>
            </a:r>
            <a:r>
              <a:rPr lang="ko-KR" altLang="en-US" dirty="0" err="1"/>
              <a:t>피쳐맵을</a:t>
            </a:r>
            <a:r>
              <a:rPr lang="ko-KR" altLang="en-US" dirty="0"/>
              <a:t> </a:t>
            </a:r>
            <a:r>
              <a:rPr lang="ko-KR" altLang="en-US" dirty="0" err="1"/>
              <a:t>뽑아내었음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본래 의도했던 객체의 </a:t>
            </a:r>
            <a:r>
              <a:rPr lang="ko-KR" altLang="en-US" dirty="0" err="1"/>
              <a:t>피쳐맵을</a:t>
            </a:r>
            <a:r>
              <a:rPr lang="ko-KR" altLang="en-US" dirty="0"/>
              <a:t> 뽑아내는 것은 현재 진행중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데이터셋을 만들기로한 </a:t>
            </a:r>
            <a:r>
              <a:rPr lang="en-US" altLang="ko-KR"/>
              <a:t>5000</a:t>
            </a:r>
            <a:r>
              <a:rPr lang="ko-KR" altLang="en-US"/>
              <a:t>개의 이미지 중 약 </a:t>
            </a:r>
            <a:r>
              <a:rPr lang="en-US" altLang="ko-KR"/>
              <a:t>1500</a:t>
            </a:r>
            <a:r>
              <a:rPr lang="ko-KR" altLang="en-US"/>
              <a:t>개</a:t>
            </a:r>
            <a:r>
              <a:rPr lang="en-US" altLang="ko-KR"/>
              <a:t>(30%)</a:t>
            </a:r>
            <a:r>
              <a:rPr lang="ko-KR" altLang="en-US"/>
              <a:t>에 대해 </a:t>
            </a:r>
            <a:r>
              <a:rPr lang="en-US" altLang="ko-KR"/>
              <a:t>annotation </a:t>
            </a:r>
            <a:r>
              <a:rPr lang="ko-KR" altLang="en-US"/>
              <a:t>완료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6</a:t>
            </a:r>
            <a:r>
              <a:rPr lang="ko-KR" altLang="en-US"/>
              <a:t>월 전에 </a:t>
            </a:r>
            <a:r>
              <a:rPr lang="en-US" altLang="ko-KR"/>
              <a:t>annotation</a:t>
            </a:r>
            <a:r>
              <a:rPr lang="ko-KR" altLang="en-US"/>
              <a:t>을 완료하고</a:t>
            </a:r>
            <a:r>
              <a:rPr lang="en-US" altLang="ko-KR"/>
              <a:t>, 6</a:t>
            </a:r>
            <a:r>
              <a:rPr lang="ko-KR" altLang="en-US"/>
              <a:t>월엔 데이터셋에 맞게 </a:t>
            </a:r>
            <a:r>
              <a:rPr lang="en-US" altLang="ko-KR"/>
              <a:t>RetinaNet</a:t>
            </a:r>
            <a:r>
              <a:rPr lang="ko-KR" altLang="en-US"/>
              <a:t>을 </a:t>
            </a:r>
            <a:r>
              <a:rPr lang="en-US" altLang="ko-KR"/>
              <a:t>fine-tuning</a:t>
            </a:r>
            <a:r>
              <a:rPr lang="ko-KR" altLang="en-US"/>
              <a:t>하는 것이 목표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95C4C-BB4C-48F7-855E-A3AEDD30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75" y="4647168"/>
            <a:ext cx="3672408" cy="17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B26D2F-592C-472E-BD32-74CF8EE6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51" y="4727778"/>
            <a:ext cx="2076464" cy="16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7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26153" y="746636"/>
            <a:ext cx="7392856" cy="400110"/>
            <a:chOff x="447005" y="993926"/>
            <a:chExt cx="7392856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detection output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출력 정의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E537D0-875A-41F9-9D32-51F92FDC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138426"/>
            <a:ext cx="3631599" cy="30505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BDCE0-D039-4D41-A5E0-E1EC03ECB36E}"/>
              </a:ext>
            </a:extLst>
          </p:cNvPr>
          <p:cNvSpPr/>
          <p:nvPr/>
        </p:nvSpPr>
        <p:spPr>
          <a:xfrm>
            <a:off x="313195" y="4235408"/>
            <a:ext cx="8140803" cy="22432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object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이미지 상의 객체를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모아놓은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배열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feature 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이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차원축소된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vectorShape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shape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E6612-9BA4-4F47-AED8-B7990B4B11E8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57980C-A1A0-4BDB-9A59-FCC8FD35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3" y="898979"/>
            <a:ext cx="2360829" cy="324449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CFB293-74ED-4251-9BB6-DA8BD1E08E2B}"/>
              </a:ext>
            </a:extLst>
          </p:cNvPr>
          <p:cNvCxnSpPr>
            <a:cxnSpLocks/>
          </p:cNvCxnSpPr>
          <p:nvPr/>
        </p:nvCxnSpPr>
        <p:spPr>
          <a:xfrm flipH="1">
            <a:off x="1907704" y="1155065"/>
            <a:ext cx="3528393" cy="1265823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691470-98F8-4A5B-8731-7D3624CB6204}"/>
              </a:ext>
            </a:extLst>
          </p:cNvPr>
          <p:cNvCxnSpPr>
            <a:cxnSpLocks/>
          </p:cNvCxnSpPr>
          <p:nvPr/>
        </p:nvCxnSpPr>
        <p:spPr>
          <a:xfrm flipH="1">
            <a:off x="3131840" y="2105297"/>
            <a:ext cx="2304257" cy="531615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5FDC51-ADEA-459F-8D9B-FE0C1C10C466}"/>
              </a:ext>
            </a:extLst>
          </p:cNvPr>
          <p:cNvCxnSpPr>
            <a:cxnSpLocks/>
          </p:cNvCxnSpPr>
          <p:nvPr/>
        </p:nvCxnSpPr>
        <p:spPr>
          <a:xfrm flipH="1" flipV="1">
            <a:off x="3665990" y="2881411"/>
            <a:ext cx="1770106" cy="187549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8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>
                <a:latin typeface="+mj-ea"/>
              </a:rPr>
              <a:t>. </a:t>
            </a:r>
            <a:r>
              <a:rPr lang="ko-KR" altLang="en-US" b="1">
                <a:latin typeface="+mj-ea"/>
              </a:rPr>
              <a:t>차원축소와 </a:t>
            </a:r>
            <a:r>
              <a:rPr lang="en-US" altLang="ko-KR" b="1">
                <a:latin typeface="+mj-ea"/>
              </a:rPr>
              <a:t>detection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8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Autoencoder</a:t>
              </a: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를 활용한 차원축소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AB764F-CD0E-40A1-86EE-B32637F6DE0D}"/>
              </a:ext>
            </a:extLst>
          </p:cNvPr>
          <p:cNvGrpSpPr/>
          <p:nvPr/>
        </p:nvGrpSpPr>
        <p:grpSpPr>
          <a:xfrm>
            <a:off x="323851" y="1455549"/>
            <a:ext cx="4170304" cy="1253371"/>
            <a:chOff x="251520" y="1547521"/>
            <a:chExt cx="4245155" cy="166859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C01D982-1D14-4D01-81E7-FDE70F9C2FB9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6C0E9F8-CF0B-41FA-90AF-C3DC5EE2FCE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77" name="AutoShape 82">
                <a:extLst>
                  <a:ext uri="{FF2B5EF4-FFF2-40B4-BE49-F238E27FC236}">
                    <a16:creationId xmlns:a16="http://schemas.microsoft.com/office/drawing/2014/main" id="{E26FA7AD-A56D-4345-B147-555E4AA10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637EB17-560A-4703-AC42-69C8A5599F10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오토인코더를 선택한 이유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D27E33-97D1-4FA6-A9E0-3E5DAFD39D73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GPU</a:t>
              </a:r>
              <a:r>
                <a:rPr lang="ko-KR" altLang="en-US" sz="1000" b="1" spc="-60" dirty="0"/>
                <a:t>를 사용하여 빠른 연산 가능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모양이나</a:t>
              </a:r>
              <a:r>
                <a:rPr lang="en-US" altLang="ko-KR" sz="1000" b="1" spc="-60" dirty="0"/>
                <a:t> </a:t>
              </a:r>
              <a:r>
                <a:rPr lang="ko-KR" altLang="en-US" sz="1000" b="1" spc="-60" dirty="0"/>
                <a:t>질감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 err="1"/>
                <a:t>색깔등의</a:t>
              </a:r>
              <a:r>
                <a:rPr lang="ko-KR" altLang="en-US" sz="1000" b="1" spc="-60" dirty="0"/>
                <a:t>  축으로 축소가 가능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 err="1"/>
                <a:t>피쳐맵</a:t>
              </a:r>
              <a:r>
                <a:rPr lang="ko-KR" altLang="en-US" sz="1000" b="1" spc="-60" dirty="0"/>
                <a:t> 추출부터 차원축소까지 </a:t>
              </a:r>
              <a:r>
                <a:rPr lang="en-US" altLang="ko-KR" sz="1000" b="1" spc="-60" dirty="0"/>
                <a:t>one-stage</a:t>
              </a:r>
              <a:r>
                <a:rPr lang="ko-KR" altLang="en-US" sz="1000" b="1" spc="-60" dirty="0"/>
                <a:t>에 처리할 수 있음</a:t>
              </a:r>
              <a:r>
                <a:rPr lang="en-US" altLang="ko-KR" sz="1000" b="1" spc="-60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D5759F-4E82-429F-BDA6-E491F70B43F2}"/>
              </a:ext>
            </a:extLst>
          </p:cNvPr>
          <p:cNvGrpSpPr/>
          <p:nvPr/>
        </p:nvGrpSpPr>
        <p:grpSpPr>
          <a:xfrm>
            <a:off x="4505277" y="1455549"/>
            <a:ext cx="4315152" cy="1550022"/>
            <a:chOff x="251520" y="1547521"/>
            <a:chExt cx="4245155" cy="235006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7798783-4C44-4950-BD84-6E5CEF94EAA8}"/>
                </a:ext>
              </a:extLst>
            </p:cNvPr>
            <p:cNvSpPr/>
            <p:nvPr/>
          </p:nvSpPr>
          <p:spPr>
            <a:xfrm>
              <a:off x="326371" y="1571096"/>
              <a:ext cx="4170304" cy="1872138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08D313C-7675-4C20-B9B0-B993C5D480DC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87" name="AutoShape 82">
                <a:extLst>
                  <a:ext uri="{FF2B5EF4-FFF2-40B4-BE49-F238E27FC236}">
                    <a16:creationId xmlns:a16="http://schemas.microsoft.com/office/drawing/2014/main" id="{D97C3849-0E2C-49C7-9CBE-A5EB7C41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BC9F211-C828-450E-B06D-65205E882269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>
                    <a:solidFill>
                      <a:schemeClr val="tx1"/>
                    </a:solidFill>
                  </a:rPr>
                  <a:t>기존의 오토인코더 방식과의 차이</a:t>
                </a:r>
                <a:endParaRPr lang="ko-KR" altLang="en-US" sz="1200" b="1" spc="-1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E41C8-0949-4263-86B7-3C8B5C917A49}"/>
                </a:ext>
              </a:extLst>
            </p:cNvPr>
            <p:cNvSpPr txBox="1"/>
            <p:nvPr/>
          </p:nvSpPr>
          <p:spPr>
            <a:xfrm>
              <a:off x="251520" y="1998153"/>
              <a:ext cx="4163798" cy="189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차원축소 후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군집 알고리즘 활용 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whitening(</a:t>
              </a:r>
              <a:r>
                <a:rPr lang="ko-KR" altLang="en-US" sz="1000" b="1" spc="-60" dirty="0"/>
                <a:t>축소 후 축에서의 </a:t>
              </a:r>
              <a:r>
                <a:rPr lang="en-US" altLang="ko-KR" sz="1000" b="1" spc="-60" dirty="0"/>
                <a:t>scaling)</a:t>
              </a:r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군집을 통해 </a:t>
              </a:r>
              <a:r>
                <a:rPr lang="en-US" altLang="ko-KR" sz="1000" b="1" spc="-60" dirty="0"/>
                <a:t>unlabeled data</a:t>
              </a:r>
              <a:r>
                <a:rPr lang="ko-KR" altLang="en-US" sz="1000" b="1" spc="-60" dirty="0"/>
                <a:t>에 대해서도 </a:t>
              </a:r>
              <a:r>
                <a:rPr lang="en-US" altLang="ko-KR" sz="1000" b="1" spc="-60" dirty="0"/>
                <a:t>labeling</a:t>
              </a:r>
              <a:r>
                <a:rPr lang="ko-KR" altLang="en-US" sz="1000" b="1" spc="-60" dirty="0"/>
                <a:t>할 수 있을 것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pic>
        <p:nvPicPr>
          <p:cNvPr id="89" name="Picture 25" descr="그림3 copy">
            <a:extLst>
              <a:ext uri="{FF2B5EF4-FFF2-40B4-BE49-F238E27FC236}">
                <a16:creationId xmlns:a16="http://schemas.microsoft.com/office/drawing/2014/main" id="{CC1985DD-A563-4308-A4D0-1B64A89B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2225047" y="2798562"/>
            <a:ext cx="4533263" cy="65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721CF60-1D0D-446E-BCF4-3A507288B750}"/>
              </a:ext>
            </a:extLst>
          </p:cNvPr>
          <p:cNvSpPr txBox="1"/>
          <p:nvPr/>
        </p:nvSpPr>
        <p:spPr>
          <a:xfrm>
            <a:off x="513854" y="3501613"/>
            <a:ext cx="8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73375" algn="l"/>
              </a:tabLst>
            </a:pP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유의미한 축으로 축소가능하며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입력된 새로운 객체에 대해서도 </a:t>
            </a:r>
            <a:r>
              <a:rPr lang="en-US" altLang="ko-KR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labeling</a:t>
            </a:r>
            <a:r>
              <a:rPr lang="ko-KR" altLang="en-US" sz="1400" b="1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가능</a:t>
            </a:r>
            <a:endParaRPr lang="ko-KR" altLang="en-US" sz="1400" b="1" dirty="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0">
                    <a:schemeClr val="accent2">
                      <a:lumMod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2CFA0F0-A5C0-4E11-AD8E-A4B03F9AF61C}"/>
              </a:ext>
            </a:extLst>
          </p:cNvPr>
          <p:cNvGrpSpPr/>
          <p:nvPr/>
        </p:nvGrpSpPr>
        <p:grpSpPr>
          <a:xfrm>
            <a:off x="369854" y="3827021"/>
            <a:ext cx="7405997" cy="400110"/>
            <a:chOff x="447005" y="1003394"/>
            <a:chExt cx="7405997" cy="40011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01B74AD-CB12-4434-8B56-4DAB6EE0DA39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Object detection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5C5F058-AD26-429E-9212-5FFBE36E1AD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1F41EA-50BD-4A88-A78D-5C6196DA664C}"/>
              </a:ext>
            </a:extLst>
          </p:cNvPr>
          <p:cNvSpPr/>
          <p:nvPr/>
        </p:nvSpPr>
        <p:spPr>
          <a:xfrm>
            <a:off x="4683254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880E3F4-1307-4369-B661-E88E7E27CDB8}"/>
              </a:ext>
            </a:extLst>
          </p:cNvPr>
          <p:cNvSpPr/>
          <p:nvPr/>
        </p:nvSpPr>
        <p:spPr>
          <a:xfrm>
            <a:off x="436833" y="4221420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540297-619C-482D-ABDD-5AF3C628DF8E}"/>
              </a:ext>
            </a:extLst>
          </p:cNvPr>
          <p:cNvSpPr/>
          <p:nvPr/>
        </p:nvSpPr>
        <p:spPr>
          <a:xfrm>
            <a:off x="470606" y="4221485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/>
              <a:t>기존 모델</a:t>
            </a:r>
            <a:endParaRPr lang="ko-KR" altLang="en-US" sz="1200" b="1" spc="-8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D7A94-7348-4C35-AA9D-57ED72A323D4}"/>
              </a:ext>
            </a:extLst>
          </p:cNvPr>
          <p:cNvSpPr txBox="1"/>
          <p:nvPr/>
        </p:nvSpPr>
        <p:spPr>
          <a:xfrm>
            <a:off x="557563" y="4685650"/>
            <a:ext cx="3777832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전체 사진에서 피쳐맵을 추출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피쳐맵에서 앵커를 수없이 매겨서 앵커위치마다 물체를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앵커의 </a:t>
            </a:r>
            <a:r>
              <a:rPr lang="en-US" altLang="ko-KR" sz="1000" b="1" spc="-60">
                <a:latin typeface="+mn-ea"/>
              </a:rPr>
              <a:t>focal loss</a:t>
            </a:r>
            <a:r>
              <a:rPr lang="ko-KR" altLang="en-US" sz="1000" b="1" spc="-60">
                <a:latin typeface="+mn-ea"/>
              </a:rPr>
              <a:t>를 이용하여 </a:t>
            </a:r>
            <a:r>
              <a:rPr lang="en-US" altLang="ko-KR" sz="1000" b="1" spc="-60">
                <a:latin typeface="+mn-ea"/>
              </a:rPr>
              <a:t>regression</a:t>
            </a:r>
            <a:r>
              <a:rPr lang="ko-KR" altLang="en-US" sz="1000" b="1" spc="-60">
                <a:latin typeface="+mn-ea"/>
              </a:rPr>
              <a:t>하여 물체 위치를 추측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추측결과는 피쳐맵에서의 물체의 위치와 크기</a:t>
            </a:r>
            <a:endParaRPr lang="en-US" altLang="ko-KR" sz="1000" b="1" spc="-6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>
                <a:latin typeface="+mn-ea"/>
              </a:rPr>
              <a:t>즉</a:t>
            </a:r>
            <a:r>
              <a:rPr lang="en-US" altLang="ko-KR" sz="1000" b="1" spc="-60">
                <a:latin typeface="+mn-ea"/>
              </a:rPr>
              <a:t>, “</a:t>
            </a:r>
            <a:r>
              <a:rPr lang="ko-KR" altLang="en-US" sz="1000" b="1" spc="-60">
                <a:latin typeface="+mn-ea"/>
              </a:rPr>
              <a:t>객체의 피쳐맵</a:t>
            </a:r>
            <a:r>
              <a:rPr lang="en-US" altLang="ko-KR" sz="1000" b="1" spc="-60">
                <a:latin typeface="+mn-ea"/>
              </a:rPr>
              <a:t>”</a:t>
            </a:r>
            <a:r>
              <a:rPr lang="ko-KR" altLang="en-US" sz="1000" b="1" spc="-60">
                <a:latin typeface="+mn-ea"/>
              </a:rPr>
              <a:t>만을 추출할 순 없음</a:t>
            </a: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794C9B-E708-4D5B-9194-C68E1694F203}"/>
              </a:ext>
            </a:extLst>
          </p:cNvPr>
          <p:cNvSpPr/>
          <p:nvPr/>
        </p:nvSpPr>
        <p:spPr>
          <a:xfrm>
            <a:off x="4683253" y="4221420"/>
            <a:ext cx="4178875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제안하려는 모델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C487B-A202-4932-8072-E64F894D066F}"/>
              </a:ext>
            </a:extLst>
          </p:cNvPr>
          <p:cNvSpPr txBox="1"/>
          <p:nvPr/>
        </p:nvSpPr>
        <p:spPr>
          <a:xfrm>
            <a:off x="4773937" y="4613174"/>
            <a:ext cx="3777832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객체의 위치와 크기로 객체를 특정하고</a:t>
            </a:r>
            <a:r>
              <a:rPr lang="en-US" altLang="ko-KR" sz="1000" b="1" spc="-60" dirty="0">
                <a:latin typeface="+mn-ea"/>
              </a:rPr>
              <a:t>, </a:t>
            </a:r>
            <a:r>
              <a:rPr lang="ko-KR" altLang="en-US" sz="1000" b="1" spc="-60" dirty="0">
                <a:latin typeface="+mn-ea"/>
              </a:rPr>
              <a:t>그 부분만 잘라낸 후 동일한 </a:t>
            </a:r>
            <a:r>
              <a:rPr lang="en-US" altLang="ko-KR" sz="1000" b="1" spc="-60" dirty="0">
                <a:latin typeface="+mn-ea"/>
              </a:rPr>
              <a:t>shape</a:t>
            </a:r>
            <a:r>
              <a:rPr lang="ko-KR" altLang="en-US" sz="1000" b="1" spc="-60" dirty="0">
                <a:latin typeface="+mn-ea"/>
              </a:rPr>
              <a:t>를 갖도록 균일화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 err="1">
                <a:latin typeface="+mn-ea"/>
              </a:rPr>
              <a:t>균일화된</a:t>
            </a:r>
            <a:r>
              <a:rPr lang="ko-KR" altLang="en-US" sz="1000" b="1" spc="-60" dirty="0">
                <a:latin typeface="+mn-ea"/>
              </a:rPr>
              <a:t> 객체에서 </a:t>
            </a:r>
            <a:r>
              <a:rPr lang="ko-KR" altLang="en-US" sz="1000" b="1" spc="-60" dirty="0" err="1">
                <a:latin typeface="+mn-ea"/>
              </a:rPr>
              <a:t>피쳐맵</a:t>
            </a:r>
            <a:r>
              <a:rPr lang="ko-KR" altLang="en-US" sz="1000" b="1" spc="-60" dirty="0">
                <a:latin typeface="+mn-ea"/>
              </a:rPr>
              <a:t> 추출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이런 방식으로 각각의 객체에 대한 </a:t>
            </a:r>
            <a:r>
              <a:rPr lang="ko-KR" altLang="en-US" sz="1000" b="1" spc="-60" dirty="0" err="1">
                <a:latin typeface="+mn-ea"/>
              </a:rPr>
              <a:t>피쳐맵을</a:t>
            </a:r>
            <a:r>
              <a:rPr lang="ko-KR" altLang="en-US" sz="1000" b="1" spc="-60" dirty="0">
                <a:latin typeface="+mn-ea"/>
              </a:rPr>
              <a:t> 얻을 수 있을 것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향후 </a:t>
            </a:r>
            <a:r>
              <a:rPr lang="ko-KR" altLang="en-US" dirty="0" err="1"/>
              <a:t>진행사황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9</a:t>
            </a:fld>
            <a:r>
              <a:rPr lang="en-US" altLang="ko-KR"/>
              <a:t>/18]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01AA0B-2EA7-4B47-B3D8-DA2DC66E360A}"/>
              </a:ext>
            </a:extLst>
          </p:cNvPr>
          <p:cNvGrpSpPr/>
          <p:nvPr/>
        </p:nvGrpSpPr>
        <p:grpSpPr>
          <a:xfrm>
            <a:off x="326153" y="746636"/>
            <a:ext cx="7392856" cy="400110"/>
            <a:chOff x="447005" y="993926"/>
            <a:chExt cx="7392856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8D4AED-855E-49DC-91EA-1F077FB23356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RetinaNet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결과를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JSON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형식으로 반환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91351F7-04BC-425D-9BE0-DDC7D65B4373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C7F4C-BA59-46D7-A34E-EED15CA9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3" y="1154120"/>
            <a:ext cx="5328082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1C3C78-52C9-4775-8611-BED829A9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39" y="877080"/>
            <a:ext cx="2232248" cy="27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BA2763-87EE-4496-A1F5-F1C1ACDAADDA}"/>
              </a:ext>
            </a:extLst>
          </p:cNvPr>
          <p:cNvSpPr txBox="1"/>
          <p:nvPr/>
        </p:nvSpPr>
        <p:spPr>
          <a:xfrm>
            <a:off x="398153" y="2200984"/>
            <a:ext cx="5328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피쳐맵</a:t>
            </a:r>
            <a:r>
              <a:rPr lang="ko-KR" altLang="en-US" sz="1600" dirty="0"/>
              <a:t> 정보가 들어있지 않은 임시 정보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탐지한 객체의 </a:t>
            </a:r>
            <a:r>
              <a:rPr lang="en-US" altLang="ko-KR" sz="1600" dirty="0"/>
              <a:t>location</a:t>
            </a:r>
            <a:r>
              <a:rPr lang="ko-KR" altLang="en-US" sz="1600" dirty="0"/>
              <a:t>과 </a:t>
            </a:r>
            <a:r>
              <a:rPr lang="en-US" altLang="ko-KR" sz="1600" dirty="0"/>
              <a:t>size</a:t>
            </a:r>
            <a:r>
              <a:rPr lang="ko-KR" altLang="en-US" sz="1600" dirty="0"/>
              <a:t>정보를 이용해 그 객체를 잘라내고 잘라낸 객체들의 </a:t>
            </a:r>
            <a:r>
              <a:rPr lang="en-US" altLang="ko-KR" sz="1600" dirty="0"/>
              <a:t>size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동일하게 균일화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6BA22-6317-4C11-87A8-17F62A0806E2}"/>
              </a:ext>
            </a:extLst>
          </p:cNvPr>
          <p:cNvSpPr txBox="1"/>
          <p:nvPr/>
        </p:nvSpPr>
        <p:spPr>
          <a:xfrm>
            <a:off x="444412" y="4540580"/>
            <a:ext cx="7143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Annotation </a:t>
            </a:r>
            <a:r>
              <a:rPr lang="ko-KR" altLang="en-US" sz="1600" dirty="0"/>
              <a:t>계속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사자</a:t>
            </a:r>
            <a:r>
              <a:rPr lang="en-US" altLang="ko-KR" sz="1600" dirty="0"/>
              <a:t>, </a:t>
            </a:r>
            <a:r>
              <a:rPr lang="ko-KR" altLang="en-US" sz="1600" dirty="0"/>
              <a:t>호랑이</a:t>
            </a:r>
            <a:r>
              <a:rPr lang="en-US" altLang="ko-KR" sz="1600" dirty="0"/>
              <a:t>, </a:t>
            </a:r>
            <a:r>
              <a:rPr lang="ko-KR" altLang="en-US" sz="1600" dirty="0"/>
              <a:t>늑대</a:t>
            </a:r>
            <a:r>
              <a:rPr lang="en-US" altLang="ko-KR" sz="1600" dirty="0"/>
              <a:t>, </a:t>
            </a:r>
            <a:r>
              <a:rPr lang="ko-KR" altLang="en-US" sz="1600" dirty="0"/>
              <a:t>치타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이미지로 구성된 데이터셋에 대해 </a:t>
            </a:r>
            <a:r>
              <a:rPr lang="en-US" altLang="ko-KR" sz="1600" dirty="0"/>
              <a:t>Autoencoder </a:t>
            </a:r>
            <a:r>
              <a:rPr lang="ko-KR" altLang="en-US" sz="1600" dirty="0"/>
              <a:t>모델링 </a:t>
            </a:r>
            <a:r>
              <a:rPr lang="en-US" altLang="ko-KR" sz="1600" dirty="0"/>
              <a:t>&gt;&gt; annotation </a:t>
            </a:r>
            <a:r>
              <a:rPr lang="ko-KR" altLang="en-US" sz="1600" dirty="0"/>
              <a:t>완료 후</a:t>
            </a:r>
            <a:r>
              <a:rPr lang="en-US" altLang="ko-KR" sz="1600" dirty="0"/>
              <a:t>, </a:t>
            </a:r>
            <a:r>
              <a:rPr lang="ko-KR" altLang="en-US" sz="1600" dirty="0"/>
              <a:t>가구 객체에 대해 </a:t>
            </a:r>
            <a:r>
              <a:rPr lang="ko-KR" altLang="en-US" sz="1600" dirty="0" err="1"/>
              <a:t>재학습</a:t>
            </a:r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F6B9C99-F75D-420B-A113-58B76C94C7DD}"/>
              </a:ext>
            </a:extLst>
          </p:cNvPr>
          <p:cNvGrpSpPr/>
          <p:nvPr/>
        </p:nvGrpSpPr>
        <p:grpSpPr>
          <a:xfrm>
            <a:off x="323850" y="4031666"/>
            <a:ext cx="7392856" cy="400110"/>
            <a:chOff x="447005" y="993926"/>
            <a:chExt cx="7392856" cy="4001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943986-4844-43E5-8326-3448F0A43277}"/>
                </a:ext>
              </a:extLst>
            </p:cNvPr>
            <p:cNvSpPr/>
            <p:nvPr/>
          </p:nvSpPr>
          <p:spPr>
            <a:xfrm>
              <a:off x="639861" y="993926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Annotation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과 </a:t>
              </a: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오토인코더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모델링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9CCB3B7-9AB1-45E1-A095-B66DD3E59437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9EFFD-B63B-4966-8171-9C7425D386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57bc2cd6-cfd7-42e3-8135-9688bd54b490"/>
  </ds:schemaRefs>
</ds:datastoreItem>
</file>

<file path=customXml/itemProps2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12299</TotalTime>
  <Words>687</Words>
  <Application>Microsoft Office PowerPoint</Application>
  <PresentationFormat>화면 슬라이드 쇼(4:3)</PresentationFormat>
  <Paragraphs>146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Times New Roman</vt:lpstr>
      <vt:lpstr>Wingdings</vt:lpstr>
      <vt:lpstr>맑은 고딕</vt:lpstr>
      <vt:lpstr>02_인쇄용</vt:lpstr>
      <vt:lpstr>딥러닝-CNN을 활용한 상품검색 및 상품 정보 Tagging 시스템 구축</vt:lpstr>
      <vt:lpstr>PowerPoint 프레젠테이션</vt:lpstr>
      <vt:lpstr>훈련과 검색데이터베이스 생성</vt:lpstr>
      <vt:lpstr>Json for each object</vt:lpstr>
      <vt:lpstr>테스팅</vt:lpstr>
      <vt:lpstr>1. 진행상황</vt:lpstr>
      <vt:lpstr>1. 진행상황</vt:lpstr>
      <vt:lpstr>2. 차원축소와 detection</vt:lpstr>
      <vt:lpstr>3. 향후 진행사황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1930</cp:revision>
  <cp:lastPrinted>2016-11-26T10:29:56Z</cp:lastPrinted>
  <dcterms:created xsi:type="dcterms:W3CDTF">2014-03-19T12:30:14Z</dcterms:created>
  <dcterms:modified xsi:type="dcterms:W3CDTF">2021-05-27T09:03:33Z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