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4"/>
  </p:notesMasterIdLst>
  <p:handoutMasterIdLst>
    <p:handoutMasterId r:id="rId15"/>
  </p:handoutMasterIdLst>
  <p:sldIdLst>
    <p:sldId id="256" r:id="rId8"/>
    <p:sldId id="389" r:id="rId9"/>
    <p:sldId id="491" r:id="rId10"/>
    <p:sldId id="498" r:id="rId11"/>
    <p:sldId id="492" r:id="rId12"/>
    <p:sldId id="497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91"/>
            <p14:sldId id="498"/>
            <p14:sldId id="492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84028" autoAdjust="0"/>
  </p:normalViewPr>
  <p:slideViewPr>
    <p:cSldViewPr>
      <p:cViewPr varScale="1">
        <p:scale>
          <a:sx n="104" d="100"/>
          <a:sy n="104" d="100"/>
        </p:scale>
        <p:origin x="2650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2021-05-11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05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9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9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</a:t>
            </a:r>
            <a:r>
              <a:rPr lang="en-US" altLang="ko-KR" sz="2400" b="1"/>
              <a:t>. 05. 11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진행상황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>
                  <a:solidFill>
                    <a:srgbClr val="FF0000"/>
                  </a:solidFill>
                </a:rPr>
                <a:t>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A98AE2-0FB1-4641-B895-D2396D3A7DA9}"/>
              </a:ext>
            </a:extLst>
          </p:cNvPr>
          <p:cNvGrpSpPr/>
          <p:nvPr/>
        </p:nvGrpSpPr>
        <p:grpSpPr>
          <a:xfrm>
            <a:off x="869397" y="4388024"/>
            <a:ext cx="5040561" cy="758697"/>
            <a:chOff x="1038996" y="2224131"/>
            <a:chExt cx="5040561" cy="758697"/>
          </a:xfrm>
        </p:grpSpPr>
        <p:sp>
          <p:nvSpPr>
            <p:cNvPr id="31" name="모서리가 둥근 직사각형 49">
              <a:extLst>
                <a:ext uri="{FF2B5EF4-FFF2-40B4-BE49-F238E27FC236}">
                  <a16:creationId xmlns:a16="http://schemas.microsoft.com/office/drawing/2014/main" id="{26B1A323-6A9E-474C-B527-C86215A48054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4D81C3B-8A03-4E5E-A605-419CBA1B59BF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4B6DAB47-81E8-4A87-ACBE-7B25F2370C2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9624AA00-1AEE-44B6-8F4D-832B5FFBB27E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33" name="Oval 56">
              <a:extLst>
                <a:ext uri="{FF2B5EF4-FFF2-40B4-BE49-F238E27FC236}">
                  <a16:creationId xmlns:a16="http://schemas.microsoft.com/office/drawing/2014/main" id="{A5EB919D-083E-4C4F-AC82-7157458D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36" name="Rectangle 5">
            <a:extLst>
              <a:ext uri="{FF2B5EF4-FFF2-40B4-BE49-F238E27FC236}">
                <a16:creationId xmlns:a16="http://schemas.microsoft.com/office/drawing/2014/main" id="{8E0F5FAE-31FB-485F-A2D9-81F3F2EB1F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4509753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앞으로의 진행사항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BE8E08D8-F73E-4663-8B53-2B72AD2DA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8808" y="331118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차원축소와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detection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b="1">
                <a:latin typeface="+mj-ea"/>
              </a:rPr>
              <a:t>. </a:t>
            </a:r>
            <a:r>
              <a:rPr lang="ko-KR" altLang="en-US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495671" y="2708920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feature map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추출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92808" y="930687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Annotation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진행 경과 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527BF8-E49D-4616-977D-353F8105CB0E}"/>
              </a:ext>
            </a:extLst>
          </p:cNvPr>
          <p:cNvSpPr txBox="1"/>
          <p:nvPr/>
        </p:nvSpPr>
        <p:spPr>
          <a:xfrm>
            <a:off x="701668" y="3169840"/>
            <a:ext cx="7413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annotation</a:t>
            </a:r>
            <a:r>
              <a:rPr lang="ko-KR" altLang="en-US" dirty="0"/>
              <a:t>이 충분히 이루어지지 않아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MS COCO </a:t>
            </a:r>
            <a:r>
              <a:rPr lang="ko-KR" altLang="en-US" dirty="0"/>
              <a:t>데이터셋에 대해 객체 탐지 및 유사 이미지 검색을 수행하려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ko-KR" altLang="en-US" dirty="0"/>
              <a:t>데이터셋에 </a:t>
            </a:r>
            <a:r>
              <a:rPr lang="en-US" altLang="ko-KR" dirty="0"/>
              <a:t>pretrained</a:t>
            </a:r>
            <a:r>
              <a:rPr lang="ko-KR" altLang="en-US" dirty="0"/>
              <a:t>된 </a:t>
            </a:r>
            <a:r>
              <a:rPr lang="en-US" altLang="ko-KR" dirty="0" err="1"/>
              <a:t>RetinaNet</a:t>
            </a:r>
            <a:r>
              <a:rPr lang="ko-KR" altLang="en-US" dirty="0"/>
              <a:t>을 이용하여 이미지의 </a:t>
            </a:r>
            <a:r>
              <a:rPr lang="ko-KR" altLang="en-US" dirty="0" err="1"/>
              <a:t>피쳐맵을</a:t>
            </a:r>
            <a:r>
              <a:rPr lang="ko-KR" altLang="en-US" dirty="0"/>
              <a:t> </a:t>
            </a:r>
            <a:r>
              <a:rPr lang="ko-KR" altLang="en-US" dirty="0" err="1"/>
              <a:t>뽑아내었음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본래 의도했던 객체의 </a:t>
            </a:r>
            <a:r>
              <a:rPr lang="ko-KR" altLang="en-US" dirty="0" err="1"/>
              <a:t>피쳐맵을</a:t>
            </a:r>
            <a:r>
              <a:rPr lang="ko-KR" altLang="en-US" dirty="0"/>
              <a:t> 뽑아내는 것은 현재 진행중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80781" y="1313047"/>
            <a:ext cx="7413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데이터셋을 만들기로한 </a:t>
            </a:r>
            <a:r>
              <a:rPr lang="en-US" altLang="ko-KR"/>
              <a:t>5000</a:t>
            </a:r>
            <a:r>
              <a:rPr lang="ko-KR" altLang="en-US"/>
              <a:t>개의 이미지 중 약 </a:t>
            </a:r>
            <a:r>
              <a:rPr lang="en-US" altLang="ko-KR"/>
              <a:t>1500</a:t>
            </a:r>
            <a:r>
              <a:rPr lang="ko-KR" altLang="en-US"/>
              <a:t>개</a:t>
            </a:r>
            <a:r>
              <a:rPr lang="en-US" altLang="ko-KR"/>
              <a:t>(30%)</a:t>
            </a:r>
            <a:r>
              <a:rPr lang="ko-KR" altLang="en-US"/>
              <a:t>에 대해 </a:t>
            </a:r>
            <a:r>
              <a:rPr lang="en-US" altLang="ko-KR"/>
              <a:t>annotation </a:t>
            </a:r>
            <a:r>
              <a:rPr lang="ko-KR" altLang="en-US"/>
              <a:t>완료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6</a:t>
            </a:r>
            <a:r>
              <a:rPr lang="ko-KR" altLang="en-US"/>
              <a:t>월 전에 </a:t>
            </a:r>
            <a:r>
              <a:rPr lang="en-US" altLang="ko-KR"/>
              <a:t>annotation</a:t>
            </a:r>
            <a:r>
              <a:rPr lang="ko-KR" altLang="en-US"/>
              <a:t>을 완료하고</a:t>
            </a:r>
            <a:r>
              <a:rPr lang="en-US" altLang="ko-KR"/>
              <a:t>, 6</a:t>
            </a:r>
            <a:r>
              <a:rPr lang="ko-KR" altLang="en-US"/>
              <a:t>월엔 데이터셋에 맞게 </a:t>
            </a:r>
            <a:r>
              <a:rPr lang="en-US" altLang="ko-KR"/>
              <a:t>RetinaNet</a:t>
            </a:r>
            <a:r>
              <a:rPr lang="ko-KR" altLang="en-US"/>
              <a:t>을 </a:t>
            </a:r>
            <a:r>
              <a:rPr lang="en-US" altLang="ko-KR"/>
              <a:t>fine-tuning</a:t>
            </a:r>
            <a:r>
              <a:rPr lang="ko-KR" altLang="en-US"/>
              <a:t>하는 것이 목표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095C4C-BB4C-48F7-855E-A3AEDD30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75" y="4647168"/>
            <a:ext cx="3672408" cy="173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B26D2F-592C-472E-BD32-74CF8EE6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51" y="4727778"/>
            <a:ext cx="2076464" cy="16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b="1">
                <a:latin typeface="+mj-ea"/>
              </a:rPr>
              <a:t>. </a:t>
            </a:r>
            <a:r>
              <a:rPr lang="ko-KR" altLang="en-US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26153" y="746636"/>
            <a:ext cx="7392856" cy="400110"/>
            <a:chOff x="447005" y="993926"/>
            <a:chExt cx="7392856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39861" y="993926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detection output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출력 정의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FE537D0-875A-41F9-9D32-51F92FDC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8" y="1138426"/>
            <a:ext cx="3631599" cy="305054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EBDCE0-D039-4D41-A5E0-E1EC03ECB36E}"/>
              </a:ext>
            </a:extLst>
          </p:cNvPr>
          <p:cNvSpPr/>
          <p:nvPr/>
        </p:nvSpPr>
        <p:spPr>
          <a:xfrm>
            <a:off x="313195" y="4235408"/>
            <a:ext cx="8140803" cy="22432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object :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이미지 상의 객체를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모아놓은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배열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objectID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객체를 식별하기 위한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기본키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.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객체마다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Unique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한 값을 갖는다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location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후 예측한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좌상단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좌표와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우하단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좌표를 갖는 위치정보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tag 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후 예측한 객체의 클래스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(label)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reducedVector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모델에서 생성된 객체의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feature map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이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차원축소된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벡터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vectorShape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 :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reducedVector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shape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IMG_URL :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해당 이미지의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E6612-9BA4-4F47-AED8-B7990B4B11E8}"/>
              </a:ext>
            </a:extLst>
          </p:cNvPr>
          <p:cNvSpPr txBox="1"/>
          <p:nvPr/>
        </p:nvSpPr>
        <p:spPr>
          <a:xfrm>
            <a:off x="107504" y="3941129"/>
            <a:ext cx="197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/>
              <a:t>Json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attribute </a:t>
            </a:r>
            <a:r>
              <a:rPr lang="ko-KR" altLang="en-US" sz="1400" b="1" dirty="0"/>
              <a:t>설명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F57980C-A1A0-4BDB-9A59-FCC8FD357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3" y="898979"/>
            <a:ext cx="2360829" cy="324449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2CFB293-74ED-4251-9BB6-DA8BD1E08E2B}"/>
              </a:ext>
            </a:extLst>
          </p:cNvPr>
          <p:cNvCxnSpPr>
            <a:cxnSpLocks/>
          </p:cNvCxnSpPr>
          <p:nvPr/>
        </p:nvCxnSpPr>
        <p:spPr>
          <a:xfrm flipH="1">
            <a:off x="1907704" y="1155065"/>
            <a:ext cx="3528393" cy="1265823"/>
          </a:xfrm>
          <a:prstGeom prst="straightConnector1">
            <a:avLst/>
          </a:prstGeom>
          <a:ln w="19050">
            <a:solidFill>
              <a:srgbClr val="1791AE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691470-98F8-4A5B-8731-7D3624CB6204}"/>
              </a:ext>
            </a:extLst>
          </p:cNvPr>
          <p:cNvCxnSpPr>
            <a:cxnSpLocks/>
          </p:cNvCxnSpPr>
          <p:nvPr/>
        </p:nvCxnSpPr>
        <p:spPr>
          <a:xfrm flipH="1">
            <a:off x="3131840" y="2105297"/>
            <a:ext cx="2304257" cy="531615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5FDC51-ADEA-459F-8D9B-FE0C1C10C466}"/>
              </a:ext>
            </a:extLst>
          </p:cNvPr>
          <p:cNvCxnSpPr>
            <a:cxnSpLocks/>
          </p:cNvCxnSpPr>
          <p:nvPr/>
        </p:nvCxnSpPr>
        <p:spPr>
          <a:xfrm flipH="1" flipV="1">
            <a:off x="3665990" y="2881411"/>
            <a:ext cx="1770106" cy="187549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8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>
                <a:latin typeface="+mj-ea"/>
              </a:rPr>
              <a:t>. </a:t>
            </a:r>
            <a:r>
              <a:rPr lang="ko-KR" altLang="en-US" b="1">
                <a:latin typeface="+mj-ea"/>
              </a:rPr>
              <a:t>차원축소와 </a:t>
            </a:r>
            <a:r>
              <a:rPr lang="en-US" altLang="ko-KR" b="1">
                <a:latin typeface="+mj-ea"/>
              </a:rPr>
              <a:t>detection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Autoencoder</a:t>
              </a:r>
              <a:r>
                <a:rPr lang="ko-KR" altLang="en-US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를 활용한 차원축소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CAB764F-CD0E-40A1-86EE-B32637F6DE0D}"/>
              </a:ext>
            </a:extLst>
          </p:cNvPr>
          <p:cNvGrpSpPr/>
          <p:nvPr/>
        </p:nvGrpSpPr>
        <p:grpSpPr>
          <a:xfrm>
            <a:off x="323851" y="1455549"/>
            <a:ext cx="4170304" cy="1253371"/>
            <a:chOff x="251520" y="1547521"/>
            <a:chExt cx="4245155" cy="1668596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C01D982-1D14-4D01-81E7-FDE70F9C2FB9}"/>
                </a:ext>
              </a:extLst>
            </p:cNvPr>
            <p:cNvSpPr/>
            <p:nvPr/>
          </p:nvSpPr>
          <p:spPr>
            <a:xfrm>
              <a:off x="326371" y="1571097"/>
              <a:ext cx="4170304" cy="1641879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6C0E9F8-CF0B-41FA-90AF-C3DC5EE2FCEC}"/>
                </a:ext>
              </a:extLst>
            </p:cNvPr>
            <p:cNvGrpSpPr/>
            <p:nvPr/>
          </p:nvGrpSpPr>
          <p:grpSpPr>
            <a:xfrm>
              <a:off x="323850" y="1547521"/>
              <a:ext cx="4170304" cy="435274"/>
              <a:chOff x="848006" y="1584022"/>
              <a:chExt cx="3844192" cy="435274"/>
            </a:xfrm>
          </p:grpSpPr>
          <p:sp>
            <p:nvSpPr>
              <p:cNvPr id="77" name="AutoShape 82">
                <a:extLst>
                  <a:ext uri="{FF2B5EF4-FFF2-40B4-BE49-F238E27FC236}">
                    <a16:creationId xmlns:a16="http://schemas.microsoft.com/office/drawing/2014/main" id="{E26FA7AD-A56D-4345-B147-555E4AA10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637EB17-560A-4703-AC42-69C8A5599F10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>
                    <a:solidFill>
                      <a:schemeClr val="tx1"/>
                    </a:solidFill>
                  </a:rPr>
                  <a:t>오토인코더를 선택한 이유</a:t>
                </a:r>
                <a:endParaRPr lang="ko-KR" altLang="en-US" sz="1200" b="1" spc="-1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D27E33-97D1-4FA6-A9E0-3E5DAFD39D73}"/>
                </a:ext>
              </a:extLst>
            </p:cNvPr>
            <p:cNvSpPr txBox="1"/>
            <p:nvPr/>
          </p:nvSpPr>
          <p:spPr>
            <a:xfrm>
              <a:off x="251520" y="1998155"/>
              <a:ext cx="4163798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1" spc="-60" dirty="0"/>
                <a:t>GPU</a:t>
              </a:r>
              <a:r>
                <a:rPr lang="ko-KR" altLang="en-US" sz="1000" b="1" spc="-60" dirty="0"/>
                <a:t>를 사용하여 빠른 연산 가능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모양이나</a:t>
              </a:r>
              <a:r>
                <a:rPr lang="en-US" altLang="ko-KR" sz="1000" b="1" spc="-60" dirty="0"/>
                <a:t> </a:t>
              </a:r>
              <a:r>
                <a:rPr lang="ko-KR" altLang="en-US" sz="1000" b="1" spc="-60" dirty="0"/>
                <a:t>질감</a:t>
              </a:r>
              <a:r>
                <a:rPr lang="en-US" altLang="ko-KR" sz="1000" b="1" spc="-60" dirty="0"/>
                <a:t>, </a:t>
              </a:r>
              <a:r>
                <a:rPr lang="ko-KR" altLang="en-US" sz="1000" b="1" spc="-60" dirty="0" err="1"/>
                <a:t>색깔등의</a:t>
              </a:r>
              <a:r>
                <a:rPr lang="ko-KR" altLang="en-US" sz="1000" b="1" spc="-60" dirty="0"/>
                <a:t>  축으로 축소가 가능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 err="1"/>
                <a:t>피쳐맵</a:t>
              </a:r>
              <a:r>
                <a:rPr lang="ko-KR" altLang="en-US" sz="1000" b="1" spc="-60" dirty="0"/>
                <a:t> 추출부터 차원축소까지 </a:t>
              </a:r>
              <a:r>
                <a:rPr lang="en-US" altLang="ko-KR" sz="1000" b="1" spc="-60" dirty="0"/>
                <a:t>one-stage</a:t>
              </a:r>
              <a:r>
                <a:rPr lang="ko-KR" altLang="en-US" sz="1000" b="1" spc="-60" dirty="0"/>
                <a:t>에 처리할 수 있음</a:t>
              </a:r>
              <a:r>
                <a:rPr lang="en-US" altLang="ko-KR" sz="1000" b="1" spc="-60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D5759F-4E82-429F-BDA6-E491F70B43F2}"/>
              </a:ext>
            </a:extLst>
          </p:cNvPr>
          <p:cNvGrpSpPr/>
          <p:nvPr/>
        </p:nvGrpSpPr>
        <p:grpSpPr>
          <a:xfrm>
            <a:off x="4505277" y="1455549"/>
            <a:ext cx="4315152" cy="1550022"/>
            <a:chOff x="251520" y="1547521"/>
            <a:chExt cx="4245155" cy="2350061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7798783-4C44-4950-BD84-6E5CEF94EAA8}"/>
                </a:ext>
              </a:extLst>
            </p:cNvPr>
            <p:cNvSpPr/>
            <p:nvPr/>
          </p:nvSpPr>
          <p:spPr>
            <a:xfrm>
              <a:off x="326371" y="1571096"/>
              <a:ext cx="4170304" cy="1872138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08D313C-7675-4C20-B9B0-B993C5D480DC}"/>
                </a:ext>
              </a:extLst>
            </p:cNvPr>
            <p:cNvGrpSpPr/>
            <p:nvPr/>
          </p:nvGrpSpPr>
          <p:grpSpPr>
            <a:xfrm>
              <a:off x="323850" y="1547521"/>
              <a:ext cx="4170304" cy="435274"/>
              <a:chOff x="848006" y="1584022"/>
              <a:chExt cx="3844192" cy="435274"/>
            </a:xfrm>
          </p:grpSpPr>
          <p:sp>
            <p:nvSpPr>
              <p:cNvPr id="87" name="AutoShape 82">
                <a:extLst>
                  <a:ext uri="{FF2B5EF4-FFF2-40B4-BE49-F238E27FC236}">
                    <a16:creationId xmlns:a16="http://schemas.microsoft.com/office/drawing/2014/main" id="{D97C3849-0E2C-49C7-9CBE-A5EB7C412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BC9F211-C828-450E-B06D-65205E882269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>
                    <a:solidFill>
                      <a:schemeClr val="tx1"/>
                    </a:solidFill>
                  </a:rPr>
                  <a:t>기존의 오토인코더 방식과의 차이</a:t>
                </a:r>
                <a:endParaRPr lang="ko-KR" altLang="en-US" sz="1200" b="1" spc="-1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D6E41C8-0949-4263-86B7-3C8B5C917A49}"/>
                </a:ext>
              </a:extLst>
            </p:cNvPr>
            <p:cNvSpPr txBox="1"/>
            <p:nvPr/>
          </p:nvSpPr>
          <p:spPr>
            <a:xfrm>
              <a:off x="251520" y="1998153"/>
              <a:ext cx="4163798" cy="1899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차원축소 후</a:t>
              </a:r>
              <a:r>
                <a:rPr lang="en-US" altLang="ko-KR" sz="1000" b="1" spc="-60" dirty="0"/>
                <a:t>, </a:t>
              </a:r>
              <a:r>
                <a:rPr lang="ko-KR" altLang="en-US" sz="1000" b="1" spc="-60" dirty="0"/>
                <a:t>군집 알고리즘 활용 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1" spc="-60" dirty="0"/>
                <a:t>whitening(</a:t>
              </a:r>
              <a:r>
                <a:rPr lang="ko-KR" altLang="en-US" sz="1000" b="1" spc="-60" dirty="0"/>
                <a:t>축소 후 축에서의 </a:t>
              </a:r>
              <a:r>
                <a:rPr lang="en-US" altLang="ko-KR" sz="1000" b="1" spc="-60" dirty="0"/>
                <a:t>scaling)</a:t>
              </a:r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군집을 통해 </a:t>
              </a:r>
              <a:r>
                <a:rPr lang="en-US" altLang="ko-KR" sz="1000" b="1" spc="-60" dirty="0"/>
                <a:t>unlabeled data</a:t>
              </a:r>
              <a:r>
                <a:rPr lang="ko-KR" altLang="en-US" sz="1000" b="1" spc="-60" dirty="0"/>
                <a:t>에 대해서도 </a:t>
              </a:r>
              <a:r>
                <a:rPr lang="en-US" altLang="ko-KR" sz="1000" b="1" spc="-60" dirty="0"/>
                <a:t>labeling</a:t>
              </a:r>
              <a:r>
                <a:rPr lang="ko-KR" altLang="en-US" sz="1000" b="1" spc="-60" dirty="0"/>
                <a:t>할 수 있을 것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  <p:pic>
        <p:nvPicPr>
          <p:cNvPr id="89" name="Picture 25" descr="그림3 copy">
            <a:extLst>
              <a:ext uri="{FF2B5EF4-FFF2-40B4-BE49-F238E27FC236}">
                <a16:creationId xmlns:a16="http://schemas.microsoft.com/office/drawing/2014/main" id="{CC1985DD-A563-4308-A4D0-1B64A89B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9161"/>
          <a:stretch>
            <a:fillRect/>
          </a:stretch>
        </p:blipFill>
        <p:spPr bwMode="auto">
          <a:xfrm>
            <a:off x="2225047" y="2798562"/>
            <a:ext cx="4533263" cy="65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721CF60-1D0D-446E-BCF4-3A507288B750}"/>
              </a:ext>
            </a:extLst>
          </p:cNvPr>
          <p:cNvSpPr txBox="1"/>
          <p:nvPr/>
        </p:nvSpPr>
        <p:spPr>
          <a:xfrm>
            <a:off x="513854" y="3501613"/>
            <a:ext cx="849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73375" algn="l"/>
              </a:tabLst>
            </a:pPr>
            <a:r>
              <a:rPr lang="ko-KR" altLang="en-US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유의미한 축으로 축소가능하며</a:t>
            </a:r>
            <a:r>
              <a:rPr lang="en-US" altLang="ko-KR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ko-KR" altLang="en-US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입력된 새로운 객체에 대해서도 </a:t>
            </a:r>
            <a:r>
              <a:rPr lang="en-US" altLang="ko-KR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labeling</a:t>
            </a:r>
            <a:r>
              <a:rPr lang="ko-KR" altLang="en-US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가능</a:t>
            </a:r>
            <a:endParaRPr lang="ko-KR" altLang="en-US" sz="1400" b="1" dirty="0"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2CFA0F0-A5C0-4E11-AD8E-A4B03F9AF61C}"/>
              </a:ext>
            </a:extLst>
          </p:cNvPr>
          <p:cNvGrpSpPr/>
          <p:nvPr/>
        </p:nvGrpSpPr>
        <p:grpSpPr>
          <a:xfrm>
            <a:off x="369854" y="3827021"/>
            <a:ext cx="7405997" cy="400110"/>
            <a:chOff x="447005" y="1003394"/>
            <a:chExt cx="7405997" cy="40011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01B74AD-CB12-4434-8B56-4DAB6EE0DA39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Object detection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5C5F058-AD26-429E-9212-5FFBE36E1AD6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61F41EA-50BD-4A88-A78D-5C6196DA664C}"/>
              </a:ext>
            </a:extLst>
          </p:cNvPr>
          <p:cNvSpPr/>
          <p:nvPr/>
        </p:nvSpPr>
        <p:spPr>
          <a:xfrm>
            <a:off x="4683254" y="4221420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880E3F4-1307-4369-B661-E88E7E27CDB8}"/>
              </a:ext>
            </a:extLst>
          </p:cNvPr>
          <p:cNvSpPr/>
          <p:nvPr/>
        </p:nvSpPr>
        <p:spPr>
          <a:xfrm>
            <a:off x="436833" y="4221420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2540297-619C-482D-ABDD-5AF3C628DF8E}"/>
              </a:ext>
            </a:extLst>
          </p:cNvPr>
          <p:cNvSpPr/>
          <p:nvPr/>
        </p:nvSpPr>
        <p:spPr>
          <a:xfrm>
            <a:off x="470606" y="4221485"/>
            <a:ext cx="4178875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/>
              <a:t>기존 모델</a:t>
            </a:r>
            <a:endParaRPr lang="ko-KR" altLang="en-US" sz="1200" b="1" spc="-8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D7A94-7348-4C35-AA9D-57ED72A323D4}"/>
              </a:ext>
            </a:extLst>
          </p:cNvPr>
          <p:cNvSpPr txBox="1"/>
          <p:nvPr/>
        </p:nvSpPr>
        <p:spPr>
          <a:xfrm>
            <a:off x="557563" y="4685650"/>
            <a:ext cx="3777832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전체 사진에서 피쳐맵을 추출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피쳐맵에서 앵커를 수없이 매겨서 앵커위치마다 물체를 추측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앵커의 </a:t>
            </a:r>
            <a:r>
              <a:rPr lang="en-US" altLang="ko-KR" sz="1000" b="1" spc="-60">
                <a:latin typeface="+mn-ea"/>
              </a:rPr>
              <a:t>focal loss</a:t>
            </a:r>
            <a:r>
              <a:rPr lang="ko-KR" altLang="en-US" sz="1000" b="1" spc="-60">
                <a:latin typeface="+mn-ea"/>
              </a:rPr>
              <a:t>를 이용하여 </a:t>
            </a:r>
            <a:r>
              <a:rPr lang="en-US" altLang="ko-KR" sz="1000" b="1" spc="-60">
                <a:latin typeface="+mn-ea"/>
              </a:rPr>
              <a:t>regression</a:t>
            </a:r>
            <a:r>
              <a:rPr lang="ko-KR" altLang="en-US" sz="1000" b="1" spc="-60">
                <a:latin typeface="+mn-ea"/>
              </a:rPr>
              <a:t>하여 물체 위치를 추측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추측결과는 피쳐맵에서의 물체의 위치와 크기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즉</a:t>
            </a:r>
            <a:r>
              <a:rPr lang="en-US" altLang="ko-KR" sz="1000" b="1" spc="-60">
                <a:latin typeface="+mn-ea"/>
              </a:rPr>
              <a:t>, “</a:t>
            </a:r>
            <a:r>
              <a:rPr lang="ko-KR" altLang="en-US" sz="1000" b="1" spc="-60">
                <a:latin typeface="+mn-ea"/>
              </a:rPr>
              <a:t>객체의 피쳐맵</a:t>
            </a:r>
            <a:r>
              <a:rPr lang="en-US" altLang="ko-KR" sz="1000" b="1" spc="-60">
                <a:latin typeface="+mn-ea"/>
              </a:rPr>
              <a:t>”</a:t>
            </a:r>
            <a:r>
              <a:rPr lang="ko-KR" altLang="en-US" sz="1000" b="1" spc="-60">
                <a:latin typeface="+mn-ea"/>
              </a:rPr>
              <a:t>만을 추출할 순 없음</a:t>
            </a: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9794C9B-E708-4D5B-9194-C68E1694F203}"/>
              </a:ext>
            </a:extLst>
          </p:cNvPr>
          <p:cNvSpPr/>
          <p:nvPr/>
        </p:nvSpPr>
        <p:spPr>
          <a:xfrm>
            <a:off x="4683253" y="4221420"/>
            <a:ext cx="4178875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제안하려는 모델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2C487B-A202-4932-8072-E64F894D066F}"/>
              </a:ext>
            </a:extLst>
          </p:cNvPr>
          <p:cNvSpPr txBox="1"/>
          <p:nvPr/>
        </p:nvSpPr>
        <p:spPr>
          <a:xfrm>
            <a:off x="4773937" y="4613174"/>
            <a:ext cx="3777832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객체의 위치와 크기로 객체를 특정하고</a:t>
            </a:r>
            <a:r>
              <a:rPr lang="en-US" altLang="ko-KR" sz="1000" b="1" spc="-60" dirty="0">
                <a:latin typeface="+mn-ea"/>
              </a:rPr>
              <a:t>, </a:t>
            </a:r>
            <a:r>
              <a:rPr lang="ko-KR" altLang="en-US" sz="1000" b="1" spc="-60" dirty="0">
                <a:latin typeface="+mn-ea"/>
              </a:rPr>
              <a:t>그 부분만 잘라낸 후 동일한 </a:t>
            </a:r>
            <a:r>
              <a:rPr lang="en-US" altLang="ko-KR" sz="1000" b="1" spc="-60" dirty="0">
                <a:latin typeface="+mn-ea"/>
              </a:rPr>
              <a:t>shape</a:t>
            </a:r>
            <a:r>
              <a:rPr lang="ko-KR" altLang="en-US" sz="1000" b="1" spc="-60" dirty="0">
                <a:latin typeface="+mn-ea"/>
              </a:rPr>
              <a:t>를 갖도록 균일화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 err="1">
                <a:latin typeface="+mn-ea"/>
              </a:rPr>
              <a:t>균일화된</a:t>
            </a:r>
            <a:r>
              <a:rPr lang="ko-KR" altLang="en-US" sz="1000" b="1" spc="-60" dirty="0">
                <a:latin typeface="+mn-ea"/>
              </a:rPr>
              <a:t> 객체에서 </a:t>
            </a:r>
            <a:r>
              <a:rPr lang="ko-KR" altLang="en-US" sz="1000" b="1" spc="-60" dirty="0" err="1">
                <a:latin typeface="+mn-ea"/>
              </a:rPr>
              <a:t>피쳐맵</a:t>
            </a:r>
            <a:r>
              <a:rPr lang="ko-KR" altLang="en-US" sz="1000" b="1" spc="-60" dirty="0">
                <a:latin typeface="+mn-ea"/>
              </a:rPr>
              <a:t> 추출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이런 방식으로 각각의 객체에 대한 </a:t>
            </a:r>
            <a:r>
              <a:rPr lang="ko-KR" altLang="en-US" sz="1000" b="1" spc="-60" dirty="0" err="1">
                <a:latin typeface="+mn-ea"/>
              </a:rPr>
              <a:t>피쳐맵을</a:t>
            </a:r>
            <a:r>
              <a:rPr lang="ko-KR" altLang="en-US" sz="1000" b="1" spc="-60" dirty="0">
                <a:latin typeface="+mn-ea"/>
              </a:rPr>
              <a:t> 얻을 수 있을 것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05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45B5-9C3C-48FC-9985-7890658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향후 </a:t>
            </a:r>
            <a:r>
              <a:rPr lang="ko-KR" altLang="en-US" dirty="0" err="1"/>
              <a:t>진행사황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74DA9-4FF6-4ECB-8668-C59B5F1BC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8486220B-EE48-441A-BEE1-7E447193D81B}" type="slidenum">
              <a:rPr lang="ko-KR" altLang="en-US" smtClean="0"/>
              <a:pPr/>
              <a:t>6</a:t>
            </a:fld>
            <a:r>
              <a:rPr lang="en-US" altLang="ko-KR"/>
              <a:t>/18]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F01AA0B-2EA7-4B47-B3D8-DA2DC66E360A}"/>
              </a:ext>
            </a:extLst>
          </p:cNvPr>
          <p:cNvGrpSpPr/>
          <p:nvPr/>
        </p:nvGrpSpPr>
        <p:grpSpPr>
          <a:xfrm>
            <a:off x="326153" y="746636"/>
            <a:ext cx="7392856" cy="400110"/>
            <a:chOff x="447005" y="993926"/>
            <a:chExt cx="7392856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8D4AED-855E-49DC-91EA-1F077FB23356}"/>
                </a:ext>
              </a:extLst>
            </p:cNvPr>
            <p:cNvSpPr/>
            <p:nvPr/>
          </p:nvSpPr>
          <p:spPr>
            <a:xfrm>
              <a:off x="639861" y="993926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RetinaNet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결과를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JSON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형식으로 반환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91351F7-04BC-425D-9BE0-DDC7D65B4373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8C7F4C-BA59-46D7-A34E-EED15CA9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3" y="1154120"/>
            <a:ext cx="5328082" cy="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1C3C78-52C9-4775-8611-BED829A92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39" y="877080"/>
            <a:ext cx="2232248" cy="27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BA2763-87EE-4496-A1F5-F1C1ACDAADDA}"/>
              </a:ext>
            </a:extLst>
          </p:cNvPr>
          <p:cNvSpPr txBox="1"/>
          <p:nvPr/>
        </p:nvSpPr>
        <p:spPr>
          <a:xfrm>
            <a:off x="398153" y="2200984"/>
            <a:ext cx="53280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피쳐맵</a:t>
            </a:r>
            <a:r>
              <a:rPr lang="ko-KR" altLang="en-US" sz="1600" dirty="0"/>
              <a:t> 정보가 들어있지 않은 임시 정보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탐지한 객체의 </a:t>
            </a:r>
            <a:r>
              <a:rPr lang="en-US" altLang="ko-KR" sz="1600" dirty="0"/>
              <a:t>location</a:t>
            </a:r>
            <a:r>
              <a:rPr lang="ko-KR" altLang="en-US" sz="1600" dirty="0"/>
              <a:t>과 </a:t>
            </a:r>
            <a:r>
              <a:rPr lang="en-US" altLang="ko-KR" sz="1600" dirty="0"/>
              <a:t>size</a:t>
            </a:r>
            <a:r>
              <a:rPr lang="ko-KR" altLang="en-US" sz="1600" dirty="0"/>
              <a:t>정보를 이용해 그 객체를 잘라내고 잘라낸 객체들의 </a:t>
            </a:r>
            <a:r>
              <a:rPr lang="en-US" altLang="ko-KR" sz="1600" dirty="0"/>
              <a:t>size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동일하게 균일화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6BA22-6317-4C11-87A8-17F62A0806E2}"/>
              </a:ext>
            </a:extLst>
          </p:cNvPr>
          <p:cNvSpPr txBox="1"/>
          <p:nvPr/>
        </p:nvSpPr>
        <p:spPr>
          <a:xfrm>
            <a:off x="444412" y="4540580"/>
            <a:ext cx="7143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Annotation </a:t>
            </a:r>
            <a:r>
              <a:rPr lang="ko-KR" altLang="en-US" sz="1600" dirty="0"/>
              <a:t>계속 진행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사자</a:t>
            </a:r>
            <a:r>
              <a:rPr lang="en-US" altLang="ko-KR" sz="1600" dirty="0"/>
              <a:t>, </a:t>
            </a:r>
            <a:r>
              <a:rPr lang="ko-KR" altLang="en-US" sz="1600" dirty="0"/>
              <a:t>호랑이</a:t>
            </a:r>
            <a:r>
              <a:rPr lang="en-US" altLang="ko-KR" sz="1600" dirty="0"/>
              <a:t>, </a:t>
            </a:r>
            <a:r>
              <a:rPr lang="ko-KR" altLang="en-US" sz="1600" dirty="0"/>
              <a:t>늑대</a:t>
            </a:r>
            <a:r>
              <a:rPr lang="en-US" altLang="ko-KR" sz="1600" dirty="0"/>
              <a:t>, </a:t>
            </a:r>
            <a:r>
              <a:rPr lang="ko-KR" altLang="en-US" sz="1600" dirty="0"/>
              <a:t>치타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이미지로 구성된 데이터셋에 대해 </a:t>
            </a:r>
            <a:r>
              <a:rPr lang="en-US" altLang="ko-KR" sz="1600" dirty="0"/>
              <a:t>Autoencoder </a:t>
            </a:r>
            <a:r>
              <a:rPr lang="ko-KR" altLang="en-US" sz="1600" dirty="0"/>
              <a:t>모델링 </a:t>
            </a:r>
            <a:r>
              <a:rPr lang="en-US" altLang="ko-KR" sz="1600" dirty="0"/>
              <a:t>&gt;&gt; annotation </a:t>
            </a:r>
            <a:r>
              <a:rPr lang="ko-KR" altLang="en-US" sz="1600" dirty="0"/>
              <a:t>완료 후</a:t>
            </a:r>
            <a:r>
              <a:rPr lang="en-US" altLang="ko-KR" sz="1600" dirty="0"/>
              <a:t>, </a:t>
            </a:r>
            <a:r>
              <a:rPr lang="ko-KR" altLang="en-US" sz="1600" dirty="0"/>
              <a:t>가구 객체에 대해 </a:t>
            </a:r>
            <a:r>
              <a:rPr lang="ko-KR" altLang="en-US" sz="1600" dirty="0" err="1"/>
              <a:t>재학습</a:t>
            </a:r>
            <a:endParaRPr lang="en-US" altLang="ko-KR" sz="1600" dirty="0"/>
          </a:p>
          <a:p>
            <a:endParaRPr lang="ko-KR" altLang="en-US" sz="16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6B9C99-F75D-420B-A113-58B76C94C7DD}"/>
              </a:ext>
            </a:extLst>
          </p:cNvPr>
          <p:cNvGrpSpPr/>
          <p:nvPr/>
        </p:nvGrpSpPr>
        <p:grpSpPr>
          <a:xfrm>
            <a:off x="323850" y="4031666"/>
            <a:ext cx="7392856" cy="400110"/>
            <a:chOff x="447005" y="993926"/>
            <a:chExt cx="7392856" cy="40011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943986-4844-43E5-8326-3448F0A43277}"/>
                </a:ext>
              </a:extLst>
            </p:cNvPr>
            <p:cNvSpPr/>
            <p:nvPr/>
          </p:nvSpPr>
          <p:spPr>
            <a:xfrm>
              <a:off x="639861" y="993926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Annotation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과 </a:t>
              </a:r>
              <a:r>
                <a:rPr lang="ko-KR" altLang="en-US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오토인코더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모델링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9CCB3B7-9AB1-45E1-A095-B66DD3E59437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13896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6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Props1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12298</TotalTime>
  <Words>424</Words>
  <Application>Microsoft Office PowerPoint</Application>
  <PresentationFormat>화면 슬라이드 쇼(4:3)</PresentationFormat>
  <Paragraphs>79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Arial Narrow</vt:lpstr>
      <vt:lpstr>Times New Roman</vt:lpstr>
      <vt:lpstr>Wingdings</vt:lpstr>
      <vt:lpstr>02_인쇄용</vt:lpstr>
      <vt:lpstr>딥러닝-CNN을 활용한 상품검색 및 상품 정보 Tagging 시스템 구축</vt:lpstr>
      <vt:lpstr>PowerPoint 프레젠테이션</vt:lpstr>
      <vt:lpstr>1. 진행상황</vt:lpstr>
      <vt:lpstr>1. 진행상황</vt:lpstr>
      <vt:lpstr>2. 차원축소와 detection</vt:lpstr>
      <vt:lpstr>3. 향후 진행사황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1929</cp:revision>
  <cp:lastPrinted>2016-11-26T10:29:56Z</cp:lastPrinted>
  <dcterms:created xsi:type="dcterms:W3CDTF">2014-03-19T12:30:14Z</dcterms:created>
  <dcterms:modified xsi:type="dcterms:W3CDTF">2021-05-11T08:39:46Z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