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7"/>
  </p:sldMasterIdLst>
  <p:notesMasterIdLst>
    <p:notesMasterId r:id="rId13"/>
  </p:notesMasterIdLst>
  <p:handoutMasterIdLst>
    <p:handoutMasterId r:id="rId14"/>
  </p:handoutMasterIdLst>
  <p:sldIdLst>
    <p:sldId id="256" r:id="rId8"/>
    <p:sldId id="389" r:id="rId9"/>
    <p:sldId id="491" r:id="rId10"/>
    <p:sldId id="499" r:id="rId11"/>
    <p:sldId id="501" r:id="rId1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5DDAF471-735E-464C-98E0-5CDDB09B7B7E}">
          <p14:sldIdLst>
            <p14:sldId id="256"/>
            <p14:sldId id="389"/>
          </p14:sldIdLst>
        </p14:section>
        <p14:section name="본 발표" id="{E38F944B-89E6-4275-B3A7-FCD91537CB84}">
          <p14:sldIdLst>
            <p14:sldId id="491"/>
            <p14:sldId id="499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원 김" initials="경김" lastIdx="1" clrIdx="0">
    <p:extLst>
      <p:ext uri="{19B8F6BF-5375-455C-9EA6-DF929625EA0E}">
        <p15:presenceInfo xmlns:p15="http://schemas.microsoft.com/office/powerpoint/2012/main" userId="13203847a80ab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67090"/>
    <a:srgbClr val="7A8A9D"/>
    <a:srgbClr val="128B95"/>
    <a:srgbClr val="0070C0"/>
    <a:srgbClr val="5889D9"/>
    <a:srgbClr val="0698C4"/>
    <a:srgbClr val="046583"/>
    <a:srgbClr val="192640"/>
    <a:srgbClr val="C7D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9" autoAdjust="0"/>
    <p:restoredTop sz="84028" autoAdjust="0"/>
  </p:normalViewPr>
  <p:slideViewPr>
    <p:cSldViewPr>
      <p:cViewPr varScale="1">
        <p:scale>
          <a:sx n="36" d="100"/>
          <a:sy n="36" d="100"/>
        </p:scale>
        <p:origin x="48" y="278"/>
      </p:cViewPr>
      <p:guideLst>
        <p:guide orient="horz" pos="2160"/>
        <p:guide pos="2880"/>
        <p:guide pos="5556"/>
      </p:guideLst>
    </p:cSldViewPr>
  </p:slideViewPr>
  <p:outlineViewPr>
    <p:cViewPr>
      <p:scale>
        <a:sx n="33" d="100"/>
        <a:sy n="33" d="100"/>
      </p:scale>
      <p:origin x="0" y="3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12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362-2AA8-4DE4-A0D4-60D8EC3C3453}" type="datetimeFigureOut">
              <a:rPr lang="ko-KR" altLang="en-US" smtClean="0"/>
              <a:pPr/>
              <a:t>2021-05-25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8851-8609-4635-8475-C77D6BAB64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9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E3518-7FD5-4940-B949-8EA134B4F936}" type="datetimeFigureOut">
              <a:rPr lang="ko-KR" altLang="en-US" smtClean="0"/>
              <a:pPr/>
              <a:t>2021-05-25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FEC9-1501-40A1-A869-8E766D60C8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4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5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82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40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0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33822"/>
            <a:ext cx="8203952" cy="1527026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2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439666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2070373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buNone/>
              <a:defRPr sz="1600" b="1" strike="noStrike" spc="-5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서브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0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 txBox="1">
            <a:spLocks/>
          </p:cNvSpPr>
          <p:nvPr userDrawn="1"/>
        </p:nvSpPr>
        <p:spPr>
          <a:xfrm>
            <a:off x="500311" y="548683"/>
            <a:ext cx="3240360" cy="648071"/>
          </a:xfrm>
          <a:prstGeom prst="rect">
            <a:avLst/>
          </a:prstGeom>
          <a:effectLst/>
        </p:spPr>
        <p:txBody>
          <a:bodyPr lIns="0" tIns="0" rIns="0" bIns="0" anchor="ctr"/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-1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3200" noProof="0" dirty="0"/>
              <a:t>Contents</a:t>
            </a:r>
            <a:endParaRPr lang="ko-KR" altLang="en-US" sz="3200" noProof="0" dirty="0"/>
          </a:p>
        </p:txBody>
      </p:sp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490786" y="1844824"/>
            <a:ext cx="576065" cy="4320480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pc="-5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75" y="1839490"/>
            <a:ext cx="7599313" cy="43258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62212" y="385614"/>
            <a:ext cx="1008112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62212" y="1772816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584176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38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643386"/>
            <a:ext cx="8203952" cy="3377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1736" y="2649341"/>
            <a:ext cx="5324400" cy="461665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400" b="0" spc="300" baseline="0">
                <a:solidFill>
                  <a:schemeClr val="accent2"/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endParaRPr lang="ko-KR" altLang="en-US" sz="2000" b="0" i="0" spc="500" baseline="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44564" y="1268415"/>
            <a:ext cx="3860800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57764" y="1268415"/>
            <a:ext cx="3862387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44564" y="3937000"/>
            <a:ext cx="3860800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57764" y="3937000"/>
            <a:ext cx="3862387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90"/>
            <a:ext cx="8713788" cy="5619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6" y="981075"/>
            <a:ext cx="4279900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3126" y="981075"/>
            <a:ext cx="4281488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851" y="0"/>
            <a:ext cx="8496299" cy="16977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3000">
                <a:srgbClr val="0C5CBC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23850" y="691201"/>
            <a:ext cx="8496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49291"/>
            <a:ext cx="8496300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2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3852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/>
              <a:t>ㅁㄴㅇㄹ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23850" y="1270254"/>
            <a:ext cx="8496299" cy="518308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80000">
              <a:schemeClr val="bg1">
                <a:lumMod val="95000"/>
              </a:schemeClr>
            </a:gs>
            <a:gs pos="50000">
              <a:schemeClr val="bg1">
                <a:tint val="45000"/>
                <a:shade val="99000"/>
                <a:satMod val="350000"/>
              </a:schemeClr>
            </a:gs>
            <a:gs pos="95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22"/>
          <p:cNvSpPr/>
          <p:nvPr/>
        </p:nvSpPr>
        <p:spPr>
          <a:xfrm rot="16200000">
            <a:off x="3108197" y="822195"/>
            <a:ext cx="6021288" cy="6050318"/>
          </a:xfrm>
          <a:custGeom>
            <a:avLst/>
            <a:gdLst>
              <a:gd name="connsiteX0" fmla="*/ 0 w 5097016"/>
              <a:gd name="connsiteY0" fmla="*/ 5097016 h 5097016"/>
              <a:gd name="connsiteX1" fmla="*/ 0 w 5097016"/>
              <a:gd name="connsiteY1" fmla="*/ 0 h 5097016"/>
              <a:gd name="connsiteX2" fmla="*/ 5097016 w 5097016"/>
              <a:gd name="connsiteY2" fmla="*/ 5097016 h 5097016"/>
              <a:gd name="connsiteX3" fmla="*/ 0 w 5097016"/>
              <a:gd name="connsiteY3" fmla="*/ 5097016 h 5097016"/>
              <a:gd name="connsiteX0" fmla="*/ 0 w 8237258"/>
              <a:gd name="connsiteY0" fmla="*/ 5097016 h 5097016"/>
              <a:gd name="connsiteX1" fmla="*/ 0 w 8237258"/>
              <a:gd name="connsiteY1" fmla="*/ 0 h 5097016"/>
              <a:gd name="connsiteX2" fmla="*/ 8237258 w 8237258"/>
              <a:gd name="connsiteY2" fmla="*/ 5097016 h 5097016"/>
              <a:gd name="connsiteX3" fmla="*/ 0 w 8237258"/>
              <a:gd name="connsiteY3" fmla="*/ 5097016 h 509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258" h="5097016">
                <a:moveTo>
                  <a:pt x="0" y="5097016"/>
                </a:moveTo>
                <a:lnTo>
                  <a:pt x="0" y="0"/>
                </a:lnTo>
                <a:lnTo>
                  <a:pt x="8237258" y="5097016"/>
                </a:lnTo>
                <a:lnTo>
                  <a:pt x="0" y="5097016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40000"/>
                  <a:lumOff val="60000"/>
                  <a:alpha val="30000"/>
                </a:schemeClr>
              </a:gs>
              <a:gs pos="50000">
                <a:schemeClr val="accent2">
                  <a:lumMod val="20000"/>
                  <a:lumOff val="80000"/>
                  <a:alpha val="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11" name="직각 삼각형 10"/>
          <p:cNvSpPr/>
          <p:nvPr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23" name="직각 삼각형 22"/>
          <p:cNvSpPr/>
          <p:nvPr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cxnSp>
        <p:nvCxnSpPr>
          <p:cNvPr id="15" name="직선 연결선 14"/>
          <p:cNvCxnSpPr>
            <a:stCxn id="11" idx="0"/>
            <a:endCxn id="11" idx="4"/>
          </p:cNvCxnSpPr>
          <p:nvPr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5715000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0" y="6598086"/>
            <a:ext cx="9144000" cy="0"/>
            <a:chOff x="0" y="6362278"/>
            <a:chExt cx="9144000" cy="0"/>
          </a:xfrm>
        </p:grpSpPr>
        <p:cxnSp>
          <p:nvCxnSpPr>
            <p:cNvPr id="17" name="직선 연결선 16"/>
            <p:cNvCxnSpPr/>
            <p:nvPr userDrawn="1"/>
          </p:nvCxnSpPr>
          <p:spPr>
            <a:xfrm>
              <a:off x="1691680" y="6362278"/>
              <a:ext cx="74523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0" y="6362278"/>
              <a:ext cx="183569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970887" y="6620946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80" r:id="rId6"/>
    <p:sldLayoutId id="2147483681" r:id="rId7"/>
    <p:sldLayoutId id="2147483683" r:id="rId8"/>
    <p:sldLayoutId id="2147483684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71736" y="2676153"/>
            <a:ext cx="8203952" cy="1527026"/>
          </a:xfrm>
        </p:spPr>
        <p:txBody>
          <a:bodyPr/>
          <a:lstStyle/>
          <a:p>
            <a:r>
              <a:rPr lang="ko-KR" altLang="en-US" dirty="0"/>
              <a:t>딥러닝</a:t>
            </a:r>
            <a:r>
              <a:rPr lang="en-US" altLang="ko-KR" dirty="0"/>
              <a:t>-CNN</a:t>
            </a:r>
            <a:r>
              <a:rPr lang="ko-KR" altLang="en-US" dirty="0"/>
              <a:t>을 활용한 상품검색 및 상품 정보 </a:t>
            </a:r>
            <a:r>
              <a:rPr lang="en-US" altLang="ko-KR" dirty="0"/>
              <a:t>Tagging </a:t>
            </a:r>
            <a:r>
              <a:rPr lang="ko-KR" altLang="en-US" dirty="0"/>
              <a:t>시스템 구축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1736" y="2541662"/>
            <a:ext cx="8203952" cy="268982"/>
          </a:xfrm>
        </p:spPr>
        <p:txBody>
          <a:bodyPr/>
          <a:lstStyle/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r>
              <a:rPr lang="en-US" altLang="ko-KR" sz="2400" b="1" dirty="0"/>
              <a:t>four </a:t>
            </a:r>
            <a:r>
              <a:rPr lang="en-US" altLang="ko-KR" sz="2400" b="1" dirty="0" err="1"/>
              <a:t>elSe</a:t>
            </a:r>
            <a:endParaRPr lang="en-US" altLang="ko-KR" sz="2400" b="1" dirty="0"/>
          </a:p>
          <a:p>
            <a:pPr algn="r"/>
            <a:r>
              <a:rPr lang="ko-KR" altLang="en-US" sz="2400" b="1" dirty="0"/>
              <a:t>김희수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송승민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전문수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박범수</a:t>
            </a:r>
            <a:r>
              <a:rPr lang="en-US" altLang="ko-KR" sz="2400" b="1" dirty="0"/>
              <a:t> </a:t>
            </a:r>
          </a:p>
          <a:p>
            <a:pPr algn="r"/>
            <a:r>
              <a:rPr lang="en-US" altLang="ko-KR" sz="2400" b="1" dirty="0"/>
              <a:t>2021. 05. </a:t>
            </a:r>
            <a:r>
              <a:rPr lang="en-US" altLang="ko-KR" sz="2400" b="1"/>
              <a:t>25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431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2</a:t>
            </a:fld>
            <a:r>
              <a:rPr lang="en-US" altLang="ko-KR" dirty="0"/>
              <a:t>/17]</a:t>
            </a:r>
            <a:endParaRPr lang="ko-KR" altLang="en-US" dirty="0"/>
          </a:p>
        </p:txBody>
      </p:sp>
      <p:sp>
        <p:nvSpPr>
          <p:cNvPr id="14" name="모서리가 둥근 직사각형 49">
            <a:extLst>
              <a:ext uri="{FF2B5EF4-FFF2-40B4-BE49-F238E27FC236}">
                <a16:creationId xmlns:a16="http://schemas.microsoft.com/office/drawing/2014/main" id="{EE6C636B-D723-42B3-B0F6-DFA9B8EB4D16}"/>
              </a:ext>
            </a:extLst>
          </p:cNvPr>
          <p:cNvSpPr/>
          <p:nvPr/>
        </p:nvSpPr>
        <p:spPr>
          <a:xfrm>
            <a:off x="1473201" y="2112845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2A4A70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AF10BB-4671-46F5-9AAA-6B433F3F7CBB}"/>
              </a:ext>
            </a:extLst>
          </p:cNvPr>
          <p:cNvGrpSpPr/>
          <p:nvPr/>
        </p:nvGrpSpPr>
        <p:grpSpPr>
          <a:xfrm>
            <a:off x="886596" y="2071731"/>
            <a:ext cx="758697" cy="758697"/>
            <a:chOff x="1776804" y="1530709"/>
            <a:chExt cx="758697" cy="758697"/>
          </a:xfrm>
        </p:grpSpPr>
        <p:sp>
          <p:nvSpPr>
            <p:cNvPr id="16" name="모서리가 둥근 직사각형 51">
              <a:extLst>
                <a:ext uri="{FF2B5EF4-FFF2-40B4-BE49-F238E27FC236}">
                  <a16:creationId xmlns:a16="http://schemas.microsoft.com/office/drawing/2014/main" id="{DCB77EC1-228D-4065-8A18-87003D37E4B6}"/>
                </a:ext>
              </a:extLst>
            </p:cNvPr>
            <p:cNvSpPr/>
            <p:nvPr/>
          </p:nvSpPr>
          <p:spPr>
            <a:xfrm rot="2700000">
              <a:off x="1776804" y="1530709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425F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17" name="모서리가 둥근 직사각형 52">
              <a:extLst>
                <a:ext uri="{FF2B5EF4-FFF2-40B4-BE49-F238E27FC236}">
                  <a16:creationId xmlns:a16="http://schemas.microsoft.com/office/drawing/2014/main" id="{53EB1ED1-CC6B-48C1-B487-FD1E89C921AA}"/>
                </a:ext>
              </a:extLst>
            </p:cNvPr>
            <p:cNvSpPr/>
            <p:nvPr/>
          </p:nvSpPr>
          <p:spPr>
            <a:xfrm rot="2700000">
              <a:off x="1876695" y="1630600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5FA1CA3D-B87A-4BD1-B35C-9A7DFE6F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00" y="2215841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6B82FC0-D7BF-4707-9BDA-7E6E88717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7388" y="2215841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이미지 검색 모듈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951299D-EE00-4890-B720-D51F533827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3357086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56">
            <a:extLst>
              <a:ext uri="{FF2B5EF4-FFF2-40B4-BE49-F238E27FC236}">
                <a16:creationId xmlns:a16="http://schemas.microsoft.com/office/drawing/2014/main" id="{33941302-718B-4E88-B88A-2B7CBB82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4245711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A5F445C-E42B-44AF-96DB-010B1DC6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161164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A732B8-FC5E-4441-A565-ADF5969A9714}"/>
              </a:ext>
            </a:extLst>
          </p:cNvPr>
          <p:cNvGrpSpPr/>
          <p:nvPr/>
        </p:nvGrpSpPr>
        <p:grpSpPr>
          <a:xfrm>
            <a:off x="869397" y="3175473"/>
            <a:ext cx="5040561" cy="758697"/>
            <a:chOff x="1038996" y="2224131"/>
            <a:chExt cx="5040561" cy="758697"/>
          </a:xfrm>
        </p:grpSpPr>
        <p:sp>
          <p:nvSpPr>
            <p:cNvPr id="46" name="모서리가 둥근 직사각형 49">
              <a:extLst>
                <a:ext uri="{FF2B5EF4-FFF2-40B4-BE49-F238E27FC236}">
                  <a16:creationId xmlns:a16="http://schemas.microsoft.com/office/drawing/2014/main" id="{8C2EA8B3-1E34-4277-A897-B60AFE1F5C37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>
                  <a:solidFill>
                    <a:srgbClr val="FF0000"/>
                  </a:solidFill>
                </a:rPr>
                <a:t>ㄴ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9194040-EAAE-4FB1-9A42-F03AFBD1A137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48" name="모서리가 둥근 직사각형 51">
                <a:extLst>
                  <a:ext uri="{FF2B5EF4-FFF2-40B4-BE49-F238E27FC236}">
                    <a16:creationId xmlns:a16="http://schemas.microsoft.com/office/drawing/2014/main" id="{145A29DD-ADB1-4623-87B5-2DEA212D713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49" name="모서리가 둥근 직사각형 52">
                <a:extLst>
                  <a:ext uri="{FF2B5EF4-FFF2-40B4-BE49-F238E27FC236}">
                    <a16:creationId xmlns:a16="http://schemas.microsoft.com/office/drawing/2014/main" id="{1E7D2E64-7AD2-4A88-AA58-774BAADE1353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50" name="Oval 56">
              <a:extLst>
                <a:ext uri="{FF2B5EF4-FFF2-40B4-BE49-F238E27FC236}">
                  <a16:creationId xmlns:a16="http://schemas.microsoft.com/office/drawing/2014/main" id="{527E1A7B-ECA4-4249-9227-17E9932A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64" name="Rectangle 5">
            <a:extLst>
              <a:ext uri="{FF2B5EF4-FFF2-40B4-BE49-F238E27FC236}">
                <a16:creationId xmlns:a16="http://schemas.microsoft.com/office/drawing/2014/main" id="{69BFD264-4E35-487D-9390-9481E2ACAD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3297202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7F8E7497-D56E-45AB-B74C-46EC02A9F4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456963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56">
            <a:extLst>
              <a:ext uri="{FF2B5EF4-FFF2-40B4-BE49-F238E27FC236}">
                <a16:creationId xmlns:a16="http://schemas.microsoft.com/office/drawing/2014/main" id="{C3415D22-3EBE-48D1-AE55-45D137AA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458262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5A98AE2-0FB1-4641-B895-D2396D3A7DA9}"/>
              </a:ext>
            </a:extLst>
          </p:cNvPr>
          <p:cNvGrpSpPr/>
          <p:nvPr/>
        </p:nvGrpSpPr>
        <p:grpSpPr>
          <a:xfrm>
            <a:off x="869397" y="4388024"/>
            <a:ext cx="5075518" cy="758697"/>
            <a:chOff x="1038996" y="2224131"/>
            <a:chExt cx="5075518" cy="758697"/>
          </a:xfrm>
        </p:grpSpPr>
        <p:sp>
          <p:nvSpPr>
            <p:cNvPr id="31" name="모서리가 둥근 직사각형 49">
              <a:extLst>
                <a:ext uri="{FF2B5EF4-FFF2-40B4-BE49-F238E27FC236}">
                  <a16:creationId xmlns:a16="http://schemas.microsoft.com/office/drawing/2014/main" id="{26B1A323-6A9E-474C-B527-C86215A48054}"/>
                </a:ext>
              </a:extLst>
            </p:cNvPr>
            <p:cNvSpPr/>
            <p:nvPr/>
          </p:nvSpPr>
          <p:spPr>
            <a:xfrm>
              <a:off x="1660558" y="2298700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4D81C3B-8A03-4E5E-A605-419CBA1B59BF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34" name="모서리가 둥근 직사각형 51">
                <a:extLst>
                  <a:ext uri="{FF2B5EF4-FFF2-40B4-BE49-F238E27FC236}">
                    <a16:creationId xmlns:a16="http://schemas.microsoft.com/office/drawing/2014/main" id="{4B6DAB47-81E8-4A87-ACBE-7B25F2370C2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35" name="모서리가 둥근 직사각형 52">
                <a:extLst>
                  <a:ext uri="{FF2B5EF4-FFF2-40B4-BE49-F238E27FC236}">
                    <a16:creationId xmlns:a16="http://schemas.microsoft.com/office/drawing/2014/main" id="{9624AA00-1AEE-44B6-8F4D-832B5FFBB27E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33" name="Oval 56">
              <a:extLst>
                <a:ext uri="{FF2B5EF4-FFF2-40B4-BE49-F238E27FC236}">
                  <a16:creationId xmlns:a16="http://schemas.microsoft.com/office/drawing/2014/main" id="{A5EB919D-083E-4C4F-AC82-7157458D7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36" name="Rectangle 5">
            <a:extLst>
              <a:ext uri="{FF2B5EF4-FFF2-40B4-BE49-F238E27FC236}">
                <a16:creationId xmlns:a16="http://schemas.microsoft.com/office/drawing/2014/main" id="{8E0F5FAE-31FB-485F-A2D9-81F3F2EB1F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4509753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향후 진행 방향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BE8E08D8-F73E-4663-8B53-2B72AD2DA6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98808" y="331118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객체 탐지 모듈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3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1. </a:t>
            </a:r>
            <a:r>
              <a:rPr lang="ko-KR" altLang="en-US" b="1" dirty="0">
                <a:latin typeface="+mj-ea"/>
              </a:rPr>
              <a:t>이미지 검색 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3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B1FC6-2923-47A6-9E21-C150CB899792}"/>
              </a:ext>
            </a:extLst>
          </p:cNvPr>
          <p:cNvGrpSpPr/>
          <p:nvPr/>
        </p:nvGrpSpPr>
        <p:grpSpPr>
          <a:xfrm>
            <a:off x="492808" y="930687"/>
            <a:ext cx="7405997" cy="400110"/>
            <a:chOff x="447005" y="1003394"/>
            <a:chExt cx="7405997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E62CDF-4194-4F9A-94A2-E5E737CCAC86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모델 구현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B8CD16-80AC-4D97-8377-6861A05DE73C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6115CF-48D6-4465-A8D1-CF3846C7D3BA}"/>
              </a:ext>
            </a:extLst>
          </p:cNvPr>
          <p:cNvSpPr txBox="1"/>
          <p:nvPr/>
        </p:nvSpPr>
        <p:spPr>
          <a:xfrm>
            <a:off x="680781" y="1313047"/>
            <a:ext cx="7413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pretrained</a:t>
            </a:r>
            <a:r>
              <a:rPr lang="ko-KR" altLang="en-US" sz="1400" dirty="0"/>
              <a:t>된 </a:t>
            </a:r>
            <a:r>
              <a:rPr lang="en-US" altLang="ko-KR" sz="1400" dirty="0"/>
              <a:t>vgg19 </a:t>
            </a:r>
            <a:r>
              <a:rPr lang="ko-KR" altLang="en-US" sz="1400" dirty="0"/>
              <a:t>모델을 기반으로 이미지 검색 모듈 개발 </a:t>
            </a:r>
            <a:r>
              <a:rPr lang="ko-KR" altLang="en-US" sz="1400" dirty="0" err="1"/>
              <a:t>개발</a:t>
            </a:r>
            <a:r>
              <a:rPr lang="ko-KR" altLang="en-US" sz="1400" dirty="0"/>
              <a:t> 완료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사자</a:t>
            </a:r>
            <a:r>
              <a:rPr lang="en-US" altLang="ko-KR" sz="1400" dirty="0"/>
              <a:t>, </a:t>
            </a:r>
            <a:r>
              <a:rPr lang="ko-KR" altLang="en-US" sz="1400" dirty="0"/>
              <a:t>호랑이</a:t>
            </a:r>
            <a:r>
              <a:rPr lang="en-US" altLang="ko-KR" sz="1400" dirty="0"/>
              <a:t>, </a:t>
            </a:r>
            <a:r>
              <a:rPr lang="ko-KR" altLang="en-US" sz="1400" dirty="0"/>
              <a:t>치타</a:t>
            </a:r>
            <a:r>
              <a:rPr lang="en-US" altLang="ko-KR" sz="1400" dirty="0"/>
              <a:t>, </a:t>
            </a:r>
            <a:r>
              <a:rPr lang="ko-KR" altLang="en-US" sz="1400" dirty="0"/>
              <a:t>표범 데이터셋에 대하여 훈련시켜 유사 이미지 검색을 수행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훈련 데이터수가 약 </a:t>
            </a:r>
            <a:r>
              <a:rPr lang="en-US" altLang="ko-KR" sz="1400" dirty="0"/>
              <a:t>1024</a:t>
            </a:r>
            <a:r>
              <a:rPr lang="ko-KR" altLang="en-US" sz="1400" dirty="0" err="1"/>
              <a:t>개일때</a:t>
            </a:r>
            <a:r>
              <a:rPr lang="ko-KR" altLang="en-US" sz="1400" dirty="0"/>
              <a:t> 메모리부족 에러가 발생하지 않았고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이보다 커지면 메모리 </a:t>
            </a:r>
            <a:r>
              <a:rPr lang="ko-KR" altLang="en-US" sz="1400" dirty="0" err="1"/>
              <a:t>부족에러</a:t>
            </a:r>
            <a:r>
              <a:rPr lang="ko-KR" altLang="en-US" sz="1400" dirty="0"/>
              <a:t> 발생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다음은 이미지 검색을 모듈테스트 결과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367C42-44AA-4543-B96F-4B08E156F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00" y="2623924"/>
            <a:ext cx="6696744" cy="30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2. </a:t>
            </a:r>
            <a:r>
              <a:rPr lang="ko-KR" altLang="en-US" b="1" dirty="0">
                <a:latin typeface="+mj-ea"/>
              </a:rPr>
              <a:t>객체 탐지 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4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B1FC6-2923-47A6-9E21-C150CB899792}"/>
              </a:ext>
            </a:extLst>
          </p:cNvPr>
          <p:cNvGrpSpPr/>
          <p:nvPr/>
        </p:nvGrpSpPr>
        <p:grpSpPr>
          <a:xfrm>
            <a:off x="492808" y="745326"/>
            <a:ext cx="7405997" cy="400110"/>
            <a:chOff x="447005" y="1003394"/>
            <a:chExt cx="7405997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E62CDF-4194-4F9A-94A2-E5E737CCAC86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객체 </a:t>
              </a:r>
              <a:r>
                <a:rPr lang="ko-KR" altLang="en-US" sz="2000" b="1" kern="0" spc="-100" dirty="0" err="1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잘라내기</a:t>
              </a:r>
              <a:endPara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B8CD16-80AC-4D97-8377-6861A05DE73C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6115CF-48D6-4465-A8D1-CF3846C7D3BA}"/>
              </a:ext>
            </a:extLst>
          </p:cNvPr>
          <p:cNvSpPr txBox="1"/>
          <p:nvPr/>
        </p:nvSpPr>
        <p:spPr>
          <a:xfrm>
            <a:off x="641591" y="1145436"/>
            <a:ext cx="741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원본 이미지에서 객체를 </a:t>
            </a:r>
            <a:r>
              <a:rPr lang="ko-KR" altLang="en-US" sz="1400"/>
              <a:t>탐지하고 이를 잘라내는 것까지 완료</a:t>
            </a:r>
            <a:endParaRPr lang="ko-KR" alt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306258-F430-41BD-ACB6-FC67CDB56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3" y="1514769"/>
            <a:ext cx="3954191" cy="16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1D79F1-34CB-41A1-BAAD-779A80A98576}"/>
              </a:ext>
            </a:extLst>
          </p:cNvPr>
          <p:cNvSpPr txBox="1"/>
          <p:nvPr/>
        </p:nvSpPr>
        <p:spPr>
          <a:xfrm>
            <a:off x="662797" y="3280482"/>
            <a:ext cx="7413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 잘라낸 객체로 유사 이미지 검색을 수행예정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먼저 검색 대상이 될 </a:t>
            </a:r>
            <a:r>
              <a:rPr lang="en-US" altLang="ko-KR" sz="1400" dirty="0"/>
              <a:t>pool</a:t>
            </a:r>
            <a:r>
              <a:rPr lang="ko-KR" altLang="en-US" sz="1400" dirty="0"/>
              <a:t>을 만드는 것이 선행되어야 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객체가 어느 이미지에서 유래된 것인지 알 수 있어야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이미지 </a:t>
            </a:r>
            <a:r>
              <a:rPr lang="en-US" altLang="ko-KR" sz="1400" dirty="0"/>
              <a:t>URL</a:t>
            </a:r>
            <a:r>
              <a:rPr lang="ko-KR" altLang="en-US" sz="1400" dirty="0"/>
              <a:t>과 객체의 이미지 어레이를 같은 </a:t>
            </a:r>
            <a:r>
              <a:rPr lang="en-US" altLang="ko-KR" sz="1400" dirty="0"/>
              <a:t>JSON</a:t>
            </a:r>
            <a:r>
              <a:rPr lang="ko-KR" altLang="en-US" sz="1400" dirty="0"/>
              <a:t>에 저장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9FC3B0-87EE-4794-90D9-D71EBDA1C953}"/>
              </a:ext>
            </a:extLst>
          </p:cNvPr>
          <p:cNvGrpSpPr/>
          <p:nvPr/>
        </p:nvGrpSpPr>
        <p:grpSpPr>
          <a:xfrm>
            <a:off x="492808" y="4384469"/>
            <a:ext cx="7629444" cy="1843508"/>
            <a:chOff x="492808" y="3808485"/>
            <a:chExt cx="7629444" cy="184350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6EBFAAA-977C-4728-92A5-7E7D0F1879D9}"/>
                </a:ext>
              </a:extLst>
            </p:cNvPr>
            <p:cNvGrpSpPr/>
            <p:nvPr/>
          </p:nvGrpSpPr>
          <p:grpSpPr>
            <a:xfrm>
              <a:off x="564890" y="3808485"/>
              <a:ext cx="7405997" cy="400110"/>
              <a:chOff x="447005" y="1003394"/>
              <a:chExt cx="7405997" cy="40011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368986E-289E-4EB3-B16D-B00BDA6D1DD1}"/>
                  </a:ext>
                </a:extLst>
              </p:cNvPr>
              <p:cNvSpPr/>
              <p:nvPr/>
            </p:nvSpPr>
            <p:spPr>
              <a:xfrm>
                <a:off x="653002" y="1003394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330325">
                  <a:spcAft>
                    <a:spcPts val="600"/>
                  </a:spcAft>
                  <a:buSzPct val="100000"/>
                  <a:defRPr/>
                </a:pP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데이터베이스 구축 계획</a:t>
                </a: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51871AB-FDB3-4308-93EF-0FD9ED291AF0}"/>
                  </a:ext>
                </a:extLst>
              </p:cNvPr>
              <p:cNvSpPr/>
              <p:nvPr/>
            </p:nvSpPr>
            <p:spPr bwMode="auto">
              <a:xfrm>
                <a:off x="447005" y="1131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2026A-76C5-44EA-AF76-F4BA3986272E}"/>
                </a:ext>
              </a:extLst>
            </p:cNvPr>
            <p:cNvSpPr txBox="1"/>
            <p:nvPr/>
          </p:nvSpPr>
          <p:spPr>
            <a:xfrm>
              <a:off x="492808" y="4266998"/>
              <a:ext cx="76294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1400" dirty="0"/>
                <a:t>객체를 기반으로 유사 객체를 검색하고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그 객체를 포함하는 이미지를 도출하는 것이 목적</a:t>
              </a: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400" dirty="0"/>
                <a:t>Annotation</a:t>
              </a:r>
              <a:r>
                <a:rPr lang="ko-KR" altLang="en-US" sz="1400" dirty="0"/>
                <a:t>된 데이터들에 대해 학습</a:t>
              </a: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400" dirty="0"/>
                <a:t>학습한 모델로 학습에 사용된 데이터에서 객체를 탐지하고 그 객체를 </a:t>
              </a:r>
              <a:r>
                <a:rPr lang="ko-KR" altLang="en-US" sz="1400" dirty="0" err="1"/>
                <a:t>크롭</a:t>
              </a: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400" dirty="0" err="1"/>
                <a:t>크롭된</a:t>
              </a:r>
              <a:r>
                <a:rPr lang="ko-KR" altLang="en-US" sz="1400" dirty="0"/>
                <a:t> 객체와 그것을 포함하는 이미지를 </a:t>
              </a:r>
              <a:r>
                <a:rPr lang="en-US" altLang="ko-KR" sz="1400" dirty="0"/>
                <a:t>JSON</a:t>
              </a:r>
              <a:r>
                <a:rPr lang="ko-KR" altLang="en-US" sz="1400" dirty="0"/>
                <a:t>으로 저장</a:t>
              </a: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31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3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향후 진행 방향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5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A20697-CE02-45D1-B548-3019DD152904}"/>
              </a:ext>
            </a:extLst>
          </p:cNvPr>
          <p:cNvGrpSpPr/>
          <p:nvPr/>
        </p:nvGrpSpPr>
        <p:grpSpPr>
          <a:xfrm>
            <a:off x="507129" y="2231424"/>
            <a:ext cx="7583351" cy="1569661"/>
            <a:chOff x="492808" y="745326"/>
            <a:chExt cx="7583351" cy="156966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AFB1FC6-2923-47A6-9E21-C150CB899792}"/>
                </a:ext>
              </a:extLst>
            </p:cNvPr>
            <p:cNvGrpSpPr/>
            <p:nvPr/>
          </p:nvGrpSpPr>
          <p:grpSpPr>
            <a:xfrm>
              <a:off x="492808" y="745326"/>
              <a:ext cx="7405997" cy="400110"/>
              <a:chOff x="447005" y="1003394"/>
              <a:chExt cx="7405997" cy="40011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2E62CDF-4194-4F9A-94A2-E5E737CCAC86}"/>
                  </a:ext>
                </a:extLst>
              </p:cNvPr>
              <p:cNvSpPr/>
              <p:nvPr/>
            </p:nvSpPr>
            <p:spPr>
              <a:xfrm>
                <a:off x="653002" y="1003394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330325">
                  <a:spcAft>
                    <a:spcPts val="600"/>
                  </a:spcAft>
                  <a:buSzPct val="100000"/>
                  <a:defRPr/>
                </a:pP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객체탐지 </a:t>
                </a:r>
                <a:r>
                  <a:rPr lang="en-US" altLang="ko-KR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+ </a:t>
                </a: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이미지 검색 통합 테스트</a:t>
                </a: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DB8CD16-80AC-4D97-8377-6861A05DE73C}"/>
                  </a:ext>
                </a:extLst>
              </p:cNvPr>
              <p:cNvSpPr/>
              <p:nvPr/>
            </p:nvSpPr>
            <p:spPr bwMode="auto">
              <a:xfrm>
                <a:off x="447005" y="1131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6115CF-48D6-4465-A8D1-CF3846C7D3BA}"/>
                </a:ext>
              </a:extLst>
            </p:cNvPr>
            <p:cNvSpPr txBox="1"/>
            <p:nvPr/>
          </p:nvSpPr>
          <p:spPr>
            <a:xfrm>
              <a:off x="662797" y="1145436"/>
              <a:ext cx="741336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통합테스트를 하려면 먼저 검색 대상이 될 객체 이미지 집합이 필요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COCO Person </a:t>
              </a:r>
              <a:r>
                <a:rPr lang="ko-KR" altLang="en-US" sz="1400" dirty="0"/>
                <a:t>이미지에서 </a:t>
              </a:r>
              <a:r>
                <a:rPr lang="en-US" altLang="ko-KR" sz="1400" dirty="0"/>
                <a:t>“</a:t>
              </a:r>
              <a:r>
                <a:rPr lang="ko-KR" altLang="en-US" sz="1400" dirty="0"/>
                <a:t>사람</a:t>
              </a:r>
              <a:r>
                <a:rPr lang="en-US" altLang="ko-KR" sz="1400" dirty="0"/>
                <a:t>” </a:t>
              </a:r>
              <a:r>
                <a:rPr lang="ko-KR" altLang="en-US" sz="1400" dirty="0"/>
                <a:t>객체를 </a:t>
              </a:r>
              <a:r>
                <a:rPr lang="ko-KR" altLang="en-US" sz="1400" dirty="0" err="1"/>
                <a:t>크롭해서</a:t>
              </a:r>
              <a:r>
                <a:rPr lang="ko-KR" altLang="en-US" sz="1400" dirty="0"/>
                <a:t> 검색대상 집합 생성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통합 테스트 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제공받은 데이터에 대해서 테스트해볼 예정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객체 탐지 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이미지를 디렉토리에 저장하고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그 디렉토리 </a:t>
              </a:r>
              <a:r>
                <a:rPr lang="en-US" altLang="ko-KR" sz="1400" dirty="0"/>
                <a:t>path</a:t>
              </a:r>
              <a:r>
                <a:rPr lang="ko-KR" altLang="en-US" sz="1400" dirty="0"/>
                <a:t>를 기반으로 이미지 검색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그 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객체 탐지 후 바로 이미지 검색이 가능하도록 </a:t>
              </a:r>
              <a:r>
                <a:rPr lang="en-US" altLang="ko-KR" sz="1400" dirty="0"/>
                <a:t>one-stage </a:t>
              </a:r>
              <a:r>
                <a:rPr lang="ko-KR" altLang="en-US" sz="1400" dirty="0"/>
                <a:t>프로세스를 개발할 계획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30294A-A6DA-4BF4-B7F2-EA14053DF6C2}"/>
              </a:ext>
            </a:extLst>
          </p:cNvPr>
          <p:cNvGrpSpPr/>
          <p:nvPr/>
        </p:nvGrpSpPr>
        <p:grpSpPr>
          <a:xfrm>
            <a:off x="516189" y="3984607"/>
            <a:ext cx="7583351" cy="1777173"/>
            <a:chOff x="492808" y="2491687"/>
            <a:chExt cx="7583351" cy="177717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6EBFAAA-977C-4728-92A5-7E7D0F1879D9}"/>
                </a:ext>
              </a:extLst>
            </p:cNvPr>
            <p:cNvGrpSpPr/>
            <p:nvPr/>
          </p:nvGrpSpPr>
          <p:grpSpPr>
            <a:xfrm>
              <a:off x="492808" y="2491687"/>
              <a:ext cx="7405997" cy="400110"/>
              <a:chOff x="447005" y="1003394"/>
              <a:chExt cx="7405997" cy="40011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368986E-289E-4EB3-B16D-B00BDA6D1DD1}"/>
                  </a:ext>
                </a:extLst>
              </p:cNvPr>
              <p:cNvSpPr/>
              <p:nvPr/>
            </p:nvSpPr>
            <p:spPr>
              <a:xfrm>
                <a:off x="653002" y="1003394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330325">
                  <a:spcAft>
                    <a:spcPts val="600"/>
                  </a:spcAft>
                  <a:buSzPct val="100000"/>
                  <a:defRPr/>
                </a:pP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제공받은 데이터를 </a:t>
                </a:r>
                <a:r>
                  <a:rPr lang="ko-KR" altLang="en-US" sz="2000" b="1" kern="0" spc="-100" dirty="0" err="1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기반으로한</a:t>
                </a: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 데이터베이스 구축</a:t>
                </a: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51871AB-FDB3-4308-93EF-0FD9ED291AF0}"/>
                  </a:ext>
                </a:extLst>
              </p:cNvPr>
              <p:cNvSpPr/>
              <p:nvPr/>
            </p:nvSpPr>
            <p:spPr bwMode="auto">
              <a:xfrm>
                <a:off x="447005" y="1131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2026A-76C5-44EA-AF76-F4BA3986272E}"/>
                </a:ext>
              </a:extLst>
            </p:cNvPr>
            <p:cNvSpPr txBox="1"/>
            <p:nvPr/>
          </p:nvSpPr>
          <p:spPr>
            <a:xfrm>
              <a:off x="662797" y="3099309"/>
              <a:ext cx="741336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JSON</a:t>
              </a:r>
              <a:r>
                <a:rPr lang="ko-KR" altLang="en-US" sz="1400" dirty="0"/>
                <a:t> 데이터를 담고 있는 </a:t>
              </a:r>
              <a:r>
                <a:rPr lang="en-US" altLang="ko-KR" sz="1400" dirty="0" err="1"/>
                <a:t>mongoDB</a:t>
              </a:r>
              <a:r>
                <a:rPr lang="ko-KR" altLang="en-US" sz="1400" dirty="0"/>
                <a:t> 데이터베이스 구축</a:t>
              </a:r>
              <a:endParaRPr lang="en-US" altLang="ko-KR" sz="1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데이터베이스 쿼리 테스트</a:t>
              </a:r>
              <a:endParaRPr lang="en-US" altLang="ko-KR" sz="1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데이터베이스와 앞서 테스트 완료한 객체탐지</a:t>
              </a:r>
              <a:r>
                <a:rPr lang="en-US" altLang="ko-KR" sz="1400" dirty="0"/>
                <a:t> + </a:t>
              </a:r>
              <a:r>
                <a:rPr lang="ko-KR" altLang="en-US" sz="1400" dirty="0"/>
                <a:t>이미지 검색을 통합하여 테스트할 예정</a:t>
              </a: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endParaRPr lang="ko-KR" altLang="en-US" sz="14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6267FA-C284-4BCA-95AF-A60005E94537}"/>
              </a:ext>
            </a:extLst>
          </p:cNvPr>
          <p:cNvGrpSpPr/>
          <p:nvPr/>
        </p:nvGrpSpPr>
        <p:grpSpPr>
          <a:xfrm>
            <a:off x="492808" y="735215"/>
            <a:ext cx="7584638" cy="1251362"/>
            <a:chOff x="492808" y="4094048"/>
            <a:chExt cx="7584638" cy="125136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0932EA0-F1BF-48CA-B6C5-A4A6CDB8FF86}"/>
                </a:ext>
              </a:extLst>
            </p:cNvPr>
            <p:cNvGrpSpPr/>
            <p:nvPr/>
          </p:nvGrpSpPr>
          <p:grpSpPr>
            <a:xfrm>
              <a:off x="492808" y="4094048"/>
              <a:ext cx="7405997" cy="400110"/>
              <a:chOff x="447005" y="1003394"/>
              <a:chExt cx="7405997" cy="40011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CA32220-701D-4BDF-8D12-A7CE7E25F9D2}"/>
                  </a:ext>
                </a:extLst>
              </p:cNvPr>
              <p:cNvSpPr/>
              <p:nvPr/>
            </p:nvSpPr>
            <p:spPr>
              <a:xfrm>
                <a:off x="653002" y="1003394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330325">
                  <a:spcAft>
                    <a:spcPts val="600"/>
                  </a:spcAft>
                  <a:buSzPct val="100000"/>
                  <a:defRPr/>
                </a:pPr>
                <a:r>
                  <a:rPr lang="ko-KR" altLang="en-US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테스트케이스 작성 논의</a:t>
                </a: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BCC2BBE-B1AE-432E-BBA6-F05FC04F4F9B}"/>
                  </a:ext>
                </a:extLst>
              </p:cNvPr>
              <p:cNvSpPr/>
              <p:nvPr/>
            </p:nvSpPr>
            <p:spPr bwMode="auto">
              <a:xfrm>
                <a:off x="447005" y="1131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B55601-A3A6-4CBE-B9A8-CCD5ED42A539}"/>
                </a:ext>
              </a:extLst>
            </p:cNvPr>
            <p:cNvSpPr txBox="1"/>
            <p:nvPr/>
          </p:nvSpPr>
          <p:spPr>
            <a:xfrm>
              <a:off x="664084" y="4606746"/>
              <a:ext cx="74133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객체 탐지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이미지 검색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데이터베이스의 각 카테고리별로 테스트케이스 작성</a:t>
              </a:r>
              <a:endParaRPr lang="en-US" altLang="ko-KR" sz="1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762496"/>
      </p:ext>
    </p:extLst>
  </p:cSld>
  <p:clrMapOvr>
    <a:masterClrMapping/>
  </p:clrMapOvr>
</p:sld>
</file>

<file path=ppt/theme/theme1.xml><?xml version="1.0" encoding="utf-8"?>
<a:theme xmlns:a="http://schemas.openxmlformats.org/drawingml/2006/main" name="02_인쇄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36768FB90E7A4985DB4E996F17E97E" ma:contentTypeVersion="8" ma:contentTypeDescription="새 문서를 만듭니다." ma:contentTypeScope="" ma:versionID="600640d311c6add58e97da0626f06e74">
  <xsd:schema xmlns:xsd="http://www.w3.org/2001/XMLSchema" xmlns:xs="http://www.w3.org/2001/XMLSchema" xmlns:p="http://schemas.microsoft.com/office/2006/metadata/properties" xmlns:ns3="57bc2cd6-cfd7-42e3-8135-9688bd54b490" targetNamespace="http://schemas.microsoft.com/office/2006/metadata/properties" ma:root="true" ma:fieldsID="c1e69de895f177a528112846ccf70984" ns3:_="">
    <xsd:import namespace="57bc2cd6-cfd7-42e3-8135-9688bd54b4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c2cd6-cfd7-42e3-8135-9688bd54b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5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6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Props1.xml><?xml version="1.0" encoding="utf-8"?>
<ds:datastoreItem xmlns:ds="http://schemas.openxmlformats.org/officeDocument/2006/customXml" ds:itemID="{23ED7075-E59F-4605-A036-4EB8D246BFBD}">
  <ds:schemaRefs>
    <ds:schemaRef ds:uri="57bc2cd6-cfd7-42e3-8135-9688bd54b4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B6FED39-8698-438C-AF26-9F666E8956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09EFFD-B63B-4966-8171-9C7425D3869B}">
  <ds:schemaRefs>
    <ds:schemaRef ds:uri="57bc2cd6-cfd7-42e3-8135-9688bd54b4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0DAC259-07A6-4CF1-8D5F-27F2542FECA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EF68454-A7F5-469A-AB0D-6CCA5D12DB5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E436CF9-DC82-4BEA-BDAF-C01ED661505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20140305_01_인터넷보안개요_교재용</Template>
  <TotalTime>12477</TotalTime>
  <Words>315</Words>
  <Application>Microsoft Office PowerPoint</Application>
  <PresentationFormat>화면 슬라이드 쇼(4:3)</PresentationFormat>
  <Paragraphs>57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Arial Narrow</vt:lpstr>
      <vt:lpstr>Times New Roman</vt:lpstr>
      <vt:lpstr>Wingdings</vt:lpstr>
      <vt:lpstr>02_인쇄용</vt:lpstr>
      <vt:lpstr>딥러닝-CNN을 활용한 상품검색 및 상품 정보 Tagging 시스템 구축</vt:lpstr>
      <vt:lpstr>PowerPoint 프레젠테이션</vt:lpstr>
      <vt:lpstr>1. 이미지 검색 모듈</vt:lpstr>
      <vt:lpstr>2. 객체 탐지 모듈</vt:lpstr>
      <vt:lpstr>3. 향후 진행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악성코드 및 취약성 분석</dc:title>
  <dc:creator>BearPooh02</dc:creator>
  <cp:lastModifiedBy>김희수</cp:lastModifiedBy>
  <cp:revision>1944</cp:revision>
  <cp:lastPrinted>2016-11-26T10:29:56Z</cp:lastPrinted>
  <dcterms:created xsi:type="dcterms:W3CDTF">2014-03-19T12:30:14Z</dcterms:created>
  <dcterms:modified xsi:type="dcterms:W3CDTF">2021-05-25T08:00:41Z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0x0101007936768FB90E7A4985DB4E996F17E97E</vt:lpwstr>
  </property>
</Properties>
</file>