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9" r:id="rId7"/>
  </p:sldMasterIdLst>
  <p:notesMasterIdLst>
    <p:notesMasterId r:id="rId13"/>
  </p:notesMasterIdLst>
  <p:handoutMasterIdLst>
    <p:handoutMasterId r:id="rId14"/>
  </p:handoutMasterIdLst>
  <p:sldIdLst>
    <p:sldId id="256" r:id="rId8"/>
    <p:sldId id="389" r:id="rId9"/>
    <p:sldId id="405" r:id="rId10"/>
    <p:sldId id="406" r:id="rId11"/>
    <p:sldId id="407" r:id="rId12"/>
  </p:sldIdLst>
  <p:sldSz cx="9144000" cy="6858000" type="screen4x3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표지 및 목차" id="{5DDAF471-735E-464C-98E0-5CDDB09B7B7E}">
          <p14:sldIdLst>
            <p14:sldId id="256"/>
            <p14:sldId id="389"/>
          </p14:sldIdLst>
        </p14:section>
        <p14:section name="1장" id="{B10CC061-7A12-4CD6-90FE-80E6B96B6366}">
          <p14:sldIdLst>
            <p14:sldId id="405"/>
          </p14:sldIdLst>
        </p14:section>
        <p14:section name="2장" id="{E38F944B-89E6-4275-B3A7-FCD91537CB84}">
          <p14:sldIdLst>
            <p14:sldId id="406"/>
          </p14:sldIdLst>
        </p14:section>
        <p14:section name="3장" id="{A010E6E4-FDBF-4793-B92A-0EF6D5A4CA6B}">
          <p14:sldIdLst>
            <p14:sldId id="407"/>
          </p14:sldIdLst>
        </p14:section>
        <p14:section name="Appendix" id="{C8B48CBA-93B8-40F7-9523-6BC20E99D21A}">
          <p14:sldIdLst/>
        </p14:section>
        <p14:section name="미사용" id="{D4893BE6-C7F5-4FDF-8C6B-DDADAEACEAE4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pos="55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경원 김" initials="경김" lastIdx="1" clrIdx="0">
    <p:extLst>
      <p:ext uri="{19B8F6BF-5375-455C-9EA6-DF929625EA0E}">
        <p15:presenceInfo xmlns:p15="http://schemas.microsoft.com/office/powerpoint/2012/main" userId="13203847a80abdc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67090"/>
    <a:srgbClr val="7A8A9D"/>
    <a:srgbClr val="128B95"/>
    <a:srgbClr val="0070C0"/>
    <a:srgbClr val="5889D9"/>
    <a:srgbClr val="0698C4"/>
    <a:srgbClr val="046583"/>
    <a:srgbClr val="192640"/>
    <a:srgbClr val="C7D2E9"/>
    <a:srgbClr val="E0E9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951" autoAdjust="0"/>
    <p:restoredTop sz="88347" autoAdjust="0"/>
  </p:normalViewPr>
  <p:slideViewPr>
    <p:cSldViewPr>
      <p:cViewPr varScale="1">
        <p:scale>
          <a:sx n="110" d="100"/>
          <a:sy n="110" d="100"/>
        </p:scale>
        <p:origin x="2549" y="72"/>
      </p:cViewPr>
      <p:guideLst>
        <p:guide orient="horz" pos="2160"/>
        <p:guide pos="2880"/>
        <p:guide pos="5556"/>
      </p:guideLst>
    </p:cSldViewPr>
  </p:slideViewPr>
  <p:outlineViewPr>
    <p:cViewPr>
      <p:scale>
        <a:sx n="33" d="100"/>
        <a:sy n="33" d="100"/>
      </p:scale>
      <p:origin x="0" y="332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14" d="100"/>
          <a:sy n="114" d="100"/>
        </p:scale>
        <p:origin x="5202" y="126"/>
      </p:cViewPr>
      <p:guideLst>
        <p:guide orient="horz" pos="3128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1.xml"/><Relationship Id="rId12" Type="http://schemas.openxmlformats.org/officeDocument/2006/relationships/slide" Target="slides/slide5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" Target="slides/slide4.xml"/><Relationship Id="rId5" Type="http://schemas.openxmlformats.org/officeDocument/2006/relationships/customXml" Target="../customXml/item5.xml"/><Relationship Id="rId15" Type="http://schemas.openxmlformats.org/officeDocument/2006/relationships/commentAuthors" Target="commentAuthors.xml"/><Relationship Id="rId10" Type="http://schemas.openxmlformats.org/officeDocument/2006/relationships/slide" Target="slides/slide3.xml"/><Relationship Id="rId19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slide" Target="slides/slide2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4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361362-2AA8-4DE4-A0D4-60D8EC3C3453}" type="datetimeFigureOut">
              <a:rPr lang="ko-KR" altLang="en-US" smtClean="0"/>
              <a:pPr/>
              <a:t>2021-03-23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4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3C8851-8609-4635-8475-C77D6BAB648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58981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9E3518-7FD5-4940-B949-8EA134B4F936}" type="datetimeFigureOut">
              <a:rPr lang="ko-KR" altLang="en-US" smtClean="0"/>
              <a:pPr/>
              <a:t>2021-03-23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4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91FEC9-1501-40A1-A869-8E766D60C87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43925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91FEC9-1501-40A1-A869-8E766D60C875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100429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91FEC9-1501-40A1-A869-8E766D60C875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85546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91FEC9-1501-40A1-A869-8E766D60C875}" type="slidenum">
              <a:rPr lang="ko-KR" altLang="en-US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225556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91FEC9-1501-40A1-A869-8E766D60C875}" type="slidenum">
              <a:rPr lang="ko-KR" altLang="en-US" smtClean="0"/>
              <a:pPr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242140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91FEC9-1501-40A1-A869-8E766D60C875}" type="slidenum">
              <a:rPr lang="ko-KR" altLang="en-US" smtClean="0"/>
              <a:pPr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52295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앞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"/>
          <p:cNvSpPr>
            <a:spLocks noGrp="1"/>
          </p:cNvSpPr>
          <p:nvPr>
            <p:ph type="ctrTitle" hasCustomPrompt="1"/>
          </p:nvPr>
        </p:nvSpPr>
        <p:spPr>
          <a:xfrm>
            <a:off x="471736" y="533822"/>
            <a:ext cx="8203952" cy="1527026"/>
          </a:xfrm>
          <a:prstGeom prst="rect">
            <a:avLst/>
          </a:prstGeom>
          <a:effectLst/>
        </p:spPr>
        <p:txBody>
          <a:bodyPr lIns="0" tIns="0" rIns="0" bIns="0">
            <a:noAutofit/>
          </a:bodyPr>
          <a:lstStyle>
            <a:lvl1pPr algn="l">
              <a:lnSpc>
                <a:spcPct val="100000"/>
              </a:lnSpc>
              <a:defRPr sz="4200" b="1" spc="-200" baseline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ko-KR" altLang="en-US" dirty="0"/>
              <a:t>프레젠테이션</a:t>
            </a:r>
            <a:br>
              <a:rPr lang="en-US" altLang="ko-KR" dirty="0"/>
            </a:br>
            <a:r>
              <a:rPr lang="ko-KR" altLang="en-US" dirty="0"/>
              <a:t>제목 스타일 편집</a:t>
            </a:r>
          </a:p>
        </p:txBody>
      </p:sp>
      <p:sp>
        <p:nvSpPr>
          <p:cNvPr id="15" name="텍스트 개체 틀 10"/>
          <p:cNvSpPr>
            <a:spLocks noGrp="1"/>
          </p:cNvSpPr>
          <p:nvPr>
            <p:ph type="body" sz="quarter" idx="10" hasCustomPrompt="1"/>
          </p:nvPr>
        </p:nvSpPr>
        <p:spPr>
          <a:xfrm>
            <a:off x="471736" y="3439666"/>
            <a:ext cx="8203952" cy="26898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buNone/>
              <a:defRPr sz="1400" b="0" spc="-2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ko-KR" altLang="en-US" dirty="0"/>
              <a:t>부제목 텍스트 편집</a:t>
            </a:r>
          </a:p>
        </p:txBody>
      </p:sp>
      <p:sp>
        <p:nvSpPr>
          <p:cNvPr id="16" name="텍스트 개체 틀 10"/>
          <p:cNvSpPr>
            <a:spLocks noGrp="1"/>
          </p:cNvSpPr>
          <p:nvPr>
            <p:ph type="body" sz="quarter" idx="11" hasCustomPrompt="1"/>
          </p:nvPr>
        </p:nvSpPr>
        <p:spPr>
          <a:xfrm>
            <a:off x="471736" y="2070373"/>
            <a:ext cx="8203952" cy="36004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>
              <a:buNone/>
              <a:defRPr sz="1600" b="1" strike="noStrike" spc="-50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ko-KR" altLang="en-US" dirty="0"/>
              <a:t>서브 텍스트 편집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fld id="{8486220B-EE48-441A-BEE1-7E447193D81B}" type="slidenum">
              <a:rPr lang="ko-KR" altLang="en-US" smtClean="0"/>
              <a:pPr/>
              <a:t>‹#›</a:t>
            </a:fld>
            <a:r>
              <a:rPr lang="en-US" altLang="ko-KR" dirty="0"/>
              <a:t>/18]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320" y="142942"/>
            <a:ext cx="1537185" cy="485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3106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98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91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/>
          <p:cNvSpPr txBox="1">
            <a:spLocks/>
          </p:cNvSpPr>
          <p:nvPr userDrawn="1"/>
        </p:nvSpPr>
        <p:spPr>
          <a:xfrm>
            <a:off x="500311" y="548683"/>
            <a:ext cx="3240360" cy="648071"/>
          </a:xfrm>
          <a:prstGeom prst="rect">
            <a:avLst/>
          </a:prstGeom>
          <a:effectLst/>
        </p:spPr>
        <p:txBody>
          <a:bodyPr lIns="0" tIns="0" rIns="0" bIns="0" anchor="ctr"/>
          <a:lstStyle>
            <a:defPPr>
              <a:defRPr lang="ko-KR"/>
            </a:defPPr>
            <a:lvl1pPr marR="0" lvl="0" indent="0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-150" normalizeH="0" baseline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altLang="ko-KR" sz="3200" noProof="0" dirty="0"/>
              <a:t>Contents</a:t>
            </a:r>
            <a:endParaRPr lang="ko-KR" altLang="en-US" sz="3200" noProof="0" dirty="0"/>
          </a:p>
        </p:txBody>
      </p:sp>
      <p:sp>
        <p:nvSpPr>
          <p:cNvPr id="13" name="제목 1"/>
          <p:cNvSpPr>
            <a:spLocks noGrp="1"/>
          </p:cNvSpPr>
          <p:nvPr>
            <p:ph type="ctrTitle" hasCustomPrompt="1"/>
          </p:nvPr>
        </p:nvSpPr>
        <p:spPr>
          <a:xfrm>
            <a:off x="490786" y="1844824"/>
            <a:ext cx="576065" cy="4320480"/>
          </a:xfrm>
          <a:prstGeom prst="rect">
            <a:avLst/>
          </a:prstGeom>
          <a:effectLst/>
        </p:spPr>
        <p:txBody>
          <a:bodyPr lIns="0" tIns="0" rIns="0" bIns="0" anchor="t">
            <a:noAutofit/>
          </a:bodyPr>
          <a:lstStyle>
            <a:lvl1pPr algn="l">
              <a:lnSpc>
                <a:spcPct val="200000"/>
              </a:lnSpc>
              <a:defRPr sz="1800" b="1" spc="-50" baseline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14" name="텍스트 개체 틀 10"/>
          <p:cNvSpPr>
            <a:spLocks noGrp="1"/>
          </p:cNvSpPr>
          <p:nvPr>
            <p:ph type="body" sz="quarter" idx="10" hasCustomPrompt="1"/>
          </p:nvPr>
        </p:nvSpPr>
        <p:spPr>
          <a:xfrm>
            <a:off x="1076375" y="1839490"/>
            <a:ext cx="7599313" cy="432581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lnSpc>
                <a:spcPct val="200000"/>
              </a:lnSpc>
              <a:spcBef>
                <a:spcPts val="0"/>
              </a:spcBef>
              <a:buNone/>
              <a:defRPr sz="1800" b="0" spc="-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ko-KR" altLang="en-US" dirty="0"/>
              <a:t>부제목 텍스트 편집</a:t>
            </a:r>
          </a:p>
        </p:txBody>
      </p:sp>
      <p:cxnSp>
        <p:nvCxnSpPr>
          <p:cNvPr id="15" name="직선 연결선 14"/>
          <p:cNvCxnSpPr/>
          <p:nvPr userDrawn="1"/>
        </p:nvCxnSpPr>
        <p:spPr>
          <a:xfrm>
            <a:off x="462212" y="385614"/>
            <a:ext cx="1008112" cy="0"/>
          </a:xfrm>
          <a:prstGeom prst="line">
            <a:avLst/>
          </a:prstGeom>
          <a:ln w="3810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 userDrawn="1"/>
        </p:nvCxnSpPr>
        <p:spPr>
          <a:xfrm>
            <a:off x="462212" y="1772816"/>
            <a:ext cx="1008112" cy="0"/>
          </a:xfrm>
          <a:prstGeom prst="line">
            <a:avLst/>
          </a:prstGeom>
          <a:ln w="1270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dirty="0"/>
              <a:t>[</a:t>
            </a:r>
            <a:fld id="{8486220B-EE48-441A-BEE1-7E447193D81B}" type="slidenum">
              <a:rPr lang="ko-KR" altLang="en-US" smtClean="0"/>
              <a:pPr/>
              <a:t>‹#›</a:t>
            </a:fld>
            <a:r>
              <a:rPr lang="en-US" altLang="ko-KR" dirty="0"/>
              <a:t>/18]</a:t>
            </a:r>
            <a:endParaRPr lang="ko-KR" altLang="en-US" dirty="0"/>
          </a:p>
        </p:txBody>
      </p:sp>
      <p:pic>
        <p:nvPicPr>
          <p:cNvPr id="18" name="그림 1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320" y="142942"/>
            <a:ext cx="1537185" cy="485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4964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98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속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ctrTitle" hasCustomPrompt="1"/>
          </p:nvPr>
        </p:nvSpPr>
        <p:spPr>
          <a:xfrm>
            <a:off x="471736" y="558205"/>
            <a:ext cx="8203952" cy="1584176"/>
          </a:xfrm>
          <a:prstGeom prst="rect">
            <a:avLst/>
          </a:prstGeom>
          <a:effectLst/>
        </p:spPr>
        <p:txBody>
          <a:bodyPr lIns="0" tIns="0" rIns="0" bIns="0" anchor="t">
            <a:noAutofit/>
          </a:bodyPr>
          <a:lstStyle>
            <a:lvl1pPr algn="l">
              <a:lnSpc>
                <a:spcPct val="100000"/>
              </a:lnSpc>
              <a:defRPr sz="3800" b="1" spc="-200" baseline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ko-KR" altLang="en-US" dirty="0"/>
              <a:t>프레젠테이션</a:t>
            </a:r>
            <a:br>
              <a:rPr lang="en-US" altLang="ko-KR" dirty="0"/>
            </a:br>
            <a:r>
              <a:rPr lang="ko-KR" altLang="en-US" dirty="0"/>
              <a:t>제목 스타일 편집</a:t>
            </a:r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0" hasCustomPrompt="1"/>
          </p:nvPr>
        </p:nvSpPr>
        <p:spPr>
          <a:xfrm>
            <a:off x="471736" y="2643386"/>
            <a:ext cx="8203952" cy="337790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lnSpc>
                <a:spcPct val="150000"/>
              </a:lnSpc>
              <a:buNone/>
              <a:defRPr sz="1400" b="0" spc="-2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ko-KR" altLang="en-US" dirty="0"/>
              <a:t>부제목 텍스트 편집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dirty="0"/>
              <a:t>[</a:t>
            </a:r>
            <a:fld id="{8486220B-EE48-441A-BEE1-7E447193D81B}" type="slidenum">
              <a:rPr lang="ko-KR" altLang="en-US" smtClean="0"/>
              <a:pPr/>
              <a:t>‹#›</a:t>
            </a:fld>
            <a:r>
              <a:rPr lang="en-US" altLang="ko-KR" dirty="0"/>
              <a:t>/18]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320" y="142942"/>
            <a:ext cx="1537185" cy="485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893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706" userDrawn="1">
          <p15:clr>
            <a:srgbClr val="FBAE40"/>
          </p15:clr>
        </p15:guide>
        <p15:guide id="2" orient="horz" pos="391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뒷표지(기본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 userDrawn="1"/>
        </p:nvSpPr>
        <p:spPr>
          <a:xfrm>
            <a:off x="471736" y="2649341"/>
            <a:ext cx="5324400" cy="461665"/>
          </a:xfrm>
          <a:prstGeom prst="rect">
            <a:avLst/>
          </a:prstGeom>
          <a:effectLst/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spcBef>
                <a:spcPct val="0"/>
              </a:spcBef>
              <a:buNone/>
              <a:defRPr sz="2400" b="0" spc="300" baseline="0">
                <a:solidFill>
                  <a:schemeClr val="accent2"/>
                </a:solidFill>
                <a:effectLst/>
                <a:latin typeface="Arial Narrow" pitchFamily="34" charset="0"/>
                <a:ea typeface="+mj-ea"/>
                <a:cs typeface="+mj-cs"/>
              </a:defRPr>
            </a:lvl1pPr>
          </a:lstStyle>
          <a:p>
            <a:pPr lvl="0"/>
            <a:endParaRPr lang="ko-KR" altLang="en-US" sz="2000" b="0" i="0" spc="500" baseline="0" dirty="0">
              <a:solidFill>
                <a:schemeClr val="tx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dirty="0"/>
              <a:t>[</a:t>
            </a:r>
            <a:fld id="{8486220B-EE48-441A-BEE1-7E447193D81B}" type="slidenum">
              <a:rPr lang="ko-KR" altLang="en-US" smtClean="0"/>
              <a:pPr/>
              <a:t>‹#›</a:t>
            </a:fld>
            <a:r>
              <a:rPr lang="en-US" altLang="ko-KR" dirty="0"/>
              <a:t>/18]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78" t="11721" r="35002" b="81019"/>
          <a:stretch/>
        </p:blipFill>
        <p:spPr>
          <a:xfrm>
            <a:off x="39355" y="6543065"/>
            <a:ext cx="932246" cy="26635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0992" y="385226"/>
            <a:ext cx="851384" cy="26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712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61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뒷표지(변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dirty="0"/>
              <a:t>[</a:t>
            </a:r>
            <a:fld id="{8486220B-EE48-441A-BEE1-7E447193D81B}" type="slidenum">
              <a:rPr lang="ko-KR" altLang="en-US" smtClean="0"/>
              <a:pPr/>
              <a:t>‹#›</a:t>
            </a:fld>
            <a:r>
              <a:rPr lang="en-US" altLang="ko-KR" dirty="0"/>
              <a:t>/18]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78" t="11721" r="35002" b="81019"/>
          <a:stretch/>
        </p:blipFill>
        <p:spPr>
          <a:xfrm>
            <a:off x="39355" y="6543065"/>
            <a:ext cx="932246" cy="26635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0992" y="385226"/>
            <a:ext cx="851384" cy="26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1892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61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4214" y="152400"/>
            <a:ext cx="7850187" cy="762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dirty="0"/>
              <a:t>[</a:t>
            </a:r>
            <a:fld id="{8486220B-EE48-441A-BEE1-7E447193D81B}" type="slidenum">
              <a:rPr lang="ko-KR" altLang="en-US" smtClean="0"/>
              <a:pPr/>
              <a:t>‹#›</a:t>
            </a:fld>
            <a:r>
              <a:rPr lang="en-US" altLang="ko-KR" dirty="0"/>
              <a:t>/18]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78" t="11721" r="35002" b="81019"/>
          <a:stretch/>
        </p:blipFill>
        <p:spPr>
          <a:xfrm>
            <a:off x="39355" y="6543065"/>
            <a:ext cx="932246" cy="26635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0992" y="385226"/>
            <a:ext cx="851384" cy="26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317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제목 및 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sz="quarter"/>
          </p:nvPr>
        </p:nvSpPr>
        <p:spPr>
          <a:xfrm>
            <a:off x="684214" y="152400"/>
            <a:ext cx="7850187" cy="762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944564" y="1268415"/>
            <a:ext cx="3860800" cy="251618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957764" y="1268415"/>
            <a:ext cx="3862387" cy="251618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944564" y="3937000"/>
            <a:ext cx="3860800" cy="25161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957764" y="3937000"/>
            <a:ext cx="3862387" cy="25161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dirty="0"/>
              <a:t>[</a:t>
            </a:r>
            <a:fld id="{8486220B-EE48-441A-BEE1-7E447193D81B}" type="slidenum">
              <a:rPr lang="ko-KR" altLang="en-US" smtClean="0"/>
              <a:pPr/>
              <a:t>‹#›</a:t>
            </a:fld>
            <a:r>
              <a:rPr lang="en-US" altLang="ko-KR" dirty="0"/>
              <a:t>/18]</a:t>
            </a:r>
            <a:endParaRPr lang="ko-KR" altLang="en-US" dirty="0"/>
          </a:p>
        </p:txBody>
      </p:sp>
      <p:pic>
        <p:nvPicPr>
          <p:cNvPr id="12" name="그림 1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78" t="11721" r="35002" b="81019"/>
          <a:stretch/>
        </p:blipFill>
        <p:spPr>
          <a:xfrm>
            <a:off x="39355" y="6543065"/>
            <a:ext cx="932246" cy="266355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0992" y="385226"/>
            <a:ext cx="851384" cy="26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516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0825" y="115890"/>
            <a:ext cx="8713788" cy="56197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250826" y="981075"/>
            <a:ext cx="4279900" cy="547211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83126" y="981075"/>
            <a:ext cx="4281488" cy="547211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슬라이드 번호 개체 틀 1"/>
          <p:cNvSpPr>
            <a:spLocks noGrp="1"/>
          </p:cNvSpPr>
          <p:nvPr>
            <p:ph type="sldNum" sz="quarter" idx="10"/>
          </p:nvPr>
        </p:nvSpPr>
        <p:spPr>
          <a:xfrm>
            <a:off x="7970887" y="6620946"/>
            <a:ext cx="1173113" cy="18541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dirty="0"/>
              <a:t>[</a:t>
            </a:r>
            <a:fld id="{8486220B-EE48-441A-BEE1-7E447193D81B}" type="slidenum">
              <a:rPr lang="ko-KR" altLang="en-US" smtClean="0"/>
              <a:pPr/>
              <a:t>‹#›</a:t>
            </a:fld>
            <a:r>
              <a:rPr lang="en-US" altLang="ko-KR" dirty="0"/>
              <a:t>/18]</a:t>
            </a:r>
            <a:endParaRPr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78" t="11721" r="35002" b="81019"/>
          <a:stretch/>
        </p:blipFill>
        <p:spPr>
          <a:xfrm>
            <a:off x="39355" y="6543065"/>
            <a:ext cx="932246" cy="26635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0992" y="385226"/>
            <a:ext cx="851384" cy="26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458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문서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 userDrawn="1"/>
        </p:nvSpPr>
        <p:spPr>
          <a:xfrm>
            <a:off x="323851" y="0"/>
            <a:ext cx="8496299" cy="16977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63000">
                <a:srgbClr val="0C5CBC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323850" y="691201"/>
            <a:ext cx="8496300" cy="0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23850" y="249291"/>
            <a:ext cx="8496300" cy="434479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2200" b="1" spc="-120" baseline="0">
                <a:solidFill>
                  <a:schemeClr val="accent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1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323852" y="836712"/>
            <a:ext cx="8496299" cy="288032"/>
          </a:xfrm>
          <a:prstGeom prst="rect">
            <a:avLst/>
          </a:prstGeom>
        </p:spPr>
        <p:txBody>
          <a:bodyPr wrap="square" lIns="0" tIns="0" rIns="0" bIns="0"/>
          <a:lstStyle>
            <a:lvl1pPr marL="0" indent="0" algn="l">
              <a:buNone/>
              <a:defRPr sz="1800" b="1" spc="-20" baseline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err="1"/>
              <a:t>ㅁㄴㅇㄹ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1"/>
          </p:nvPr>
        </p:nvSpPr>
        <p:spPr>
          <a:xfrm>
            <a:off x="323850" y="1270254"/>
            <a:ext cx="8496299" cy="5183082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8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lnSpc>
                <a:spcPct val="150000"/>
              </a:lnSpc>
              <a:defRPr sz="1600" b="1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lnSpc>
                <a:spcPct val="150000"/>
              </a:lnSpc>
              <a:buFont typeface="Wingdings" panose="05000000000000000000" pitchFamily="2" charset="2"/>
              <a:buChar char="§"/>
              <a:defRPr sz="1400" b="1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lnSpc>
                <a:spcPct val="150000"/>
              </a:lnSpc>
              <a:buFont typeface="Wingdings" panose="05000000000000000000" pitchFamily="2" charset="2"/>
              <a:buChar char="Ø"/>
              <a:defRPr sz="1400" b="1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</p:txBody>
      </p:sp>
      <p:sp>
        <p:nvSpPr>
          <p:cNvPr id="9" name="슬라이드 번호 개체 틀 1"/>
          <p:cNvSpPr>
            <a:spLocks noGrp="1"/>
          </p:cNvSpPr>
          <p:nvPr>
            <p:ph type="sldNum" sz="quarter" idx="10"/>
          </p:nvPr>
        </p:nvSpPr>
        <p:spPr>
          <a:xfrm>
            <a:off x="7970887" y="6620946"/>
            <a:ext cx="1173113" cy="18541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dirty="0"/>
              <a:t>[</a:t>
            </a:r>
            <a:fld id="{8486220B-EE48-441A-BEE1-7E447193D81B}" type="slidenum">
              <a:rPr lang="ko-KR" altLang="en-US" smtClean="0"/>
              <a:pPr/>
              <a:t>‹#›</a:t>
            </a:fld>
            <a:r>
              <a:rPr lang="en-US" altLang="ko-KR" dirty="0"/>
              <a:t>/18]</a:t>
            </a:r>
            <a:endParaRPr lang="ko-KR" altLang="en-US" dirty="0"/>
          </a:p>
        </p:txBody>
      </p:sp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0992" y="385226"/>
            <a:ext cx="851384" cy="26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4594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27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1">
          <a:gsLst>
            <a:gs pos="0">
              <a:schemeClr val="bg1">
                <a:tint val="40000"/>
                <a:satMod val="350000"/>
              </a:schemeClr>
            </a:gs>
            <a:gs pos="80000">
              <a:schemeClr val="bg1">
                <a:lumMod val="95000"/>
              </a:schemeClr>
            </a:gs>
            <a:gs pos="50000">
              <a:schemeClr val="bg1">
                <a:tint val="45000"/>
                <a:shade val="99000"/>
                <a:satMod val="350000"/>
              </a:schemeClr>
            </a:gs>
            <a:gs pos="95000">
              <a:schemeClr val="bg1">
                <a:lumMod val="85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각 삼각형 22"/>
          <p:cNvSpPr/>
          <p:nvPr/>
        </p:nvSpPr>
        <p:spPr>
          <a:xfrm rot="16200000">
            <a:off x="3108197" y="822195"/>
            <a:ext cx="6021288" cy="6050318"/>
          </a:xfrm>
          <a:custGeom>
            <a:avLst/>
            <a:gdLst>
              <a:gd name="connsiteX0" fmla="*/ 0 w 5097016"/>
              <a:gd name="connsiteY0" fmla="*/ 5097016 h 5097016"/>
              <a:gd name="connsiteX1" fmla="*/ 0 w 5097016"/>
              <a:gd name="connsiteY1" fmla="*/ 0 h 5097016"/>
              <a:gd name="connsiteX2" fmla="*/ 5097016 w 5097016"/>
              <a:gd name="connsiteY2" fmla="*/ 5097016 h 5097016"/>
              <a:gd name="connsiteX3" fmla="*/ 0 w 5097016"/>
              <a:gd name="connsiteY3" fmla="*/ 5097016 h 5097016"/>
              <a:gd name="connsiteX0" fmla="*/ 0 w 8237258"/>
              <a:gd name="connsiteY0" fmla="*/ 5097016 h 5097016"/>
              <a:gd name="connsiteX1" fmla="*/ 0 w 8237258"/>
              <a:gd name="connsiteY1" fmla="*/ 0 h 5097016"/>
              <a:gd name="connsiteX2" fmla="*/ 8237258 w 8237258"/>
              <a:gd name="connsiteY2" fmla="*/ 5097016 h 5097016"/>
              <a:gd name="connsiteX3" fmla="*/ 0 w 8237258"/>
              <a:gd name="connsiteY3" fmla="*/ 5097016 h 5097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37258" h="5097016">
                <a:moveTo>
                  <a:pt x="0" y="5097016"/>
                </a:moveTo>
                <a:lnTo>
                  <a:pt x="0" y="0"/>
                </a:lnTo>
                <a:lnTo>
                  <a:pt x="8237258" y="5097016"/>
                </a:lnTo>
                <a:lnTo>
                  <a:pt x="0" y="5097016"/>
                </a:lnTo>
                <a:close/>
              </a:path>
            </a:pathLst>
          </a:custGeom>
          <a:gradFill>
            <a:gsLst>
              <a:gs pos="100000">
                <a:schemeClr val="accent2">
                  <a:lumMod val="40000"/>
                  <a:lumOff val="60000"/>
                  <a:alpha val="30000"/>
                </a:schemeClr>
              </a:gs>
              <a:gs pos="50000">
                <a:schemeClr val="accent2">
                  <a:lumMod val="20000"/>
                  <a:lumOff val="80000"/>
                  <a:alpha val="0"/>
                </a:schemeClr>
              </a:gs>
              <a:gs pos="0">
                <a:schemeClr val="bg1">
                  <a:lumMod val="75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1800" dirty="0"/>
          </a:p>
        </p:txBody>
      </p:sp>
      <p:sp>
        <p:nvSpPr>
          <p:cNvPr id="11" name="직각 삼각형 10"/>
          <p:cNvSpPr/>
          <p:nvPr/>
        </p:nvSpPr>
        <p:spPr>
          <a:xfrm rot="16200000">
            <a:off x="3491880" y="1205880"/>
            <a:ext cx="5652120" cy="5652120"/>
          </a:xfrm>
          <a:prstGeom prst="rtTriangle">
            <a:avLst/>
          </a:prstGeom>
          <a:gradFill>
            <a:gsLst>
              <a:gs pos="100000">
                <a:schemeClr val="bg1">
                  <a:lumMod val="75000"/>
                  <a:alpha val="0"/>
                </a:schemeClr>
              </a:gs>
              <a:gs pos="50000">
                <a:schemeClr val="bg1">
                  <a:lumMod val="75000"/>
                  <a:alpha val="20000"/>
                </a:schemeClr>
              </a:gs>
              <a:gs pos="0">
                <a:schemeClr val="bg1">
                  <a:lumMod val="75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1800" dirty="0"/>
          </a:p>
        </p:txBody>
      </p:sp>
      <p:sp>
        <p:nvSpPr>
          <p:cNvPr id="23" name="직각 삼각형 22"/>
          <p:cNvSpPr/>
          <p:nvPr/>
        </p:nvSpPr>
        <p:spPr>
          <a:xfrm rot="10800000">
            <a:off x="5714999" y="0"/>
            <a:ext cx="3429000" cy="3429000"/>
          </a:xfrm>
          <a:prstGeom prst="rtTriangle">
            <a:avLst/>
          </a:prstGeom>
          <a:gradFill>
            <a:gsLst>
              <a:gs pos="100000">
                <a:schemeClr val="bg1">
                  <a:lumMod val="75000"/>
                  <a:alpha val="0"/>
                </a:schemeClr>
              </a:gs>
              <a:gs pos="50000">
                <a:schemeClr val="bg1">
                  <a:lumMod val="75000"/>
                  <a:alpha val="20000"/>
                </a:schemeClr>
              </a:gs>
              <a:gs pos="0">
                <a:schemeClr val="bg1">
                  <a:lumMod val="75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1800" dirty="0"/>
          </a:p>
        </p:txBody>
      </p:sp>
      <p:cxnSp>
        <p:nvCxnSpPr>
          <p:cNvPr id="15" name="직선 연결선 14"/>
          <p:cNvCxnSpPr>
            <a:stCxn id="11" idx="0"/>
            <a:endCxn id="11" idx="4"/>
          </p:cNvCxnSpPr>
          <p:nvPr/>
        </p:nvCxnSpPr>
        <p:spPr>
          <a:xfrm flipV="1">
            <a:off x="3491880" y="1205880"/>
            <a:ext cx="5652120" cy="5652120"/>
          </a:xfrm>
          <a:prstGeom prst="line">
            <a:avLst/>
          </a:prstGeom>
          <a:ln w="6350" cmpd="sng">
            <a:gradFill>
              <a:gsLst>
                <a:gs pos="0">
                  <a:schemeClr val="bg1">
                    <a:lumMod val="75000"/>
                    <a:alpha val="0"/>
                  </a:schemeClr>
                </a:gs>
                <a:gs pos="50000">
                  <a:schemeClr val="bg1">
                    <a:lumMod val="65000"/>
                    <a:alpha val="50000"/>
                  </a:schemeClr>
                </a:gs>
                <a:gs pos="100000">
                  <a:schemeClr val="bg1">
                    <a:lumMod val="75000"/>
                    <a:alpha val="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>
            <a:stCxn id="23" idx="4"/>
          </p:cNvCxnSpPr>
          <p:nvPr/>
        </p:nvCxnSpPr>
        <p:spPr>
          <a:xfrm>
            <a:off x="5715000" y="0"/>
            <a:ext cx="3429001" cy="3429000"/>
          </a:xfrm>
          <a:prstGeom prst="line">
            <a:avLst/>
          </a:prstGeom>
          <a:ln w="6350" cmpd="sng">
            <a:gradFill>
              <a:gsLst>
                <a:gs pos="0">
                  <a:schemeClr val="bg1">
                    <a:lumMod val="75000"/>
                    <a:alpha val="0"/>
                  </a:schemeClr>
                </a:gs>
                <a:gs pos="50000">
                  <a:schemeClr val="bg1">
                    <a:lumMod val="65000"/>
                    <a:alpha val="50000"/>
                  </a:schemeClr>
                </a:gs>
                <a:gs pos="100000">
                  <a:schemeClr val="bg1">
                    <a:lumMod val="75000"/>
                    <a:alpha val="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그룹 15"/>
          <p:cNvGrpSpPr/>
          <p:nvPr/>
        </p:nvGrpSpPr>
        <p:grpSpPr>
          <a:xfrm>
            <a:off x="0" y="6598086"/>
            <a:ext cx="9144000" cy="0"/>
            <a:chOff x="0" y="6362278"/>
            <a:chExt cx="9144000" cy="0"/>
          </a:xfrm>
        </p:grpSpPr>
        <p:cxnSp>
          <p:nvCxnSpPr>
            <p:cNvPr id="17" name="직선 연결선 16"/>
            <p:cNvCxnSpPr/>
            <p:nvPr userDrawn="1"/>
          </p:nvCxnSpPr>
          <p:spPr>
            <a:xfrm>
              <a:off x="1691680" y="6362278"/>
              <a:ext cx="7452320" cy="0"/>
            </a:xfrm>
            <a:prstGeom prst="line">
              <a:avLst/>
            </a:prstGeom>
            <a:ln w="12700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 userDrawn="1"/>
          </p:nvCxnSpPr>
          <p:spPr>
            <a:xfrm>
              <a:off x="0" y="6362278"/>
              <a:ext cx="1835696" cy="0"/>
            </a:xfrm>
            <a:prstGeom prst="line">
              <a:avLst/>
            </a:prstGeom>
            <a:ln w="12700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슬라이드 번호 개체 틀 6"/>
          <p:cNvSpPr>
            <a:spLocks noGrp="1"/>
          </p:cNvSpPr>
          <p:nvPr>
            <p:ph type="sldNum" sz="quarter" idx="4"/>
          </p:nvPr>
        </p:nvSpPr>
        <p:spPr>
          <a:xfrm>
            <a:off x="7970887" y="6620946"/>
            <a:ext cx="1173113" cy="185415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altLang="ko-KR" dirty="0"/>
              <a:t>[</a:t>
            </a:r>
            <a:fld id="{8486220B-EE48-441A-BEE1-7E447193D81B}" type="slidenum">
              <a:rPr lang="ko-KR" altLang="en-US" smtClean="0"/>
              <a:pPr/>
              <a:t>‹#›</a:t>
            </a:fld>
            <a:r>
              <a:rPr lang="en-US" altLang="ko-KR" dirty="0"/>
              <a:t>/18]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8596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5" r:id="rId4"/>
    <p:sldLayoutId id="2147483673" r:id="rId5"/>
    <p:sldLayoutId id="2147483680" r:id="rId6"/>
    <p:sldLayoutId id="2147483681" r:id="rId7"/>
    <p:sldLayoutId id="2147483683" r:id="rId8"/>
    <p:sldLayoutId id="2147483684" r:id="rId9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95" userDrawn="1">
          <p15:clr>
            <a:srgbClr val="F26B43"/>
          </p15:clr>
        </p15:guide>
        <p15:guide id="2" pos="546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471736" y="2676153"/>
            <a:ext cx="8203952" cy="1527026"/>
          </a:xfrm>
        </p:spPr>
        <p:txBody>
          <a:bodyPr/>
          <a:lstStyle/>
          <a:p>
            <a:r>
              <a:rPr lang="ko-KR" altLang="en-US" dirty="0"/>
              <a:t>딥러닝</a:t>
            </a:r>
            <a:r>
              <a:rPr lang="en-US" altLang="ko-KR" dirty="0"/>
              <a:t>-CNN</a:t>
            </a:r>
            <a:r>
              <a:rPr lang="ko-KR" altLang="en-US" dirty="0"/>
              <a:t>을 </a:t>
            </a:r>
            <a:r>
              <a:rPr lang="ko-KR" altLang="en-US" dirty="0" err="1"/>
              <a:t>활요한</a:t>
            </a:r>
            <a:r>
              <a:rPr lang="ko-KR" altLang="en-US" dirty="0"/>
              <a:t> 상품검색 및 상품 정보 </a:t>
            </a:r>
            <a:r>
              <a:rPr lang="en-US" altLang="ko-KR" dirty="0"/>
              <a:t>Tagging </a:t>
            </a:r>
            <a:r>
              <a:rPr lang="ko-KR" altLang="en-US" dirty="0"/>
              <a:t>시스템 구축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>
          <a:xfrm>
            <a:off x="471736" y="2541662"/>
            <a:ext cx="8203952" cy="268982"/>
          </a:xfrm>
        </p:spPr>
        <p:txBody>
          <a:bodyPr/>
          <a:lstStyle/>
          <a:p>
            <a:pPr algn="r"/>
            <a:endParaRPr lang="en-US" altLang="ko-KR" sz="1800" dirty="0"/>
          </a:p>
          <a:p>
            <a:pPr algn="r"/>
            <a:endParaRPr lang="en-US" altLang="ko-KR" sz="1800" dirty="0"/>
          </a:p>
          <a:p>
            <a:pPr algn="r"/>
            <a:endParaRPr lang="en-US" altLang="ko-KR" sz="1800" dirty="0"/>
          </a:p>
          <a:p>
            <a:pPr algn="r"/>
            <a:endParaRPr lang="en-US" altLang="ko-KR" sz="1800" dirty="0"/>
          </a:p>
          <a:p>
            <a:pPr algn="r"/>
            <a:endParaRPr lang="en-US" altLang="ko-KR" sz="1800" dirty="0"/>
          </a:p>
          <a:p>
            <a:pPr algn="r"/>
            <a:endParaRPr lang="en-US" altLang="ko-KR" sz="1800" dirty="0"/>
          </a:p>
          <a:p>
            <a:pPr algn="r"/>
            <a:endParaRPr lang="en-US" altLang="ko-KR" sz="1800" dirty="0"/>
          </a:p>
          <a:p>
            <a:pPr algn="r"/>
            <a:r>
              <a:rPr lang="en-US" altLang="ko-KR" sz="2400" b="1" dirty="0"/>
              <a:t>four </a:t>
            </a:r>
            <a:r>
              <a:rPr lang="en-US" altLang="ko-KR" sz="2400" b="1" dirty="0" err="1"/>
              <a:t>elSe</a:t>
            </a:r>
            <a:endParaRPr lang="en-US" altLang="ko-KR" sz="2400" b="1" dirty="0"/>
          </a:p>
          <a:p>
            <a:pPr algn="r"/>
            <a:r>
              <a:rPr lang="ko-KR" altLang="en-US" sz="2400" b="1" dirty="0"/>
              <a:t>김희수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송승민</a:t>
            </a:r>
            <a:r>
              <a:rPr lang="en-US" altLang="ko-KR" sz="2400" b="1" dirty="0"/>
              <a:t>, </a:t>
            </a:r>
            <a:r>
              <a:rPr lang="ko-KR" altLang="en-US" sz="2400" b="1" dirty="0" err="1"/>
              <a:t>전문수</a:t>
            </a:r>
            <a:r>
              <a:rPr lang="en-US" altLang="ko-KR" sz="2400" b="1" dirty="0"/>
              <a:t>, </a:t>
            </a:r>
            <a:r>
              <a:rPr lang="ko-KR" altLang="en-US" sz="2400" b="1" dirty="0" err="1"/>
              <a:t>박범수</a:t>
            </a:r>
            <a:r>
              <a:rPr lang="en-US" altLang="ko-KR" sz="2400" b="1" dirty="0"/>
              <a:t> </a:t>
            </a:r>
          </a:p>
          <a:p>
            <a:pPr algn="r"/>
            <a:r>
              <a:rPr lang="en-US" altLang="ko-KR" sz="2400" b="1" dirty="0"/>
              <a:t>2021. 03. 23</a:t>
            </a:r>
          </a:p>
        </p:txBody>
      </p:sp>
    </p:spTree>
    <p:extLst>
      <p:ext uri="{BB962C8B-B14F-4D97-AF65-F5344CB8AC3E}">
        <p14:creationId xmlns:p14="http://schemas.microsoft.com/office/powerpoint/2010/main" val="1543165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fld id="{8486220B-EE48-441A-BEE1-7E447193D81B}" type="slidenum">
              <a:rPr lang="ko-KR" altLang="en-US" smtClean="0"/>
              <a:pPr/>
              <a:t>2</a:t>
            </a:fld>
            <a:r>
              <a:rPr lang="en-US" altLang="ko-KR" dirty="0"/>
              <a:t>/17]</a:t>
            </a:r>
            <a:endParaRPr lang="ko-KR" altLang="en-US" dirty="0"/>
          </a:p>
        </p:txBody>
      </p:sp>
      <p:sp>
        <p:nvSpPr>
          <p:cNvPr id="14" name="모서리가 둥근 직사각형 49">
            <a:extLst>
              <a:ext uri="{FF2B5EF4-FFF2-40B4-BE49-F238E27FC236}">
                <a16:creationId xmlns:a16="http://schemas.microsoft.com/office/drawing/2014/main" id="{EE6C636B-D723-42B3-B0F6-DFA9B8EB4D16}"/>
              </a:ext>
            </a:extLst>
          </p:cNvPr>
          <p:cNvSpPr/>
          <p:nvPr/>
        </p:nvSpPr>
        <p:spPr>
          <a:xfrm>
            <a:off x="1486197" y="2304314"/>
            <a:ext cx="4453956" cy="676468"/>
          </a:xfrm>
          <a:prstGeom prst="roundRect">
            <a:avLst>
              <a:gd name="adj" fmla="val 8763"/>
            </a:avLst>
          </a:prstGeom>
          <a:gradFill>
            <a:gsLst>
              <a:gs pos="99000">
                <a:schemeClr val="bg1">
                  <a:lumMod val="85000"/>
                </a:schemeClr>
              </a:gs>
              <a:gs pos="1000">
                <a:schemeClr val="bg1">
                  <a:lumMod val="95000"/>
                </a:schemeClr>
              </a:gs>
            </a:gsLst>
            <a:lin ang="16200000" scaled="1"/>
          </a:gradFill>
          <a:ln w="19050">
            <a:solidFill>
              <a:srgbClr val="2A4A70"/>
            </a:solidFill>
          </a:ln>
          <a:scene3d>
            <a:camera prst="orthographicFront"/>
            <a:lightRig rig="threePt" dir="t"/>
          </a:scene3d>
          <a:sp3d>
            <a:bevelT w="127000" h="254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21AF10BB-4671-46F5-9AAA-6B433F3F7CBB}"/>
              </a:ext>
            </a:extLst>
          </p:cNvPr>
          <p:cNvGrpSpPr/>
          <p:nvPr/>
        </p:nvGrpSpPr>
        <p:grpSpPr>
          <a:xfrm>
            <a:off x="899592" y="2263200"/>
            <a:ext cx="758697" cy="758697"/>
            <a:chOff x="1776804" y="1530709"/>
            <a:chExt cx="758697" cy="758697"/>
          </a:xfrm>
        </p:grpSpPr>
        <p:sp>
          <p:nvSpPr>
            <p:cNvPr id="16" name="모서리가 둥근 직사각형 51">
              <a:extLst>
                <a:ext uri="{FF2B5EF4-FFF2-40B4-BE49-F238E27FC236}">
                  <a16:creationId xmlns:a16="http://schemas.microsoft.com/office/drawing/2014/main" id="{DCB77EC1-228D-4065-8A18-87003D37E4B6}"/>
                </a:ext>
              </a:extLst>
            </p:cNvPr>
            <p:cNvSpPr/>
            <p:nvPr/>
          </p:nvSpPr>
          <p:spPr>
            <a:xfrm rot="2700000">
              <a:off x="1776804" y="1530709"/>
              <a:ext cx="758697" cy="758697"/>
            </a:xfrm>
            <a:prstGeom prst="roundRect">
              <a:avLst>
                <a:gd name="adj" fmla="val 9434"/>
              </a:avLst>
            </a:prstGeom>
            <a:solidFill>
              <a:srgbClr val="425F8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635000" h="5080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lnSpc>
                  <a:spcPct val="140000"/>
                </a:lnSpc>
                <a:spcBef>
                  <a:spcPct val="20000"/>
                </a:spcBef>
              </a:pPr>
              <a:endParaRPr lang="ko-KR" altLang="en-US"/>
            </a:p>
          </p:txBody>
        </p:sp>
        <p:sp>
          <p:nvSpPr>
            <p:cNvPr id="17" name="모서리가 둥근 직사각형 52">
              <a:extLst>
                <a:ext uri="{FF2B5EF4-FFF2-40B4-BE49-F238E27FC236}">
                  <a16:creationId xmlns:a16="http://schemas.microsoft.com/office/drawing/2014/main" id="{53EB1ED1-CC6B-48C1-B487-FD1E89C921AA}"/>
                </a:ext>
              </a:extLst>
            </p:cNvPr>
            <p:cNvSpPr/>
            <p:nvPr/>
          </p:nvSpPr>
          <p:spPr>
            <a:xfrm rot="2700000">
              <a:off x="1876695" y="1630600"/>
              <a:ext cx="558914" cy="558914"/>
            </a:xfrm>
            <a:prstGeom prst="roundRect">
              <a:avLst>
                <a:gd name="adj" fmla="val 9434"/>
              </a:avLst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lnSpc>
                  <a:spcPct val="140000"/>
                </a:lnSpc>
                <a:spcBef>
                  <a:spcPct val="20000"/>
                </a:spcBef>
              </a:pPr>
              <a:endParaRPr lang="ko-KR" altLang="en-US"/>
            </a:p>
          </p:txBody>
        </p:sp>
      </p:grpSp>
      <p:sp>
        <p:nvSpPr>
          <p:cNvPr id="18" name="Oval 56">
            <a:extLst>
              <a:ext uri="{FF2B5EF4-FFF2-40B4-BE49-F238E27FC236}">
                <a16:creationId xmlns:a16="http://schemas.microsoft.com/office/drawing/2014/main" id="{5FA1CA3D-B87A-4BD1-B35C-9A7DFE6FFC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7496" y="2407310"/>
            <a:ext cx="532285" cy="396952"/>
          </a:xfrm>
          <a:prstGeom prst="ellipse">
            <a:avLst/>
          </a:prstGeom>
          <a:noFill/>
          <a:ln>
            <a:headEnd/>
            <a:tailEnd/>
          </a:ln>
          <a:effectLst>
            <a:innerShdw blurRad="101600" dist="38100" dir="13500000">
              <a:prstClr val="black">
                <a:alpha val="42000"/>
              </a:prstClr>
            </a:inn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contourClr>
              <a:srgbClr val="F0B147"/>
            </a:contourClr>
          </a:sp3d>
        </p:spPr>
        <p:style>
          <a:lnRef idx="0">
            <a:schemeClr val="accent2"/>
          </a:lnRef>
          <a:fillRef idx="1002">
            <a:schemeClr val="lt1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Arial" pitchFamily="34" charset="0"/>
              </a:rPr>
              <a:t>01</a:t>
            </a:r>
            <a:endParaRPr lang="ko-KR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  <a:cs typeface="Arial" pitchFamily="34" charset="0"/>
            </a:endParaRPr>
          </a:p>
        </p:txBody>
      </p:sp>
      <p:sp>
        <p:nvSpPr>
          <p:cNvPr id="19" name="Rectangle 5">
            <a:extLst>
              <a:ext uri="{FF2B5EF4-FFF2-40B4-BE49-F238E27FC236}">
                <a16:creationId xmlns:a16="http://schemas.microsoft.com/office/drawing/2014/main" id="{F6B82FC0-D7BF-4707-9BDA-7E6E88717686}"/>
              </a:ext>
            </a:extLst>
          </p:cNvPr>
          <p:cNvSpPr>
            <a:spLocks noChangeArrowheads="1"/>
          </p:cNvSpPr>
          <p:nvPr/>
        </p:nvSpPr>
        <p:spPr bwMode="gray">
          <a:xfrm>
            <a:off x="1830384" y="2407310"/>
            <a:ext cx="4882944" cy="4704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108000" tIns="108000" rIns="144000" bIns="72000" anchor="ctr"/>
          <a:lstStyle/>
          <a:p>
            <a:pPr>
              <a:spcBef>
                <a:spcPct val="0"/>
              </a:spcBef>
              <a:defRPr/>
            </a:pP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추진 배경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모서리가 둥근 직사각형 44">
            <a:extLst>
              <a:ext uri="{FF2B5EF4-FFF2-40B4-BE49-F238E27FC236}">
                <a16:creationId xmlns:a16="http://schemas.microsoft.com/office/drawing/2014/main" id="{C38D0E23-7DD1-4636-80B2-B9B11945CD5B}"/>
              </a:ext>
            </a:extLst>
          </p:cNvPr>
          <p:cNvSpPr/>
          <p:nvPr/>
        </p:nvSpPr>
        <p:spPr>
          <a:xfrm>
            <a:off x="1486197" y="3654138"/>
            <a:ext cx="4453956" cy="676468"/>
          </a:xfrm>
          <a:prstGeom prst="roundRect">
            <a:avLst>
              <a:gd name="adj" fmla="val 8763"/>
            </a:avLst>
          </a:prstGeom>
          <a:gradFill>
            <a:gsLst>
              <a:gs pos="99000">
                <a:schemeClr val="bg1">
                  <a:lumMod val="85000"/>
                </a:schemeClr>
              </a:gs>
              <a:gs pos="1000">
                <a:schemeClr val="bg1">
                  <a:lumMod val="95000"/>
                </a:schemeClr>
              </a:gs>
            </a:gsLst>
            <a:lin ang="16200000" scaled="1"/>
          </a:gradFill>
          <a:ln w="19050">
            <a:solidFill>
              <a:srgbClr val="4F7EB5"/>
            </a:solidFill>
          </a:ln>
          <a:scene3d>
            <a:camera prst="orthographicFront"/>
            <a:lightRig rig="threePt" dir="t"/>
          </a:scene3d>
          <a:sp3d>
            <a:bevelT w="127000" h="254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2E48C558-E0FA-4CE1-8F75-16DC4B10E4E3}"/>
              </a:ext>
            </a:extLst>
          </p:cNvPr>
          <p:cNvGrpSpPr/>
          <p:nvPr/>
        </p:nvGrpSpPr>
        <p:grpSpPr>
          <a:xfrm>
            <a:off x="899593" y="3613024"/>
            <a:ext cx="758697" cy="758697"/>
            <a:chOff x="1776805" y="2819583"/>
            <a:chExt cx="758697" cy="758697"/>
          </a:xfrm>
        </p:grpSpPr>
        <p:sp>
          <p:nvSpPr>
            <p:cNvPr id="21" name="모서리가 둥근 직사각형 59">
              <a:extLst>
                <a:ext uri="{FF2B5EF4-FFF2-40B4-BE49-F238E27FC236}">
                  <a16:creationId xmlns:a16="http://schemas.microsoft.com/office/drawing/2014/main" id="{6842C535-34CB-462A-89CD-F293626C6A5C}"/>
                </a:ext>
              </a:extLst>
            </p:cNvPr>
            <p:cNvSpPr/>
            <p:nvPr/>
          </p:nvSpPr>
          <p:spPr>
            <a:xfrm rot="2700000">
              <a:off x="1776805" y="2819583"/>
              <a:ext cx="758697" cy="758697"/>
            </a:xfrm>
            <a:prstGeom prst="roundRect">
              <a:avLst>
                <a:gd name="adj" fmla="val 9434"/>
              </a:avLst>
            </a:prstGeom>
            <a:solidFill>
              <a:srgbClr val="386DAC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635000" h="5080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lnSpc>
                  <a:spcPct val="140000"/>
                </a:lnSpc>
                <a:spcBef>
                  <a:spcPct val="20000"/>
                </a:spcBef>
              </a:pPr>
              <a:endParaRPr lang="ko-KR" altLang="en-US"/>
            </a:p>
          </p:txBody>
        </p:sp>
        <p:sp>
          <p:nvSpPr>
            <p:cNvPr id="22" name="모서리가 둥근 직사각형 60">
              <a:extLst>
                <a:ext uri="{FF2B5EF4-FFF2-40B4-BE49-F238E27FC236}">
                  <a16:creationId xmlns:a16="http://schemas.microsoft.com/office/drawing/2014/main" id="{0A4933DC-52ED-4201-A9B2-4218023F46A3}"/>
                </a:ext>
              </a:extLst>
            </p:cNvPr>
            <p:cNvSpPr/>
            <p:nvPr/>
          </p:nvSpPr>
          <p:spPr>
            <a:xfrm rot="2700000">
              <a:off x="1876696" y="2919474"/>
              <a:ext cx="558914" cy="558914"/>
            </a:xfrm>
            <a:prstGeom prst="roundRect">
              <a:avLst>
                <a:gd name="adj" fmla="val 9434"/>
              </a:avLst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lnSpc>
                  <a:spcPct val="140000"/>
                </a:lnSpc>
                <a:spcBef>
                  <a:spcPct val="20000"/>
                </a:spcBef>
              </a:pPr>
              <a:endParaRPr lang="ko-KR" altLang="en-US"/>
            </a:p>
          </p:txBody>
        </p:sp>
      </p:grpSp>
      <p:sp>
        <p:nvSpPr>
          <p:cNvPr id="23" name="Oval 56">
            <a:extLst>
              <a:ext uri="{FF2B5EF4-FFF2-40B4-BE49-F238E27FC236}">
                <a16:creationId xmlns:a16="http://schemas.microsoft.com/office/drawing/2014/main" id="{8E6F4AB8-F1CB-4824-8EB0-C2706E945D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7497" y="3757134"/>
            <a:ext cx="532285" cy="396952"/>
          </a:xfrm>
          <a:prstGeom prst="ellipse">
            <a:avLst/>
          </a:prstGeom>
          <a:noFill/>
          <a:ln>
            <a:headEnd/>
            <a:tailEnd/>
          </a:ln>
          <a:effectLst>
            <a:innerShdw blurRad="101600" dist="38100" dir="13500000">
              <a:prstClr val="black">
                <a:alpha val="42000"/>
              </a:prstClr>
            </a:inn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contourClr>
              <a:srgbClr val="F0B147"/>
            </a:contourClr>
          </a:sp3d>
        </p:spPr>
        <p:style>
          <a:lnRef idx="0">
            <a:schemeClr val="accent2"/>
          </a:lnRef>
          <a:fillRef idx="1002">
            <a:schemeClr val="lt1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Arial" pitchFamily="34" charset="0"/>
              </a:rPr>
              <a:t>02</a:t>
            </a:r>
            <a:endParaRPr lang="ko-KR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  <a:cs typeface="Arial" pitchFamily="34" charset="0"/>
            </a:endParaRPr>
          </a:p>
        </p:txBody>
      </p:sp>
      <p:sp>
        <p:nvSpPr>
          <p:cNvPr id="24" name="Rectangle 5">
            <a:extLst>
              <a:ext uri="{FF2B5EF4-FFF2-40B4-BE49-F238E27FC236}">
                <a16:creationId xmlns:a16="http://schemas.microsoft.com/office/drawing/2014/main" id="{E951299D-EE00-4890-B720-D51F53382713}"/>
              </a:ext>
            </a:extLst>
          </p:cNvPr>
          <p:cNvSpPr>
            <a:spLocks noChangeArrowheads="1"/>
          </p:cNvSpPr>
          <p:nvPr/>
        </p:nvSpPr>
        <p:spPr bwMode="gray">
          <a:xfrm>
            <a:off x="1830385" y="3757134"/>
            <a:ext cx="4882944" cy="4704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108000" tIns="108000" rIns="144000" bIns="72000" anchor="ctr"/>
          <a:lstStyle/>
          <a:p>
            <a:pPr>
              <a:spcBef>
                <a:spcPct val="0"/>
              </a:spcBef>
              <a:defRPr/>
            </a:pP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목표 및 내용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모서리가 둥근 직사각형 47">
            <a:extLst>
              <a:ext uri="{FF2B5EF4-FFF2-40B4-BE49-F238E27FC236}">
                <a16:creationId xmlns:a16="http://schemas.microsoft.com/office/drawing/2014/main" id="{4B602E08-6EC1-4B27-A9D1-BECF73FCE68E}"/>
              </a:ext>
            </a:extLst>
          </p:cNvPr>
          <p:cNvSpPr/>
          <p:nvPr/>
        </p:nvSpPr>
        <p:spPr>
          <a:xfrm>
            <a:off x="1486197" y="5021600"/>
            <a:ext cx="4453956" cy="676468"/>
          </a:xfrm>
          <a:prstGeom prst="roundRect">
            <a:avLst>
              <a:gd name="adj" fmla="val 8763"/>
            </a:avLst>
          </a:prstGeom>
          <a:gradFill>
            <a:gsLst>
              <a:gs pos="99000">
                <a:schemeClr val="bg1">
                  <a:lumMod val="85000"/>
                </a:schemeClr>
              </a:gs>
              <a:gs pos="1000">
                <a:schemeClr val="bg1">
                  <a:lumMod val="95000"/>
                </a:schemeClr>
              </a:gs>
            </a:gsLst>
            <a:lin ang="16200000" scaled="1"/>
          </a:gradFill>
          <a:ln w="19050">
            <a:solidFill>
              <a:srgbClr val="015D81"/>
            </a:solidFill>
          </a:ln>
          <a:scene3d>
            <a:camera prst="orthographicFront"/>
            <a:lightRig rig="threePt" dir="t"/>
          </a:scene3d>
          <a:sp3d>
            <a:bevelT w="127000" h="254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52ACB4F7-364E-4E65-B06B-A403DEC596FE}"/>
              </a:ext>
            </a:extLst>
          </p:cNvPr>
          <p:cNvGrpSpPr/>
          <p:nvPr/>
        </p:nvGrpSpPr>
        <p:grpSpPr>
          <a:xfrm>
            <a:off x="899593" y="4962847"/>
            <a:ext cx="758697" cy="758697"/>
            <a:chOff x="1776805" y="4064183"/>
            <a:chExt cx="758697" cy="758697"/>
          </a:xfrm>
        </p:grpSpPr>
        <p:sp>
          <p:nvSpPr>
            <p:cNvPr id="26" name="모서리가 둥근 직사각형 64">
              <a:extLst>
                <a:ext uri="{FF2B5EF4-FFF2-40B4-BE49-F238E27FC236}">
                  <a16:creationId xmlns:a16="http://schemas.microsoft.com/office/drawing/2014/main" id="{D265F096-C63C-485A-95DC-F6FC729F3632}"/>
                </a:ext>
              </a:extLst>
            </p:cNvPr>
            <p:cNvSpPr/>
            <p:nvPr/>
          </p:nvSpPr>
          <p:spPr>
            <a:xfrm rot="2700000">
              <a:off x="1776805" y="4064183"/>
              <a:ext cx="758697" cy="758697"/>
            </a:xfrm>
            <a:prstGeom prst="roundRect">
              <a:avLst>
                <a:gd name="adj" fmla="val 9434"/>
              </a:avLst>
            </a:prstGeom>
            <a:solidFill>
              <a:srgbClr val="39AAD7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635000" h="5080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lnSpc>
                  <a:spcPct val="140000"/>
                </a:lnSpc>
                <a:spcBef>
                  <a:spcPct val="20000"/>
                </a:spcBef>
              </a:pPr>
              <a:endParaRPr lang="ko-KR" altLang="en-US"/>
            </a:p>
          </p:txBody>
        </p:sp>
        <p:sp>
          <p:nvSpPr>
            <p:cNvPr id="27" name="모서리가 둥근 직사각형 65">
              <a:extLst>
                <a:ext uri="{FF2B5EF4-FFF2-40B4-BE49-F238E27FC236}">
                  <a16:creationId xmlns:a16="http://schemas.microsoft.com/office/drawing/2014/main" id="{A22E7D4E-5245-4BD5-9DD3-9C4982A19040}"/>
                </a:ext>
              </a:extLst>
            </p:cNvPr>
            <p:cNvSpPr/>
            <p:nvPr/>
          </p:nvSpPr>
          <p:spPr>
            <a:xfrm rot="2700000">
              <a:off x="1876696" y="4164074"/>
              <a:ext cx="558914" cy="558914"/>
            </a:xfrm>
            <a:prstGeom prst="roundRect">
              <a:avLst>
                <a:gd name="adj" fmla="val 9434"/>
              </a:avLst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lnSpc>
                  <a:spcPct val="140000"/>
                </a:lnSpc>
                <a:spcBef>
                  <a:spcPct val="20000"/>
                </a:spcBef>
              </a:pPr>
              <a:endParaRPr lang="ko-KR" altLang="en-US"/>
            </a:p>
          </p:txBody>
        </p:sp>
      </p:grpSp>
      <p:sp>
        <p:nvSpPr>
          <p:cNvPr id="28" name="Oval 56">
            <a:extLst>
              <a:ext uri="{FF2B5EF4-FFF2-40B4-BE49-F238E27FC236}">
                <a16:creationId xmlns:a16="http://schemas.microsoft.com/office/drawing/2014/main" id="{06F16F70-4D1F-4A9B-BE7A-A29A03DF56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7497" y="5110362"/>
            <a:ext cx="532285" cy="396952"/>
          </a:xfrm>
          <a:prstGeom prst="ellipse">
            <a:avLst/>
          </a:prstGeom>
          <a:noFill/>
          <a:ln>
            <a:headEnd/>
            <a:tailEnd/>
          </a:ln>
          <a:effectLst>
            <a:innerShdw blurRad="101600" dist="38100" dir="13500000">
              <a:prstClr val="black">
                <a:alpha val="42000"/>
              </a:prstClr>
            </a:inn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contourClr>
              <a:srgbClr val="F0B147"/>
            </a:contourClr>
          </a:sp3d>
        </p:spPr>
        <p:style>
          <a:lnRef idx="0">
            <a:schemeClr val="accent2"/>
          </a:lnRef>
          <a:fillRef idx="1002">
            <a:schemeClr val="lt1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Arial" pitchFamily="34" charset="0"/>
              </a:rPr>
              <a:t>03</a:t>
            </a:r>
            <a:endParaRPr lang="ko-KR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  <a:cs typeface="Arial" pitchFamily="34" charset="0"/>
            </a:endParaRPr>
          </a:p>
        </p:txBody>
      </p:sp>
      <p:sp>
        <p:nvSpPr>
          <p:cNvPr id="29" name="Rectangle 5">
            <a:extLst>
              <a:ext uri="{FF2B5EF4-FFF2-40B4-BE49-F238E27FC236}">
                <a16:creationId xmlns:a16="http://schemas.microsoft.com/office/drawing/2014/main" id="{F2E40420-6AE0-4767-93CA-19F943866AD1}"/>
              </a:ext>
            </a:extLst>
          </p:cNvPr>
          <p:cNvSpPr>
            <a:spLocks noChangeArrowheads="1"/>
          </p:cNvSpPr>
          <p:nvPr/>
        </p:nvSpPr>
        <p:spPr bwMode="gray">
          <a:xfrm>
            <a:off x="1830385" y="5124596"/>
            <a:ext cx="4882944" cy="4704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108000" tIns="108000" rIns="144000" bIns="72000" anchor="ctr"/>
          <a:lstStyle/>
          <a:p>
            <a:pPr>
              <a:spcBef>
                <a:spcPct val="0"/>
              </a:spcBef>
              <a:defRPr/>
            </a:pPr>
            <a:r>
              <a:rPr lang="ko-KR" altLang="en-US" b="1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기대 효과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8638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>
                <a:latin typeface="+mj-ea"/>
              </a:rPr>
              <a:t>01 </a:t>
            </a:r>
            <a:r>
              <a:rPr lang="ko-KR" altLang="en-US" dirty="0">
                <a:latin typeface="+mj-ea"/>
              </a:rPr>
              <a:t>추진배경</a:t>
            </a:r>
            <a:endParaRPr lang="ko-KR" altLang="en-US" b="1" dirty="0">
              <a:latin typeface="+mj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[</a:t>
            </a:r>
            <a:fld id="{0D53B12E-C58E-4C73-B190-FC202CF6ED9D}" type="slidenum">
              <a:rPr lang="ko-KR" altLang="en-US" smtClean="0"/>
              <a:pPr/>
              <a:t>3</a:t>
            </a:fld>
            <a:r>
              <a:rPr lang="en-US" altLang="ko-KR"/>
              <a:t>/17]</a:t>
            </a:r>
            <a:endParaRPr lang="ko-KR" altLang="en-US"/>
          </a:p>
        </p:txBody>
      </p:sp>
      <p:sp>
        <p:nvSpPr>
          <p:cNvPr id="8" name="부제목 2"/>
          <p:cNvSpPr txBox="1">
            <a:spLocks/>
          </p:cNvSpPr>
          <p:nvPr/>
        </p:nvSpPr>
        <p:spPr>
          <a:xfrm>
            <a:off x="323851" y="836712"/>
            <a:ext cx="8496299" cy="288032"/>
          </a:xfrm>
          <a:prstGeom prst="rect">
            <a:avLst/>
          </a:prstGeom>
        </p:spPr>
        <p:txBody>
          <a:bodyPr wrap="square" lIns="0" tIns="0" rIns="0" bIns="0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800" b="1" kern="1200" spc="-2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A0E7817E-B008-43CE-9B29-731636527225}"/>
              </a:ext>
            </a:extLst>
          </p:cNvPr>
          <p:cNvGrpSpPr/>
          <p:nvPr/>
        </p:nvGrpSpPr>
        <p:grpSpPr>
          <a:xfrm>
            <a:off x="315854" y="805577"/>
            <a:ext cx="7459997" cy="400110"/>
            <a:chOff x="393005" y="1003394"/>
            <a:chExt cx="7459997" cy="40011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064DB66-3922-448C-AEA3-7C5DDE527A33}"/>
                </a:ext>
              </a:extLst>
            </p:cNvPr>
            <p:cNvSpPr/>
            <p:nvPr/>
          </p:nvSpPr>
          <p:spPr>
            <a:xfrm>
              <a:off x="653002" y="1003394"/>
              <a:ext cx="720000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1330325">
                <a:spcAft>
                  <a:spcPts val="600"/>
                </a:spcAft>
                <a:buSzPct val="100000"/>
                <a:defRPr/>
              </a:pPr>
              <a:r>
                <a:rPr lang="ko-KR" altLang="en-US" sz="2000" b="1" kern="0" spc="-100">
                  <a:gradFill>
                    <a:gsLst>
                      <a:gs pos="100000">
                        <a:srgbClr val="0070C0"/>
                      </a:gs>
                      <a:gs pos="0">
                        <a:srgbClr val="1F497D">
                          <a:lumMod val="75000"/>
                        </a:srgbClr>
                      </a:gs>
                    </a:gsLst>
                    <a:lin ang="5400000" scaled="0"/>
                  </a:gradFill>
                  <a:latin typeface="+mj-ea"/>
                  <a:ea typeface="+mj-ea"/>
                  <a:cs typeface="Arial" panose="020B0604020202020204" pitchFamily="34" charset="0"/>
                </a:rPr>
                <a:t> 프로젝트 </a:t>
              </a:r>
              <a:r>
                <a:rPr lang="ko-KR" altLang="en-US" sz="2000" b="1" kern="0" spc="-100" dirty="0">
                  <a:gradFill>
                    <a:gsLst>
                      <a:gs pos="100000">
                        <a:srgbClr val="0070C0"/>
                      </a:gs>
                      <a:gs pos="0">
                        <a:srgbClr val="1F497D">
                          <a:lumMod val="75000"/>
                        </a:srgbClr>
                      </a:gs>
                    </a:gsLst>
                    <a:lin ang="5400000" scaled="0"/>
                  </a:gradFill>
                  <a:latin typeface="+mj-ea"/>
                  <a:ea typeface="+mj-ea"/>
                  <a:cs typeface="Arial" panose="020B0604020202020204" pitchFamily="34" charset="0"/>
                </a:rPr>
                <a:t>필요성</a:t>
              </a:r>
            </a:p>
          </p:txBody>
        </p: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A23D01B8-A225-46D9-B92E-4036E87A8A8C}"/>
                </a:ext>
              </a:extLst>
            </p:cNvPr>
            <p:cNvGrpSpPr/>
            <p:nvPr/>
          </p:nvGrpSpPr>
          <p:grpSpPr>
            <a:xfrm>
              <a:off x="393005" y="1077449"/>
              <a:ext cx="252000" cy="252000"/>
              <a:chOff x="562702" y="1095449"/>
              <a:chExt cx="252000" cy="252000"/>
            </a:xfrm>
          </p:grpSpPr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AF43DFA1-3A88-48BD-B243-15D0D827C3E2}"/>
                  </a:ext>
                </a:extLst>
              </p:cNvPr>
              <p:cNvSpPr/>
              <p:nvPr/>
            </p:nvSpPr>
            <p:spPr bwMode="auto">
              <a:xfrm>
                <a:off x="562702" y="1095449"/>
                <a:ext cx="252000" cy="252000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rgbClr val="2586F1"/>
                </a:solidFill>
                <a:round/>
                <a:headEnd/>
                <a:tailEnd/>
              </a:ln>
            </p:spPr>
            <p:txBody>
              <a:bodyPr wrap="none" rtlCol="0" anchor="ctr"/>
              <a:lstStyle/>
              <a:p>
                <a:pPr algn="ctr"/>
                <a:endParaRPr lang="ko-KR" altLang="en-US" b="1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10800000" scaled="0"/>
                  </a:gradFill>
                </a:endParaRPr>
              </a:p>
            </p:txBody>
          </p:sp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F4FB25EF-E323-4BE3-8AC8-54A6F98EA158}"/>
                  </a:ext>
                </a:extLst>
              </p:cNvPr>
              <p:cNvSpPr/>
              <p:nvPr/>
            </p:nvSpPr>
            <p:spPr bwMode="auto">
              <a:xfrm>
                <a:off x="616702" y="1149449"/>
                <a:ext cx="144000" cy="144000"/>
              </a:xfrm>
              <a:prstGeom prst="ellipse">
                <a:avLst/>
              </a:prstGeom>
              <a:solidFill>
                <a:srgbClr val="2586F1"/>
              </a:solidFill>
              <a:ln w="3175">
                <a:solidFill>
                  <a:srgbClr val="2586F1"/>
                </a:solidFill>
                <a:round/>
                <a:headEnd/>
                <a:tailEnd/>
              </a:ln>
            </p:spPr>
            <p:txBody>
              <a:bodyPr wrap="none" rtlCol="0" anchor="ctr"/>
              <a:lstStyle/>
              <a:p>
                <a:pPr algn="ctr"/>
                <a:endParaRPr lang="ko-KR" altLang="en-US" b="1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10800000" scaled="0"/>
                  </a:gradFill>
                </a:endParaRPr>
              </a:p>
            </p:txBody>
          </p:sp>
        </p:grp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F90D20B-125A-4FEF-8744-ADBC07EB2331}"/>
              </a:ext>
            </a:extLst>
          </p:cNvPr>
          <p:cNvSpPr/>
          <p:nvPr/>
        </p:nvSpPr>
        <p:spPr>
          <a:xfrm>
            <a:off x="679347" y="1440739"/>
            <a:ext cx="8140803" cy="1355781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algn="ctr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102346"/>
                </a:gs>
              </a:gsLst>
              <a:lin ang="10800000" scaled="1"/>
              <a:tileRect/>
            </a:gra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marL="177800" indent="-1778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1" lang="ko-KR" altLang="en-US" sz="1400" b="1" spc="-80" dirty="0">
                <a:latin typeface="+mn-ea"/>
                <a:cs typeface="Arial" pitchFamily="34" charset="0"/>
              </a:rPr>
              <a:t>일반적인 정보 검색은 사용자 입력의 키워드 기반</a:t>
            </a:r>
            <a:endParaRPr kumimoji="1" lang="en-US" altLang="ko-KR" sz="1400" b="1" spc="-80" dirty="0">
              <a:latin typeface="+mn-ea"/>
              <a:cs typeface="Arial" pitchFamily="34" charset="0"/>
            </a:endParaRPr>
          </a:p>
          <a:p>
            <a:pPr marL="177800" indent="-1778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1" lang="ko-KR" altLang="en-US" sz="1400" b="1" spc="-80" dirty="0">
                <a:latin typeface="+mn-ea"/>
                <a:cs typeface="Arial" pitchFamily="34" charset="0"/>
              </a:rPr>
              <a:t>키워드만으론 사용자의 검색의도를 완벽하게 표현하기 어렵다</a:t>
            </a:r>
            <a:endParaRPr kumimoji="1" lang="en-US" altLang="ko-KR" sz="1400" b="1" spc="-80" dirty="0">
              <a:latin typeface="+mn-ea"/>
              <a:cs typeface="Arial" pitchFamily="34" charset="0"/>
            </a:endParaRPr>
          </a:p>
          <a:p>
            <a:pPr marL="177800" indent="-1778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1" lang="ko-KR" altLang="en-US" sz="1400" b="1" spc="-80" dirty="0">
                <a:latin typeface="+mn-ea"/>
                <a:cs typeface="Arial" pitchFamily="34" charset="0"/>
              </a:rPr>
              <a:t>또한</a:t>
            </a:r>
            <a:r>
              <a:rPr kumimoji="1" lang="en-US" altLang="ko-KR" sz="1400" b="1" spc="-80" dirty="0">
                <a:latin typeface="+mn-ea"/>
                <a:cs typeface="Arial" pitchFamily="34" charset="0"/>
              </a:rPr>
              <a:t>, </a:t>
            </a:r>
            <a:r>
              <a:rPr kumimoji="1" lang="ko-KR" altLang="en-US" sz="1400" b="1" spc="-80" dirty="0">
                <a:latin typeface="+mn-ea"/>
                <a:cs typeface="Arial" pitchFamily="34" charset="0"/>
              </a:rPr>
              <a:t>키워드를 완벽하게 입력해도 그에 대한 메타 데이터가 존재하지 않을 수 있음</a:t>
            </a:r>
            <a:endParaRPr kumimoji="1" lang="en-US" altLang="ko-KR" sz="1400" b="1" spc="-80" dirty="0">
              <a:latin typeface="+mn-ea"/>
              <a:cs typeface="Arial" pitchFamily="34" charset="0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5083744A-9110-4757-886E-6DC6AAB56F17}"/>
              </a:ext>
            </a:extLst>
          </p:cNvPr>
          <p:cNvGrpSpPr/>
          <p:nvPr/>
        </p:nvGrpSpPr>
        <p:grpSpPr>
          <a:xfrm>
            <a:off x="675359" y="3308325"/>
            <a:ext cx="8147184" cy="1455731"/>
            <a:chOff x="675359" y="3051898"/>
            <a:chExt cx="8147184" cy="1455731"/>
          </a:xfrm>
        </p:grpSpPr>
        <p:sp>
          <p:nvSpPr>
            <p:cNvPr id="65" name="모서리가 둥근 직사각형 109">
              <a:extLst>
                <a:ext uri="{FF2B5EF4-FFF2-40B4-BE49-F238E27FC236}">
                  <a16:creationId xmlns:a16="http://schemas.microsoft.com/office/drawing/2014/main" id="{338E1CFB-1C6D-474C-BB6E-3B32947462F0}"/>
                </a:ext>
              </a:extLst>
            </p:cNvPr>
            <p:cNvSpPr/>
            <p:nvPr/>
          </p:nvSpPr>
          <p:spPr>
            <a:xfrm>
              <a:off x="679347" y="3051898"/>
              <a:ext cx="3532613" cy="1455731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 w="9525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rgbClr val="2A487C"/>
                  </a:gs>
                </a:gsLst>
                <a:lin ang="10800000" scaled="1"/>
                <a:tileRect/>
              </a:gradFill>
            </a:ln>
            <a:effectLst>
              <a:outerShdw blurRad="38100" dist="254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400" b="1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400" b="1" dirty="0">
                  <a:solidFill>
                    <a:schemeClr val="tx1"/>
                  </a:solidFill>
                </a:rPr>
                <a:t>텍스트 기반 검색으로 고객이 찾고자 하는 상품의 검색에 어려움이 있음</a:t>
              </a:r>
              <a:endParaRPr lang="en-US" altLang="ko-KR" sz="1400" b="1" dirty="0">
                <a:solidFill>
                  <a:schemeClr val="tx1"/>
                </a:solidFill>
              </a:endParaRPr>
            </a:p>
          </p:txBody>
        </p: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22FA1217-2A17-4142-BA18-CAFED1A7CFF1}"/>
                </a:ext>
              </a:extLst>
            </p:cNvPr>
            <p:cNvGrpSpPr/>
            <p:nvPr/>
          </p:nvGrpSpPr>
          <p:grpSpPr>
            <a:xfrm>
              <a:off x="675359" y="3052347"/>
              <a:ext cx="1409444" cy="542765"/>
              <a:chOff x="973322" y="3266172"/>
              <a:chExt cx="1409444" cy="542765"/>
            </a:xfrm>
          </p:grpSpPr>
          <p:sp>
            <p:nvSpPr>
              <p:cNvPr id="66" name="오각형 2">
                <a:extLst>
                  <a:ext uri="{FF2B5EF4-FFF2-40B4-BE49-F238E27FC236}">
                    <a16:creationId xmlns:a16="http://schemas.microsoft.com/office/drawing/2014/main" id="{08D35AC7-B2D2-4C1C-BD2B-DBE377A84291}"/>
                  </a:ext>
                </a:extLst>
              </p:cNvPr>
              <p:cNvSpPr/>
              <p:nvPr/>
            </p:nvSpPr>
            <p:spPr>
              <a:xfrm rot="5400000">
                <a:off x="1406661" y="2832833"/>
                <a:ext cx="542765" cy="1409444"/>
              </a:xfrm>
              <a:prstGeom prst="homePlate">
                <a:avLst/>
              </a:prstGeom>
              <a:gradFill flip="none" rotWithShape="1">
                <a:gsLst>
                  <a:gs pos="99000">
                    <a:srgbClr val="102447"/>
                  </a:gs>
                  <a:gs pos="0">
                    <a:srgbClr val="5688D8"/>
                  </a:gs>
                </a:gsLst>
                <a:lin ang="2700000" scaled="1"/>
                <a:tileRect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>
                  <a:solidFill>
                    <a:prstClr val="white"/>
                  </a:solidFill>
                </a:endParaRPr>
              </a:p>
            </p:txBody>
          </p:sp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5AE3BA2E-28FC-4EEA-BDDB-8CA9493C5E36}"/>
                  </a:ext>
                </a:extLst>
              </p:cNvPr>
              <p:cNvSpPr/>
              <p:nvPr/>
            </p:nvSpPr>
            <p:spPr>
              <a:xfrm>
                <a:off x="1257895" y="3284750"/>
                <a:ext cx="840295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ctr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ko-KR" sz="2000" b="1" noProof="1">
                    <a:solidFill>
                      <a:prstClr val="whit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AS-IS</a:t>
                </a:r>
              </a:p>
            </p:txBody>
          </p:sp>
        </p:grpSp>
        <p:sp>
          <p:nvSpPr>
            <p:cNvPr id="73" name="모서리가 둥근 직사각형 109">
              <a:extLst>
                <a:ext uri="{FF2B5EF4-FFF2-40B4-BE49-F238E27FC236}">
                  <a16:creationId xmlns:a16="http://schemas.microsoft.com/office/drawing/2014/main" id="{E890AC76-95A7-4827-973C-91910AC8EB3C}"/>
                </a:ext>
              </a:extLst>
            </p:cNvPr>
            <p:cNvSpPr/>
            <p:nvPr/>
          </p:nvSpPr>
          <p:spPr>
            <a:xfrm>
              <a:off x="5289930" y="3051898"/>
              <a:ext cx="3532613" cy="1455731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 w="9525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rgbClr val="2A487C"/>
                  </a:gs>
                </a:gsLst>
                <a:lin ang="10800000" scaled="1"/>
                <a:tileRect/>
              </a:gradFill>
            </a:ln>
            <a:effectLst>
              <a:outerShdw blurRad="38100" dist="254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400" b="1" u="sng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400" b="1" u="sng" dirty="0">
                  <a:solidFill>
                    <a:schemeClr val="tx1"/>
                  </a:solidFill>
                </a:rPr>
                <a:t>내용기반 이미지 검색을 통해 사용자 요구에 맞는 검색 결과를 보다 효과적으로 찾아 낼 수 있을 것</a:t>
              </a:r>
              <a:r>
                <a:rPr lang="en-US" altLang="ko-KR" sz="1400" b="1" u="sng" dirty="0">
                  <a:solidFill>
                    <a:schemeClr val="tx1"/>
                  </a:solidFill>
                </a:rPr>
                <a:t>.</a:t>
              </a:r>
            </a:p>
          </p:txBody>
        </p:sp>
        <p:grpSp>
          <p:nvGrpSpPr>
            <p:cNvPr id="74" name="그룹 73">
              <a:extLst>
                <a:ext uri="{FF2B5EF4-FFF2-40B4-BE49-F238E27FC236}">
                  <a16:creationId xmlns:a16="http://schemas.microsoft.com/office/drawing/2014/main" id="{D01704D8-76BE-40FD-8F5B-D4CAEA76202D}"/>
                </a:ext>
              </a:extLst>
            </p:cNvPr>
            <p:cNvGrpSpPr/>
            <p:nvPr/>
          </p:nvGrpSpPr>
          <p:grpSpPr>
            <a:xfrm>
              <a:off x="5285942" y="3052347"/>
              <a:ext cx="1409444" cy="542765"/>
              <a:chOff x="973322" y="3266172"/>
              <a:chExt cx="1409444" cy="542765"/>
            </a:xfrm>
          </p:grpSpPr>
          <p:sp>
            <p:nvSpPr>
              <p:cNvPr id="75" name="오각형 2">
                <a:extLst>
                  <a:ext uri="{FF2B5EF4-FFF2-40B4-BE49-F238E27FC236}">
                    <a16:creationId xmlns:a16="http://schemas.microsoft.com/office/drawing/2014/main" id="{33883FCA-CD30-48E6-9E86-D2206A87E5B1}"/>
                  </a:ext>
                </a:extLst>
              </p:cNvPr>
              <p:cNvSpPr/>
              <p:nvPr/>
            </p:nvSpPr>
            <p:spPr>
              <a:xfrm rot="5400000">
                <a:off x="1406661" y="2832833"/>
                <a:ext cx="542765" cy="1409444"/>
              </a:xfrm>
              <a:prstGeom prst="homePlate">
                <a:avLst/>
              </a:prstGeom>
              <a:gradFill flip="none" rotWithShape="1">
                <a:gsLst>
                  <a:gs pos="99000">
                    <a:srgbClr val="102447"/>
                  </a:gs>
                  <a:gs pos="0">
                    <a:srgbClr val="5688D8"/>
                  </a:gs>
                </a:gsLst>
                <a:lin ang="2700000" scaled="1"/>
                <a:tileRect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>
                  <a:solidFill>
                    <a:prstClr val="white"/>
                  </a:solidFill>
                </a:endParaRPr>
              </a:p>
            </p:txBody>
          </p:sp>
          <p:sp>
            <p:nvSpPr>
              <p:cNvPr id="76" name="직사각형 75">
                <a:extLst>
                  <a:ext uri="{FF2B5EF4-FFF2-40B4-BE49-F238E27FC236}">
                    <a16:creationId xmlns:a16="http://schemas.microsoft.com/office/drawing/2014/main" id="{E9071B9A-13C9-40AC-A535-D8F4629BBA21}"/>
                  </a:ext>
                </a:extLst>
              </p:cNvPr>
              <p:cNvSpPr/>
              <p:nvPr/>
            </p:nvSpPr>
            <p:spPr>
              <a:xfrm>
                <a:off x="1188870" y="3270417"/>
                <a:ext cx="978345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ctr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ko-KR" sz="2000" b="1" noProof="1">
                    <a:solidFill>
                      <a:prstClr val="whit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TO-BE</a:t>
                </a:r>
              </a:p>
            </p:txBody>
          </p:sp>
        </p:grpSp>
        <p:sp>
          <p:nvSpPr>
            <p:cNvPr id="77" name="화살표: 줄무늬가 있는 오른쪽 76">
              <a:extLst>
                <a:ext uri="{FF2B5EF4-FFF2-40B4-BE49-F238E27FC236}">
                  <a16:creationId xmlns:a16="http://schemas.microsoft.com/office/drawing/2014/main" id="{813BF445-A204-4C82-BD31-7137483B9343}"/>
                </a:ext>
              </a:extLst>
            </p:cNvPr>
            <p:cNvSpPr/>
            <p:nvPr/>
          </p:nvSpPr>
          <p:spPr>
            <a:xfrm>
              <a:off x="4280163" y="3480550"/>
              <a:ext cx="941566" cy="750544"/>
            </a:xfrm>
            <a:prstGeom prst="stripedRightArrow">
              <a:avLst>
                <a:gd name="adj1" fmla="val 80458"/>
                <a:gd name="adj2" fmla="val 30964"/>
              </a:avLst>
            </a:prstGeom>
            <a:solidFill>
              <a:schemeClr val="bg1"/>
            </a:solidFill>
            <a:ln w="1905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48000">
                    <a:srgbClr val="102447"/>
                  </a:gs>
                </a:gsLst>
                <a:lin ang="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78" name="Picture 25" descr="그림3 copy">
            <a:extLst>
              <a:ext uri="{FF2B5EF4-FFF2-40B4-BE49-F238E27FC236}">
                <a16:creationId xmlns:a16="http://schemas.microsoft.com/office/drawing/2014/main" id="{C6F89410-F04E-4A32-AB9F-5F28A413CC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 t="29161"/>
          <a:stretch>
            <a:fillRect/>
          </a:stretch>
        </p:blipFill>
        <p:spPr bwMode="auto">
          <a:xfrm>
            <a:off x="1311192" y="4603320"/>
            <a:ext cx="6120680" cy="8805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79" name="그룹 78">
            <a:extLst>
              <a:ext uri="{FF2B5EF4-FFF2-40B4-BE49-F238E27FC236}">
                <a16:creationId xmlns:a16="http://schemas.microsoft.com/office/drawing/2014/main" id="{50E70A7B-40BF-479A-88E9-85DF35625DA6}"/>
              </a:ext>
            </a:extLst>
          </p:cNvPr>
          <p:cNvGrpSpPr/>
          <p:nvPr/>
        </p:nvGrpSpPr>
        <p:grpSpPr>
          <a:xfrm>
            <a:off x="478132" y="5519756"/>
            <a:ext cx="8136672" cy="532667"/>
            <a:chOff x="478132" y="1196752"/>
            <a:chExt cx="8136672" cy="532667"/>
          </a:xfrm>
        </p:grpSpPr>
        <p:cxnSp>
          <p:nvCxnSpPr>
            <p:cNvPr id="80" name="직선 연결선 79">
              <a:extLst>
                <a:ext uri="{FF2B5EF4-FFF2-40B4-BE49-F238E27FC236}">
                  <a16:creationId xmlns:a16="http://schemas.microsoft.com/office/drawing/2014/main" id="{3BE63578-7251-452A-BF82-01A13DD82F1F}"/>
                </a:ext>
              </a:extLst>
            </p:cNvPr>
            <p:cNvCxnSpPr/>
            <p:nvPr/>
          </p:nvCxnSpPr>
          <p:spPr>
            <a:xfrm>
              <a:off x="539552" y="1196752"/>
              <a:ext cx="7992888" cy="0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1">
                      <a:lumMod val="5000"/>
                      <a:lumOff val="95000"/>
                      <a:alpha val="50000"/>
                    </a:schemeClr>
                  </a:gs>
                  <a:gs pos="100000">
                    <a:schemeClr val="bg1">
                      <a:alpha val="50000"/>
                    </a:schemeClr>
                  </a:gs>
                  <a:gs pos="50000">
                    <a:schemeClr val="accent2">
                      <a:lumMod val="5000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연결선 80">
              <a:extLst>
                <a:ext uri="{FF2B5EF4-FFF2-40B4-BE49-F238E27FC236}">
                  <a16:creationId xmlns:a16="http://schemas.microsoft.com/office/drawing/2014/main" id="{92CA2165-CE58-407F-9A98-0BC1679AA612}"/>
                </a:ext>
              </a:extLst>
            </p:cNvPr>
            <p:cNvCxnSpPr/>
            <p:nvPr/>
          </p:nvCxnSpPr>
          <p:spPr>
            <a:xfrm>
              <a:off x="539552" y="1729419"/>
              <a:ext cx="7992888" cy="0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1">
                      <a:lumMod val="5000"/>
                      <a:lumOff val="95000"/>
                      <a:alpha val="50000"/>
                    </a:schemeClr>
                  </a:gs>
                  <a:gs pos="100000">
                    <a:schemeClr val="bg1">
                      <a:alpha val="50000"/>
                    </a:schemeClr>
                  </a:gs>
                  <a:gs pos="50000">
                    <a:schemeClr val="accent2">
                      <a:lumMod val="5000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42BD5A7C-BB54-45D9-BE64-36189FB40554}"/>
                </a:ext>
              </a:extLst>
            </p:cNvPr>
            <p:cNvSpPr txBox="1"/>
            <p:nvPr/>
          </p:nvSpPr>
          <p:spPr>
            <a:xfrm>
              <a:off x="478132" y="1206199"/>
              <a:ext cx="813667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tabLst>
                  <a:tab pos="2873375" algn="l"/>
                </a:tabLst>
              </a:pPr>
              <a:r>
                <a:rPr lang="ko-KR" altLang="en-US" sz="1400" b="1" dirty="0">
                  <a:gradFill flip="none" rotWithShape="1">
                    <a:gsLst>
                      <a:gs pos="0">
                        <a:schemeClr val="accent1">
                          <a:lumMod val="50000"/>
                        </a:schemeClr>
                      </a:gs>
                      <a:gs pos="0">
                        <a:schemeClr val="accent2">
                          <a:lumMod val="5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5400000" scaled="1"/>
                    <a:tileRect/>
                  </a:gradFill>
                </a:rPr>
                <a:t>유사 이미지에 대해 검색해 정확도를 측정하고 이미지 내에 포함된 복수 객체의 검출 및 </a:t>
              </a:r>
              <a:r>
                <a:rPr lang="en-US" altLang="ko-KR" sz="1400" b="1" dirty="0">
                  <a:gradFill flip="none" rotWithShape="1">
                    <a:gsLst>
                      <a:gs pos="0">
                        <a:schemeClr val="accent1">
                          <a:lumMod val="50000"/>
                        </a:schemeClr>
                      </a:gs>
                      <a:gs pos="0">
                        <a:schemeClr val="accent2">
                          <a:lumMod val="5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5400000" scaled="1"/>
                    <a:tileRect/>
                  </a:gradFill>
                </a:rPr>
                <a:t>Tagging </a:t>
              </a:r>
              <a:r>
                <a:rPr lang="ko-KR" altLang="en-US" sz="1400" b="1" dirty="0">
                  <a:gradFill flip="none" rotWithShape="1">
                    <a:gsLst>
                      <a:gs pos="0">
                        <a:schemeClr val="accent1">
                          <a:lumMod val="50000"/>
                        </a:schemeClr>
                      </a:gs>
                      <a:gs pos="0">
                        <a:schemeClr val="accent2">
                          <a:lumMod val="5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5400000" scaled="1"/>
                    <a:tileRect/>
                  </a:gradFill>
                </a:rPr>
                <a:t>기능</a:t>
              </a:r>
              <a:r>
                <a:rPr lang="en-US" altLang="ko-KR" sz="1400" b="1" dirty="0">
                  <a:gradFill flip="none" rotWithShape="1">
                    <a:gsLst>
                      <a:gs pos="0">
                        <a:schemeClr val="accent1">
                          <a:lumMod val="50000"/>
                        </a:schemeClr>
                      </a:gs>
                      <a:gs pos="0">
                        <a:schemeClr val="accent2">
                          <a:lumMod val="5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5400000" scaled="1"/>
                    <a:tileRect/>
                  </a:gradFill>
                </a:rPr>
                <a:t>(</a:t>
              </a:r>
              <a:r>
                <a:rPr lang="ko-KR" altLang="en-US" sz="1400" b="1" dirty="0">
                  <a:gradFill flip="none" rotWithShape="1">
                    <a:gsLst>
                      <a:gs pos="0">
                        <a:schemeClr val="accent1">
                          <a:lumMod val="50000"/>
                        </a:schemeClr>
                      </a:gs>
                      <a:gs pos="0">
                        <a:schemeClr val="accent2">
                          <a:lumMod val="5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5400000" scaled="1"/>
                    <a:tileRect/>
                  </a:gradFill>
                </a:rPr>
                <a:t>객체 이름</a:t>
              </a:r>
              <a:r>
                <a:rPr lang="en-US" altLang="ko-KR" sz="1400" b="1" dirty="0">
                  <a:gradFill flip="none" rotWithShape="1">
                    <a:gsLst>
                      <a:gs pos="0">
                        <a:schemeClr val="accent1">
                          <a:lumMod val="50000"/>
                        </a:schemeClr>
                      </a:gs>
                      <a:gs pos="0">
                        <a:schemeClr val="accent2">
                          <a:lumMod val="5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5400000" scaled="1"/>
                    <a:tileRect/>
                  </a:gradFill>
                </a:rPr>
                <a:t>, </a:t>
              </a:r>
              <a:r>
                <a:rPr lang="ko-KR" altLang="en-US" sz="1400" b="1" dirty="0">
                  <a:gradFill flip="none" rotWithShape="1">
                    <a:gsLst>
                      <a:gs pos="0">
                        <a:schemeClr val="accent1">
                          <a:lumMod val="50000"/>
                        </a:schemeClr>
                      </a:gs>
                      <a:gs pos="0">
                        <a:schemeClr val="accent2">
                          <a:lumMod val="5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5400000" scaled="1"/>
                    <a:tileRect/>
                  </a:gradFill>
                </a:rPr>
                <a:t>색상</a:t>
              </a:r>
              <a:r>
                <a:rPr lang="en-US" altLang="ko-KR" sz="1400" b="1" dirty="0">
                  <a:gradFill flip="none" rotWithShape="1">
                    <a:gsLst>
                      <a:gs pos="0">
                        <a:schemeClr val="accent1">
                          <a:lumMod val="50000"/>
                        </a:schemeClr>
                      </a:gs>
                      <a:gs pos="0">
                        <a:schemeClr val="accent2">
                          <a:lumMod val="5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5400000" scaled="1"/>
                    <a:tileRect/>
                  </a:gradFill>
                </a:rPr>
                <a:t>, </a:t>
              </a:r>
              <a:r>
                <a:rPr lang="ko-KR" altLang="en-US" sz="1400" b="1" dirty="0">
                  <a:gradFill flip="none" rotWithShape="1">
                    <a:gsLst>
                      <a:gs pos="0">
                        <a:schemeClr val="accent1">
                          <a:lumMod val="50000"/>
                        </a:schemeClr>
                      </a:gs>
                      <a:gs pos="0">
                        <a:schemeClr val="accent2">
                          <a:lumMod val="5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5400000" scaled="1"/>
                    <a:tileRect/>
                  </a:gradFill>
                </a:rPr>
                <a:t>재질 등</a:t>
              </a:r>
              <a:r>
                <a:rPr lang="en-US" altLang="ko-KR" sz="1400" b="1" dirty="0">
                  <a:gradFill flip="none" rotWithShape="1">
                    <a:gsLst>
                      <a:gs pos="0">
                        <a:schemeClr val="accent1">
                          <a:lumMod val="50000"/>
                        </a:schemeClr>
                      </a:gs>
                      <a:gs pos="0">
                        <a:schemeClr val="accent2">
                          <a:lumMod val="5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5400000" scaled="1"/>
                    <a:tileRect/>
                  </a:gradFill>
                </a:rPr>
                <a:t>)</a:t>
              </a:r>
              <a:r>
                <a:rPr lang="ko-KR" altLang="en-US" sz="1400" b="1" dirty="0">
                  <a:gradFill flip="none" rotWithShape="1">
                    <a:gsLst>
                      <a:gs pos="0">
                        <a:schemeClr val="accent1">
                          <a:lumMod val="50000"/>
                        </a:schemeClr>
                      </a:gs>
                      <a:gs pos="0">
                        <a:schemeClr val="accent2">
                          <a:lumMod val="5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5400000" scaled="1"/>
                    <a:tileRect/>
                  </a:gradFill>
                </a:rPr>
                <a:t>을 제공하는 시스템 구축</a:t>
              </a: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89C8B140-20FD-48F7-B39C-731D0420C006}"/>
              </a:ext>
            </a:extLst>
          </p:cNvPr>
          <p:cNvSpPr txBox="1"/>
          <p:nvPr/>
        </p:nvSpPr>
        <p:spPr>
          <a:xfrm>
            <a:off x="473656" y="1146461"/>
            <a:ext cx="11352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80975" indent="-180975">
              <a:buFont typeface="Arial" panose="020B0604020202020204" pitchFamily="34" charset="0"/>
              <a:buChar char="•"/>
            </a:pPr>
            <a:r>
              <a:rPr lang="ko-KR" altLang="en-US" sz="1400" b="1" dirty="0"/>
              <a:t>문제 정의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8C27ADE-A052-4260-A3D8-F77013547202}"/>
              </a:ext>
            </a:extLst>
          </p:cNvPr>
          <p:cNvSpPr txBox="1"/>
          <p:nvPr/>
        </p:nvSpPr>
        <p:spPr>
          <a:xfrm>
            <a:off x="473656" y="2964693"/>
            <a:ext cx="14943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80975" indent="-180975">
              <a:buFont typeface="Arial" panose="020B0604020202020204" pitchFamily="34" charset="0"/>
              <a:buChar char="•"/>
            </a:pPr>
            <a:r>
              <a:rPr lang="ko-KR" altLang="en-US" sz="1400" b="1" dirty="0"/>
              <a:t>개발과제 목표</a:t>
            </a:r>
          </a:p>
        </p:txBody>
      </p:sp>
    </p:spTree>
    <p:extLst>
      <p:ext uri="{BB962C8B-B14F-4D97-AF65-F5344CB8AC3E}">
        <p14:creationId xmlns:p14="http://schemas.microsoft.com/office/powerpoint/2010/main" val="388208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>
                <a:latin typeface="+mj-ea"/>
              </a:rPr>
              <a:t>02 </a:t>
            </a:r>
            <a:r>
              <a:rPr lang="ko-KR" altLang="en-US" dirty="0">
                <a:latin typeface="+mj-ea"/>
              </a:rPr>
              <a:t>목표 및  내용</a:t>
            </a:r>
            <a:endParaRPr lang="ko-KR" altLang="en-US" b="1" dirty="0">
              <a:latin typeface="+mj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[</a:t>
            </a:r>
            <a:fld id="{0D53B12E-C58E-4C73-B190-FC202CF6ED9D}" type="slidenum">
              <a:rPr lang="ko-KR" altLang="en-US" smtClean="0"/>
              <a:pPr/>
              <a:t>4</a:t>
            </a:fld>
            <a:r>
              <a:rPr lang="en-US" altLang="ko-KR"/>
              <a:t>/17]</a:t>
            </a:r>
            <a:endParaRPr lang="ko-KR" altLang="en-US"/>
          </a:p>
        </p:txBody>
      </p:sp>
      <p:sp>
        <p:nvSpPr>
          <p:cNvPr id="8" name="부제목 2"/>
          <p:cNvSpPr txBox="1">
            <a:spLocks/>
          </p:cNvSpPr>
          <p:nvPr/>
        </p:nvSpPr>
        <p:spPr>
          <a:xfrm>
            <a:off x="323851" y="836712"/>
            <a:ext cx="8496299" cy="288032"/>
          </a:xfrm>
          <a:prstGeom prst="rect">
            <a:avLst/>
          </a:prstGeom>
        </p:spPr>
        <p:txBody>
          <a:bodyPr wrap="square" lIns="0" tIns="0" rIns="0" bIns="0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800" b="1" kern="1200" spc="-2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A0E7817E-B008-43CE-9B29-731636527225}"/>
              </a:ext>
            </a:extLst>
          </p:cNvPr>
          <p:cNvGrpSpPr/>
          <p:nvPr/>
        </p:nvGrpSpPr>
        <p:grpSpPr>
          <a:xfrm>
            <a:off x="315854" y="805577"/>
            <a:ext cx="7459997" cy="400110"/>
            <a:chOff x="393005" y="1003394"/>
            <a:chExt cx="7459997" cy="40011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064DB66-3922-448C-AEA3-7C5DDE527A33}"/>
                </a:ext>
              </a:extLst>
            </p:cNvPr>
            <p:cNvSpPr/>
            <p:nvPr/>
          </p:nvSpPr>
          <p:spPr>
            <a:xfrm>
              <a:off x="653002" y="1003394"/>
              <a:ext cx="720000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1330325">
                <a:spcAft>
                  <a:spcPts val="600"/>
                </a:spcAft>
                <a:buSzPct val="100000"/>
                <a:defRPr/>
              </a:pPr>
              <a:r>
                <a:rPr lang="ko-KR" altLang="en-US" sz="2000" b="1" kern="0" spc="-100" dirty="0">
                  <a:gradFill>
                    <a:gsLst>
                      <a:gs pos="100000">
                        <a:srgbClr val="0070C0"/>
                      </a:gs>
                      <a:gs pos="0">
                        <a:srgbClr val="1F497D">
                          <a:lumMod val="75000"/>
                        </a:srgbClr>
                      </a:gs>
                    </a:gsLst>
                    <a:lin ang="5400000" scaled="0"/>
                  </a:gradFill>
                  <a:latin typeface="+mj-ea"/>
                  <a:ea typeface="+mj-ea"/>
                  <a:cs typeface="Arial" panose="020B0604020202020204" pitchFamily="34" charset="0"/>
                </a:rPr>
                <a:t> 세부 목표</a:t>
              </a:r>
            </a:p>
          </p:txBody>
        </p: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A23D01B8-A225-46D9-B92E-4036E87A8A8C}"/>
                </a:ext>
              </a:extLst>
            </p:cNvPr>
            <p:cNvGrpSpPr/>
            <p:nvPr/>
          </p:nvGrpSpPr>
          <p:grpSpPr>
            <a:xfrm>
              <a:off x="393005" y="1077449"/>
              <a:ext cx="252000" cy="252000"/>
              <a:chOff x="562702" y="1095449"/>
              <a:chExt cx="252000" cy="252000"/>
            </a:xfrm>
          </p:grpSpPr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AF43DFA1-3A88-48BD-B243-15D0D827C3E2}"/>
                  </a:ext>
                </a:extLst>
              </p:cNvPr>
              <p:cNvSpPr/>
              <p:nvPr/>
            </p:nvSpPr>
            <p:spPr bwMode="auto">
              <a:xfrm>
                <a:off x="562702" y="1095449"/>
                <a:ext cx="252000" cy="252000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rgbClr val="2586F1"/>
                </a:solidFill>
                <a:round/>
                <a:headEnd/>
                <a:tailEnd/>
              </a:ln>
            </p:spPr>
            <p:txBody>
              <a:bodyPr wrap="none" rtlCol="0" anchor="ctr"/>
              <a:lstStyle/>
              <a:p>
                <a:pPr algn="ctr"/>
                <a:endParaRPr lang="ko-KR" altLang="en-US" b="1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10800000" scaled="0"/>
                  </a:gradFill>
                </a:endParaRPr>
              </a:p>
            </p:txBody>
          </p:sp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F4FB25EF-E323-4BE3-8AC8-54A6F98EA158}"/>
                  </a:ext>
                </a:extLst>
              </p:cNvPr>
              <p:cNvSpPr/>
              <p:nvPr/>
            </p:nvSpPr>
            <p:spPr bwMode="auto">
              <a:xfrm>
                <a:off x="616702" y="1149449"/>
                <a:ext cx="144000" cy="144000"/>
              </a:xfrm>
              <a:prstGeom prst="ellipse">
                <a:avLst/>
              </a:prstGeom>
              <a:solidFill>
                <a:srgbClr val="2586F1"/>
              </a:solidFill>
              <a:ln w="3175">
                <a:solidFill>
                  <a:srgbClr val="2586F1"/>
                </a:solidFill>
                <a:round/>
                <a:headEnd/>
                <a:tailEnd/>
              </a:ln>
            </p:spPr>
            <p:txBody>
              <a:bodyPr wrap="none" rtlCol="0" anchor="ctr"/>
              <a:lstStyle/>
              <a:p>
                <a:pPr algn="ctr"/>
                <a:endParaRPr lang="ko-KR" altLang="en-US" b="1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10800000" scaled="0"/>
                  </a:gradFill>
                </a:endParaRPr>
              </a:p>
            </p:txBody>
          </p:sp>
        </p:grp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AC26F868-5EA5-48D5-9544-801490CCA04E}"/>
              </a:ext>
            </a:extLst>
          </p:cNvPr>
          <p:cNvGrpSpPr>
            <a:grpSpLocks noChangeAspect="1"/>
          </p:cNvGrpSpPr>
          <p:nvPr/>
        </p:nvGrpSpPr>
        <p:grpSpPr>
          <a:xfrm>
            <a:off x="1043608" y="1077632"/>
            <a:ext cx="6529127" cy="2614396"/>
            <a:chOff x="-706082" y="2134160"/>
            <a:chExt cx="10496718" cy="4471330"/>
          </a:xfrm>
        </p:grpSpPr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E8F644DA-711F-4B43-97CC-7563A016DA5C}"/>
                </a:ext>
              </a:extLst>
            </p:cNvPr>
            <p:cNvSpPr/>
            <p:nvPr/>
          </p:nvSpPr>
          <p:spPr>
            <a:xfrm>
              <a:off x="2702084" y="2259964"/>
              <a:ext cx="3731323" cy="3731324"/>
            </a:xfrm>
            <a:prstGeom prst="ellipse">
              <a:avLst/>
            </a:prstGeom>
            <a:noFill/>
            <a:ln w="9525">
              <a:solidFill>
                <a:srgbClr val="5A78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spc="-20"/>
            </a:p>
          </p:txBody>
        </p:sp>
        <p:sp>
          <p:nvSpPr>
            <p:cNvPr id="31" name="도넛 15">
              <a:extLst>
                <a:ext uri="{FF2B5EF4-FFF2-40B4-BE49-F238E27FC236}">
                  <a16:creationId xmlns:a16="http://schemas.microsoft.com/office/drawing/2014/main" id="{837DBE0F-2BED-4FD2-83A7-30B15314E0D6}"/>
                </a:ext>
              </a:extLst>
            </p:cNvPr>
            <p:cNvSpPr/>
            <p:nvPr/>
          </p:nvSpPr>
          <p:spPr>
            <a:xfrm>
              <a:off x="3258510" y="2816391"/>
              <a:ext cx="2618473" cy="2618473"/>
            </a:xfrm>
            <a:prstGeom prst="donut">
              <a:avLst>
                <a:gd name="adj" fmla="val 10962"/>
              </a:avLst>
            </a:prstGeom>
            <a:gradFill flip="none" rotWithShape="1">
              <a:gsLst>
                <a:gs pos="0">
                  <a:srgbClr val="8396B3"/>
                </a:gs>
                <a:gs pos="100000">
                  <a:srgbClr val="93A4BD"/>
                </a:gs>
                <a:gs pos="68000">
                  <a:srgbClr val="0293CC"/>
                </a:gs>
                <a:gs pos="32000">
                  <a:srgbClr val="2D4D72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spc="-20">
                <a:solidFill>
                  <a:schemeClr val="tx1"/>
                </a:solidFill>
              </a:endParaRPr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ADA49E1D-5BA3-4BD4-A27C-83397D6C5C43}"/>
                </a:ext>
              </a:extLst>
            </p:cNvPr>
            <p:cNvSpPr/>
            <p:nvPr/>
          </p:nvSpPr>
          <p:spPr>
            <a:xfrm>
              <a:off x="4288778" y="2134160"/>
              <a:ext cx="479213" cy="479214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rgbClr val="2D4D72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spc="-20" dirty="0">
                  <a:solidFill>
                    <a:srgbClr val="2D4D7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endParaRPr lang="ko-KR" altLang="en-US" sz="800" b="1" spc="-20" dirty="0">
                <a:solidFill>
                  <a:srgbClr val="2D4D7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E19B3A2C-F4EA-4441-B568-ECA5D9AC0C88}"/>
                </a:ext>
              </a:extLst>
            </p:cNvPr>
            <p:cNvSpPr/>
            <p:nvPr/>
          </p:nvSpPr>
          <p:spPr>
            <a:xfrm>
              <a:off x="5756015" y="5188734"/>
              <a:ext cx="479213" cy="479213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rgbClr val="386DAC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spc="-20" dirty="0">
                  <a:solidFill>
                    <a:srgbClr val="386DA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  <a:endParaRPr lang="ko-KR" altLang="en-US" sz="1200" b="1" spc="-20" dirty="0">
                <a:solidFill>
                  <a:srgbClr val="386DAC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C79A1F16-7A0E-45A5-84B2-A9780B67E669}"/>
                </a:ext>
              </a:extLst>
            </p:cNvPr>
            <p:cNvSpPr/>
            <p:nvPr/>
          </p:nvSpPr>
          <p:spPr>
            <a:xfrm>
              <a:off x="2936053" y="5211413"/>
              <a:ext cx="479213" cy="479213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rgbClr val="386DAC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spc="-20" dirty="0">
                  <a:solidFill>
                    <a:srgbClr val="386DA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  <a:endParaRPr lang="ko-KR" altLang="en-US" sz="1200" b="1" spc="-20" dirty="0">
                <a:solidFill>
                  <a:srgbClr val="386DAC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BDCCC8E3-3AB0-4FB6-B118-BE5C54D8BCEA}"/>
                </a:ext>
              </a:extLst>
            </p:cNvPr>
            <p:cNvSpPr/>
            <p:nvPr/>
          </p:nvSpPr>
          <p:spPr>
            <a:xfrm>
              <a:off x="-439870" y="2216795"/>
              <a:ext cx="3469599" cy="842212"/>
            </a:xfrm>
            <a:prstGeom prst="rect">
              <a:avLst/>
            </a:prstGeom>
          </p:spPr>
          <p:txBody>
            <a:bodyPr wrap="square" lIns="0">
              <a:spAutoFit/>
            </a:bodyPr>
            <a:lstStyle/>
            <a:p>
              <a:pPr algn="r" fontAlgn="ctr"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1600" b="1" spc="-20" noProof="1">
                  <a:solidFill>
                    <a:srgbClr val="567090"/>
                  </a:solidFill>
                  <a:latin typeface="Arial" charset="0"/>
                </a:rPr>
                <a:t>이미지 검색</a:t>
              </a:r>
            </a:p>
            <a:p>
              <a:pPr algn="r" fontAlgn="ctr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1000" b="1" u="sng" spc="-20" noProof="1">
                  <a:latin typeface="Arial" charset="0"/>
                </a:rPr>
                <a:t>CNN</a:t>
              </a:r>
              <a:r>
                <a:rPr lang="ko-KR" altLang="en-US" sz="1000" b="1" u="sng" spc="-20" noProof="1">
                  <a:latin typeface="Arial" charset="0"/>
                </a:rPr>
                <a:t>을 통한 유사 이미지 검출</a:t>
              </a:r>
              <a:endParaRPr lang="en-US" altLang="ko-KR" sz="1000" b="1" spc="-40" dirty="0">
                <a:latin typeface="Arial" charset="0"/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84EA617B-BB77-4311-B13E-04EE9AA98BFD}"/>
                </a:ext>
              </a:extLst>
            </p:cNvPr>
            <p:cNvSpPr/>
            <p:nvPr/>
          </p:nvSpPr>
          <p:spPr>
            <a:xfrm>
              <a:off x="6151616" y="5250056"/>
              <a:ext cx="3639020" cy="1315954"/>
            </a:xfrm>
            <a:prstGeom prst="rect">
              <a:avLst/>
            </a:prstGeom>
          </p:spPr>
          <p:txBody>
            <a:bodyPr wrap="square" rIns="0">
              <a:spAutoFit/>
            </a:bodyPr>
            <a:lstStyle/>
            <a:p>
              <a:pPr fontAlgn="ctr"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1400" b="1" spc="-20" noProof="1">
                  <a:solidFill>
                    <a:srgbClr val="386DAC"/>
                  </a:solidFill>
                  <a:latin typeface="Arial" charset="0"/>
                </a:rPr>
                <a:t>오염된 이미지</a:t>
              </a:r>
              <a:endParaRPr lang="en-US" altLang="ko-KR" sz="1400" spc="-20" noProof="1">
                <a:solidFill>
                  <a:srgbClr val="386DAC"/>
                </a:solidFill>
                <a:latin typeface="Arial" charset="0"/>
              </a:endParaRPr>
            </a:p>
            <a:p>
              <a:pPr fontAlgn="ctr"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1000" b="1" u="sng" spc="-20" noProof="1">
                  <a:latin typeface="Arial" charset="0"/>
                </a:rPr>
                <a:t>상품이 가려져서 잘 보이지 않는 경우에서도 객체를 탐지할 수 있어야 함</a:t>
              </a:r>
              <a:r>
                <a:rPr lang="en-US" altLang="ko-KR" sz="1000" b="1" u="sng" spc="-20" noProof="1">
                  <a:latin typeface="Arial" charset="0"/>
                </a:rPr>
                <a:t>. </a:t>
              </a:r>
              <a:r>
                <a:rPr lang="ko-KR" altLang="en-US" sz="1000" b="1" u="sng" spc="-20" noProof="1">
                  <a:latin typeface="Arial" charset="0"/>
                </a:rPr>
                <a:t>또한 여러 물체 인식도 요구됨</a:t>
              </a:r>
              <a:endParaRPr lang="en-US" altLang="ko-KR" sz="1000" b="1" u="sng" spc="-30" dirty="0">
                <a:latin typeface="Arial" charset="0"/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0A8CC4C5-F84A-4A72-9735-A976F7C4BD0B}"/>
                </a:ext>
              </a:extLst>
            </p:cNvPr>
            <p:cNvSpPr/>
            <p:nvPr/>
          </p:nvSpPr>
          <p:spPr>
            <a:xfrm>
              <a:off x="-706082" y="5250056"/>
              <a:ext cx="3670572" cy="1355434"/>
            </a:xfrm>
            <a:prstGeom prst="rect">
              <a:avLst/>
            </a:prstGeom>
          </p:spPr>
          <p:txBody>
            <a:bodyPr wrap="square" lIns="0">
              <a:spAutoFit/>
            </a:bodyPr>
            <a:lstStyle/>
            <a:p>
              <a:pPr algn="r" fontAlgn="ctr"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1400" b="1" spc="-20" noProof="1">
                  <a:solidFill>
                    <a:srgbClr val="567090"/>
                  </a:solidFill>
                  <a:latin typeface="Arial" charset="0"/>
                </a:rPr>
                <a:t>이미지 내 메타정보 </a:t>
              </a:r>
              <a:r>
                <a:rPr lang="en-US" altLang="ko-KR" sz="1400" b="1" spc="-20" noProof="1">
                  <a:solidFill>
                    <a:srgbClr val="567090"/>
                  </a:solidFill>
                  <a:latin typeface="Arial" charset="0"/>
                </a:rPr>
                <a:t>tagging</a:t>
              </a:r>
              <a:endParaRPr lang="ko-KR" altLang="en-US" sz="1400" b="1" spc="-20" noProof="1">
                <a:solidFill>
                  <a:srgbClr val="567090"/>
                </a:solidFill>
                <a:latin typeface="Arial" charset="0"/>
              </a:endParaRPr>
            </a:p>
            <a:p>
              <a:pPr algn="r" fontAlgn="ctr"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1000" b="1" u="sng" spc="-20" dirty="0">
                  <a:latin typeface="Arial" charset="0"/>
                </a:rPr>
                <a:t>모델의 </a:t>
              </a:r>
              <a:r>
                <a:rPr lang="en-US" altLang="ko-KR" sz="1000" b="1" u="sng" spc="-20" dirty="0">
                  <a:latin typeface="Arial" charset="0"/>
                </a:rPr>
                <a:t>tagging </a:t>
              </a:r>
              <a:r>
                <a:rPr lang="ko-KR" altLang="en-US" sz="1000" b="1" u="sng" spc="-20" dirty="0">
                  <a:latin typeface="Arial" charset="0"/>
                </a:rPr>
                <a:t>결과와 기존 </a:t>
              </a:r>
              <a:r>
                <a:rPr lang="en-US" altLang="ko-KR" sz="1000" b="1" u="sng" spc="-20" dirty="0">
                  <a:latin typeface="Arial" charset="0"/>
                </a:rPr>
                <a:t>labeling </a:t>
              </a:r>
              <a:r>
                <a:rPr lang="ko-KR" altLang="en-US" sz="1000" b="1" u="sng" spc="-20" dirty="0">
                  <a:latin typeface="Arial" charset="0"/>
                </a:rPr>
                <a:t>결과를 비교하여 정확도를 측정하고 이를 최대화</a:t>
              </a:r>
              <a:endParaRPr lang="en-US" altLang="ko-KR" sz="1000" b="1" u="sng" spc="-20" dirty="0">
                <a:latin typeface="Arial" charset="0"/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AB433C57-61A0-4D87-B773-A9388930794E}"/>
                </a:ext>
              </a:extLst>
            </p:cNvPr>
            <p:cNvSpPr/>
            <p:nvPr/>
          </p:nvSpPr>
          <p:spPr>
            <a:xfrm>
              <a:off x="3272447" y="3744686"/>
              <a:ext cx="2456499" cy="89484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1400" b="1" spc="-20" noProof="1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charset="0"/>
                </a:rPr>
                <a:t>CNN</a:t>
              </a:r>
              <a:r>
                <a:rPr lang="ko-KR" altLang="en-US" sz="1400" b="1" spc="-20" noProof="1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charset="0"/>
                </a:rPr>
                <a:t>활용</a:t>
              </a:r>
              <a:endParaRPr lang="en-US" altLang="ko-KR" sz="1400" b="1" spc="-2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endParaRPr>
            </a:p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1400" b="1" spc="-20" noProof="1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charset="0"/>
                </a:rPr>
                <a:t> </a:t>
              </a:r>
              <a:r>
                <a:rPr lang="en-US" altLang="ko-KR" sz="1400" b="1" spc="-20" noProof="1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charset="0"/>
                </a:rPr>
                <a:t>tagging System</a:t>
              </a:r>
              <a:endParaRPr lang="en-US" altLang="ko-KR" sz="1400" spc="-2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endParaRPr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95C99D52-7A05-4E71-ADA7-47E604985A4F}"/>
              </a:ext>
            </a:extLst>
          </p:cNvPr>
          <p:cNvGrpSpPr/>
          <p:nvPr/>
        </p:nvGrpSpPr>
        <p:grpSpPr>
          <a:xfrm>
            <a:off x="315854" y="3865967"/>
            <a:ext cx="7459997" cy="400110"/>
            <a:chOff x="393005" y="1003394"/>
            <a:chExt cx="7459997" cy="400110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67F614F0-7BF0-4733-ADE4-9E67688D6432}"/>
                </a:ext>
              </a:extLst>
            </p:cNvPr>
            <p:cNvSpPr/>
            <p:nvPr/>
          </p:nvSpPr>
          <p:spPr>
            <a:xfrm>
              <a:off x="653002" y="1003394"/>
              <a:ext cx="720000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1330325">
                <a:spcAft>
                  <a:spcPts val="600"/>
                </a:spcAft>
                <a:buSzPct val="100000"/>
                <a:defRPr/>
              </a:pPr>
              <a:r>
                <a:rPr lang="ko-KR" altLang="en-US" sz="2000" b="1" kern="0" spc="-100" dirty="0">
                  <a:gradFill>
                    <a:gsLst>
                      <a:gs pos="100000">
                        <a:srgbClr val="0070C0"/>
                      </a:gs>
                      <a:gs pos="0">
                        <a:srgbClr val="1F497D">
                          <a:lumMod val="75000"/>
                        </a:srgbClr>
                      </a:gs>
                    </a:gsLst>
                    <a:lin ang="5400000" scaled="0"/>
                  </a:gradFill>
                  <a:latin typeface="+mj-ea"/>
                  <a:ea typeface="+mj-ea"/>
                  <a:cs typeface="Arial" panose="020B0604020202020204" pitchFamily="34" charset="0"/>
                </a:rPr>
                <a:t> 수행 계획</a:t>
              </a:r>
            </a:p>
          </p:txBody>
        </p:sp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BBA0D15B-9250-4039-BB34-25066044BF63}"/>
                </a:ext>
              </a:extLst>
            </p:cNvPr>
            <p:cNvGrpSpPr/>
            <p:nvPr/>
          </p:nvGrpSpPr>
          <p:grpSpPr>
            <a:xfrm>
              <a:off x="393005" y="1077449"/>
              <a:ext cx="252000" cy="252000"/>
              <a:chOff x="562702" y="1095449"/>
              <a:chExt cx="252000" cy="252000"/>
            </a:xfrm>
          </p:grpSpPr>
          <p:sp>
            <p:nvSpPr>
              <p:cNvPr id="49" name="타원 48">
                <a:extLst>
                  <a:ext uri="{FF2B5EF4-FFF2-40B4-BE49-F238E27FC236}">
                    <a16:creationId xmlns:a16="http://schemas.microsoft.com/office/drawing/2014/main" id="{A597B66D-224E-4EAD-AD7A-35BEEC1A7F07}"/>
                  </a:ext>
                </a:extLst>
              </p:cNvPr>
              <p:cNvSpPr/>
              <p:nvPr/>
            </p:nvSpPr>
            <p:spPr bwMode="auto">
              <a:xfrm>
                <a:off x="562702" y="1095449"/>
                <a:ext cx="252000" cy="252000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rgbClr val="2586F1"/>
                </a:solidFill>
                <a:round/>
                <a:headEnd/>
                <a:tailEnd/>
              </a:ln>
            </p:spPr>
            <p:txBody>
              <a:bodyPr wrap="none" rtlCol="0" anchor="ctr"/>
              <a:lstStyle/>
              <a:p>
                <a:pPr algn="ctr"/>
                <a:endParaRPr lang="ko-KR" altLang="en-US" b="1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10800000" scaled="0"/>
                  </a:gradFill>
                </a:endParaRPr>
              </a:p>
            </p:txBody>
          </p:sp>
          <p:sp>
            <p:nvSpPr>
              <p:cNvPr id="50" name="타원 49">
                <a:extLst>
                  <a:ext uri="{FF2B5EF4-FFF2-40B4-BE49-F238E27FC236}">
                    <a16:creationId xmlns:a16="http://schemas.microsoft.com/office/drawing/2014/main" id="{C7622C8E-DC35-4EF4-B1EB-C204F8648A21}"/>
                  </a:ext>
                </a:extLst>
              </p:cNvPr>
              <p:cNvSpPr/>
              <p:nvPr/>
            </p:nvSpPr>
            <p:spPr bwMode="auto">
              <a:xfrm>
                <a:off x="616702" y="1149449"/>
                <a:ext cx="144000" cy="144000"/>
              </a:xfrm>
              <a:prstGeom prst="ellipse">
                <a:avLst/>
              </a:prstGeom>
              <a:solidFill>
                <a:srgbClr val="2586F1"/>
              </a:solidFill>
              <a:ln w="3175">
                <a:solidFill>
                  <a:srgbClr val="2586F1"/>
                </a:solidFill>
                <a:round/>
                <a:headEnd/>
                <a:tailEnd/>
              </a:ln>
            </p:spPr>
            <p:txBody>
              <a:bodyPr wrap="none" rtlCol="0" anchor="ctr"/>
              <a:lstStyle/>
              <a:p>
                <a:pPr algn="ctr"/>
                <a:endParaRPr lang="ko-KR" altLang="en-US" b="1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10800000" scaled="0"/>
                  </a:gradFill>
                </a:endParaRPr>
              </a:p>
            </p:txBody>
          </p:sp>
        </p:grpSp>
      </p:grpSp>
      <p:sp>
        <p:nvSpPr>
          <p:cNvPr id="51" name="화살표: 갈매기형 수장 50">
            <a:extLst>
              <a:ext uri="{FF2B5EF4-FFF2-40B4-BE49-F238E27FC236}">
                <a16:creationId xmlns:a16="http://schemas.microsoft.com/office/drawing/2014/main" id="{ABBE69BB-B044-46BF-8CC6-F0656B005B8F}"/>
              </a:ext>
            </a:extLst>
          </p:cNvPr>
          <p:cNvSpPr/>
          <p:nvPr/>
        </p:nvSpPr>
        <p:spPr>
          <a:xfrm>
            <a:off x="176651" y="4355578"/>
            <a:ext cx="1731053" cy="400110"/>
          </a:xfrm>
          <a:prstGeom prst="chevron">
            <a:avLst/>
          </a:prstGeom>
          <a:gradFill>
            <a:gsLst>
              <a:gs pos="0">
                <a:srgbClr val="046583"/>
              </a:gs>
              <a:gs pos="100000">
                <a:srgbClr val="102345"/>
              </a:gs>
            </a:gsLst>
            <a:lin ang="5400000" scaled="1"/>
          </a:gra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pc="-60" dirty="0">
                <a:solidFill>
                  <a:schemeClr val="bg1"/>
                </a:solidFill>
                <a:latin typeface="+mj-ea"/>
                <a:ea typeface="+mj-ea"/>
              </a:rPr>
              <a:t>파이썬 노트북에 이미지 로드</a:t>
            </a:r>
          </a:p>
        </p:txBody>
      </p:sp>
      <p:sp>
        <p:nvSpPr>
          <p:cNvPr id="55" name="화살표: 갈매기형 수장 54">
            <a:extLst>
              <a:ext uri="{FF2B5EF4-FFF2-40B4-BE49-F238E27FC236}">
                <a16:creationId xmlns:a16="http://schemas.microsoft.com/office/drawing/2014/main" id="{1FF5947F-9B35-47EC-94F4-994167A0053B}"/>
              </a:ext>
            </a:extLst>
          </p:cNvPr>
          <p:cNvSpPr/>
          <p:nvPr/>
        </p:nvSpPr>
        <p:spPr>
          <a:xfrm>
            <a:off x="1907704" y="4355578"/>
            <a:ext cx="1731053" cy="400110"/>
          </a:xfrm>
          <a:prstGeom prst="chevron">
            <a:avLst/>
          </a:prstGeom>
          <a:gradFill>
            <a:gsLst>
              <a:gs pos="0">
                <a:srgbClr val="046583"/>
              </a:gs>
              <a:gs pos="100000">
                <a:srgbClr val="102345"/>
              </a:gs>
            </a:gsLst>
            <a:lin ang="5400000" scaled="1"/>
          </a:gra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60" dirty="0">
                <a:solidFill>
                  <a:schemeClr val="bg1"/>
                </a:solidFill>
                <a:latin typeface="+mj-ea"/>
                <a:ea typeface="+mj-ea"/>
              </a:rPr>
              <a:t>Raw </a:t>
            </a:r>
            <a:r>
              <a:rPr lang="ko-KR" altLang="en-US" sz="1100" b="1" spc="-60" dirty="0">
                <a:solidFill>
                  <a:schemeClr val="bg1"/>
                </a:solidFill>
                <a:latin typeface="+mj-ea"/>
                <a:ea typeface="+mj-ea"/>
              </a:rPr>
              <a:t>데이터셋 생성</a:t>
            </a:r>
          </a:p>
        </p:txBody>
      </p:sp>
      <p:sp>
        <p:nvSpPr>
          <p:cNvPr id="56" name="화살표: 갈매기형 수장 55">
            <a:extLst>
              <a:ext uri="{FF2B5EF4-FFF2-40B4-BE49-F238E27FC236}">
                <a16:creationId xmlns:a16="http://schemas.microsoft.com/office/drawing/2014/main" id="{83B9522F-D528-4280-B7F0-0AE5CE00FB95}"/>
              </a:ext>
            </a:extLst>
          </p:cNvPr>
          <p:cNvSpPr/>
          <p:nvPr/>
        </p:nvSpPr>
        <p:spPr>
          <a:xfrm>
            <a:off x="3609035" y="4355578"/>
            <a:ext cx="1731053" cy="400110"/>
          </a:xfrm>
          <a:prstGeom prst="chevron">
            <a:avLst/>
          </a:prstGeom>
          <a:gradFill>
            <a:gsLst>
              <a:gs pos="0">
                <a:srgbClr val="046583"/>
              </a:gs>
              <a:gs pos="100000">
                <a:srgbClr val="102345"/>
              </a:gs>
            </a:gsLst>
            <a:lin ang="5400000" scaled="1"/>
          </a:gra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spc="-60" dirty="0">
                <a:solidFill>
                  <a:schemeClr val="bg1"/>
                </a:solidFill>
                <a:latin typeface="+mj-ea"/>
                <a:ea typeface="+mj-ea"/>
              </a:rPr>
              <a:t>Raw</a:t>
            </a:r>
            <a:r>
              <a:rPr lang="ko-KR" altLang="en-US" sz="1200" b="1" spc="-60" dirty="0">
                <a:solidFill>
                  <a:schemeClr val="bg1"/>
                </a:solidFill>
                <a:latin typeface="+mj-ea"/>
                <a:ea typeface="+mj-ea"/>
              </a:rPr>
              <a:t> 데이터셋 분석 및 </a:t>
            </a:r>
            <a:r>
              <a:rPr lang="ko-KR" altLang="en-US" sz="1200" b="1" spc="-60" dirty="0" err="1">
                <a:solidFill>
                  <a:schemeClr val="bg1"/>
                </a:solidFill>
                <a:latin typeface="+mj-ea"/>
                <a:ea typeface="+mj-ea"/>
              </a:rPr>
              <a:t>전처리</a:t>
            </a:r>
            <a:endParaRPr lang="ko-KR" altLang="en-US" sz="1200" b="1" spc="-6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57" name="화살표: 갈매기형 수장 56">
            <a:extLst>
              <a:ext uri="{FF2B5EF4-FFF2-40B4-BE49-F238E27FC236}">
                <a16:creationId xmlns:a16="http://schemas.microsoft.com/office/drawing/2014/main" id="{D5F9A22A-3A32-42DB-A6E2-89B505549C2C}"/>
              </a:ext>
            </a:extLst>
          </p:cNvPr>
          <p:cNvSpPr/>
          <p:nvPr/>
        </p:nvSpPr>
        <p:spPr>
          <a:xfrm>
            <a:off x="5309206" y="4355578"/>
            <a:ext cx="1731053" cy="400110"/>
          </a:xfrm>
          <a:prstGeom prst="chevron">
            <a:avLst/>
          </a:prstGeom>
          <a:gradFill>
            <a:gsLst>
              <a:gs pos="0">
                <a:srgbClr val="046583"/>
              </a:gs>
              <a:gs pos="100000">
                <a:srgbClr val="102345"/>
              </a:gs>
            </a:gsLst>
            <a:lin ang="5400000" scaled="1"/>
          </a:gra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spc="-60" dirty="0">
                <a:solidFill>
                  <a:schemeClr val="bg1"/>
                </a:solidFill>
                <a:latin typeface="+mj-ea"/>
                <a:ea typeface="+mj-ea"/>
              </a:rPr>
              <a:t>CNN</a:t>
            </a:r>
            <a:r>
              <a:rPr lang="ko-KR" altLang="en-US" sz="1200" b="1" spc="-60" dirty="0">
                <a:solidFill>
                  <a:schemeClr val="bg1"/>
                </a:solidFill>
                <a:latin typeface="+mj-ea"/>
                <a:ea typeface="+mj-ea"/>
              </a:rPr>
              <a:t> 모델 프로토타입 구현 </a:t>
            </a:r>
          </a:p>
        </p:txBody>
      </p:sp>
      <p:sp>
        <p:nvSpPr>
          <p:cNvPr id="58" name="화살표: 갈매기형 수장 57">
            <a:extLst>
              <a:ext uri="{FF2B5EF4-FFF2-40B4-BE49-F238E27FC236}">
                <a16:creationId xmlns:a16="http://schemas.microsoft.com/office/drawing/2014/main" id="{D3A7EEAC-FA0A-4846-A0F9-3C51CFD1BCEA}"/>
              </a:ext>
            </a:extLst>
          </p:cNvPr>
          <p:cNvSpPr/>
          <p:nvPr/>
        </p:nvSpPr>
        <p:spPr>
          <a:xfrm>
            <a:off x="7040259" y="4355578"/>
            <a:ext cx="1731053" cy="400110"/>
          </a:xfrm>
          <a:prstGeom prst="chevron">
            <a:avLst/>
          </a:prstGeom>
          <a:gradFill>
            <a:gsLst>
              <a:gs pos="0">
                <a:srgbClr val="046583"/>
              </a:gs>
              <a:gs pos="100000">
                <a:srgbClr val="102345"/>
              </a:gs>
            </a:gsLst>
            <a:lin ang="5400000" scaled="1"/>
          </a:gra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60" dirty="0">
                <a:solidFill>
                  <a:schemeClr val="bg1"/>
                </a:solidFill>
                <a:latin typeface="+mj-ea"/>
                <a:ea typeface="+mj-ea"/>
              </a:rPr>
              <a:t>Tagging</a:t>
            </a:r>
            <a:r>
              <a:rPr lang="ko-KR" altLang="en-US" sz="1100" b="1" spc="-60" dirty="0">
                <a:solidFill>
                  <a:schemeClr val="bg1"/>
                </a:solidFill>
                <a:latin typeface="+mj-ea"/>
                <a:ea typeface="+mj-ea"/>
              </a:rPr>
              <a:t> 및 유사 이미지 도출테스트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D46A2C5C-814D-4815-A444-4A5B5211840D}"/>
              </a:ext>
            </a:extLst>
          </p:cNvPr>
          <p:cNvSpPr/>
          <p:nvPr/>
        </p:nvSpPr>
        <p:spPr>
          <a:xfrm>
            <a:off x="176651" y="4922051"/>
            <a:ext cx="1587037" cy="738664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tIns="0" anchor="t">
            <a:spAutoFit/>
          </a:bodyPr>
          <a:lstStyle/>
          <a:p>
            <a:pPr fontAlgn="ctr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000" b="1" spc="-100" noProof="1">
                <a:solidFill>
                  <a:prstClr val="black">
                    <a:lumMod val="85000"/>
                    <a:lumOff val="15000"/>
                  </a:prstClr>
                </a:solidFill>
                <a:latin typeface="Arial" charset="0"/>
              </a:rPr>
              <a:t>절대 경로로 제공 받은 이미지 학습 데이터 </a:t>
            </a:r>
            <a:r>
              <a:rPr lang="en-US" altLang="ko-KR" sz="1000" b="1" spc="-100" noProof="1">
                <a:solidFill>
                  <a:prstClr val="black">
                    <a:lumMod val="85000"/>
                    <a:lumOff val="15000"/>
                  </a:prstClr>
                </a:solidFill>
                <a:latin typeface="Arial" charset="0"/>
              </a:rPr>
              <a:t>url</a:t>
            </a:r>
            <a:r>
              <a:rPr lang="ko-KR" altLang="en-US" sz="1000" b="1" spc="-100" noProof="1">
                <a:solidFill>
                  <a:prstClr val="black">
                    <a:lumMod val="85000"/>
                    <a:lumOff val="15000"/>
                  </a:prstClr>
                </a:solidFill>
                <a:latin typeface="Arial" charset="0"/>
              </a:rPr>
              <a:t>를 파싱해서 파이썬 노트북에 로드</a:t>
            </a:r>
            <a:endParaRPr lang="en-US" altLang="ko-KR" sz="1000" b="1" spc="-100" noProof="1">
              <a:solidFill>
                <a:prstClr val="black">
                  <a:lumMod val="85000"/>
                  <a:lumOff val="15000"/>
                </a:prstClr>
              </a:solidFill>
              <a:latin typeface="Arial" charset="0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0F85E6E8-D3E5-4468-AE24-7BDA58A23E0C}"/>
              </a:ext>
            </a:extLst>
          </p:cNvPr>
          <p:cNvSpPr/>
          <p:nvPr/>
        </p:nvSpPr>
        <p:spPr>
          <a:xfrm>
            <a:off x="1896368" y="4919244"/>
            <a:ext cx="1587037" cy="738664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tIns="0" anchor="t">
            <a:spAutoFit/>
          </a:bodyPr>
          <a:lstStyle/>
          <a:p>
            <a:pPr fontAlgn="ctr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000" b="1" spc="-100" noProof="1">
                <a:solidFill>
                  <a:prstClr val="black">
                    <a:lumMod val="85000"/>
                    <a:lumOff val="15000"/>
                  </a:prstClr>
                </a:solidFill>
                <a:latin typeface="Arial" charset="0"/>
              </a:rPr>
              <a:t>로드된 이미지를 기반으로 전처리되지 않은 </a:t>
            </a:r>
            <a:r>
              <a:rPr lang="en-US" altLang="ko-KR" sz="1000" b="1" spc="-100" noProof="1">
                <a:solidFill>
                  <a:prstClr val="black">
                    <a:lumMod val="85000"/>
                    <a:lumOff val="15000"/>
                  </a:prstClr>
                </a:solidFill>
                <a:latin typeface="Arial" charset="0"/>
              </a:rPr>
              <a:t>raw</a:t>
            </a:r>
            <a:r>
              <a:rPr lang="ko-KR" altLang="en-US" sz="1000" b="1" spc="-100" noProof="1">
                <a:solidFill>
                  <a:prstClr val="black">
                    <a:lumMod val="85000"/>
                    <a:lumOff val="15000"/>
                  </a:prstClr>
                </a:solidFill>
                <a:latin typeface="Arial" charset="0"/>
              </a:rPr>
              <a:t> 데이터셋 생성</a:t>
            </a:r>
            <a:endParaRPr lang="en-US" altLang="ko-KR" sz="1000" b="1" spc="-100" noProof="1">
              <a:solidFill>
                <a:prstClr val="black">
                  <a:lumMod val="85000"/>
                  <a:lumOff val="15000"/>
                </a:prstClr>
              </a:solidFill>
              <a:latin typeface="Arial" charset="0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A4E7ED2F-044F-488D-830E-A027E2EE4C04}"/>
              </a:ext>
            </a:extLst>
          </p:cNvPr>
          <p:cNvSpPr/>
          <p:nvPr/>
        </p:nvSpPr>
        <p:spPr>
          <a:xfrm>
            <a:off x="3612392" y="4919244"/>
            <a:ext cx="1587037" cy="738664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tIns="0" anchor="t">
            <a:spAutoFit/>
          </a:bodyPr>
          <a:lstStyle/>
          <a:p>
            <a:pPr fontAlgn="ctr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000" b="1" spc="-100" noProof="1">
                <a:solidFill>
                  <a:prstClr val="black">
                    <a:lumMod val="85000"/>
                    <a:lumOff val="15000"/>
                  </a:prstClr>
                </a:solidFill>
                <a:latin typeface="Arial" charset="0"/>
              </a:rPr>
              <a:t>Raw </a:t>
            </a:r>
            <a:r>
              <a:rPr lang="ko-KR" altLang="en-US" sz="1000" b="1" spc="-100" noProof="1">
                <a:solidFill>
                  <a:prstClr val="black">
                    <a:lumMod val="85000"/>
                    <a:lumOff val="15000"/>
                  </a:prstClr>
                </a:solidFill>
                <a:latin typeface="Arial" charset="0"/>
              </a:rPr>
              <a:t>데이터의 특징을 분석하여 </a:t>
            </a:r>
            <a:r>
              <a:rPr lang="en-US" altLang="ko-KR" sz="1000" b="1" spc="-100" noProof="1">
                <a:solidFill>
                  <a:prstClr val="black">
                    <a:lumMod val="85000"/>
                    <a:lumOff val="15000"/>
                  </a:prstClr>
                </a:solidFill>
                <a:latin typeface="Arial" charset="0"/>
              </a:rPr>
              <a:t>feature</a:t>
            </a:r>
            <a:r>
              <a:rPr lang="ko-KR" altLang="en-US" sz="1000" b="1" spc="-100" noProof="1">
                <a:solidFill>
                  <a:prstClr val="black">
                    <a:lumMod val="85000"/>
                    <a:lumOff val="15000"/>
                  </a:prstClr>
                </a:solidFill>
                <a:latin typeface="Arial" charset="0"/>
              </a:rPr>
              <a:t>를 뽑아내고 전처리</a:t>
            </a:r>
            <a:endParaRPr lang="en-US" altLang="ko-KR" sz="1000" b="1" spc="-100" noProof="1">
              <a:solidFill>
                <a:prstClr val="black">
                  <a:lumMod val="85000"/>
                  <a:lumOff val="15000"/>
                </a:prstClr>
              </a:solidFill>
              <a:latin typeface="Arial" charset="0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74FD1590-9D41-4A8D-A01E-3DB1D26E8BE7}"/>
              </a:ext>
            </a:extLst>
          </p:cNvPr>
          <p:cNvSpPr/>
          <p:nvPr/>
        </p:nvSpPr>
        <p:spPr>
          <a:xfrm>
            <a:off x="5309206" y="4918040"/>
            <a:ext cx="1587037" cy="507831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tIns="0" anchor="t">
            <a:spAutoFit/>
          </a:bodyPr>
          <a:lstStyle/>
          <a:p>
            <a:pPr fontAlgn="ctr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000" b="1" spc="-100" noProof="1">
                <a:solidFill>
                  <a:prstClr val="black">
                    <a:lumMod val="85000"/>
                    <a:lumOff val="15000"/>
                  </a:prstClr>
                </a:solidFill>
                <a:latin typeface="Arial" charset="0"/>
              </a:rPr>
              <a:t>가장 효과적인 </a:t>
            </a:r>
            <a:r>
              <a:rPr lang="en-US" altLang="ko-KR" sz="1000" b="1" spc="-100" noProof="1">
                <a:solidFill>
                  <a:prstClr val="black">
                    <a:lumMod val="85000"/>
                    <a:lumOff val="15000"/>
                  </a:prstClr>
                </a:solidFill>
                <a:latin typeface="Arial" charset="0"/>
              </a:rPr>
              <a:t>CNN </a:t>
            </a:r>
            <a:r>
              <a:rPr lang="ko-KR" altLang="en-US" sz="1000" b="1" spc="-100" noProof="1">
                <a:solidFill>
                  <a:prstClr val="black">
                    <a:lumMod val="85000"/>
                    <a:lumOff val="15000"/>
                  </a:prstClr>
                </a:solidFill>
                <a:latin typeface="Arial" charset="0"/>
              </a:rPr>
              <a:t>모델을 찾아 프로토타입을 구현 </a:t>
            </a:r>
            <a:endParaRPr lang="en-US" altLang="ko-KR" sz="1000" b="1" spc="-100" noProof="1">
              <a:solidFill>
                <a:prstClr val="black">
                  <a:lumMod val="85000"/>
                  <a:lumOff val="15000"/>
                </a:prstClr>
              </a:solidFill>
              <a:latin typeface="Arial" charset="0"/>
            </a:endParaRPr>
          </a:p>
        </p:txBody>
      </p:sp>
      <p:sp>
        <p:nvSpPr>
          <p:cNvPr id="3" name="화살표: 아래로 구부러짐 2">
            <a:extLst>
              <a:ext uri="{FF2B5EF4-FFF2-40B4-BE49-F238E27FC236}">
                <a16:creationId xmlns:a16="http://schemas.microsoft.com/office/drawing/2014/main" id="{DC4D80DF-698E-48B7-99F0-DC858A094CED}"/>
              </a:ext>
            </a:extLst>
          </p:cNvPr>
          <p:cNvSpPr/>
          <p:nvPr/>
        </p:nvSpPr>
        <p:spPr>
          <a:xfrm flipH="1">
            <a:off x="6351099" y="3675224"/>
            <a:ext cx="1368152" cy="650779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19ED48E8-FE13-4D64-AF6C-E3075655F746}"/>
              </a:ext>
            </a:extLst>
          </p:cNvPr>
          <p:cNvSpPr/>
          <p:nvPr/>
        </p:nvSpPr>
        <p:spPr>
          <a:xfrm>
            <a:off x="7025230" y="4926570"/>
            <a:ext cx="1587037" cy="507831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tIns="0" anchor="t">
            <a:spAutoFit/>
          </a:bodyPr>
          <a:lstStyle/>
          <a:p>
            <a:pPr fontAlgn="ctr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000" b="1" spc="-100" noProof="1">
                <a:solidFill>
                  <a:prstClr val="black">
                    <a:lumMod val="85000"/>
                    <a:lumOff val="15000"/>
                  </a:prstClr>
                </a:solidFill>
                <a:latin typeface="Arial" charset="0"/>
              </a:rPr>
              <a:t>테스트 수행 후 정확도를 측정하고 프로토타입 고도화</a:t>
            </a:r>
            <a:endParaRPr lang="en-US" altLang="ko-KR" sz="1000" b="1" spc="-100" noProof="1">
              <a:solidFill>
                <a:prstClr val="black">
                  <a:lumMod val="85000"/>
                  <a:lumOff val="15000"/>
                </a:prstClr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34352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>
                <a:latin typeface="+mj-ea"/>
              </a:rPr>
              <a:t>03 </a:t>
            </a:r>
            <a:r>
              <a:rPr lang="ko-KR" altLang="en-US" dirty="0">
                <a:latin typeface="+mj-ea"/>
              </a:rPr>
              <a:t>기대효과</a:t>
            </a:r>
            <a:endParaRPr lang="ko-KR" altLang="en-US" b="1" dirty="0">
              <a:latin typeface="+mj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[</a:t>
            </a:r>
            <a:fld id="{0D53B12E-C58E-4C73-B190-FC202CF6ED9D}" type="slidenum">
              <a:rPr lang="ko-KR" altLang="en-US" smtClean="0"/>
              <a:pPr/>
              <a:t>5</a:t>
            </a:fld>
            <a:r>
              <a:rPr lang="en-US" altLang="ko-KR"/>
              <a:t>/17]</a:t>
            </a:r>
            <a:endParaRPr lang="ko-KR" altLang="en-US"/>
          </a:p>
        </p:txBody>
      </p:sp>
      <p:sp>
        <p:nvSpPr>
          <p:cNvPr id="8" name="부제목 2"/>
          <p:cNvSpPr txBox="1">
            <a:spLocks/>
          </p:cNvSpPr>
          <p:nvPr/>
        </p:nvSpPr>
        <p:spPr>
          <a:xfrm>
            <a:off x="323851" y="836712"/>
            <a:ext cx="8496299" cy="288032"/>
          </a:xfrm>
          <a:prstGeom prst="rect">
            <a:avLst/>
          </a:prstGeom>
        </p:spPr>
        <p:txBody>
          <a:bodyPr wrap="square" lIns="0" tIns="0" rIns="0" bIns="0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800" b="1" kern="1200" spc="-2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A0E7817E-B008-43CE-9B29-731636527225}"/>
              </a:ext>
            </a:extLst>
          </p:cNvPr>
          <p:cNvGrpSpPr/>
          <p:nvPr/>
        </p:nvGrpSpPr>
        <p:grpSpPr>
          <a:xfrm>
            <a:off x="315854" y="805577"/>
            <a:ext cx="7459997" cy="400110"/>
            <a:chOff x="393005" y="1003394"/>
            <a:chExt cx="7459997" cy="40011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064DB66-3922-448C-AEA3-7C5DDE527A33}"/>
                </a:ext>
              </a:extLst>
            </p:cNvPr>
            <p:cNvSpPr/>
            <p:nvPr/>
          </p:nvSpPr>
          <p:spPr>
            <a:xfrm>
              <a:off x="653002" y="1003394"/>
              <a:ext cx="720000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1330325">
                <a:spcAft>
                  <a:spcPts val="600"/>
                </a:spcAft>
                <a:buSzPct val="100000"/>
                <a:defRPr/>
              </a:pPr>
              <a:r>
                <a:rPr lang="ko-KR" altLang="en-US" sz="2000" b="1" kern="0" spc="-100" dirty="0">
                  <a:gradFill>
                    <a:gsLst>
                      <a:gs pos="100000">
                        <a:srgbClr val="0070C0"/>
                      </a:gs>
                      <a:gs pos="0">
                        <a:srgbClr val="1F497D">
                          <a:lumMod val="75000"/>
                        </a:srgbClr>
                      </a:gs>
                    </a:gsLst>
                    <a:lin ang="5400000" scaled="0"/>
                  </a:gradFill>
                  <a:latin typeface="+mj-ea"/>
                  <a:ea typeface="+mj-ea"/>
                  <a:cs typeface="Arial" panose="020B0604020202020204" pitchFamily="34" charset="0"/>
                </a:rPr>
                <a:t> 예상 기대 효과</a:t>
              </a:r>
            </a:p>
          </p:txBody>
        </p: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A23D01B8-A225-46D9-B92E-4036E87A8A8C}"/>
                </a:ext>
              </a:extLst>
            </p:cNvPr>
            <p:cNvGrpSpPr/>
            <p:nvPr/>
          </p:nvGrpSpPr>
          <p:grpSpPr>
            <a:xfrm>
              <a:off x="393005" y="1077449"/>
              <a:ext cx="252000" cy="252000"/>
              <a:chOff x="562702" y="1095449"/>
              <a:chExt cx="252000" cy="252000"/>
            </a:xfrm>
          </p:grpSpPr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AF43DFA1-3A88-48BD-B243-15D0D827C3E2}"/>
                  </a:ext>
                </a:extLst>
              </p:cNvPr>
              <p:cNvSpPr/>
              <p:nvPr/>
            </p:nvSpPr>
            <p:spPr bwMode="auto">
              <a:xfrm>
                <a:off x="562702" y="1095449"/>
                <a:ext cx="252000" cy="252000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rgbClr val="2586F1"/>
                </a:solidFill>
                <a:round/>
                <a:headEnd/>
                <a:tailEnd/>
              </a:ln>
            </p:spPr>
            <p:txBody>
              <a:bodyPr wrap="none" rtlCol="0" anchor="ctr"/>
              <a:lstStyle/>
              <a:p>
                <a:pPr algn="ctr"/>
                <a:endParaRPr lang="ko-KR" altLang="en-US" b="1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10800000" scaled="0"/>
                  </a:gradFill>
                </a:endParaRPr>
              </a:p>
            </p:txBody>
          </p:sp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F4FB25EF-E323-4BE3-8AC8-54A6F98EA158}"/>
                  </a:ext>
                </a:extLst>
              </p:cNvPr>
              <p:cNvSpPr/>
              <p:nvPr/>
            </p:nvSpPr>
            <p:spPr bwMode="auto">
              <a:xfrm>
                <a:off x="616702" y="1149449"/>
                <a:ext cx="144000" cy="144000"/>
              </a:xfrm>
              <a:prstGeom prst="ellipse">
                <a:avLst/>
              </a:prstGeom>
              <a:solidFill>
                <a:srgbClr val="2586F1"/>
              </a:solidFill>
              <a:ln w="3175">
                <a:solidFill>
                  <a:srgbClr val="2586F1"/>
                </a:solidFill>
                <a:round/>
                <a:headEnd/>
                <a:tailEnd/>
              </a:ln>
            </p:spPr>
            <p:txBody>
              <a:bodyPr wrap="none" rtlCol="0" anchor="ctr"/>
              <a:lstStyle/>
              <a:p>
                <a:pPr algn="ctr"/>
                <a:endParaRPr lang="ko-KR" altLang="en-US" b="1" dirty="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10800000" scaled="0"/>
                  </a:gradFill>
                </a:endParaRPr>
              </a:p>
            </p:txBody>
          </p:sp>
        </p:grp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324E7AA1-C63A-4366-823A-743265ED2AD4}"/>
              </a:ext>
            </a:extLst>
          </p:cNvPr>
          <p:cNvGrpSpPr/>
          <p:nvPr/>
        </p:nvGrpSpPr>
        <p:grpSpPr>
          <a:xfrm>
            <a:off x="3635896" y="1815825"/>
            <a:ext cx="1872208" cy="2399721"/>
            <a:chOff x="993045" y="1286566"/>
            <a:chExt cx="1872208" cy="2399721"/>
          </a:xfrm>
        </p:grpSpPr>
        <p:sp>
          <p:nvSpPr>
            <p:cNvPr id="38" name="AutoShape 7">
              <a:extLst>
                <a:ext uri="{FF2B5EF4-FFF2-40B4-BE49-F238E27FC236}">
                  <a16:creationId xmlns:a16="http://schemas.microsoft.com/office/drawing/2014/main" id="{85B88365-AB79-4C9D-9673-9885BBFA5C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3045" y="1286566"/>
              <a:ext cx="1872208" cy="615091"/>
            </a:xfrm>
            <a:prstGeom prst="roundRect">
              <a:avLst>
                <a:gd name="adj" fmla="val 0"/>
              </a:avLst>
            </a:prstGeom>
            <a:solidFill>
              <a:srgbClr val="046583"/>
            </a:solidFill>
            <a:ln>
              <a:solidFill>
                <a:schemeClr val="tx1"/>
              </a:solidFill>
              <a:headEnd/>
              <a:tailEnd/>
            </a:ln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square" lIns="0" tIns="0" rIns="0" bIns="0" anchor="ctr">
              <a:noAutofit/>
            </a:bodyPr>
            <a:lstStyle/>
            <a:p>
              <a:pPr algn="ctr" fontAlgn="base"/>
              <a:r>
                <a:rPr lang="ko-KR" altLang="en-US" sz="1200" b="1" spc="-60" dirty="0">
                  <a:latin typeface="+mj-ea"/>
                  <a:ea typeface="+mj-ea"/>
                </a:rPr>
                <a:t>편리하고 명확한 </a:t>
              </a:r>
              <a:endParaRPr lang="en-US" altLang="ko-KR" sz="1200" b="1" spc="-60" dirty="0">
                <a:latin typeface="+mj-ea"/>
                <a:ea typeface="+mj-ea"/>
              </a:endParaRPr>
            </a:p>
            <a:p>
              <a:pPr algn="ctr" fontAlgn="base"/>
              <a:r>
                <a:rPr lang="ko-KR" altLang="en-US" sz="1200" b="1" spc="-60" dirty="0">
                  <a:latin typeface="+mj-ea"/>
                  <a:ea typeface="+mj-ea"/>
                </a:rPr>
                <a:t>상품 검색 가능</a:t>
              </a:r>
            </a:p>
          </p:txBody>
        </p:sp>
        <p:sp>
          <p:nvSpPr>
            <p:cNvPr id="40" name="AutoShape 7">
              <a:extLst>
                <a:ext uri="{FF2B5EF4-FFF2-40B4-BE49-F238E27FC236}">
                  <a16:creationId xmlns:a16="http://schemas.microsoft.com/office/drawing/2014/main" id="{845777C2-2C83-4069-828D-3CE0D65733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3045" y="1896151"/>
              <a:ext cx="1872208" cy="1790136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solidFill>
                <a:schemeClr val="accent1">
                  <a:lumMod val="50000"/>
                </a:schemeClr>
              </a:solidFill>
              <a:headEnd/>
              <a:tailEnd/>
            </a:ln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square" lIns="0" tIns="0" rIns="0" bIns="0" anchor="t">
              <a:noAutofit/>
            </a:bodyPr>
            <a:lstStyle/>
            <a:p>
              <a:pPr marL="263525" indent="-171450" fontAlgn="base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ko-KR" altLang="en-US" sz="1000" b="1" u="sng" spc="-60" dirty="0">
                  <a:solidFill>
                    <a:schemeClr val="tx1"/>
                  </a:solidFill>
                  <a:latin typeface="+mj-ea"/>
                  <a:ea typeface="+mj-ea"/>
                </a:rPr>
                <a:t>텍스트로 검색하는 건 표현의 한계 존재</a:t>
              </a:r>
              <a:br>
                <a:rPr lang="en-US" altLang="ko-KR" sz="1000" b="1" u="sng" spc="-60" dirty="0">
                  <a:solidFill>
                    <a:schemeClr val="tx1"/>
                  </a:solidFill>
                  <a:latin typeface="+mj-ea"/>
                  <a:ea typeface="+mj-ea"/>
                </a:rPr>
              </a:br>
              <a:endParaRPr lang="en-US" altLang="ko-KR" sz="1000" b="1" u="sng" spc="-60" dirty="0">
                <a:solidFill>
                  <a:schemeClr val="tx1"/>
                </a:solidFill>
                <a:latin typeface="+mj-ea"/>
                <a:ea typeface="+mj-ea"/>
              </a:endParaRPr>
            </a:p>
            <a:p>
              <a:pPr marL="263525" indent="-171450" fontAlgn="base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ko-KR" altLang="en-US" sz="1000" b="1" u="sng" spc="-60" dirty="0">
                  <a:solidFill>
                    <a:schemeClr val="tx1"/>
                  </a:solidFill>
                  <a:latin typeface="+mj-ea"/>
                  <a:ea typeface="+mj-ea"/>
                </a:rPr>
                <a:t>이미지 검색으로 더 넓은 범위를</a:t>
              </a:r>
              <a:r>
                <a:rPr lang="en-US" altLang="ko-KR" sz="1000" b="1" u="sng" spc="-60" dirty="0">
                  <a:solidFill>
                    <a:schemeClr val="tx1"/>
                  </a:solidFill>
                  <a:latin typeface="+mj-ea"/>
                  <a:ea typeface="+mj-ea"/>
                </a:rPr>
                <a:t>, </a:t>
              </a:r>
              <a:r>
                <a:rPr lang="ko-KR" altLang="en-US" sz="1000" b="1" u="sng" spc="-60" dirty="0">
                  <a:solidFill>
                    <a:schemeClr val="tx1"/>
                  </a:solidFill>
                  <a:latin typeface="+mj-ea"/>
                  <a:ea typeface="+mj-ea"/>
                </a:rPr>
                <a:t>더 정확하게 표현</a:t>
              </a: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78510BE4-2194-4A48-B4AB-ED525B8E7628}"/>
              </a:ext>
            </a:extLst>
          </p:cNvPr>
          <p:cNvGrpSpPr/>
          <p:nvPr/>
        </p:nvGrpSpPr>
        <p:grpSpPr>
          <a:xfrm>
            <a:off x="755576" y="1815825"/>
            <a:ext cx="1872208" cy="2399721"/>
            <a:chOff x="2915816" y="1286566"/>
            <a:chExt cx="1872208" cy="2399721"/>
          </a:xfrm>
        </p:grpSpPr>
        <p:sp>
          <p:nvSpPr>
            <p:cNvPr id="41" name="AutoShape 7">
              <a:extLst>
                <a:ext uri="{FF2B5EF4-FFF2-40B4-BE49-F238E27FC236}">
                  <a16:creationId xmlns:a16="http://schemas.microsoft.com/office/drawing/2014/main" id="{73CD0F96-F030-4EA7-B802-21F91C67C5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15816" y="1286566"/>
              <a:ext cx="1872208" cy="615091"/>
            </a:xfrm>
            <a:prstGeom prst="roundRect">
              <a:avLst>
                <a:gd name="adj" fmla="val 0"/>
              </a:avLst>
            </a:prstGeom>
            <a:solidFill>
              <a:srgbClr val="046583"/>
            </a:solidFill>
            <a:ln>
              <a:solidFill>
                <a:schemeClr val="tx1"/>
              </a:solidFill>
              <a:headEnd/>
              <a:tailEnd/>
            </a:ln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square" lIns="0" tIns="0" rIns="0" bIns="0" anchor="ctr">
              <a:noAutofit/>
            </a:bodyPr>
            <a:lstStyle/>
            <a:p>
              <a:pPr algn="ctr" fontAlgn="base"/>
              <a:r>
                <a:rPr lang="en-US" altLang="ko-KR" sz="1200" b="1" spc="-60" dirty="0">
                  <a:latin typeface="+mj-ea"/>
                  <a:ea typeface="+mj-ea"/>
                </a:rPr>
                <a:t>User Visit </a:t>
              </a:r>
              <a:r>
                <a:rPr lang="ko-KR" altLang="en-US" sz="1200" b="1" spc="-60" dirty="0">
                  <a:latin typeface="+mj-ea"/>
                  <a:ea typeface="+mj-ea"/>
                </a:rPr>
                <a:t>증가</a:t>
              </a:r>
            </a:p>
          </p:txBody>
        </p:sp>
        <p:sp>
          <p:nvSpPr>
            <p:cNvPr id="45" name="AutoShape 7">
              <a:extLst>
                <a:ext uri="{FF2B5EF4-FFF2-40B4-BE49-F238E27FC236}">
                  <a16:creationId xmlns:a16="http://schemas.microsoft.com/office/drawing/2014/main" id="{4E556630-CAB1-4B05-B0BB-4AB4DF2639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15816" y="1896151"/>
              <a:ext cx="1872208" cy="1790136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solidFill>
                <a:schemeClr val="accent1">
                  <a:lumMod val="50000"/>
                </a:schemeClr>
              </a:solidFill>
              <a:headEnd/>
              <a:tailEnd/>
            </a:ln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square" lIns="0" tIns="0" rIns="0" bIns="0" anchor="t">
              <a:noAutofit/>
            </a:bodyPr>
            <a:lstStyle/>
            <a:p>
              <a:pPr marL="263525" indent="-171450" fontAlgn="base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ko-KR" altLang="en-US" sz="1000" b="1" spc="-60" dirty="0">
                  <a:solidFill>
                    <a:schemeClr val="tx1"/>
                  </a:solidFill>
                  <a:latin typeface="+mj-ea"/>
                  <a:ea typeface="+mj-ea"/>
                </a:rPr>
                <a:t>편의성의 증가로 고객 수가 </a:t>
              </a:r>
              <a:r>
                <a:rPr lang="ko-KR" altLang="en-US" sz="1000" b="1" spc="-60" dirty="0" err="1">
                  <a:solidFill>
                    <a:schemeClr val="tx1"/>
                  </a:solidFill>
                  <a:latin typeface="+mj-ea"/>
                  <a:ea typeface="+mj-ea"/>
                </a:rPr>
                <a:t>증가할뿐</a:t>
              </a:r>
              <a:r>
                <a:rPr lang="ko-KR" altLang="en-US" sz="1000" b="1" spc="-60" dirty="0">
                  <a:solidFill>
                    <a:schemeClr val="tx1"/>
                  </a:solidFill>
                  <a:latin typeface="+mj-ea"/>
                  <a:ea typeface="+mj-ea"/>
                </a:rPr>
                <a:t> 아니라 고객 </a:t>
              </a:r>
              <a:r>
                <a:rPr lang="ko-KR" altLang="en-US" sz="1000" b="1" spc="-60" dirty="0" err="1">
                  <a:solidFill>
                    <a:schemeClr val="tx1"/>
                  </a:solidFill>
                  <a:latin typeface="+mj-ea"/>
                  <a:ea typeface="+mj-ea"/>
                </a:rPr>
                <a:t>한명의</a:t>
              </a:r>
              <a:r>
                <a:rPr lang="ko-KR" altLang="en-US" sz="1000" b="1" spc="-60" dirty="0">
                  <a:solidFill>
                    <a:schemeClr val="tx1"/>
                  </a:solidFill>
                  <a:latin typeface="+mj-ea"/>
                  <a:ea typeface="+mj-ea"/>
                </a:rPr>
                <a:t> 방문 수 증가도 기대됨 </a:t>
              </a:r>
              <a:endParaRPr lang="en-US" altLang="ko-KR" sz="1000" b="1" spc="-60" dirty="0">
                <a:solidFill>
                  <a:schemeClr val="tx1"/>
                </a:solidFill>
                <a:latin typeface="+mj-ea"/>
                <a:ea typeface="+mj-ea"/>
              </a:endParaRPr>
            </a:p>
            <a:p>
              <a:pPr marL="263525" indent="-171450" fontAlgn="base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endParaRPr lang="en-US" altLang="ko-KR" sz="1000" b="1" spc="-60" dirty="0">
                <a:solidFill>
                  <a:schemeClr val="tx1"/>
                </a:solidFill>
                <a:latin typeface="+mj-ea"/>
                <a:ea typeface="+mj-ea"/>
              </a:endParaRPr>
            </a:p>
            <a:p>
              <a:pPr marL="263525" indent="-171450" fontAlgn="base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ko-KR" altLang="en-US" sz="1000" b="1" spc="-60" dirty="0">
                  <a:solidFill>
                    <a:schemeClr val="tx1"/>
                  </a:solidFill>
                  <a:latin typeface="+mj-ea"/>
                  <a:ea typeface="+mj-ea"/>
                </a:rPr>
                <a:t>이는 곧 쇼핑몰의 매출증대로 이  이어짐</a:t>
              </a:r>
              <a:br>
                <a:rPr lang="en-US" altLang="ko-KR" sz="1000" b="1" spc="-60" dirty="0">
                  <a:solidFill>
                    <a:schemeClr val="tx1"/>
                  </a:solidFill>
                  <a:latin typeface="+mj-ea"/>
                  <a:ea typeface="+mj-ea"/>
                </a:rPr>
              </a:br>
              <a:endParaRPr lang="ko-KR" altLang="en-US" sz="1000" b="1" u="sng" spc="-6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6C7DD503-9185-465B-AF08-8A8A32072ED0}"/>
              </a:ext>
            </a:extLst>
          </p:cNvPr>
          <p:cNvGrpSpPr/>
          <p:nvPr/>
        </p:nvGrpSpPr>
        <p:grpSpPr>
          <a:xfrm>
            <a:off x="6511602" y="1815825"/>
            <a:ext cx="1872208" cy="2399721"/>
            <a:chOff x="6156176" y="1286566"/>
            <a:chExt cx="1872208" cy="2399721"/>
          </a:xfrm>
        </p:grpSpPr>
        <p:sp>
          <p:nvSpPr>
            <p:cNvPr id="52" name="AutoShape 7">
              <a:extLst>
                <a:ext uri="{FF2B5EF4-FFF2-40B4-BE49-F238E27FC236}">
                  <a16:creationId xmlns:a16="http://schemas.microsoft.com/office/drawing/2014/main" id="{BD123855-6F5A-48F1-BFEC-CFCA6A1033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6176" y="1286566"/>
              <a:ext cx="1872208" cy="615091"/>
            </a:xfrm>
            <a:prstGeom prst="roundRect">
              <a:avLst>
                <a:gd name="adj" fmla="val 0"/>
              </a:avLst>
            </a:prstGeom>
            <a:solidFill>
              <a:srgbClr val="046583"/>
            </a:solidFill>
            <a:ln>
              <a:solidFill>
                <a:schemeClr val="tx1"/>
              </a:solidFill>
              <a:headEnd/>
              <a:tailEnd/>
            </a:ln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square" lIns="0" tIns="0" rIns="0" bIns="0" anchor="ctr">
              <a:noAutofit/>
            </a:bodyPr>
            <a:lstStyle/>
            <a:p>
              <a:pPr algn="ctr" fontAlgn="base"/>
              <a:r>
                <a:rPr lang="ko-KR" altLang="en-US" sz="1200" b="1" spc="-60" dirty="0">
                  <a:latin typeface="+mj-ea"/>
                  <a:ea typeface="+mj-ea"/>
                </a:rPr>
                <a:t>구매 </a:t>
              </a:r>
              <a:r>
                <a:rPr lang="ko-KR" altLang="en-US" sz="1200" b="1" spc="-60" dirty="0" err="1">
                  <a:latin typeface="+mj-ea"/>
                  <a:ea typeface="+mj-ea"/>
                </a:rPr>
                <a:t>전환율</a:t>
              </a:r>
              <a:r>
                <a:rPr lang="ko-KR" altLang="en-US" sz="1200" b="1" spc="-60" dirty="0">
                  <a:latin typeface="+mj-ea"/>
                  <a:ea typeface="+mj-ea"/>
                </a:rPr>
                <a:t> 증가</a:t>
              </a:r>
            </a:p>
          </p:txBody>
        </p:sp>
        <p:sp>
          <p:nvSpPr>
            <p:cNvPr id="53" name="AutoShape 7">
              <a:extLst>
                <a:ext uri="{FF2B5EF4-FFF2-40B4-BE49-F238E27FC236}">
                  <a16:creationId xmlns:a16="http://schemas.microsoft.com/office/drawing/2014/main" id="{750C331C-66F2-4A3D-AE32-A312D0518B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6176" y="1896151"/>
              <a:ext cx="1872208" cy="1790136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solidFill>
                <a:schemeClr val="accent1">
                  <a:lumMod val="50000"/>
                </a:schemeClr>
              </a:solidFill>
              <a:headEnd/>
              <a:tailEnd/>
            </a:ln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square" lIns="0" tIns="0" rIns="0" bIns="0" anchor="t">
              <a:noAutofit/>
            </a:bodyPr>
            <a:lstStyle/>
            <a:p>
              <a:pPr marL="263525" indent="-171450" fontAlgn="base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ko-KR" altLang="en-US" sz="1000" b="1" spc="-60" dirty="0">
                  <a:solidFill>
                    <a:schemeClr val="tx1"/>
                  </a:solidFill>
                  <a:latin typeface="+mj-ea"/>
                  <a:ea typeface="+mj-ea"/>
                </a:rPr>
                <a:t>기존엔 검색이 명확히 이루어지지 못해 </a:t>
              </a:r>
              <a:r>
                <a:rPr lang="ko-KR" altLang="en-US" sz="1000" b="1" spc="-60" dirty="0" err="1">
                  <a:solidFill>
                    <a:schemeClr val="tx1"/>
                  </a:solidFill>
                  <a:latin typeface="+mj-ea"/>
                  <a:ea typeface="+mj-ea"/>
                </a:rPr>
                <a:t>검색후</a:t>
              </a:r>
              <a:r>
                <a:rPr lang="ko-KR" altLang="en-US" sz="1000" b="1" spc="-60" dirty="0">
                  <a:solidFill>
                    <a:schemeClr val="tx1"/>
                  </a:solidFill>
                  <a:latin typeface="+mj-ea"/>
                  <a:ea typeface="+mj-ea"/>
                </a:rPr>
                <a:t> 구매로 직결되지 않았음</a:t>
              </a:r>
              <a:endParaRPr lang="en-US" altLang="ko-KR" sz="1000" b="1" spc="-60" dirty="0">
                <a:solidFill>
                  <a:schemeClr val="tx1"/>
                </a:solidFill>
                <a:latin typeface="+mj-ea"/>
                <a:ea typeface="+mj-ea"/>
              </a:endParaRPr>
            </a:p>
            <a:p>
              <a:pPr marL="263525" indent="-171450" fontAlgn="base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ko-KR" altLang="en-US" sz="1000" b="1" spc="-60" dirty="0">
                  <a:solidFill>
                    <a:schemeClr val="tx1"/>
                  </a:solidFill>
                  <a:latin typeface="+mj-ea"/>
                  <a:ea typeface="+mj-ea"/>
                </a:rPr>
                <a:t>명확한 검색 및 유사상품 추천은 검색 후 구매 </a:t>
              </a:r>
              <a:r>
                <a:rPr lang="ko-KR" altLang="en-US" sz="1000" b="1" spc="-60" dirty="0" err="1">
                  <a:solidFill>
                    <a:schemeClr val="tx1"/>
                  </a:solidFill>
                  <a:latin typeface="+mj-ea"/>
                  <a:ea typeface="+mj-ea"/>
                </a:rPr>
                <a:t>전환율</a:t>
              </a:r>
              <a:r>
                <a:rPr lang="ko-KR" altLang="en-US" sz="1000" b="1" spc="-60" dirty="0">
                  <a:solidFill>
                    <a:schemeClr val="tx1"/>
                  </a:solidFill>
                  <a:latin typeface="+mj-ea"/>
                  <a:ea typeface="+mj-ea"/>
                </a:rPr>
                <a:t> 상승으로 이어질 것</a:t>
              </a:r>
              <a:br>
                <a:rPr lang="en-US" altLang="ko-KR" sz="1000" b="1" spc="-60" dirty="0">
                  <a:solidFill>
                    <a:schemeClr val="tx1"/>
                  </a:solidFill>
                  <a:latin typeface="+mj-ea"/>
                  <a:ea typeface="+mj-ea"/>
                </a:rPr>
              </a:br>
              <a:endParaRPr lang="ko-KR" altLang="en-US" sz="1000" b="1" u="sng" spc="-6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14" name="화살표: 왼쪽 13">
            <a:extLst>
              <a:ext uri="{FF2B5EF4-FFF2-40B4-BE49-F238E27FC236}">
                <a16:creationId xmlns:a16="http://schemas.microsoft.com/office/drawing/2014/main" id="{5D55D3AF-17B1-4E7B-8151-B75FFA2D5087}"/>
              </a:ext>
            </a:extLst>
          </p:cNvPr>
          <p:cNvSpPr/>
          <p:nvPr/>
        </p:nvSpPr>
        <p:spPr>
          <a:xfrm>
            <a:off x="2771800" y="2924944"/>
            <a:ext cx="720000" cy="36004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편의성 </a:t>
            </a:r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035BE815-1A1D-416F-9D59-1595A180E549}"/>
              </a:ext>
            </a:extLst>
          </p:cNvPr>
          <p:cNvSpPr/>
          <p:nvPr/>
        </p:nvSpPr>
        <p:spPr>
          <a:xfrm>
            <a:off x="5649813" y="2924944"/>
            <a:ext cx="720080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명확성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06654A1-053E-45D6-B4D5-ADB11033B8F6}"/>
                  </a:ext>
                </a:extLst>
              </p:cNvPr>
              <p:cNvSpPr txBox="1"/>
              <p:nvPr/>
            </p:nvSpPr>
            <p:spPr>
              <a:xfrm>
                <a:off x="6945744" y="1381517"/>
                <a:ext cx="2198256" cy="4073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50" dirty="0"/>
                  <a:t>구매전환율 </a:t>
                </a:r>
                <a:r>
                  <a:rPr lang="en-US" altLang="ko-KR" sz="1050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05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1050" i="1">
                            <a:latin typeface="Cambria Math" panose="02040503050406030204" pitchFamily="18" charset="0"/>
                          </a:rPr>
                          <m:t>검</m:t>
                        </m:r>
                        <m:r>
                          <a:rPr lang="ko-KR" altLang="en-US" sz="1050" i="1" smtClean="0">
                            <a:latin typeface="Cambria Math" panose="02040503050406030204" pitchFamily="18" charset="0"/>
                          </a:rPr>
                          <m:t>색</m:t>
                        </m:r>
                        <m:r>
                          <a:rPr lang="en-US" altLang="ko-KR" sz="105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sz="1050" i="1">
                            <a:latin typeface="Cambria Math" panose="02040503050406030204" pitchFamily="18" charset="0"/>
                          </a:rPr>
                          <m:t>후</m:t>
                        </m:r>
                        <m:r>
                          <a:rPr lang="en-US" altLang="ko-KR" sz="105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sz="1050" i="1">
                            <a:latin typeface="Cambria Math" panose="02040503050406030204" pitchFamily="18" charset="0"/>
                          </a:rPr>
                          <m:t>실</m:t>
                        </m:r>
                        <m:r>
                          <a:rPr lang="ko-KR" altLang="en-US" sz="1050" i="1" smtClean="0">
                            <a:latin typeface="Cambria Math" panose="02040503050406030204" pitchFamily="18" charset="0"/>
                          </a:rPr>
                          <m:t>제</m:t>
                        </m:r>
                        <m:r>
                          <a:rPr lang="en-US" altLang="ko-KR" sz="105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sz="1050" i="1">
                            <a:latin typeface="Cambria Math" panose="02040503050406030204" pitchFamily="18" charset="0"/>
                          </a:rPr>
                          <m:t>구</m:t>
                        </m:r>
                        <m:r>
                          <a:rPr lang="ko-KR" altLang="en-US" sz="1050" i="1" smtClean="0">
                            <a:latin typeface="Cambria Math" panose="02040503050406030204" pitchFamily="18" charset="0"/>
                          </a:rPr>
                          <m:t>매</m:t>
                        </m:r>
                        <m:r>
                          <a:rPr lang="ko-KR" altLang="en-US" sz="1050" i="1">
                            <a:latin typeface="Cambria Math" panose="02040503050406030204" pitchFamily="18" charset="0"/>
                          </a:rPr>
                          <m:t>량</m:t>
                        </m:r>
                      </m:num>
                      <m:den>
                        <m:r>
                          <a:rPr lang="ko-KR" altLang="en-US" sz="1050" i="1">
                            <a:latin typeface="Cambria Math" panose="02040503050406030204" pitchFamily="18" charset="0"/>
                          </a:rPr>
                          <m:t>전</m:t>
                        </m:r>
                        <m:r>
                          <a:rPr lang="ko-KR" altLang="en-US" sz="1050" i="1" smtClean="0">
                            <a:latin typeface="Cambria Math" panose="02040503050406030204" pitchFamily="18" charset="0"/>
                          </a:rPr>
                          <m:t>체</m:t>
                        </m:r>
                        <m:r>
                          <a:rPr lang="en-US" altLang="ko-KR" sz="105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sz="1050" i="1">
                            <a:latin typeface="Cambria Math" panose="02040503050406030204" pitchFamily="18" charset="0"/>
                          </a:rPr>
                          <m:t>검</m:t>
                        </m:r>
                        <m:r>
                          <a:rPr lang="ko-KR" altLang="en-US" sz="1050" i="1" smtClean="0">
                            <a:latin typeface="Cambria Math" panose="02040503050406030204" pitchFamily="18" charset="0"/>
                          </a:rPr>
                          <m:t>색</m:t>
                        </m:r>
                        <m:r>
                          <a:rPr lang="ko-KR" altLang="en-US" sz="1050" i="1">
                            <a:latin typeface="Cambria Math" panose="02040503050406030204" pitchFamily="18" charset="0"/>
                          </a:rPr>
                          <m:t>량</m:t>
                        </m:r>
                      </m:den>
                    </m:f>
                  </m:oMath>
                </a14:m>
                <a:endParaRPr lang="ko-KR" altLang="en-US" sz="105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06654A1-053E-45D6-B4D5-ADB11033B8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5744" y="1381517"/>
                <a:ext cx="2198256" cy="407356"/>
              </a:xfrm>
              <a:prstGeom prst="rect">
                <a:avLst/>
              </a:prstGeom>
              <a:blipFill>
                <a:blip r:embed="rId3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11260"/>
      </p:ext>
    </p:extLst>
  </p:cSld>
  <p:clrMapOvr>
    <a:masterClrMapping/>
  </p:clrMapOvr>
</p:sld>
</file>

<file path=ppt/theme/theme1.xml><?xml version="1.0" encoding="utf-8"?>
<a:theme xmlns:a="http://schemas.openxmlformats.org/drawingml/2006/main" name="02_인쇄용">
  <a:themeElements>
    <a:clrScheme name="2013_AhnLab_color">
      <a:dk1>
        <a:srgbClr val="3A3A3A"/>
      </a:dk1>
      <a:lt1>
        <a:srgbClr val="FFFFFF"/>
      </a:lt1>
      <a:dk2>
        <a:srgbClr val="213255"/>
      </a:dk2>
      <a:lt2>
        <a:srgbClr val="FFFFFF"/>
      </a:lt2>
      <a:accent1>
        <a:srgbClr val="1F4789"/>
      </a:accent1>
      <a:accent2>
        <a:srgbClr val="15C3F8"/>
      </a:accent2>
      <a:accent3>
        <a:srgbClr val="A2D21E"/>
      </a:accent3>
      <a:accent4>
        <a:srgbClr val="FF2B15"/>
      </a:accent4>
      <a:accent5>
        <a:srgbClr val="FB8B03"/>
      </a:accent5>
      <a:accent6>
        <a:srgbClr val="86308B"/>
      </a:accent6>
      <a:hlink>
        <a:srgbClr val="0294EE"/>
      </a:hlink>
      <a:folHlink>
        <a:srgbClr val="A5A5A5"/>
      </a:folHlink>
    </a:clrScheme>
    <a:fontScheme name="AhnLab_template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ontrol xmlns="http://schemas.microsoft.com/VisualStudio/2011/storyboarding/control">
  <Id Name="25bb4478-a45b-48d2-be07-a5568eabefbb" Revision="1" Stencil="System.MyShapes" StencilVersion="1.0"/>
</Control>
</file>

<file path=customXml/item4.xml><?xml version="1.0" encoding="utf-8"?>
<Control xmlns="http://schemas.microsoft.com/VisualStudio/2011/storyboarding/control">
  <Id Name="25bb4478-a45b-48d2-be07-a5568eabefbb" Revision="1" Stencil="System.MyShapes" StencilVersion="1.0"/>
</Control>
</file>

<file path=customXml/item5.xml><?xml version="1.0" encoding="utf-8"?>
<Control xmlns="http://schemas.microsoft.com/VisualStudio/2011/storyboarding/control">
  <Id Name="25bb4478-a45b-48d2-be07-a5568eabefbb" Revision="1" Stencil="System.MyShapes" StencilVersion="1.0"/>
</Control>
</file>

<file path=customXml/item6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7936768FB90E7A4985DB4E996F17E97E" ma:contentTypeVersion="8" ma:contentTypeDescription="새 문서를 만듭니다." ma:contentTypeScope="" ma:versionID="600640d311c6add58e97da0626f06e74">
  <xsd:schema xmlns:xsd="http://www.w3.org/2001/XMLSchema" xmlns:xs="http://www.w3.org/2001/XMLSchema" xmlns:p="http://schemas.microsoft.com/office/2006/metadata/properties" xmlns:ns3="57bc2cd6-cfd7-42e3-8135-9688bd54b490" targetNamespace="http://schemas.microsoft.com/office/2006/metadata/properties" ma:root="true" ma:fieldsID="c1e69de895f177a528112846ccf70984" ns3:_="">
    <xsd:import namespace="57bc2cd6-cfd7-42e3-8135-9688bd54b49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7bc2cd6-cfd7-42e3-8135-9688bd54b49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B6FED39-8698-438C-AF26-9F666E89564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D09EFFD-B63B-4966-8171-9C7425D3869B}">
  <ds:schemaRefs>
    <ds:schemaRef ds:uri="57bc2cd6-cfd7-42e3-8135-9688bd54b490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60DAC259-07A6-4CF1-8D5F-27F2542FECA7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6EF68454-A7F5-469A-AB0D-6CCA5D12DB56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0E436CF9-DC82-4BEA-BDAF-C01ED6615052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23ED7075-E59F-4605-A036-4EB8D246BFBD}">
  <ds:schemaRefs>
    <ds:schemaRef ds:uri="57bc2cd6-cfd7-42e3-8135-9688bd54b49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20140305_01_인터넷보안개요_교재용</Template>
  <TotalTime>10464</TotalTime>
  <Words>352</Words>
  <Application>Microsoft Office PowerPoint</Application>
  <PresentationFormat>화면 슬라이드 쇼(4:3)</PresentationFormat>
  <Paragraphs>80</Paragraphs>
  <Slides>5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2" baseType="lpstr">
      <vt:lpstr>맑은 고딕</vt:lpstr>
      <vt:lpstr>Arial</vt:lpstr>
      <vt:lpstr>Arial Narrow</vt:lpstr>
      <vt:lpstr>Cambria Math</vt:lpstr>
      <vt:lpstr>Times New Roman</vt:lpstr>
      <vt:lpstr>Wingdings</vt:lpstr>
      <vt:lpstr>02_인쇄용</vt:lpstr>
      <vt:lpstr>딥러닝-CNN을 활요한 상품검색 및 상품 정보 Tagging 시스템 구축</vt:lpstr>
      <vt:lpstr>PowerPoint 프레젠테이션</vt:lpstr>
      <vt:lpstr>01 추진배경</vt:lpstr>
      <vt:lpstr>02 목표 및  내용</vt:lpstr>
      <vt:lpstr>03 기대효과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악성코드 및 취약성 분석</dc:title>
  <dc:creator>BearPooh02</dc:creator>
  <cp:lastModifiedBy>김희수</cp:lastModifiedBy>
  <cp:revision>1829</cp:revision>
  <cp:lastPrinted>2016-11-26T10:29:56Z</cp:lastPrinted>
  <dcterms:created xsi:type="dcterms:W3CDTF">2014-03-19T12:30:14Z</dcterms:created>
  <dcterms:modified xsi:type="dcterms:W3CDTF">2021-03-23T07:34:14Z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0x0101007936768FB90E7A4985DB4E996F17E97E</vt:lpwstr>
  </property>
</Properties>
</file>