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7"/>
  </p:sldMasterIdLst>
  <p:notesMasterIdLst>
    <p:notesMasterId r:id="rId15"/>
  </p:notesMasterIdLst>
  <p:handoutMasterIdLst>
    <p:handoutMasterId r:id="rId16"/>
  </p:handoutMasterIdLst>
  <p:sldIdLst>
    <p:sldId id="256" r:id="rId8"/>
    <p:sldId id="389" r:id="rId9"/>
    <p:sldId id="406" r:id="rId10"/>
    <p:sldId id="411" r:id="rId11"/>
    <p:sldId id="409" r:id="rId12"/>
    <p:sldId id="410" r:id="rId13"/>
    <p:sldId id="412" r:id="rId1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5DDAF471-735E-464C-98E0-5CDDB09B7B7E}">
          <p14:sldIdLst>
            <p14:sldId id="256"/>
            <p14:sldId id="389"/>
          </p14:sldIdLst>
        </p14:section>
        <p14:section name="본 발표" id="{E38F944B-89E6-4275-B3A7-FCD91537CB84}">
          <p14:sldIdLst>
            <p14:sldId id="406"/>
            <p14:sldId id="411"/>
            <p14:sldId id="409"/>
            <p14:sldId id="410"/>
            <p14:sldId id="4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경원 김" initials="경김" lastIdx="1" clrIdx="0">
    <p:extLst>
      <p:ext uri="{19B8F6BF-5375-455C-9EA6-DF929625EA0E}">
        <p15:presenceInfo xmlns:p15="http://schemas.microsoft.com/office/powerpoint/2012/main" userId="13203847a80abd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67090"/>
    <a:srgbClr val="7A8A9D"/>
    <a:srgbClr val="128B95"/>
    <a:srgbClr val="0070C0"/>
    <a:srgbClr val="5889D9"/>
    <a:srgbClr val="0698C4"/>
    <a:srgbClr val="046583"/>
    <a:srgbClr val="192640"/>
    <a:srgbClr val="C7D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1" autoAdjust="0"/>
    <p:restoredTop sz="84028" autoAdjust="0"/>
  </p:normalViewPr>
  <p:slideViewPr>
    <p:cSldViewPr>
      <p:cViewPr varScale="1">
        <p:scale>
          <a:sx n="65" d="100"/>
          <a:sy n="65" d="100"/>
        </p:scale>
        <p:origin x="1098" y="54"/>
      </p:cViewPr>
      <p:guideLst>
        <p:guide orient="horz" pos="2160"/>
        <p:guide pos="2880"/>
        <p:guide pos="5556"/>
      </p:guideLst>
    </p:cSldViewPr>
  </p:slideViewPr>
  <p:outlineViewPr>
    <p:cViewPr>
      <p:scale>
        <a:sx n="33" d="100"/>
        <a:sy n="33" d="100"/>
      </p:scale>
      <p:origin x="0" y="33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202" y="12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1362-2AA8-4DE4-A0D4-60D8EC3C3453}" type="datetimeFigureOut">
              <a:rPr lang="ko-KR" altLang="en-US" smtClean="0"/>
              <a:pPr/>
              <a:t>2021-04-06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C8851-8609-4635-8475-C77D6BAB64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98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E3518-7FD5-4940-B949-8EA134B4F936}" type="datetimeFigureOut">
              <a:rPr lang="ko-KR" altLang="en-US" smtClean="0"/>
              <a:pPr/>
              <a:t>2021-04-06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FEC9-1501-40A1-A869-8E766D60C8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92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안녕하세요 </a:t>
            </a:r>
            <a:r>
              <a:rPr lang="en-US" altLang="ko-KR" sz="1200" dirty="0"/>
              <a:t>5</a:t>
            </a:r>
            <a:r>
              <a:rPr lang="ko-KR" altLang="en-US" sz="1200" dirty="0"/>
              <a:t>조 중간발표 시작하겠습니다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(ppt</a:t>
            </a:r>
            <a:r>
              <a:rPr lang="ko-KR" altLang="en-US" sz="1200" dirty="0"/>
              <a:t>시작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저희는 딥러닝</a:t>
            </a:r>
            <a:r>
              <a:rPr lang="en-US" altLang="ko-KR" sz="1200" dirty="0"/>
              <a:t>-CNN</a:t>
            </a:r>
            <a:r>
              <a:rPr lang="ko-KR" altLang="en-US" sz="1200" dirty="0"/>
              <a:t>을 활용한 상품 검색 및 상품 정보 </a:t>
            </a:r>
            <a:r>
              <a:rPr lang="en-US" altLang="ko-KR" sz="1200" dirty="0"/>
              <a:t>Tagging </a:t>
            </a:r>
            <a:r>
              <a:rPr lang="ko-KR" altLang="en-US" sz="1200" dirty="0"/>
              <a:t>시스템 구축을 주제로 하는 </a:t>
            </a:r>
            <a:r>
              <a:rPr lang="en-US" altLang="ko-KR" sz="1200" dirty="0"/>
              <a:t>four </a:t>
            </a:r>
            <a:r>
              <a:rPr lang="en-US" altLang="ko-KR" sz="1200" dirty="0" err="1"/>
              <a:t>elSe</a:t>
            </a:r>
            <a:r>
              <a:rPr lang="ko-KR" altLang="en-US" sz="1200" dirty="0"/>
              <a:t>팀입니다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04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55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214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410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503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327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24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33822"/>
            <a:ext cx="8203952" cy="1527026"/>
          </a:xfrm>
          <a:prstGeom prst="rect">
            <a:avLst/>
          </a:prstGeom>
          <a:effectLst/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2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3439666"/>
            <a:ext cx="8203952" cy="2689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1736" y="2070373"/>
            <a:ext cx="8203952" cy="3600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buNone/>
              <a:defRPr sz="1600" b="1" strike="noStrike" spc="-5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서브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10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 txBox="1">
            <a:spLocks/>
          </p:cNvSpPr>
          <p:nvPr userDrawn="1"/>
        </p:nvSpPr>
        <p:spPr>
          <a:xfrm>
            <a:off x="500311" y="548683"/>
            <a:ext cx="3240360" cy="648071"/>
          </a:xfrm>
          <a:prstGeom prst="rect">
            <a:avLst/>
          </a:prstGeom>
          <a:effectLst/>
        </p:spPr>
        <p:txBody>
          <a:bodyPr lIns="0" tIns="0" rIns="0" bIns="0" anchor="ctr"/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-1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3200" noProof="0" dirty="0"/>
              <a:t>Contents</a:t>
            </a:r>
            <a:endParaRPr lang="ko-KR" altLang="en-US" sz="3200" noProof="0" dirty="0"/>
          </a:p>
        </p:txBody>
      </p:sp>
      <p:sp>
        <p:nvSpPr>
          <p:cNvPr id="13" name="제목 1"/>
          <p:cNvSpPr>
            <a:spLocks noGrp="1"/>
          </p:cNvSpPr>
          <p:nvPr>
            <p:ph type="ctrTitle" hasCustomPrompt="1"/>
          </p:nvPr>
        </p:nvSpPr>
        <p:spPr>
          <a:xfrm>
            <a:off x="490786" y="1844824"/>
            <a:ext cx="576065" cy="4320480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200000"/>
              </a:lnSpc>
              <a:defRPr sz="1800" b="1" spc="-5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76375" y="1839490"/>
            <a:ext cx="7599313" cy="43258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200000"/>
              </a:lnSpc>
              <a:spcBef>
                <a:spcPts val="0"/>
              </a:spcBef>
              <a:buNone/>
              <a:defRPr sz="1800" b="0" spc="-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62212" y="385614"/>
            <a:ext cx="1008112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62212" y="1772816"/>
            <a:ext cx="1008112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96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속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58205"/>
            <a:ext cx="8203952" cy="1584176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38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2643386"/>
            <a:ext cx="8203952" cy="33779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50000"/>
              </a:lnSpc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6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기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71736" y="2649341"/>
            <a:ext cx="5324400" cy="461665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400" b="0" spc="300" baseline="0">
                <a:solidFill>
                  <a:schemeClr val="accent2"/>
                </a:solidFill>
                <a:effectLst/>
                <a:latin typeface="Arial Narrow" pitchFamily="34" charset="0"/>
                <a:ea typeface="+mj-ea"/>
                <a:cs typeface="+mj-cs"/>
              </a:defRPr>
            </a:lvl1pPr>
          </a:lstStyle>
          <a:p>
            <a:pPr lvl="0"/>
            <a:endParaRPr lang="ko-KR" altLang="en-US" sz="2000" b="0" i="0" spc="500" baseline="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변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89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1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44564" y="1268415"/>
            <a:ext cx="3860800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57764" y="1268415"/>
            <a:ext cx="3862387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944564" y="3937000"/>
            <a:ext cx="3860800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57764" y="3937000"/>
            <a:ext cx="3862387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1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90"/>
            <a:ext cx="8713788" cy="5619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6" y="981075"/>
            <a:ext cx="4279900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3126" y="981075"/>
            <a:ext cx="4281488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5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문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851" y="0"/>
            <a:ext cx="8496299" cy="16977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3000">
                <a:srgbClr val="0C5CBC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23850" y="691201"/>
            <a:ext cx="84963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850" y="249291"/>
            <a:ext cx="8496300" cy="43447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200" b="1" spc="-12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3852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800" b="1" spc="-2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err="1"/>
              <a:t>ㅁㄴㅇㄹ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323850" y="1270254"/>
            <a:ext cx="8496299" cy="518308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59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80000">
              <a:schemeClr val="bg1">
                <a:lumMod val="95000"/>
              </a:schemeClr>
            </a:gs>
            <a:gs pos="50000">
              <a:schemeClr val="bg1">
                <a:tint val="45000"/>
                <a:shade val="99000"/>
                <a:satMod val="350000"/>
              </a:schemeClr>
            </a:gs>
            <a:gs pos="95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22"/>
          <p:cNvSpPr/>
          <p:nvPr/>
        </p:nvSpPr>
        <p:spPr>
          <a:xfrm rot="16200000">
            <a:off x="3108197" y="822195"/>
            <a:ext cx="6021288" cy="6050318"/>
          </a:xfrm>
          <a:custGeom>
            <a:avLst/>
            <a:gdLst>
              <a:gd name="connsiteX0" fmla="*/ 0 w 5097016"/>
              <a:gd name="connsiteY0" fmla="*/ 5097016 h 5097016"/>
              <a:gd name="connsiteX1" fmla="*/ 0 w 5097016"/>
              <a:gd name="connsiteY1" fmla="*/ 0 h 5097016"/>
              <a:gd name="connsiteX2" fmla="*/ 5097016 w 5097016"/>
              <a:gd name="connsiteY2" fmla="*/ 5097016 h 5097016"/>
              <a:gd name="connsiteX3" fmla="*/ 0 w 5097016"/>
              <a:gd name="connsiteY3" fmla="*/ 5097016 h 5097016"/>
              <a:gd name="connsiteX0" fmla="*/ 0 w 8237258"/>
              <a:gd name="connsiteY0" fmla="*/ 5097016 h 5097016"/>
              <a:gd name="connsiteX1" fmla="*/ 0 w 8237258"/>
              <a:gd name="connsiteY1" fmla="*/ 0 h 5097016"/>
              <a:gd name="connsiteX2" fmla="*/ 8237258 w 8237258"/>
              <a:gd name="connsiteY2" fmla="*/ 5097016 h 5097016"/>
              <a:gd name="connsiteX3" fmla="*/ 0 w 8237258"/>
              <a:gd name="connsiteY3" fmla="*/ 5097016 h 509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7258" h="5097016">
                <a:moveTo>
                  <a:pt x="0" y="5097016"/>
                </a:moveTo>
                <a:lnTo>
                  <a:pt x="0" y="0"/>
                </a:lnTo>
                <a:lnTo>
                  <a:pt x="8237258" y="5097016"/>
                </a:lnTo>
                <a:lnTo>
                  <a:pt x="0" y="5097016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40000"/>
                  <a:lumOff val="60000"/>
                  <a:alpha val="30000"/>
                </a:schemeClr>
              </a:gs>
              <a:gs pos="50000">
                <a:schemeClr val="accent2">
                  <a:lumMod val="20000"/>
                  <a:lumOff val="80000"/>
                  <a:alpha val="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11" name="직각 삼각형 10"/>
          <p:cNvSpPr/>
          <p:nvPr/>
        </p:nvSpPr>
        <p:spPr>
          <a:xfrm rot="16200000">
            <a:off x="3491880" y="1205880"/>
            <a:ext cx="5652120" cy="565212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23" name="직각 삼각형 22"/>
          <p:cNvSpPr/>
          <p:nvPr/>
        </p:nvSpPr>
        <p:spPr>
          <a:xfrm rot="10800000">
            <a:off x="5714999" y="0"/>
            <a:ext cx="3429000" cy="342900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cxnSp>
        <p:nvCxnSpPr>
          <p:cNvPr id="15" name="직선 연결선 14"/>
          <p:cNvCxnSpPr>
            <a:stCxn id="11" idx="0"/>
            <a:endCxn id="11" idx="4"/>
          </p:cNvCxnSpPr>
          <p:nvPr/>
        </p:nvCxnSpPr>
        <p:spPr>
          <a:xfrm flipV="1">
            <a:off x="3491880" y="1205880"/>
            <a:ext cx="5652120" cy="565212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3" idx="4"/>
          </p:cNvCxnSpPr>
          <p:nvPr/>
        </p:nvCxnSpPr>
        <p:spPr>
          <a:xfrm>
            <a:off x="5715000" y="0"/>
            <a:ext cx="3429001" cy="342900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0" y="6598086"/>
            <a:ext cx="9144000" cy="0"/>
            <a:chOff x="0" y="6362278"/>
            <a:chExt cx="9144000" cy="0"/>
          </a:xfrm>
        </p:grpSpPr>
        <p:cxnSp>
          <p:nvCxnSpPr>
            <p:cNvPr id="17" name="직선 연결선 16"/>
            <p:cNvCxnSpPr/>
            <p:nvPr userDrawn="1"/>
          </p:nvCxnSpPr>
          <p:spPr>
            <a:xfrm>
              <a:off x="1691680" y="6362278"/>
              <a:ext cx="745232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0" y="6362278"/>
              <a:ext cx="1835696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7970887" y="6620946"/>
            <a:ext cx="1173113" cy="185415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59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80" r:id="rId6"/>
    <p:sldLayoutId id="2147483681" r:id="rId7"/>
    <p:sldLayoutId id="2147483683" r:id="rId8"/>
    <p:sldLayoutId id="2147483684" r:id="rId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5" userDrawn="1">
          <p15:clr>
            <a:srgbClr val="F26B43"/>
          </p15:clr>
        </p15:guide>
        <p15:guide id="2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71736" y="2676153"/>
            <a:ext cx="8203952" cy="1527026"/>
          </a:xfrm>
        </p:spPr>
        <p:txBody>
          <a:bodyPr/>
          <a:lstStyle/>
          <a:p>
            <a:r>
              <a:rPr lang="ko-KR" altLang="en-US" dirty="0"/>
              <a:t>딥러닝</a:t>
            </a:r>
            <a:r>
              <a:rPr lang="en-US" altLang="ko-KR" dirty="0"/>
              <a:t>-CNN</a:t>
            </a:r>
            <a:r>
              <a:rPr lang="ko-KR" altLang="en-US" dirty="0"/>
              <a:t>을 활용한 상품검색 및 상품 정보 </a:t>
            </a:r>
            <a:r>
              <a:rPr lang="en-US" altLang="ko-KR" dirty="0"/>
              <a:t>Tagging </a:t>
            </a:r>
            <a:r>
              <a:rPr lang="ko-KR" altLang="en-US" dirty="0"/>
              <a:t>시스템 구축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71736" y="2541662"/>
            <a:ext cx="8203952" cy="268982"/>
          </a:xfrm>
        </p:spPr>
        <p:txBody>
          <a:bodyPr/>
          <a:lstStyle/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r>
              <a:rPr lang="en-US" altLang="ko-KR" sz="2400" b="1" dirty="0"/>
              <a:t>four </a:t>
            </a:r>
            <a:r>
              <a:rPr lang="en-US" altLang="ko-KR" sz="2400" b="1" dirty="0" err="1"/>
              <a:t>elSe</a:t>
            </a:r>
            <a:endParaRPr lang="en-US" altLang="ko-KR" sz="2400" b="1" dirty="0"/>
          </a:p>
          <a:p>
            <a:pPr algn="r"/>
            <a:r>
              <a:rPr lang="ko-KR" altLang="en-US" sz="2400" b="1" dirty="0"/>
              <a:t>김희수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송승민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전문수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박범수</a:t>
            </a:r>
            <a:r>
              <a:rPr lang="en-US" altLang="ko-KR" sz="2400" b="1" dirty="0"/>
              <a:t> </a:t>
            </a:r>
          </a:p>
          <a:p>
            <a:pPr algn="r"/>
            <a:r>
              <a:rPr lang="en-US" altLang="ko-KR" sz="2400" b="1" dirty="0"/>
              <a:t>2021. 04. 06</a:t>
            </a:r>
          </a:p>
        </p:txBody>
      </p:sp>
    </p:spTree>
    <p:extLst>
      <p:ext uri="{BB962C8B-B14F-4D97-AF65-F5344CB8AC3E}">
        <p14:creationId xmlns:p14="http://schemas.microsoft.com/office/powerpoint/2010/main" val="15431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2</a:t>
            </a:fld>
            <a:r>
              <a:rPr lang="en-US" altLang="ko-KR" dirty="0"/>
              <a:t>/17]</a:t>
            </a:r>
            <a:endParaRPr lang="ko-KR" altLang="en-US" dirty="0"/>
          </a:p>
        </p:txBody>
      </p:sp>
      <p:sp>
        <p:nvSpPr>
          <p:cNvPr id="14" name="모서리가 둥근 직사각형 49">
            <a:extLst>
              <a:ext uri="{FF2B5EF4-FFF2-40B4-BE49-F238E27FC236}">
                <a16:creationId xmlns:a16="http://schemas.microsoft.com/office/drawing/2014/main" id="{EE6C636B-D723-42B3-B0F6-DFA9B8EB4D16}"/>
              </a:ext>
            </a:extLst>
          </p:cNvPr>
          <p:cNvSpPr/>
          <p:nvPr/>
        </p:nvSpPr>
        <p:spPr>
          <a:xfrm>
            <a:off x="1473201" y="2112845"/>
            <a:ext cx="4453956" cy="676468"/>
          </a:xfrm>
          <a:prstGeom prst="roundRect">
            <a:avLst>
              <a:gd name="adj" fmla="val 8763"/>
            </a:avLst>
          </a:prstGeom>
          <a:gradFill>
            <a:gsLst>
              <a:gs pos="99000">
                <a:schemeClr val="bg1">
                  <a:lumMod val="85000"/>
                </a:schemeClr>
              </a:gs>
              <a:gs pos="1000">
                <a:schemeClr val="bg1">
                  <a:lumMod val="95000"/>
                </a:schemeClr>
              </a:gs>
            </a:gsLst>
            <a:lin ang="16200000" scaled="1"/>
          </a:gradFill>
          <a:ln w="19050">
            <a:solidFill>
              <a:srgbClr val="2A4A70"/>
            </a:solidFill>
          </a:ln>
          <a:scene3d>
            <a:camera prst="orthographicFront"/>
            <a:lightRig rig="threePt" dir="t"/>
          </a:scene3d>
          <a:sp3d>
            <a:bevelT w="1270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AF10BB-4671-46F5-9AAA-6B433F3F7CBB}"/>
              </a:ext>
            </a:extLst>
          </p:cNvPr>
          <p:cNvGrpSpPr/>
          <p:nvPr/>
        </p:nvGrpSpPr>
        <p:grpSpPr>
          <a:xfrm>
            <a:off x="886596" y="2071731"/>
            <a:ext cx="758697" cy="758697"/>
            <a:chOff x="1776804" y="1530709"/>
            <a:chExt cx="758697" cy="758697"/>
          </a:xfrm>
        </p:grpSpPr>
        <p:sp>
          <p:nvSpPr>
            <p:cNvPr id="16" name="모서리가 둥근 직사각형 51">
              <a:extLst>
                <a:ext uri="{FF2B5EF4-FFF2-40B4-BE49-F238E27FC236}">
                  <a16:creationId xmlns:a16="http://schemas.microsoft.com/office/drawing/2014/main" id="{DCB77EC1-228D-4065-8A18-87003D37E4B6}"/>
                </a:ext>
              </a:extLst>
            </p:cNvPr>
            <p:cNvSpPr/>
            <p:nvPr/>
          </p:nvSpPr>
          <p:spPr>
            <a:xfrm rot="2700000">
              <a:off x="1776804" y="1530709"/>
              <a:ext cx="758697" cy="758697"/>
            </a:xfrm>
            <a:prstGeom prst="roundRect">
              <a:avLst>
                <a:gd name="adj" fmla="val 9434"/>
              </a:avLst>
            </a:prstGeom>
            <a:solidFill>
              <a:srgbClr val="425F8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0" h="508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sp>
          <p:nvSpPr>
            <p:cNvPr id="17" name="모서리가 둥근 직사각형 52">
              <a:extLst>
                <a:ext uri="{FF2B5EF4-FFF2-40B4-BE49-F238E27FC236}">
                  <a16:creationId xmlns:a16="http://schemas.microsoft.com/office/drawing/2014/main" id="{53EB1ED1-CC6B-48C1-B487-FD1E89C921AA}"/>
                </a:ext>
              </a:extLst>
            </p:cNvPr>
            <p:cNvSpPr/>
            <p:nvPr/>
          </p:nvSpPr>
          <p:spPr>
            <a:xfrm rot="2700000">
              <a:off x="1876695" y="1630600"/>
              <a:ext cx="558914" cy="558914"/>
            </a:xfrm>
            <a:prstGeom prst="roundRect">
              <a:avLst>
                <a:gd name="adj" fmla="val 943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</p:grpSp>
      <p:sp>
        <p:nvSpPr>
          <p:cNvPr id="18" name="Oval 56">
            <a:extLst>
              <a:ext uri="{FF2B5EF4-FFF2-40B4-BE49-F238E27FC236}">
                <a16:creationId xmlns:a16="http://schemas.microsoft.com/office/drawing/2014/main" id="{5FA1CA3D-B87A-4BD1-B35C-9A7DFE6FF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00" y="2215841"/>
            <a:ext cx="532285" cy="396952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6B82FC0-D7BF-4707-9BDA-7E6E887176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17388" y="2215841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목표 및 내용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C38D0E23-7DD1-4636-80B2-B9B11945CD5B}"/>
              </a:ext>
            </a:extLst>
          </p:cNvPr>
          <p:cNvSpPr/>
          <p:nvPr/>
        </p:nvSpPr>
        <p:spPr>
          <a:xfrm>
            <a:off x="1484775" y="3254090"/>
            <a:ext cx="4453956" cy="676468"/>
          </a:xfrm>
          <a:prstGeom prst="roundRect">
            <a:avLst>
              <a:gd name="adj" fmla="val 8763"/>
            </a:avLst>
          </a:prstGeom>
          <a:gradFill>
            <a:gsLst>
              <a:gs pos="99000">
                <a:schemeClr val="bg1">
                  <a:lumMod val="85000"/>
                </a:schemeClr>
              </a:gs>
              <a:gs pos="1000">
                <a:schemeClr val="bg1">
                  <a:lumMod val="95000"/>
                </a:schemeClr>
              </a:gs>
            </a:gsLst>
            <a:lin ang="16200000" scaled="1"/>
          </a:gradFill>
          <a:ln w="19050">
            <a:solidFill>
              <a:srgbClr val="4F7EB5"/>
            </a:solidFill>
          </a:ln>
          <a:scene3d>
            <a:camera prst="orthographicFront"/>
            <a:lightRig rig="threePt" dir="t"/>
          </a:scene3d>
          <a:sp3d>
            <a:bevelT w="1270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E48C558-E0FA-4CE1-8F75-16DC4B10E4E3}"/>
              </a:ext>
            </a:extLst>
          </p:cNvPr>
          <p:cNvGrpSpPr/>
          <p:nvPr/>
        </p:nvGrpSpPr>
        <p:grpSpPr>
          <a:xfrm>
            <a:off x="898171" y="3212976"/>
            <a:ext cx="758697" cy="758697"/>
            <a:chOff x="1776805" y="2819583"/>
            <a:chExt cx="758697" cy="758697"/>
          </a:xfrm>
        </p:grpSpPr>
        <p:sp>
          <p:nvSpPr>
            <p:cNvPr id="21" name="모서리가 둥근 직사각형 59">
              <a:extLst>
                <a:ext uri="{FF2B5EF4-FFF2-40B4-BE49-F238E27FC236}">
                  <a16:creationId xmlns:a16="http://schemas.microsoft.com/office/drawing/2014/main" id="{6842C535-34CB-462A-89CD-F293626C6A5C}"/>
                </a:ext>
              </a:extLst>
            </p:cNvPr>
            <p:cNvSpPr/>
            <p:nvPr/>
          </p:nvSpPr>
          <p:spPr>
            <a:xfrm rot="2700000">
              <a:off x="1776805" y="2819583"/>
              <a:ext cx="758697" cy="758697"/>
            </a:xfrm>
            <a:prstGeom prst="roundRect">
              <a:avLst>
                <a:gd name="adj" fmla="val 9434"/>
              </a:avLst>
            </a:prstGeom>
            <a:solidFill>
              <a:srgbClr val="386DAC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0" h="508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sp>
          <p:nvSpPr>
            <p:cNvPr id="22" name="모서리가 둥근 직사각형 60">
              <a:extLst>
                <a:ext uri="{FF2B5EF4-FFF2-40B4-BE49-F238E27FC236}">
                  <a16:creationId xmlns:a16="http://schemas.microsoft.com/office/drawing/2014/main" id="{0A4933DC-52ED-4201-A9B2-4218023F46A3}"/>
                </a:ext>
              </a:extLst>
            </p:cNvPr>
            <p:cNvSpPr/>
            <p:nvPr/>
          </p:nvSpPr>
          <p:spPr>
            <a:xfrm rot="2700000">
              <a:off x="1876696" y="2919474"/>
              <a:ext cx="558914" cy="558914"/>
            </a:xfrm>
            <a:prstGeom prst="roundRect">
              <a:avLst>
                <a:gd name="adj" fmla="val 943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</p:grpSp>
      <p:sp>
        <p:nvSpPr>
          <p:cNvPr id="23" name="Oval 56">
            <a:extLst>
              <a:ext uri="{FF2B5EF4-FFF2-40B4-BE49-F238E27FC236}">
                <a16:creationId xmlns:a16="http://schemas.microsoft.com/office/drawing/2014/main" id="{8E6F4AB8-F1CB-4824-8EB0-C2706E945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075" y="3357086"/>
            <a:ext cx="532285" cy="396952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951299D-EE00-4890-B720-D51F533827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3357086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진행 상황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35798872-6085-4A19-A9DB-C5ABAC86FB8F}"/>
              </a:ext>
            </a:extLst>
          </p:cNvPr>
          <p:cNvSpPr/>
          <p:nvPr/>
        </p:nvSpPr>
        <p:spPr>
          <a:xfrm>
            <a:off x="1950432" y="4200135"/>
            <a:ext cx="2276791" cy="504355"/>
          </a:xfrm>
          <a:prstGeom prst="roundRect">
            <a:avLst>
              <a:gd name="adj" fmla="val 8763"/>
            </a:avLst>
          </a:prstGeom>
          <a:gradFill>
            <a:gsLst>
              <a:gs pos="99000">
                <a:schemeClr val="bg1">
                  <a:lumMod val="85000"/>
                </a:schemeClr>
              </a:gs>
              <a:gs pos="1000">
                <a:schemeClr val="bg1">
                  <a:lumMod val="95000"/>
                </a:schemeClr>
              </a:gs>
            </a:gsLst>
            <a:lin ang="16200000" scaled="1"/>
          </a:gradFill>
          <a:ln w="19050">
            <a:solidFill>
              <a:srgbClr val="4F7EB5"/>
            </a:solidFill>
          </a:ln>
          <a:scene3d>
            <a:camera prst="orthographicFront"/>
            <a:lightRig rig="threePt" dir="t"/>
          </a:scene3d>
          <a:sp3d>
            <a:bevelT w="1270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6B6B6B"/>
                </a:solidFill>
                <a:latin typeface="+mn-ea"/>
              </a:rPr>
              <a:t>  1,2</a:t>
            </a:r>
            <a:r>
              <a:rPr lang="ko-KR" altLang="en-US" b="1" dirty="0">
                <a:solidFill>
                  <a:srgbClr val="6B6B6B"/>
                </a:solidFill>
                <a:latin typeface="+mn-ea"/>
              </a:rPr>
              <a:t>학기 목표 수립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78FE06E-97D6-47F0-BAF1-9C10BD3C45F1}"/>
              </a:ext>
            </a:extLst>
          </p:cNvPr>
          <p:cNvGrpSpPr/>
          <p:nvPr/>
        </p:nvGrpSpPr>
        <p:grpSpPr>
          <a:xfrm>
            <a:off x="1492582" y="4159022"/>
            <a:ext cx="565662" cy="565662"/>
            <a:chOff x="1776805" y="2819583"/>
            <a:chExt cx="758697" cy="758697"/>
          </a:xfrm>
        </p:grpSpPr>
        <p:sp>
          <p:nvSpPr>
            <p:cNvPr id="32" name="모서리가 둥근 직사각형 59">
              <a:extLst>
                <a:ext uri="{FF2B5EF4-FFF2-40B4-BE49-F238E27FC236}">
                  <a16:creationId xmlns:a16="http://schemas.microsoft.com/office/drawing/2014/main" id="{D10B4390-9DE8-4896-8E10-8B2B3969A0B8}"/>
                </a:ext>
              </a:extLst>
            </p:cNvPr>
            <p:cNvSpPr/>
            <p:nvPr/>
          </p:nvSpPr>
          <p:spPr>
            <a:xfrm rot="2700000">
              <a:off x="1776805" y="2819583"/>
              <a:ext cx="758697" cy="758697"/>
            </a:xfrm>
            <a:prstGeom prst="roundRect">
              <a:avLst>
                <a:gd name="adj" fmla="val 9434"/>
              </a:avLst>
            </a:prstGeom>
            <a:solidFill>
              <a:srgbClr val="386DAC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0" h="508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sp>
          <p:nvSpPr>
            <p:cNvPr id="33" name="모서리가 둥근 직사각형 60">
              <a:extLst>
                <a:ext uri="{FF2B5EF4-FFF2-40B4-BE49-F238E27FC236}">
                  <a16:creationId xmlns:a16="http://schemas.microsoft.com/office/drawing/2014/main" id="{6816C48E-8D9D-4732-8206-A043098CBB8F}"/>
                </a:ext>
              </a:extLst>
            </p:cNvPr>
            <p:cNvSpPr/>
            <p:nvPr/>
          </p:nvSpPr>
          <p:spPr>
            <a:xfrm rot="2700000">
              <a:off x="1876696" y="2919474"/>
              <a:ext cx="558914" cy="558914"/>
            </a:xfrm>
            <a:prstGeom prst="roundRect">
              <a:avLst>
                <a:gd name="adj" fmla="val 943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</p:grpSp>
      <p:sp>
        <p:nvSpPr>
          <p:cNvPr id="34" name="Oval 56">
            <a:extLst>
              <a:ext uri="{FF2B5EF4-FFF2-40B4-BE49-F238E27FC236}">
                <a16:creationId xmlns:a16="http://schemas.microsoft.com/office/drawing/2014/main" id="{01174819-A887-4214-9EC3-60255F31B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486" y="4240116"/>
            <a:ext cx="396856" cy="358971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35" name="모서리가 둥근 직사각형 44">
            <a:extLst>
              <a:ext uri="{FF2B5EF4-FFF2-40B4-BE49-F238E27FC236}">
                <a16:creationId xmlns:a16="http://schemas.microsoft.com/office/drawing/2014/main" id="{93A68F80-FC4C-4F93-AD16-70E685B04C2E}"/>
              </a:ext>
            </a:extLst>
          </p:cNvPr>
          <p:cNvSpPr/>
          <p:nvPr/>
        </p:nvSpPr>
        <p:spPr>
          <a:xfrm>
            <a:off x="1950977" y="5079655"/>
            <a:ext cx="2276792" cy="504355"/>
          </a:xfrm>
          <a:prstGeom prst="roundRect">
            <a:avLst>
              <a:gd name="adj" fmla="val 8763"/>
            </a:avLst>
          </a:prstGeom>
          <a:gradFill>
            <a:gsLst>
              <a:gs pos="99000">
                <a:schemeClr val="bg1">
                  <a:lumMod val="85000"/>
                </a:schemeClr>
              </a:gs>
              <a:gs pos="1000">
                <a:schemeClr val="bg1">
                  <a:lumMod val="95000"/>
                </a:schemeClr>
              </a:gs>
            </a:gsLst>
            <a:lin ang="16200000" scaled="1"/>
          </a:gradFill>
          <a:ln w="19050">
            <a:solidFill>
              <a:srgbClr val="4F7EB5"/>
            </a:solidFill>
          </a:ln>
          <a:scene3d>
            <a:camera prst="orthographicFront"/>
            <a:lightRig rig="threePt" dir="t"/>
          </a:scene3d>
          <a:sp3d>
            <a:bevelT w="1270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6B6B6B"/>
                </a:solidFill>
                <a:latin typeface="+mn-ea"/>
              </a:rPr>
              <a:t>  1</a:t>
            </a:r>
            <a:r>
              <a:rPr lang="ko-KR" altLang="en-US" b="1" dirty="0">
                <a:solidFill>
                  <a:srgbClr val="6B6B6B"/>
                </a:solidFill>
                <a:latin typeface="+mn-ea"/>
              </a:rPr>
              <a:t>학기 일정 설정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D519F65-246B-46C5-A88E-A1CFA0C0730F}"/>
              </a:ext>
            </a:extLst>
          </p:cNvPr>
          <p:cNvGrpSpPr/>
          <p:nvPr/>
        </p:nvGrpSpPr>
        <p:grpSpPr>
          <a:xfrm>
            <a:off x="1501837" y="5038542"/>
            <a:ext cx="565662" cy="565662"/>
            <a:chOff x="1776805" y="2819583"/>
            <a:chExt cx="758697" cy="758697"/>
          </a:xfrm>
        </p:grpSpPr>
        <p:sp>
          <p:nvSpPr>
            <p:cNvPr id="37" name="모서리가 둥근 직사각형 59">
              <a:extLst>
                <a:ext uri="{FF2B5EF4-FFF2-40B4-BE49-F238E27FC236}">
                  <a16:creationId xmlns:a16="http://schemas.microsoft.com/office/drawing/2014/main" id="{7CDB3482-EDED-4CB1-81AE-1E933E7FF1BE}"/>
                </a:ext>
              </a:extLst>
            </p:cNvPr>
            <p:cNvSpPr/>
            <p:nvPr/>
          </p:nvSpPr>
          <p:spPr>
            <a:xfrm rot="2700000">
              <a:off x="1776805" y="2819583"/>
              <a:ext cx="758697" cy="758697"/>
            </a:xfrm>
            <a:prstGeom prst="roundRect">
              <a:avLst>
                <a:gd name="adj" fmla="val 9434"/>
              </a:avLst>
            </a:prstGeom>
            <a:solidFill>
              <a:srgbClr val="386DAC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0" h="508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sp>
          <p:nvSpPr>
            <p:cNvPr id="38" name="모서리가 둥근 직사각형 60">
              <a:extLst>
                <a:ext uri="{FF2B5EF4-FFF2-40B4-BE49-F238E27FC236}">
                  <a16:creationId xmlns:a16="http://schemas.microsoft.com/office/drawing/2014/main" id="{4E7FADB1-4E1A-4A1A-A4B6-4961308458ED}"/>
                </a:ext>
              </a:extLst>
            </p:cNvPr>
            <p:cNvSpPr/>
            <p:nvPr/>
          </p:nvSpPr>
          <p:spPr>
            <a:xfrm rot="2700000">
              <a:off x="1876696" y="2919474"/>
              <a:ext cx="558914" cy="558914"/>
            </a:xfrm>
            <a:prstGeom prst="roundRect">
              <a:avLst>
                <a:gd name="adj" fmla="val 943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</p:grpSp>
      <p:sp>
        <p:nvSpPr>
          <p:cNvPr id="39" name="Oval 56">
            <a:extLst>
              <a:ext uri="{FF2B5EF4-FFF2-40B4-BE49-F238E27FC236}">
                <a16:creationId xmlns:a16="http://schemas.microsoft.com/office/drawing/2014/main" id="{0C7A5EF3-0E0E-43CF-BA91-873D97F9E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41" y="5136633"/>
            <a:ext cx="396856" cy="341974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0392F8DE-E511-478A-9C76-860D0EC95383}"/>
              </a:ext>
            </a:extLst>
          </p:cNvPr>
          <p:cNvSpPr/>
          <p:nvPr/>
        </p:nvSpPr>
        <p:spPr>
          <a:xfrm>
            <a:off x="5994405" y="4168033"/>
            <a:ext cx="2301709" cy="504355"/>
          </a:xfrm>
          <a:prstGeom prst="roundRect">
            <a:avLst>
              <a:gd name="adj" fmla="val 8763"/>
            </a:avLst>
          </a:prstGeom>
          <a:gradFill>
            <a:gsLst>
              <a:gs pos="99000">
                <a:schemeClr val="bg1">
                  <a:lumMod val="85000"/>
                </a:schemeClr>
              </a:gs>
              <a:gs pos="1000">
                <a:schemeClr val="bg1">
                  <a:lumMod val="95000"/>
                </a:schemeClr>
              </a:gs>
            </a:gsLst>
            <a:lin ang="16200000" scaled="1"/>
          </a:gradFill>
          <a:ln w="19050">
            <a:solidFill>
              <a:srgbClr val="4F7EB5"/>
            </a:solidFill>
          </a:ln>
          <a:scene3d>
            <a:camera prst="orthographicFront"/>
            <a:lightRig rig="threePt" dir="t"/>
          </a:scene3d>
          <a:sp3d>
            <a:bevelT w="1270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6B6B6B"/>
                </a:solidFill>
                <a:latin typeface="+mn-ea"/>
              </a:rPr>
              <a:t>  개별 진행 상황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8FBB68C-35F1-47B1-9DC0-73C3301D2612}"/>
              </a:ext>
            </a:extLst>
          </p:cNvPr>
          <p:cNvGrpSpPr/>
          <p:nvPr/>
        </p:nvGrpSpPr>
        <p:grpSpPr>
          <a:xfrm>
            <a:off x="5521598" y="4128963"/>
            <a:ext cx="570572" cy="565662"/>
            <a:chOff x="1776805" y="2819583"/>
            <a:chExt cx="758697" cy="758697"/>
          </a:xfrm>
        </p:grpSpPr>
        <p:sp>
          <p:nvSpPr>
            <p:cNvPr id="42" name="모서리가 둥근 직사각형 59">
              <a:extLst>
                <a:ext uri="{FF2B5EF4-FFF2-40B4-BE49-F238E27FC236}">
                  <a16:creationId xmlns:a16="http://schemas.microsoft.com/office/drawing/2014/main" id="{9C409ADE-62CA-40D7-A1D9-EED68FD42096}"/>
                </a:ext>
              </a:extLst>
            </p:cNvPr>
            <p:cNvSpPr/>
            <p:nvPr/>
          </p:nvSpPr>
          <p:spPr>
            <a:xfrm rot="2700000">
              <a:off x="1776805" y="2819583"/>
              <a:ext cx="758697" cy="758697"/>
            </a:xfrm>
            <a:prstGeom prst="roundRect">
              <a:avLst>
                <a:gd name="adj" fmla="val 9434"/>
              </a:avLst>
            </a:prstGeom>
            <a:solidFill>
              <a:srgbClr val="386DAC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0" h="508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sp>
          <p:nvSpPr>
            <p:cNvPr id="43" name="모서리가 둥근 직사각형 60">
              <a:extLst>
                <a:ext uri="{FF2B5EF4-FFF2-40B4-BE49-F238E27FC236}">
                  <a16:creationId xmlns:a16="http://schemas.microsoft.com/office/drawing/2014/main" id="{624A0113-A78B-4D2C-B94A-38B437CEC7FB}"/>
                </a:ext>
              </a:extLst>
            </p:cNvPr>
            <p:cNvSpPr/>
            <p:nvPr/>
          </p:nvSpPr>
          <p:spPr>
            <a:xfrm rot="2700000">
              <a:off x="1876696" y="2919474"/>
              <a:ext cx="558914" cy="558914"/>
            </a:xfrm>
            <a:prstGeom prst="roundRect">
              <a:avLst>
                <a:gd name="adj" fmla="val 943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</p:grpSp>
      <p:sp>
        <p:nvSpPr>
          <p:cNvPr id="44" name="Oval 56">
            <a:extLst>
              <a:ext uri="{FF2B5EF4-FFF2-40B4-BE49-F238E27FC236}">
                <a16:creationId xmlns:a16="http://schemas.microsoft.com/office/drawing/2014/main" id="{33941302-718B-4E88-B88A-2B7CBB82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4245711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612EB1E7-D15C-4377-AE04-D5828CF6A4DF}"/>
              </a:ext>
            </a:extLst>
          </p:cNvPr>
          <p:cNvSpPr/>
          <p:nvPr/>
        </p:nvSpPr>
        <p:spPr>
          <a:xfrm>
            <a:off x="5994405" y="5071654"/>
            <a:ext cx="2301709" cy="504355"/>
          </a:xfrm>
          <a:prstGeom prst="roundRect">
            <a:avLst>
              <a:gd name="adj" fmla="val 8763"/>
            </a:avLst>
          </a:prstGeom>
          <a:gradFill>
            <a:gsLst>
              <a:gs pos="99000">
                <a:schemeClr val="bg1">
                  <a:lumMod val="85000"/>
                </a:schemeClr>
              </a:gs>
              <a:gs pos="1000">
                <a:schemeClr val="bg1">
                  <a:lumMod val="95000"/>
                </a:schemeClr>
              </a:gs>
            </a:gsLst>
            <a:lin ang="16200000" scaled="1"/>
          </a:gradFill>
          <a:ln w="19050">
            <a:solidFill>
              <a:srgbClr val="4F7EB5"/>
            </a:solidFill>
          </a:ln>
          <a:scene3d>
            <a:camera prst="orthographicFront"/>
            <a:lightRig rig="threePt" dir="t"/>
          </a:scene3d>
          <a:sp3d>
            <a:bevelT w="1270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rgbClr val="6B6B6B"/>
                </a:solidFill>
                <a:latin typeface="+mn-ea"/>
              </a:rPr>
              <a:t>  세부 </a:t>
            </a:r>
            <a:r>
              <a:rPr lang="ko-KR" altLang="en-US" b="1" dirty="0">
                <a:solidFill>
                  <a:srgbClr val="6B6B6B"/>
                </a:solidFill>
                <a:latin typeface="+mn-ea"/>
              </a:rPr>
              <a:t>진행 상황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84F1D54-DF25-4A7A-A5FB-7C0BCCF2223A}"/>
              </a:ext>
            </a:extLst>
          </p:cNvPr>
          <p:cNvGrpSpPr/>
          <p:nvPr/>
        </p:nvGrpSpPr>
        <p:grpSpPr>
          <a:xfrm>
            <a:off x="5521598" y="5032584"/>
            <a:ext cx="570572" cy="565662"/>
            <a:chOff x="1776805" y="2819583"/>
            <a:chExt cx="758697" cy="758697"/>
          </a:xfrm>
        </p:grpSpPr>
        <p:sp>
          <p:nvSpPr>
            <p:cNvPr id="53" name="모서리가 둥근 직사각형 59">
              <a:extLst>
                <a:ext uri="{FF2B5EF4-FFF2-40B4-BE49-F238E27FC236}">
                  <a16:creationId xmlns:a16="http://schemas.microsoft.com/office/drawing/2014/main" id="{812BD1D7-63A1-4BA4-AE45-60769D2DB91B}"/>
                </a:ext>
              </a:extLst>
            </p:cNvPr>
            <p:cNvSpPr/>
            <p:nvPr/>
          </p:nvSpPr>
          <p:spPr>
            <a:xfrm rot="2700000">
              <a:off x="1776805" y="2819583"/>
              <a:ext cx="758697" cy="758697"/>
            </a:xfrm>
            <a:prstGeom prst="roundRect">
              <a:avLst>
                <a:gd name="adj" fmla="val 9434"/>
              </a:avLst>
            </a:prstGeom>
            <a:solidFill>
              <a:srgbClr val="386DAC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0" h="508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sp>
          <p:nvSpPr>
            <p:cNvPr id="54" name="모서리가 둥근 직사각형 60">
              <a:extLst>
                <a:ext uri="{FF2B5EF4-FFF2-40B4-BE49-F238E27FC236}">
                  <a16:creationId xmlns:a16="http://schemas.microsoft.com/office/drawing/2014/main" id="{304D38A0-87D9-40F4-93B0-79F68CBAD229}"/>
                </a:ext>
              </a:extLst>
            </p:cNvPr>
            <p:cNvSpPr/>
            <p:nvPr/>
          </p:nvSpPr>
          <p:spPr>
            <a:xfrm rot="2700000">
              <a:off x="1876696" y="2919474"/>
              <a:ext cx="558914" cy="558914"/>
            </a:xfrm>
            <a:prstGeom prst="roundRect">
              <a:avLst>
                <a:gd name="adj" fmla="val 943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66903C3-7A06-4F75-AA1C-4652F0334B5E}"/>
              </a:ext>
            </a:extLst>
          </p:cNvPr>
          <p:cNvGrpSpPr/>
          <p:nvPr/>
        </p:nvGrpSpPr>
        <p:grpSpPr>
          <a:xfrm>
            <a:off x="5521598" y="5044416"/>
            <a:ext cx="570572" cy="565662"/>
            <a:chOff x="1776805" y="2819583"/>
            <a:chExt cx="758697" cy="758697"/>
          </a:xfrm>
        </p:grpSpPr>
        <p:sp>
          <p:nvSpPr>
            <p:cNvPr id="56" name="모서리가 둥근 직사각형 59">
              <a:extLst>
                <a:ext uri="{FF2B5EF4-FFF2-40B4-BE49-F238E27FC236}">
                  <a16:creationId xmlns:a16="http://schemas.microsoft.com/office/drawing/2014/main" id="{62EC198D-FC0A-43BC-8F36-0BE6CC169203}"/>
                </a:ext>
              </a:extLst>
            </p:cNvPr>
            <p:cNvSpPr/>
            <p:nvPr/>
          </p:nvSpPr>
          <p:spPr>
            <a:xfrm rot="2700000">
              <a:off x="1776805" y="2819583"/>
              <a:ext cx="758697" cy="758697"/>
            </a:xfrm>
            <a:prstGeom prst="roundRect">
              <a:avLst>
                <a:gd name="adj" fmla="val 9434"/>
              </a:avLst>
            </a:prstGeom>
            <a:solidFill>
              <a:srgbClr val="386DAC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0" h="508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sp>
          <p:nvSpPr>
            <p:cNvPr id="57" name="모서리가 둥근 직사각형 60">
              <a:extLst>
                <a:ext uri="{FF2B5EF4-FFF2-40B4-BE49-F238E27FC236}">
                  <a16:creationId xmlns:a16="http://schemas.microsoft.com/office/drawing/2014/main" id="{DE1B8E99-44AE-4DF9-94CD-207126DFB1CA}"/>
                </a:ext>
              </a:extLst>
            </p:cNvPr>
            <p:cNvSpPr/>
            <p:nvPr/>
          </p:nvSpPr>
          <p:spPr>
            <a:xfrm rot="2700000">
              <a:off x="1876696" y="2919474"/>
              <a:ext cx="558914" cy="558914"/>
            </a:xfrm>
            <a:prstGeom prst="roundRect">
              <a:avLst>
                <a:gd name="adj" fmla="val 943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</p:grpSp>
      <p:sp>
        <p:nvSpPr>
          <p:cNvPr id="58" name="Oval 56">
            <a:extLst>
              <a:ext uri="{FF2B5EF4-FFF2-40B4-BE49-F238E27FC236}">
                <a16:creationId xmlns:a16="http://schemas.microsoft.com/office/drawing/2014/main" id="{9A5F445C-E42B-44AF-96DB-010B1DC6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5161164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3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01 </a:t>
            </a:r>
            <a:r>
              <a:rPr lang="ko-KR" altLang="en-US" dirty="0">
                <a:latin typeface="+mj-ea"/>
              </a:rPr>
              <a:t>목표 및  내용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0D53B12E-C58E-4C73-B190-FC202CF6ED9D}" type="slidenum">
              <a:rPr lang="ko-KR" altLang="en-US" smtClean="0"/>
              <a:pPr/>
              <a:t>3</a:t>
            </a:fld>
            <a:r>
              <a:rPr lang="en-US" altLang="ko-KR"/>
              <a:t>/17]</a:t>
            </a:r>
            <a:endParaRPr lang="ko-KR" altLang="en-US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323851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 spc="-2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E7817E-B008-43CE-9B29-731636527225}"/>
              </a:ext>
            </a:extLst>
          </p:cNvPr>
          <p:cNvGrpSpPr/>
          <p:nvPr/>
        </p:nvGrpSpPr>
        <p:grpSpPr>
          <a:xfrm>
            <a:off x="315854" y="805577"/>
            <a:ext cx="7459997" cy="400110"/>
            <a:chOff x="393005" y="1003394"/>
            <a:chExt cx="7459997" cy="40011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064DB66-3922-448C-AEA3-7C5DDE527A33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세부 목표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23D01B8-A225-46D9-B92E-4036E87A8A8C}"/>
                </a:ext>
              </a:extLst>
            </p:cNvPr>
            <p:cNvGrpSpPr/>
            <p:nvPr/>
          </p:nvGrpSpPr>
          <p:grpSpPr>
            <a:xfrm>
              <a:off x="393005" y="1077449"/>
              <a:ext cx="252000" cy="252000"/>
              <a:chOff x="562702" y="1095449"/>
              <a:chExt cx="252000" cy="252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F43DFA1-3A88-48BD-B243-15D0D827C3E2}"/>
                  </a:ext>
                </a:extLst>
              </p:cNvPr>
              <p:cNvSpPr/>
              <p:nvPr/>
            </p:nvSpPr>
            <p:spPr bwMode="auto">
              <a:xfrm>
                <a:off x="562702" y="1095449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4FB25EF-E323-4BE3-8AC8-54A6F98EA158}"/>
                  </a:ext>
                </a:extLst>
              </p:cNvPr>
              <p:cNvSpPr/>
              <p:nvPr/>
            </p:nvSpPr>
            <p:spPr bwMode="auto">
              <a:xfrm>
                <a:off x="616702" y="1149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C26F868-5EA5-48D5-9544-801490CCA04E}"/>
              </a:ext>
            </a:extLst>
          </p:cNvPr>
          <p:cNvGrpSpPr>
            <a:grpSpLocks noChangeAspect="1"/>
          </p:cNvGrpSpPr>
          <p:nvPr/>
        </p:nvGrpSpPr>
        <p:grpSpPr>
          <a:xfrm>
            <a:off x="1043608" y="1077632"/>
            <a:ext cx="6529127" cy="2614396"/>
            <a:chOff x="-706082" y="2134160"/>
            <a:chExt cx="10496718" cy="447133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8F644DA-711F-4B43-97CC-7563A016DA5C}"/>
                </a:ext>
              </a:extLst>
            </p:cNvPr>
            <p:cNvSpPr/>
            <p:nvPr/>
          </p:nvSpPr>
          <p:spPr>
            <a:xfrm>
              <a:off x="2702084" y="2259964"/>
              <a:ext cx="3731323" cy="3731324"/>
            </a:xfrm>
            <a:prstGeom prst="ellipse">
              <a:avLst/>
            </a:prstGeom>
            <a:noFill/>
            <a:ln w="9525">
              <a:solidFill>
                <a:srgbClr val="5A78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20"/>
            </a:p>
          </p:txBody>
        </p:sp>
        <p:sp>
          <p:nvSpPr>
            <p:cNvPr id="31" name="도넛 15">
              <a:extLst>
                <a:ext uri="{FF2B5EF4-FFF2-40B4-BE49-F238E27FC236}">
                  <a16:creationId xmlns:a16="http://schemas.microsoft.com/office/drawing/2014/main" id="{837DBE0F-2BED-4FD2-83A7-30B15314E0D6}"/>
                </a:ext>
              </a:extLst>
            </p:cNvPr>
            <p:cNvSpPr/>
            <p:nvPr/>
          </p:nvSpPr>
          <p:spPr>
            <a:xfrm>
              <a:off x="3258510" y="2816391"/>
              <a:ext cx="2618473" cy="2618473"/>
            </a:xfrm>
            <a:prstGeom prst="donut">
              <a:avLst>
                <a:gd name="adj" fmla="val 10962"/>
              </a:avLst>
            </a:prstGeom>
            <a:gradFill flip="none" rotWithShape="1">
              <a:gsLst>
                <a:gs pos="0">
                  <a:srgbClr val="8396B3"/>
                </a:gs>
                <a:gs pos="100000">
                  <a:srgbClr val="93A4BD"/>
                </a:gs>
                <a:gs pos="68000">
                  <a:srgbClr val="0293CC"/>
                </a:gs>
                <a:gs pos="32000">
                  <a:srgbClr val="2D4D7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2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DA49E1D-5BA3-4BD4-A27C-83397D6C5C43}"/>
                </a:ext>
              </a:extLst>
            </p:cNvPr>
            <p:cNvSpPr/>
            <p:nvPr/>
          </p:nvSpPr>
          <p:spPr>
            <a:xfrm>
              <a:off x="4288778" y="2134160"/>
              <a:ext cx="479213" cy="47921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2D4D7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20" dirty="0">
                  <a:solidFill>
                    <a:srgbClr val="2D4D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sz="800" b="1" spc="-20" dirty="0">
                <a:solidFill>
                  <a:srgbClr val="2D4D7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19B3A2C-F4EA-4441-B568-ECA5D9AC0C88}"/>
                </a:ext>
              </a:extLst>
            </p:cNvPr>
            <p:cNvSpPr/>
            <p:nvPr/>
          </p:nvSpPr>
          <p:spPr>
            <a:xfrm>
              <a:off x="5756015" y="5188734"/>
              <a:ext cx="479213" cy="4792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86DA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20" dirty="0">
                  <a:solidFill>
                    <a:srgbClr val="386DA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1200" b="1" spc="-20" dirty="0">
                <a:solidFill>
                  <a:srgbClr val="386DA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79A1F16-7A0E-45A5-84B2-A9780B67E669}"/>
                </a:ext>
              </a:extLst>
            </p:cNvPr>
            <p:cNvSpPr/>
            <p:nvPr/>
          </p:nvSpPr>
          <p:spPr>
            <a:xfrm>
              <a:off x="2936053" y="5211413"/>
              <a:ext cx="479213" cy="4792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86DA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20" dirty="0">
                  <a:solidFill>
                    <a:srgbClr val="386DA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200" b="1" spc="-20" dirty="0">
                <a:solidFill>
                  <a:srgbClr val="386DA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CCC8E3-3AB0-4FB6-B118-BE5C54D8BCEA}"/>
                </a:ext>
              </a:extLst>
            </p:cNvPr>
            <p:cNvSpPr/>
            <p:nvPr/>
          </p:nvSpPr>
          <p:spPr>
            <a:xfrm>
              <a:off x="-439870" y="2216795"/>
              <a:ext cx="3469599" cy="842212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600" b="1" spc="-20" noProof="1">
                  <a:solidFill>
                    <a:srgbClr val="567090"/>
                  </a:solidFill>
                  <a:latin typeface="Arial" charset="0"/>
                </a:rPr>
                <a:t>이미지 검색</a:t>
              </a: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 u="sng" spc="-20" noProof="1">
                  <a:latin typeface="Arial" charset="0"/>
                </a:rPr>
                <a:t>CNN</a:t>
              </a:r>
              <a:r>
                <a:rPr lang="ko-KR" altLang="en-US" sz="1000" b="1" u="sng" spc="-20" noProof="1">
                  <a:latin typeface="Arial" charset="0"/>
                </a:rPr>
                <a:t>을 통한 유사 이미지 검출</a:t>
              </a:r>
              <a:endParaRPr lang="en-US" altLang="ko-KR" sz="1000" b="1" spc="-40" dirty="0">
                <a:latin typeface="Arial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4EA617B-BB77-4311-B13E-04EE9AA98BFD}"/>
                </a:ext>
              </a:extLst>
            </p:cNvPr>
            <p:cNvSpPr/>
            <p:nvPr/>
          </p:nvSpPr>
          <p:spPr>
            <a:xfrm>
              <a:off x="6151616" y="5250056"/>
              <a:ext cx="3639020" cy="1315954"/>
            </a:xfrm>
            <a:prstGeom prst="rect">
              <a:avLst/>
            </a:prstGeom>
          </p:spPr>
          <p:txBody>
            <a:bodyPr wrap="square" rIns="0">
              <a:spAutoFit/>
            </a:bodyPr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b="1" spc="-20" noProof="1">
                  <a:solidFill>
                    <a:srgbClr val="386DAC"/>
                  </a:solidFill>
                  <a:latin typeface="Arial" charset="0"/>
                </a:rPr>
                <a:t>오염된 이미지</a:t>
              </a:r>
              <a:endParaRPr lang="en-US" altLang="ko-KR" sz="1400" spc="-20" noProof="1">
                <a:solidFill>
                  <a:srgbClr val="386DAC"/>
                </a:solidFill>
                <a:latin typeface="Arial" charset="0"/>
              </a:endParaRP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00" b="1" u="sng" spc="-20" noProof="1">
                  <a:latin typeface="Arial" charset="0"/>
                </a:rPr>
                <a:t>상품이 가려져서 잘 보이지 않는 경우에서도 객체를 탐지할 수 있어야 함</a:t>
              </a:r>
              <a:r>
                <a:rPr lang="en-US" altLang="ko-KR" sz="1000" b="1" u="sng" spc="-20" noProof="1">
                  <a:latin typeface="Arial" charset="0"/>
                </a:rPr>
                <a:t>. </a:t>
              </a:r>
              <a:r>
                <a:rPr lang="ko-KR" altLang="en-US" sz="1000" b="1" u="sng" spc="-20" noProof="1">
                  <a:latin typeface="Arial" charset="0"/>
                </a:rPr>
                <a:t>또한 여러 물체 인식도 요구됨</a:t>
              </a:r>
              <a:endParaRPr lang="en-US" altLang="ko-KR" sz="1000" b="1" u="sng" spc="-30" dirty="0">
                <a:latin typeface="Arial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A8CC4C5-F84A-4A72-9735-A976F7C4BD0B}"/>
                </a:ext>
              </a:extLst>
            </p:cNvPr>
            <p:cNvSpPr/>
            <p:nvPr/>
          </p:nvSpPr>
          <p:spPr>
            <a:xfrm>
              <a:off x="-706082" y="5250056"/>
              <a:ext cx="3670572" cy="1355434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b="1" spc="-20" noProof="1">
                  <a:solidFill>
                    <a:srgbClr val="567090"/>
                  </a:solidFill>
                  <a:latin typeface="Arial" charset="0"/>
                </a:rPr>
                <a:t>이미지 내 메타정보 </a:t>
              </a:r>
              <a:r>
                <a:rPr lang="en-US" altLang="ko-KR" sz="1400" b="1" spc="-20" noProof="1">
                  <a:solidFill>
                    <a:srgbClr val="567090"/>
                  </a:solidFill>
                  <a:latin typeface="Arial" charset="0"/>
                </a:rPr>
                <a:t>tagging</a:t>
              </a:r>
              <a:endParaRPr lang="ko-KR" altLang="en-US" sz="1400" b="1" spc="-20" noProof="1">
                <a:solidFill>
                  <a:srgbClr val="567090"/>
                </a:solidFill>
                <a:latin typeface="Arial" charset="0"/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00" b="1" u="sng" spc="-20" dirty="0">
                  <a:latin typeface="Arial" charset="0"/>
                </a:rPr>
                <a:t>모델의 </a:t>
              </a:r>
              <a:r>
                <a:rPr lang="en-US" altLang="ko-KR" sz="1000" b="1" u="sng" spc="-20" dirty="0">
                  <a:latin typeface="Arial" charset="0"/>
                </a:rPr>
                <a:t>tagging </a:t>
              </a:r>
              <a:r>
                <a:rPr lang="ko-KR" altLang="en-US" sz="1000" b="1" u="sng" spc="-20" dirty="0">
                  <a:latin typeface="Arial" charset="0"/>
                </a:rPr>
                <a:t>결과와 기존 </a:t>
              </a:r>
              <a:r>
                <a:rPr lang="en-US" altLang="ko-KR" sz="1000" b="1" u="sng" spc="-20" dirty="0">
                  <a:latin typeface="Arial" charset="0"/>
                </a:rPr>
                <a:t>labeling </a:t>
              </a:r>
              <a:r>
                <a:rPr lang="ko-KR" altLang="en-US" sz="1000" b="1" u="sng" spc="-20" dirty="0">
                  <a:latin typeface="Arial" charset="0"/>
                </a:rPr>
                <a:t>결과를 비교하여 정확도를 측정하고 이를 최대화</a:t>
              </a:r>
              <a:endParaRPr lang="en-US" altLang="ko-KR" sz="1000" b="1" u="sng" spc="-20" dirty="0">
                <a:latin typeface="Arial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B433C57-61A0-4D87-B773-A9388930794E}"/>
                </a:ext>
              </a:extLst>
            </p:cNvPr>
            <p:cNvSpPr/>
            <p:nvPr/>
          </p:nvSpPr>
          <p:spPr>
            <a:xfrm>
              <a:off x="3339495" y="3719164"/>
              <a:ext cx="2456499" cy="8948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b="1" spc="-2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</a:rPr>
                <a:t>CNN</a:t>
              </a:r>
              <a:r>
                <a:rPr lang="ko-KR" altLang="en-US" sz="1400" b="1" spc="-2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</a:rPr>
                <a:t>활용</a:t>
              </a:r>
              <a:endParaRPr lang="en-US" altLang="ko-KR" sz="1400" b="1" spc="-2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endParaRPr>
            </a:p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b="1" spc="-2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</a:rPr>
                <a:t> </a:t>
              </a:r>
              <a:r>
                <a:rPr lang="en-US" altLang="ko-KR" sz="1400" b="1" spc="-2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</a:rPr>
                <a:t>tagging System</a:t>
              </a:r>
              <a:endParaRPr lang="en-US" altLang="ko-KR" sz="1400" spc="-2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5C99D52-7A05-4E71-ADA7-47E604985A4F}"/>
              </a:ext>
            </a:extLst>
          </p:cNvPr>
          <p:cNvGrpSpPr/>
          <p:nvPr/>
        </p:nvGrpSpPr>
        <p:grpSpPr>
          <a:xfrm>
            <a:off x="315854" y="3865967"/>
            <a:ext cx="7459997" cy="400110"/>
            <a:chOff x="393005" y="1003394"/>
            <a:chExt cx="7459997" cy="40011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7F614F0-7BF0-4733-ADE4-9E67688D6432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수행 계획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BA0D15B-9250-4039-BB34-25066044BF63}"/>
                </a:ext>
              </a:extLst>
            </p:cNvPr>
            <p:cNvGrpSpPr/>
            <p:nvPr/>
          </p:nvGrpSpPr>
          <p:grpSpPr>
            <a:xfrm>
              <a:off x="393005" y="1077449"/>
              <a:ext cx="252000" cy="252000"/>
              <a:chOff x="562702" y="1095449"/>
              <a:chExt cx="252000" cy="252000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597B66D-224E-4EAD-AD7A-35BEEC1A7F07}"/>
                  </a:ext>
                </a:extLst>
              </p:cNvPr>
              <p:cNvSpPr/>
              <p:nvPr/>
            </p:nvSpPr>
            <p:spPr bwMode="auto">
              <a:xfrm>
                <a:off x="562702" y="1095449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C7622C8E-DC35-4EF4-B1EB-C204F8648A21}"/>
                  </a:ext>
                </a:extLst>
              </p:cNvPr>
              <p:cNvSpPr/>
              <p:nvPr/>
            </p:nvSpPr>
            <p:spPr bwMode="auto">
              <a:xfrm>
                <a:off x="616702" y="1149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</p:grpSp>
      <p:sp>
        <p:nvSpPr>
          <p:cNvPr id="51" name="화살표: 갈매기형 수장 50">
            <a:extLst>
              <a:ext uri="{FF2B5EF4-FFF2-40B4-BE49-F238E27FC236}">
                <a16:creationId xmlns:a16="http://schemas.microsoft.com/office/drawing/2014/main" id="{ABBE69BB-B044-46BF-8CC6-F0656B005B8F}"/>
              </a:ext>
            </a:extLst>
          </p:cNvPr>
          <p:cNvSpPr/>
          <p:nvPr/>
        </p:nvSpPr>
        <p:spPr>
          <a:xfrm>
            <a:off x="176651" y="4355578"/>
            <a:ext cx="1731053" cy="400110"/>
          </a:xfrm>
          <a:prstGeom prst="chevron">
            <a:avLst/>
          </a:prstGeom>
          <a:gradFill>
            <a:gsLst>
              <a:gs pos="0">
                <a:srgbClr val="046583"/>
              </a:gs>
              <a:gs pos="100000">
                <a:srgbClr val="102345"/>
              </a:gs>
            </a:gsLst>
            <a:lin ang="5400000" scaled="1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60" dirty="0">
                <a:solidFill>
                  <a:schemeClr val="bg1"/>
                </a:solidFill>
                <a:latin typeface="+mj-ea"/>
                <a:ea typeface="+mj-ea"/>
              </a:rPr>
              <a:t>파이썬 노트북에 이미지 로드</a:t>
            </a:r>
          </a:p>
        </p:txBody>
      </p:sp>
      <p:sp>
        <p:nvSpPr>
          <p:cNvPr id="55" name="화살표: 갈매기형 수장 54">
            <a:extLst>
              <a:ext uri="{FF2B5EF4-FFF2-40B4-BE49-F238E27FC236}">
                <a16:creationId xmlns:a16="http://schemas.microsoft.com/office/drawing/2014/main" id="{1FF5947F-9B35-47EC-94F4-994167A0053B}"/>
              </a:ext>
            </a:extLst>
          </p:cNvPr>
          <p:cNvSpPr/>
          <p:nvPr/>
        </p:nvSpPr>
        <p:spPr>
          <a:xfrm>
            <a:off x="1907704" y="4355578"/>
            <a:ext cx="1731053" cy="400110"/>
          </a:xfrm>
          <a:prstGeom prst="chevron">
            <a:avLst/>
          </a:prstGeom>
          <a:gradFill>
            <a:gsLst>
              <a:gs pos="0">
                <a:srgbClr val="046583"/>
              </a:gs>
              <a:gs pos="100000">
                <a:srgbClr val="102345"/>
              </a:gs>
            </a:gsLst>
            <a:lin ang="5400000" scaled="1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60" dirty="0">
                <a:solidFill>
                  <a:schemeClr val="bg1"/>
                </a:solidFill>
                <a:latin typeface="+mj-ea"/>
                <a:ea typeface="+mj-ea"/>
              </a:rPr>
              <a:t>Raw </a:t>
            </a:r>
            <a:r>
              <a:rPr lang="ko-KR" altLang="en-US" sz="1100" b="1" spc="-60" dirty="0">
                <a:solidFill>
                  <a:schemeClr val="bg1"/>
                </a:solidFill>
                <a:latin typeface="+mj-ea"/>
                <a:ea typeface="+mj-ea"/>
              </a:rPr>
              <a:t>데이터셋 생성</a:t>
            </a:r>
          </a:p>
        </p:txBody>
      </p:sp>
      <p:sp>
        <p:nvSpPr>
          <p:cNvPr id="56" name="화살표: 갈매기형 수장 55">
            <a:extLst>
              <a:ext uri="{FF2B5EF4-FFF2-40B4-BE49-F238E27FC236}">
                <a16:creationId xmlns:a16="http://schemas.microsoft.com/office/drawing/2014/main" id="{83B9522F-D528-4280-B7F0-0AE5CE00FB95}"/>
              </a:ext>
            </a:extLst>
          </p:cNvPr>
          <p:cNvSpPr/>
          <p:nvPr/>
        </p:nvSpPr>
        <p:spPr>
          <a:xfrm>
            <a:off x="3609035" y="4355578"/>
            <a:ext cx="1731053" cy="400110"/>
          </a:xfrm>
          <a:prstGeom prst="chevron">
            <a:avLst/>
          </a:prstGeom>
          <a:gradFill>
            <a:gsLst>
              <a:gs pos="0">
                <a:srgbClr val="046583"/>
              </a:gs>
              <a:gs pos="100000">
                <a:srgbClr val="102345"/>
              </a:gs>
            </a:gsLst>
            <a:lin ang="5400000" scaled="1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60" dirty="0">
                <a:solidFill>
                  <a:schemeClr val="bg1"/>
                </a:solidFill>
                <a:latin typeface="+mj-ea"/>
                <a:ea typeface="+mj-ea"/>
              </a:rPr>
              <a:t>Raw</a:t>
            </a:r>
            <a:r>
              <a:rPr lang="ko-KR" altLang="en-US" sz="1200" b="1" spc="-60" dirty="0">
                <a:solidFill>
                  <a:schemeClr val="bg1"/>
                </a:solidFill>
                <a:latin typeface="+mj-ea"/>
                <a:ea typeface="+mj-ea"/>
              </a:rPr>
              <a:t> 데이터셋 분석 및 </a:t>
            </a:r>
            <a:r>
              <a:rPr lang="ko-KR" altLang="en-US" sz="1200" b="1" spc="-60" dirty="0" err="1">
                <a:solidFill>
                  <a:schemeClr val="bg1"/>
                </a:solidFill>
                <a:latin typeface="+mj-ea"/>
                <a:ea typeface="+mj-ea"/>
              </a:rPr>
              <a:t>전처리</a:t>
            </a:r>
            <a:endParaRPr lang="ko-KR" altLang="en-US" sz="1200" b="1" spc="-6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화살표: 갈매기형 수장 56">
            <a:extLst>
              <a:ext uri="{FF2B5EF4-FFF2-40B4-BE49-F238E27FC236}">
                <a16:creationId xmlns:a16="http://schemas.microsoft.com/office/drawing/2014/main" id="{D5F9A22A-3A32-42DB-A6E2-89B505549C2C}"/>
              </a:ext>
            </a:extLst>
          </p:cNvPr>
          <p:cNvSpPr/>
          <p:nvPr/>
        </p:nvSpPr>
        <p:spPr>
          <a:xfrm>
            <a:off x="5309206" y="4355578"/>
            <a:ext cx="1731053" cy="400110"/>
          </a:xfrm>
          <a:prstGeom prst="chevron">
            <a:avLst/>
          </a:prstGeom>
          <a:gradFill>
            <a:gsLst>
              <a:gs pos="0">
                <a:srgbClr val="046583"/>
              </a:gs>
              <a:gs pos="100000">
                <a:srgbClr val="102345"/>
              </a:gs>
            </a:gsLst>
            <a:lin ang="5400000" scaled="1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60" dirty="0">
                <a:solidFill>
                  <a:schemeClr val="bg1"/>
                </a:solidFill>
                <a:latin typeface="+mj-ea"/>
                <a:ea typeface="+mj-ea"/>
              </a:rPr>
              <a:t>CNN</a:t>
            </a:r>
            <a:r>
              <a:rPr lang="ko-KR" altLang="en-US" sz="1200" b="1" spc="-60" dirty="0">
                <a:solidFill>
                  <a:schemeClr val="bg1"/>
                </a:solidFill>
                <a:latin typeface="+mj-ea"/>
                <a:ea typeface="+mj-ea"/>
              </a:rPr>
              <a:t> 모델 프로토타입 구현 </a:t>
            </a:r>
          </a:p>
        </p:txBody>
      </p:sp>
      <p:sp>
        <p:nvSpPr>
          <p:cNvPr id="58" name="화살표: 갈매기형 수장 57">
            <a:extLst>
              <a:ext uri="{FF2B5EF4-FFF2-40B4-BE49-F238E27FC236}">
                <a16:creationId xmlns:a16="http://schemas.microsoft.com/office/drawing/2014/main" id="{D3A7EEAC-FA0A-4846-A0F9-3C51CFD1BCEA}"/>
              </a:ext>
            </a:extLst>
          </p:cNvPr>
          <p:cNvSpPr/>
          <p:nvPr/>
        </p:nvSpPr>
        <p:spPr>
          <a:xfrm>
            <a:off x="7040259" y="4355578"/>
            <a:ext cx="1731053" cy="400110"/>
          </a:xfrm>
          <a:prstGeom prst="chevron">
            <a:avLst/>
          </a:prstGeom>
          <a:gradFill>
            <a:gsLst>
              <a:gs pos="0">
                <a:srgbClr val="046583"/>
              </a:gs>
              <a:gs pos="100000">
                <a:srgbClr val="102345"/>
              </a:gs>
            </a:gsLst>
            <a:lin ang="5400000" scaled="1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60" dirty="0">
                <a:solidFill>
                  <a:schemeClr val="bg1"/>
                </a:solidFill>
                <a:latin typeface="+mj-ea"/>
                <a:ea typeface="+mj-ea"/>
              </a:rPr>
              <a:t>Tagging</a:t>
            </a:r>
            <a:r>
              <a:rPr lang="ko-KR" altLang="en-US" sz="1100" b="1" spc="-60" dirty="0">
                <a:solidFill>
                  <a:schemeClr val="bg1"/>
                </a:solidFill>
                <a:latin typeface="+mj-ea"/>
                <a:ea typeface="+mj-ea"/>
              </a:rPr>
              <a:t> 및 유사 이미지 도출테스트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46A2C5C-814D-4815-A444-4A5B5211840D}"/>
              </a:ext>
            </a:extLst>
          </p:cNvPr>
          <p:cNvSpPr/>
          <p:nvPr/>
        </p:nvSpPr>
        <p:spPr>
          <a:xfrm>
            <a:off x="176651" y="4922051"/>
            <a:ext cx="1587037" cy="73866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0" anchor="t">
            <a:spAutoFit/>
          </a:bodyPr>
          <a:lstStyle/>
          <a:p>
            <a:pPr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절대 경로로 제공 받은 이미지 학습 데이터 </a:t>
            </a:r>
            <a:r>
              <a:rPr lang="en-US" altLang="ko-KR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url</a:t>
            </a:r>
            <a:r>
              <a:rPr lang="ko-KR" altLang="en-US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를 파싱해서 파이썬 노트북에 로드</a:t>
            </a:r>
            <a:endParaRPr lang="en-US" altLang="ko-KR" sz="1000" b="1" spc="-100" noProof="1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F85E6E8-D3E5-4468-AE24-7BDA58A23E0C}"/>
              </a:ext>
            </a:extLst>
          </p:cNvPr>
          <p:cNvSpPr/>
          <p:nvPr/>
        </p:nvSpPr>
        <p:spPr>
          <a:xfrm>
            <a:off x="1896368" y="4919244"/>
            <a:ext cx="1587037" cy="73866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0" anchor="t">
            <a:spAutoFit/>
          </a:bodyPr>
          <a:lstStyle/>
          <a:p>
            <a:pPr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로드된 이미지를 기반으로 전처리되지 않은 </a:t>
            </a:r>
            <a:r>
              <a:rPr lang="en-US" altLang="ko-KR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raw</a:t>
            </a:r>
            <a:r>
              <a:rPr lang="ko-KR" altLang="en-US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 데이터셋 생성</a:t>
            </a:r>
            <a:endParaRPr lang="en-US" altLang="ko-KR" sz="1000" b="1" spc="-100" noProof="1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4E7ED2F-044F-488D-830E-A027E2EE4C04}"/>
              </a:ext>
            </a:extLst>
          </p:cNvPr>
          <p:cNvSpPr/>
          <p:nvPr/>
        </p:nvSpPr>
        <p:spPr>
          <a:xfrm>
            <a:off x="3612392" y="4919244"/>
            <a:ext cx="1587037" cy="73866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0" anchor="t">
            <a:spAutoFit/>
          </a:bodyPr>
          <a:lstStyle/>
          <a:p>
            <a:pPr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Raw </a:t>
            </a:r>
            <a:r>
              <a:rPr lang="ko-KR" altLang="en-US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데이터의 특징을 분석하여 </a:t>
            </a:r>
            <a:r>
              <a:rPr lang="en-US" altLang="ko-KR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feature</a:t>
            </a:r>
            <a:r>
              <a:rPr lang="ko-KR" altLang="en-US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를 뽑아내고 전처리</a:t>
            </a:r>
            <a:endParaRPr lang="en-US" altLang="ko-KR" sz="1000" b="1" spc="-100" noProof="1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4FD1590-9D41-4A8D-A01E-3DB1D26E8BE7}"/>
              </a:ext>
            </a:extLst>
          </p:cNvPr>
          <p:cNvSpPr/>
          <p:nvPr/>
        </p:nvSpPr>
        <p:spPr>
          <a:xfrm>
            <a:off x="5309206" y="4918040"/>
            <a:ext cx="1587037" cy="5078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0" anchor="t">
            <a:spAutoFit/>
          </a:bodyPr>
          <a:lstStyle/>
          <a:p>
            <a:pPr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가장 효과적인 </a:t>
            </a:r>
            <a:r>
              <a:rPr lang="en-US" altLang="ko-KR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CNN </a:t>
            </a:r>
            <a:r>
              <a:rPr lang="ko-KR" altLang="en-US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모델을 찾아 프로토타입을 구현 </a:t>
            </a:r>
            <a:endParaRPr lang="en-US" altLang="ko-KR" sz="1000" b="1" spc="-100" noProof="1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</p:txBody>
      </p:sp>
      <p:sp>
        <p:nvSpPr>
          <p:cNvPr id="3" name="화살표: 아래로 구부러짐 2">
            <a:extLst>
              <a:ext uri="{FF2B5EF4-FFF2-40B4-BE49-F238E27FC236}">
                <a16:creationId xmlns:a16="http://schemas.microsoft.com/office/drawing/2014/main" id="{DC4D80DF-698E-48B7-99F0-DC858A094CED}"/>
              </a:ext>
            </a:extLst>
          </p:cNvPr>
          <p:cNvSpPr/>
          <p:nvPr/>
        </p:nvSpPr>
        <p:spPr>
          <a:xfrm flipH="1">
            <a:off x="6394917" y="3712419"/>
            <a:ext cx="1368152" cy="65077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9ED48E8-FE13-4D64-AF6C-E3075655F746}"/>
              </a:ext>
            </a:extLst>
          </p:cNvPr>
          <p:cNvSpPr/>
          <p:nvPr/>
        </p:nvSpPr>
        <p:spPr>
          <a:xfrm>
            <a:off x="7025230" y="4926570"/>
            <a:ext cx="1587037" cy="5078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0" anchor="t">
            <a:spAutoFit/>
          </a:bodyPr>
          <a:lstStyle/>
          <a:p>
            <a:pPr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테스트 수행 후 정확도를 측정하고 프로토타입 고도화</a:t>
            </a:r>
            <a:endParaRPr lang="en-US" altLang="ko-KR" sz="1000" b="1" spc="-100" noProof="1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43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02 </a:t>
            </a:r>
            <a:r>
              <a:rPr lang="ko-KR" altLang="en-US" dirty="0">
                <a:latin typeface="+mj-ea"/>
              </a:rPr>
              <a:t>진행상황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0D53B12E-C58E-4C73-B190-FC202CF6ED9D}" type="slidenum">
              <a:rPr lang="ko-KR" altLang="en-US" smtClean="0"/>
              <a:pPr/>
              <a:t>4</a:t>
            </a:fld>
            <a:r>
              <a:rPr lang="en-US" altLang="ko-KR"/>
              <a:t>/17]</a:t>
            </a:r>
            <a:endParaRPr lang="ko-KR" altLang="en-US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323851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 spc="-2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DA0AF-44FB-4137-8CA2-53EF5131DEC1}"/>
              </a:ext>
            </a:extLst>
          </p:cNvPr>
          <p:cNvSpPr txBox="1"/>
          <p:nvPr/>
        </p:nvSpPr>
        <p:spPr>
          <a:xfrm>
            <a:off x="3635896" y="1205687"/>
            <a:ext cx="1440160" cy="369332"/>
          </a:xfrm>
          <a:prstGeom prst="round1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학기</a:t>
            </a:r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680D27A-3728-4630-8ED3-888F895258F6}"/>
              </a:ext>
            </a:extLst>
          </p:cNvPr>
          <p:cNvGrpSpPr/>
          <p:nvPr/>
        </p:nvGrpSpPr>
        <p:grpSpPr>
          <a:xfrm>
            <a:off x="315854" y="805577"/>
            <a:ext cx="7459997" cy="400110"/>
            <a:chOff x="393005" y="1003394"/>
            <a:chExt cx="7459997" cy="4001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2A007B2-34D8-41E0-B259-BAC50E9418C7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1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학기와 </a:t>
              </a: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2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학기 목표 수립</a:t>
              </a: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F5B3A7E-F42A-46DA-B52D-198A361B4B59}"/>
                </a:ext>
              </a:extLst>
            </p:cNvPr>
            <p:cNvGrpSpPr/>
            <p:nvPr/>
          </p:nvGrpSpPr>
          <p:grpSpPr>
            <a:xfrm>
              <a:off x="393005" y="1077449"/>
              <a:ext cx="252000" cy="252000"/>
              <a:chOff x="562702" y="1095449"/>
              <a:chExt cx="252000" cy="252000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6A6F87E-FF83-473E-92DF-6A784D4B3E8D}"/>
                  </a:ext>
                </a:extLst>
              </p:cNvPr>
              <p:cNvSpPr/>
              <p:nvPr/>
            </p:nvSpPr>
            <p:spPr bwMode="auto">
              <a:xfrm>
                <a:off x="562702" y="1095449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50A46BB4-E048-45EB-B872-E0EEF006EB58}"/>
                  </a:ext>
                </a:extLst>
              </p:cNvPr>
              <p:cNvSpPr/>
              <p:nvPr/>
            </p:nvSpPr>
            <p:spPr bwMode="auto">
              <a:xfrm>
                <a:off x="616702" y="1149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5B96B11-37A0-4B7C-90B7-77AEDA160A75}"/>
              </a:ext>
            </a:extLst>
          </p:cNvPr>
          <p:cNvSpPr txBox="1"/>
          <p:nvPr/>
        </p:nvSpPr>
        <p:spPr>
          <a:xfrm>
            <a:off x="3635896" y="4935368"/>
            <a:ext cx="1440160" cy="369332"/>
          </a:xfrm>
          <a:prstGeom prst="round1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2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학기</a:t>
            </a:r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6E7BC-8F56-463D-A044-7FB8709D5A29}"/>
              </a:ext>
            </a:extLst>
          </p:cNvPr>
          <p:cNvSpPr txBox="1"/>
          <p:nvPr/>
        </p:nvSpPr>
        <p:spPr>
          <a:xfrm>
            <a:off x="281411" y="2037071"/>
            <a:ext cx="3680082" cy="19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Multi object detection</a:t>
            </a:r>
            <a:r>
              <a:rPr lang="ko-KR" altLang="en-US" sz="1400" b="1" dirty="0">
                <a:latin typeface="+mn-ea"/>
              </a:rPr>
              <a:t>과 간단한 </a:t>
            </a:r>
            <a:r>
              <a:rPr lang="en-US" altLang="ko-KR" sz="1400" b="1" dirty="0">
                <a:latin typeface="+mn-ea"/>
              </a:rPr>
              <a:t>Classification</a:t>
            </a:r>
            <a:r>
              <a:rPr lang="ko-KR" altLang="en-US" sz="1400" b="1" dirty="0">
                <a:latin typeface="+mn-ea"/>
              </a:rPr>
              <a:t>의 모델을 구현</a:t>
            </a:r>
            <a:r>
              <a:rPr lang="en-US" altLang="ko-KR" sz="1400" b="1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개수가 많은 </a:t>
            </a:r>
            <a:r>
              <a:rPr lang="ko-KR" altLang="en-US" sz="1400" b="1" dirty="0">
                <a:latin typeface="+mn-ea"/>
              </a:rPr>
              <a:t>대분류 항목에 </a:t>
            </a:r>
            <a:r>
              <a:rPr lang="en-US" altLang="ko-KR" sz="1400" b="1" dirty="0">
                <a:latin typeface="+mn-ea"/>
              </a:rPr>
              <a:t>1</a:t>
            </a:r>
            <a:r>
              <a:rPr lang="ko-KR" altLang="en-US" sz="1400" b="1" dirty="0">
                <a:latin typeface="+mn-ea"/>
              </a:rPr>
              <a:t>개 </a:t>
            </a:r>
            <a:r>
              <a:rPr lang="ko-KR" altLang="en-US" sz="1400" dirty="0">
                <a:latin typeface="+mn-ea"/>
              </a:rPr>
              <a:t>대해서만 모델링 수행</a:t>
            </a:r>
            <a:r>
              <a:rPr lang="en-US" altLang="ko-KR" sz="1400" dirty="0">
                <a:latin typeface="+mn-ea"/>
              </a:rPr>
              <a:t>.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+mn-ea"/>
              </a:rPr>
              <a:t>데이터가 가장 많은 </a:t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>
                <a:latin typeface="+mn-ea"/>
              </a:rPr>
              <a:t>침구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커튼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 err="1">
                <a:latin typeface="+mn-ea"/>
              </a:rPr>
              <a:t>러그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latin typeface="+mn-ea"/>
              </a:rPr>
              <a:t>침구의 데이터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F43C83-3586-4C3C-98F5-874B461F6113}"/>
              </a:ext>
            </a:extLst>
          </p:cNvPr>
          <p:cNvSpPr txBox="1"/>
          <p:nvPr/>
        </p:nvSpPr>
        <p:spPr>
          <a:xfrm>
            <a:off x="4764540" y="2037071"/>
            <a:ext cx="4320158" cy="19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모델을 더욱 </a:t>
            </a:r>
            <a:r>
              <a:rPr lang="ko-KR" altLang="en-US" sz="1400" dirty="0" err="1">
                <a:latin typeface="+mn-ea"/>
              </a:rPr>
              <a:t>고도화하여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정확도를 높이는 </a:t>
            </a:r>
            <a:r>
              <a:rPr lang="ko-KR" altLang="en-US" sz="1400" dirty="0">
                <a:latin typeface="+mn-ea"/>
              </a:rPr>
              <a:t>방향으로 진행될 예정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Detection </a:t>
            </a:r>
            <a:r>
              <a:rPr lang="ko-KR" altLang="en-US" sz="1400" b="1" dirty="0">
                <a:latin typeface="+mn-ea"/>
              </a:rPr>
              <a:t>및 </a:t>
            </a:r>
            <a:r>
              <a:rPr lang="en-US" altLang="ko-KR" sz="1400" b="1" dirty="0">
                <a:latin typeface="+mn-ea"/>
              </a:rPr>
              <a:t>Classification</a:t>
            </a:r>
            <a:r>
              <a:rPr lang="ko-KR" altLang="en-US" sz="1400" dirty="0">
                <a:latin typeface="+mn-ea"/>
              </a:rPr>
              <a:t>을 수행하기 위해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</a:t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>
                <a:latin typeface="+mn-ea"/>
              </a:rPr>
              <a:t>데이터의 문자열로 되어있는 </a:t>
            </a:r>
            <a:r>
              <a:rPr lang="en-US" altLang="ko-KR" sz="1400" dirty="0">
                <a:latin typeface="+mn-ea"/>
              </a:rPr>
              <a:t>categorical</a:t>
            </a:r>
            <a:r>
              <a:rPr lang="ko-KR" altLang="en-US" sz="1400" dirty="0">
                <a:latin typeface="+mn-ea"/>
              </a:rPr>
              <a:t>한 </a:t>
            </a:r>
            <a:r>
              <a:rPr lang="en-US" altLang="ko-KR" sz="1400" dirty="0">
                <a:latin typeface="+mn-ea"/>
              </a:rPr>
              <a:t>label</a:t>
            </a:r>
            <a:r>
              <a:rPr lang="ko-KR" altLang="en-US" sz="1400" dirty="0">
                <a:latin typeface="+mn-ea"/>
              </a:rPr>
              <a:t>들이 </a:t>
            </a:r>
            <a:r>
              <a:rPr lang="en-US" altLang="ko-KR" sz="1400" b="1" dirty="0">
                <a:latin typeface="+mn-ea"/>
              </a:rPr>
              <a:t>numeric label</a:t>
            </a:r>
            <a:r>
              <a:rPr lang="ko-KR" altLang="en-US" sz="1400" b="1" dirty="0">
                <a:latin typeface="+mn-ea"/>
              </a:rPr>
              <a:t>로의 변환</a:t>
            </a:r>
            <a:r>
              <a:rPr lang="ko-KR" altLang="en-US" sz="1400" dirty="0">
                <a:latin typeface="+mn-ea"/>
              </a:rPr>
              <a:t>이 필요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이 방법 중 하나로 </a:t>
            </a:r>
            <a:r>
              <a:rPr lang="en-US" altLang="ko-KR" sz="1400" b="1" dirty="0" err="1">
                <a:latin typeface="+mn-ea"/>
              </a:rPr>
              <a:t>onehot</a:t>
            </a:r>
            <a:r>
              <a:rPr lang="en-US" altLang="ko-KR" sz="1400" b="1" dirty="0">
                <a:latin typeface="+mn-ea"/>
              </a:rPr>
              <a:t> encoding</a:t>
            </a:r>
            <a:r>
              <a:rPr lang="ko-KR" altLang="en-US" sz="1400" b="1" dirty="0">
                <a:latin typeface="+mn-ea"/>
              </a:rPr>
              <a:t>이 논의됨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A0979C-E80F-4DD7-88B1-C2A9A9AE1FE1}"/>
              </a:ext>
            </a:extLst>
          </p:cNvPr>
          <p:cNvSpPr txBox="1"/>
          <p:nvPr/>
        </p:nvSpPr>
        <p:spPr>
          <a:xfrm>
            <a:off x="575851" y="1634242"/>
            <a:ext cx="1321834" cy="375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 1</a:t>
            </a:r>
            <a:r>
              <a:rPr lang="ko-KR" altLang="en-US" sz="1400" dirty="0"/>
              <a:t>단계 </a:t>
            </a:r>
            <a:r>
              <a:rPr lang="en-US" altLang="ko-KR" sz="1400" dirty="0"/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97A674-6779-4562-914D-042F6C21B8DE}"/>
              </a:ext>
            </a:extLst>
          </p:cNvPr>
          <p:cNvSpPr txBox="1"/>
          <p:nvPr/>
        </p:nvSpPr>
        <p:spPr>
          <a:xfrm>
            <a:off x="5076056" y="1628800"/>
            <a:ext cx="1321834" cy="375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 2</a:t>
            </a:r>
            <a:r>
              <a:rPr lang="ko-KR" altLang="en-US" sz="1400" dirty="0"/>
              <a:t>단계 </a:t>
            </a:r>
            <a:r>
              <a:rPr lang="en-US" altLang="ko-KR" sz="1400" dirty="0"/>
              <a:t>&gt;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8FDC8AE-CB28-48D7-82E8-8580968A790B}"/>
              </a:ext>
            </a:extLst>
          </p:cNvPr>
          <p:cNvCxnSpPr/>
          <p:nvPr/>
        </p:nvCxnSpPr>
        <p:spPr>
          <a:xfrm>
            <a:off x="3961493" y="2636912"/>
            <a:ext cx="6825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16A7E99-ACD3-4F28-9A5C-2819CBF52CCE}"/>
              </a:ext>
            </a:extLst>
          </p:cNvPr>
          <p:cNvSpPr txBox="1"/>
          <p:nvPr/>
        </p:nvSpPr>
        <p:spPr>
          <a:xfrm>
            <a:off x="373980" y="5447100"/>
            <a:ext cx="8446170" cy="698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1</a:t>
            </a:r>
            <a:r>
              <a:rPr lang="ko-KR" altLang="en-US" sz="1400" dirty="0"/>
              <a:t>개 </a:t>
            </a:r>
            <a:r>
              <a:rPr lang="en-US" altLang="ko-KR" sz="1400" dirty="0"/>
              <a:t>LV0 </a:t>
            </a:r>
            <a:r>
              <a:rPr lang="ko-KR" altLang="en-US" sz="1400" dirty="0"/>
              <a:t>클래스에 적용된 모델을</a:t>
            </a:r>
            <a:r>
              <a:rPr lang="en-US" altLang="ko-KR" sz="1400" dirty="0"/>
              <a:t>, </a:t>
            </a:r>
            <a:r>
              <a:rPr lang="ko-KR" altLang="en-US" sz="1400" b="1" dirty="0"/>
              <a:t>여러 </a:t>
            </a:r>
            <a:r>
              <a:rPr lang="en-US" altLang="ko-KR" sz="1400" b="1" dirty="0"/>
              <a:t>LV0 </a:t>
            </a:r>
            <a:r>
              <a:rPr lang="ko-KR" altLang="en-US" sz="1400" b="1" dirty="0"/>
              <a:t>클래스</a:t>
            </a:r>
            <a:r>
              <a:rPr lang="ko-KR" altLang="en-US" sz="1400" dirty="0"/>
              <a:t>에도 적용되도록 </a:t>
            </a:r>
            <a:r>
              <a:rPr lang="ko-KR" altLang="en-US" sz="1400" b="1" dirty="0"/>
              <a:t>모델 확장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“오염된 </a:t>
            </a:r>
            <a:r>
              <a:rPr lang="ko-KR" altLang="en-US" sz="1400" b="1" dirty="0" err="1"/>
              <a:t>이미지”</a:t>
            </a:r>
            <a:r>
              <a:rPr lang="ko-KR" altLang="en-US" sz="1400" dirty="0" err="1"/>
              <a:t>에</a:t>
            </a:r>
            <a:r>
              <a:rPr lang="ko-KR" altLang="en-US" sz="1400" dirty="0"/>
              <a:t> 대해서도 탐지와 분류가 수행될 수 있도록 모델을 수정하는 것</a:t>
            </a:r>
            <a:endParaRPr lang="en-US" altLang="ko-KR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4DAE4A6-4DE9-4682-B77F-4BE2A08DDA4C}"/>
              </a:ext>
            </a:extLst>
          </p:cNvPr>
          <p:cNvCxnSpPr>
            <a:cxnSpLocks/>
          </p:cNvCxnSpPr>
          <p:nvPr/>
        </p:nvCxnSpPr>
        <p:spPr>
          <a:xfrm>
            <a:off x="4427984" y="4149080"/>
            <a:ext cx="0" cy="6410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2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02 </a:t>
            </a:r>
            <a:r>
              <a:rPr lang="ko-KR" altLang="en-US" dirty="0">
                <a:latin typeface="+mj-ea"/>
              </a:rPr>
              <a:t>진행상황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0D53B12E-C58E-4C73-B190-FC202CF6ED9D}" type="slidenum">
              <a:rPr lang="ko-KR" altLang="en-US" smtClean="0"/>
              <a:pPr/>
              <a:t>5</a:t>
            </a:fld>
            <a:r>
              <a:rPr lang="en-US" altLang="ko-KR"/>
              <a:t>/17]</a:t>
            </a:r>
            <a:endParaRPr lang="ko-KR" altLang="en-US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323851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 spc="-2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680D27A-3728-4630-8ED3-888F895258F6}"/>
              </a:ext>
            </a:extLst>
          </p:cNvPr>
          <p:cNvGrpSpPr/>
          <p:nvPr/>
        </p:nvGrpSpPr>
        <p:grpSpPr>
          <a:xfrm>
            <a:off x="315854" y="805577"/>
            <a:ext cx="7459997" cy="400110"/>
            <a:chOff x="393005" y="1003394"/>
            <a:chExt cx="7459997" cy="4001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2A007B2-34D8-41E0-B259-BAC50E9418C7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1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학기 일정 설정</a:t>
              </a: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F5B3A7E-F42A-46DA-B52D-198A361B4B59}"/>
                </a:ext>
              </a:extLst>
            </p:cNvPr>
            <p:cNvGrpSpPr/>
            <p:nvPr/>
          </p:nvGrpSpPr>
          <p:grpSpPr>
            <a:xfrm>
              <a:off x="393005" y="1077449"/>
              <a:ext cx="252000" cy="252000"/>
              <a:chOff x="562702" y="1095449"/>
              <a:chExt cx="252000" cy="252000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6A6F87E-FF83-473E-92DF-6A784D4B3E8D}"/>
                  </a:ext>
                </a:extLst>
              </p:cNvPr>
              <p:cNvSpPr/>
              <p:nvPr/>
            </p:nvSpPr>
            <p:spPr bwMode="auto">
              <a:xfrm>
                <a:off x="562702" y="1095449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50A46BB4-E048-45EB-B872-E0EEF006EB58}"/>
                  </a:ext>
                </a:extLst>
              </p:cNvPr>
              <p:cNvSpPr/>
              <p:nvPr/>
            </p:nvSpPr>
            <p:spPr bwMode="auto">
              <a:xfrm>
                <a:off x="616702" y="1149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</p:grp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E5D1A758-D017-4A55-9D93-803592E51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98317"/>
              </p:ext>
            </p:extLst>
          </p:nvPr>
        </p:nvGraphicFramePr>
        <p:xfrm>
          <a:off x="513854" y="1484784"/>
          <a:ext cx="8172613" cy="401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773">
                  <a:extLst>
                    <a:ext uri="{9D8B030D-6E8A-4147-A177-3AD203B41FA5}">
                      <a16:colId xmlns:a16="http://schemas.microsoft.com/office/drawing/2014/main" val="689157916"/>
                    </a:ext>
                  </a:extLst>
                </a:gridCol>
                <a:gridCol w="6647840">
                  <a:extLst>
                    <a:ext uri="{9D8B030D-6E8A-4147-A177-3AD203B41FA5}">
                      <a16:colId xmlns:a16="http://schemas.microsoft.com/office/drawing/2014/main" val="1559602852"/>
                    </a:ext>
                  </a:extLst>
                </a:gridCol>
              </a:tblGrid>
              <a:tr h="427224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217559"/>
                  </a:ext>
                </a:extLst>
              </a:tr>
              <a:tr h="427224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fr-F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062351"/>
                  </a:ext>
                </a:extLst>
              </a:tr>
              <a:tr h="427224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데이터에 대해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onehot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encoding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055672"/>
                  </a:ext>
                </a:extLst>
              </a:tr>
              <a:tr h="81642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LV0 </a:t>
                      </a:r>
                      <a:r>
                        <a:rPr lang="ko-KR" altLang="en-US" dirty="0"/>
                        <a:t>침구의 데이터에 대해서 </a:t>
                      </a:r>
                      <a:r>
                        <a:rPr lang="en-US" altLang="ko-KR" dirty="0"/>
                        <a:t>LV1 label</a:t>
                      </a:r>
                      <a:r>
                        <a:rPr lang="ko-KR" altLang="en-US" dirty="0"/>
                        <a:t>을 가지고 분류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간단한 </a:t>
                      </a:r>
                      <a:r>
                        <a:rPr lang="en-US" altLang="ko-KR" dirty="0"/>
                        <a:t>dense </a:t>
                      </a:r>
                      <a:r>
                        <a:rPr lang="en-US" altLang="ko-KR" dirty="0" err="1"/>
                        <a:t>softmax</a:t>
                      </a:r>
                      <a:r>
                        <a:rPr lang="ko-KR" altLang="en-US" dirty="0"/>
                        <a:t>모델</a:t>
                      </a:r>
                      <a:r>
                        <a:rPr lang="en-US" altLang="ko-KR" dirty="0"/>
                        <a:t>) - 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차 목표 </a:t>
                      </a:r>
                      <a:r>
                        <a:rPr lang="ko-KR" altLang="en-US" b="1" dirty="0" err="1"/>
                        <a:t>프로토모델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56174"/>
                  </a:ext>
                </a:extLst>
              </a:tr>
              <a:tr h="277644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더 정확한 모델 알고리즘 구현</a:t>
                      </a:r>
                      <a:r>
                        <a:rPr lang="en-US" altLang="ko-KR" dirty="0"/>
                        <a:t>(1</a:t>
                      </a:r>
                      <a:r>
                        <a:rPr lang="ko-KR" altLang="en-US" dirty="0"/>
                        <a:t>차 목표 정확도 높이기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269410"/>
                  </a:ext>
                </a:extLst>
              </a:tr>
              <a:tr h="427224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중간고사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68427"/>
                  </a:ext>
                </a:extLst>
              </a:tr>
              <a:tr h="89603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중간고사 이후 바뀔 수 있음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오염된 이미지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무엇인가 정확한 정의 내리기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997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8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02 </a:t>
            </a:r>
            <a:r>
              <a:rPr lang="ko-KR" altLang="en-US" dirty="0">
                <a:latin typeface="+mj-ea"/>
              </a:rPr>
              <a:t>진행상황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0D53B12E-C58E-4C73-B190-FC202CF6ED9D}" type="slidenum">
              <a:rPr lang="ko-KR" altLang="en-US" smtClean="0"/>
              <a:pPr/>
              <a:t>6</a:t>
            </a:fld>
            <a:r>
              <a:rPr lang="en-US" altLang="ko-KR"/>
              <a:t>/17]</a:t>
            </a:r>
            <a:endParaRPr lang="ko-KR" altLang="en-US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323851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 spc="-2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680D27A-3728-4630-8ED3-888F895258F6}"/>
              </a:ext>
            </a:extLst>
          </p:cNvPr>
          <p:cNvGrpSpPr/>
          <p:nvPr/>
        </p:nvGrpSpPr>
        <p:grpSpPr>
          <a:xfrm>
            <a:off x="315854" y="805577"/>
            <a:ext cx="7459997" cy="400110"/>
            <a:chOff x="393005" y="1003394"/>
            <a:chExt cx="7459997" cy="4001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2A007B2-34D8-41E0-B259-BAC50E9418C7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개별 진행 상황</a:t>
              </a: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F5B3A7E-F42A-46DA-B52D-198A361B4B59}"/>
                </a:ext>
              </a:extLst>
            </p:cNvPr>
            <p:cNvGrpSpPr/>
            <p:nvPr/>
          </p:nvGrpSpPr>
          <p:grpSpPr>
            <a:xfrm>
              <a:off x="393005" y="1077449"/>
              <a:ext cx="252000" cy="252000"/>
              <a:chOff x="562702" y="1095449"/>
              <a:chExt cx="252000" cy="252000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6A6F87E-FF83-473E-92DF-6A784D4B3E8D}"/>
                  </a:ext>
                </a:extLst>
              </p:cNvPr>
              <p:cNvSpPr/>
              <p:nvPr/>
            </p:nvSpPr>
            <p:spPr bwMode="auto">
              <a:xfrm>
                <a:off x="562702" y="1095449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50A46BB4-E048-45EB-B872-E0EEF006EB58}"/>
                  </a:ext>
                </a:extLst>
              </p:cNvPr>
              <p:cNvSpPr/>
              <p:nvPr/>
            </p:nvSpPr>
            <p:spPr bwMode="auto">
              <a:xfrm>
                <a:off x="616702" y="1149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</p:grp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2E0ED20-20A0-4F4A-8276-D214A27C2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852135"/>
              </p:ext>
            </p:extLst>
          </p:nvPr>
        </p:nvGraphicFramePr>
        <p:xfrm>
          <a:off x="552872" y="1412776"/>
          <a:ext cx="3888432" cy="23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136127228"/>
                    </a:ext>
                  </a:extLst>
                </a:gridCol>
              </a:tblGrid>
              <a:tr h="496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김희수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291645"/>
                  </a:ext>
                </a:extLst>
              </a:tr>
              <a:tr h="1807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object detecting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된 사진을 이용해 유사한 이미지를 검색하는 모델을 만들고자 하는 것이 프로젝트의 목표이므로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5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유사 이미지 검색을 위한 </a:t>
                      </a:r>
                      <a:r>
                        <a:rPr lang="en-US" altLang="ko-KR" sz="15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CNN</a:t>
                      </a:r>
                      <a:r>
                        <a:rPr lang="ko-KR" altLang="en-US" sz="15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모델을 개발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진행 중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ko-KR" altLang="en-US" sz="15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28558"/>
                  </a:ext>
                </a:extLst>
              </a:tr>
            </a:tbl>
          </a:graphicData>
        </a:graphic>
      </p:graphicFrame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9E175987-8027-48DF-A93E-0D0935BBB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80443"/>
              </p:ext>
            </p:extLst>
          </p:nvPr>
        </p:nvGraphicFramePr>
        <p:xfrm>
          <a:off x="4716016" y="1412776"/>
          <a:ext cx="3888432" cy="229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136127228"/>
                    </a:ext>
                  </a:extLst>
                </a:gridCol>
              </a:tblGrid>
              <a:tr h="490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박범수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291645"/>
                  </a:ext>
                </a:extLst>
              </a:tr>
              <a:tr h="1807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사진에서 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object detecting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하기 위해서는 </a:t>
                      </a:r>
                      <a:r>
                        <a:rPr lang="ko-KR" altLang="en-US" sz="15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과정에 </a:t>
                      </a:r>
                      <a:r>
                        <a:rPr lang="en-US" altLang="ko-KR" sz="15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annotation </a:t>
                      </a:r>
                      <a:r>
                        <a:rPr lang="ko-KR" altLang="en-US" sz="15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과정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필요함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사용할 프로그램을 결정하기 위해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가지의 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annotation 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프로그램을 </a:t>
                      </a:r>
                      <a:r>
                        <a:rPr lang="ko-KR" altLang="en-US" sz="15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비교 분석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진행 중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5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28558"/>
                  </a:ext>
                </a:extLst>
              </a:tr>
            </a:tbl>
          </a:graphicData>
        </a:graphic>
      </p:graphicFrame>
      <p:graphicFrame>
        <p:nvGraphicFramePr>
          <p:cNvPr id="14" name="표 6">
            <a:extLst>
              <a:ext uri="{FF2B5EF4-FFF2-40B4-BE49-F238E27FC236}">
                <a16:creationId xmlns:a16="http://schemas.microsoft.com/office/drawing/2014/main" id="{CC12C149-B1E2-4833-AF55-E4D185902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087647"/>
              </p:ext>
            </p:extLst>
          </p:nvPr>
        </p:nvGraphicFramePr>
        <p:xfrm>
          <a:off x="552872" y="3878189"/>
          <a:ext cx="3888432" cy="228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136127228"/>
                    </a:ext>
                  </a:extLst>
                </a:gridCol>
              </a:tblGrid>
              <a:tr h="4772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송승민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291645"/>
                  </a:ext>
                </a:extLst>
              </a:tr>
              <a:tr h="1807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대분류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(LV0) 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기준으로 나누고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다시 중분류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(LV1)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기준으로 </a:t>
                      </a:r>
                      <a:r>
                        <a:rPr lang="ko-KR" altLang="en-US" sz="15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세부적으로 데이터 분리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 작업 수행 중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동시에 </a:t>
                      </a:r>
                      <a:r>
                        <a:rPr lang="ko-KR" altLang="en-US" sz="15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디렉토리를 분리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 작업 진행 중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5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28558"/>
                  </a:ext>
                </a:extLst>
              </a:tr>
            </a:tbl>
          </a:graphicData>
        </a:graphic>
      </p:graphicFrame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8B540BD1-C3A2-47D2-939D-30ADFEF9B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32758"/>
              </p:ext>
            </p:extLst>
          </p:nvPr>
        </p:nvGraphicFramePr>
        <p:xfrm>
          <a:off x="4716016" y="3878189"/>
          <a:ext cx="3888432" cy="228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136127228"/>
                    </a:ext>
                  </a:extLst>
                </a:gridCol>
              </a:tblGrid>
              <a:tr h="4772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전문수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291645"/>
                  </a:ext>
                </a:extLst>
              </a:tr>
              <a:tr h="1807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사진에서 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object detecting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하기 위해서는 </a:t>
                      </a:r>
                      <a:r>
                        <a:rPr lang="ko-KR" altLang="en-US" sz="15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과정에 </a:t>
                      </a:r>
                      <a:r>
                        <a:rPr lang="en-US" altLang="ko-KR" sz="15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annotation </a:t>
                      </a:r>
                      <a:r>
                        <a:rPr lang="ko-KR" altLang="en-US" sz="15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과정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필요함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사용할 프로그램을 결정하기 위해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가지의 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annotation 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프로그램을 </a:t>
                      </a:r>
                      <a:r>
                        <a:rPr lang="ko-KR" altLang="en-US" sz="15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비교 분석</a:t>
                      </a: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진행 중</a:t>
                      </a:r>
                      <a:r>
                        <a:rPr lang="en-US" altLang="ko-KR" sz="15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5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28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40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02 </a:t>
            </a:r>
            <a:r>
              <a:rPr lang="ko-KR" altLang="en-US" dirty="0">
                <a:latin typeface="+mj-ea"/>
              </a:rPr>
              <a:t>진행상황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0D53B12E-C58E-4C73-B190-FC202CF6ED9D}" type="slidenum">
              <a:rPr lang="ko-KR" altLang="en-US" smtClean="0"/>
              <a:pPr/>
              <a:t>7</a:t>
            </a:fld>
            <a:r>
              <a:rPr lang="en-US" altLang="ko-KR"/>
              <a:t>/17]</a:t>
            </a:r>
            <a:endParaRPr lang="ko-KR" altLang="en-US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323851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 spc="-2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680D27A-3728-4630-8ED3-888F895258F6}"/>
              </a:ext>
            </a:extLst>
          </p:cNvPr>
          <p:cNvGrpSpPr/>
          <p:nvPr/>
        </p:nvGrpSpPr>
        <p:grpSpPr>
          <a:xfrm>
            <a:off x="315854" y="805577"/>
            <a:ext cx="7459997" cy="400110"/>
            <a:chOff x="393005" y="1003394"/>
            <a:chExt cx="7459997" cy="4001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2A007B2-34D8-41E0-B259-BAC50E9418C7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공동 진행 상황</a:t>
              </a: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F5B3A7E-F42A-46DA-B52D-198A361B4B59}"/>
                </a:ext>
              </a:extLst>
            </p:cNvPr>
            <p:cNvGrpSpPr/>
            <p:nvPr/>
          </p:nvGrpSpPr>
          <p:grpSpPr>
            <a:xfrm>
              <a:off x="393005" y="1077449"/>
              <a:ext cx="252000" cy="252000"/>
              <a:chOff x="562702" y="1095449"/>
              <a:chExt cx="252000" cy="252000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6A6F87E-FF83-473E-92DF-6A784D4B3E8D}"/>
                  </a:ext>
                </a:extLst>
              </p:cNvPr>
              <p:cNvSpPr/>
              <p:nvPr/>
            </p:nvSpPr>
            <p:spPr bwMode="auto">
              <a:xfrm>
                <a:off x="562702" y="1095449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50A46BB4-E048-45EB-B872-E0EEF006EB58}"/>
                  </a:ext>
                </a:extLst>
              </p:cNvPr>
              <p:cNvSpPr/>
              <p:nvPr/>
            </p:nvSpPr>
            <p:spPr bwMode="auto">
              <a:xfrm>
                <a:off x="616702" y="1149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00D78CD-8B1D-4CDE-B03C-5C5044E6B87D}"/>
              </a:ext>
            </a:extLst>
          </p:cNvPr>
          <p:cNvSpPr txBox="1"/>
          <p:nvPr/>
        </p:nvSpPr>
        <p:spPr>
          <a:xfrm>
            <a:off x="323850" y="1358629"/>
            <a:ext cx="8496299" cy="4463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한샘에서 전달받은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자료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를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대분류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를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기준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으로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나눔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285750" indent="-285750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선행 기술 조사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를 위해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KIPRIS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GITHUB,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논문 조사 진행 중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285750" indent="-285750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한샘과의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다음 미팅 일정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을 잡기로 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받은 데이터 파일을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GITHUB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과 같은 오픈 된 공간에 게시해도 괜찮은가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이전 회의에서 설정한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1, 2, 3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차 목표가 기업이 원하는 요구조건과 부합하는가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? 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해당 미팅 때 요구조건 정의서 또한 작성할 예정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285750" marR="0" indent="-28575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회의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시간 재설정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.</a:t>
            </a:r>
            <a:br>
              <a:rPr lang="en-US" altLang="ko-KR" kern="0" dirty="0">
                <a:solidFill>
                  <a:srgbClr val="000000"/>
                </a:solidFill>
                <a:latin typeface="+mn-ea"/>
              </a:rPr>
            </a:br>
            <a:r>
              <a:rPr lang="en-US" altLang="ko-KR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금요일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–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정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기적인 회의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화요일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–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필요시 간단한 회의를 진행 예정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285750" marR="0" indent="-28575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763990"/>
      </p:ext>
    </p:extLst>
  </p:cSld>
  <p:clrMapOvr>
    <a:masterClrMapping/>
  </p:clrMapOvr>
</p:sld>
</file>

<file path=ppt/theme/theme1.xml><?xml version="1.0" encoding="utf-8"?>
<a:theme xmlns:a="http://schemas.openxmlformats.org/drawingml/2006/main" name="02_인쇄용">
  <a:themeElements>
    <a:clrScheme name="2013_AhnLab_color">
      <a:dk1>
        <a:srgbClr val="3A3A3A"/>
      </a:dk1>
      <a:lt1>
        <a:srgbClr val="FFFFFF"/>
      </a:lt1>
      <a:dk2>
        <a:srgbClr val="213255"/>
      </a:dk2>
      <a:lt2>
        <a:srgbClr val="FFFFFF"/>
      </a:lt2>
      <a:accent1>
        <a:srgbClr val="1F4789"/>
      </a:accent1>
      <a:accent2>
        <a:srgbClr val="15C3F8"/>
      </a:accent2>
      <a:accent3>
        <a:srgbClr val="A2D21E"/>
      </a:accent3>
      <a:accent4>
        <a:srgbClr val="FF2B15"/>
      </a:accent4>
      <a:accent5>
        <a:srgbClr val="FB8B03"/>
      </a:accent5>
      <a:accent6>
        <a:srgbClr val="86308B"/>
      </a:accent6>
      <a:hlink>
        <a:srgbClr val="0294EE"/>
      </a:hlink>
      <a:folHlink>
        <a:srgbClr val="A5A5A5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36768FB90E7A4985DB4E996F17E97E" ma:contentTypeVersion="8" ma:contentTypeDescription="새 문서를 만듭니다." ma:contentTypeScope="" ma:versionID="600640d311c6add58e97da0626f06e74">
  <xsd:schema xmlns:xsd="http://www.w3.org/2001/XMLSchema" xmlns:xs="http://www.w3.org/2001/XMLSchema" xmlns:p="http://schemas.microsoft.com/office/2006/metadata/properties" xmlns:ns3="57bc2cd6-cfd7-42e3-8135-9688bd54b490" targetNamespace="http://schemas.microsoft.com/office/2006/metadata/properties" ma:root="true" ma:fieldsID="c1e69de895f177a528112846ccf70984" ns3:_="">
    <xsd:import namespace="57bc2cd6-cfd7-42e3-8135-9688bd54b4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bc2cd6-cfd7-42e3-8135-9688bd54b4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5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6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Props1.xml><?xml version="1.0" encoding="utf-8"?>
<ds:datastoreItem xmlns:ds="http://schemas.openxmlformats.org/officeDocument/2006/customXml" ds:itemID="{3D09EFFD-B63B-4966-8171-9C7425D3869B}">
  <ds:schemaRefs>
    <ds:schemaRef ds:uri="57bc2cd6-cfd7-42e3-8135-9688bd54b49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B6FED39-8698-438C-AF26-9F666E8956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ED7075-E59F-4605-A036-4EB8D246BFBD}">
  <ds:schemaRefs>
    <ds:schemaRef ds:uri="57bc2cd6-cfd7-42e3-8135-9688bd54b4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0E436CF9-DC82-4BEA-BDAF-C01ED661505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EF68454-A7F5-469A-AB0D-6CCA5D12DB5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0DAC259-07A6-4CF1-8D5F-27F2542FECA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20140305_01_인터넷보안개요_교재용</Template>
  <TotalTime>10639</TotalTime>
  <Words>665</Words>
  <Application>Microsoft Office PowerPoint</Application>
  <PresentationFormat>화면 슬라이드 쇼(4:3)</PresentationFormat>
  <Paragraphs>108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Arial Narrow</vt:lpstr>
      <vt:lpstr>Times New Roman</vt:lpstr>
      <vt:lpstr>Wingdings</vt:lpstr>
      <vt:lpstr>02_인쇄용</vt:lpstr>
      <vt:lpstr>딥러닝-CNN을 활용한 상품검색 및 상품 정보 Tagging 시스템 구축</vt:lpstr>
      <vt:lpstr>PowerPoint 프레젠테이션</vt:lpstr>
      <vt:lpstr>01 목표 및  내용</vt:lpstr>
      <vt:lpstr>02 진행상황</vt:lpstr>
      <vt:lpstr>02 진행상황</vt:lpstr>
      <vt:lpstr>02 진행상황</vt:lpstr>
      <vt:lpstr>02 진행상황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악성코드 및 취약성 분석</dc:title>
  <dc:creator>BearPooh02</dc:creator>
  <cp:lastModifiedBy>Park bumsu</cp:lastModifiedBy>
  <cp:revision>1868</cp:revision>
  <cp:lastPrinted>2016-11-26T10:29:56Z</cp:lastPrinted>
  <dcterms:created xsi:type="dcterms:W3CDTF">2014-03-19T12:30:14Z</dcterms:created>
  <dcterms:modified xsi:type="dcterms:W3CDTF">2021-04-06T01:11:01Z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0x0101007936768FB90E7A4985DB4E996F17E97E</vt:lpwstr>
  </property>
</Properties>
</file>