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7"/>
  </p:sldMasterIdLst>
  <p:notesMasterIdLst>
    <p:notesMasterId r:id="rId15"/>
  </p:notesMasterIdLst>
  <p:handoutMasterIdLst>
    <p:handoutMasterId r:id="rId16"/>
  </p:handoutMasterIdLst>
  <p:sldIdLst>
    <p:sldId id="256" r:id="rId8"/>
    <p:sldId id="389" r:id="rId9"/>
    <p:sldId id="491" r:id="rId10"/>
    <p:sldId id="496" r:id="rId11"/>
    <p:sldId id="492" r:id="rId12"/>
    <p:sldId id="494" r:id="rId13"/>
    <p:sldId id="497" r:id="rId1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5DDAF471-735E-464C-98E0-5CDDB09B7B7E}">
          <p14:sldIdLst>
            <p14:sldId id="256"/>
            <p14:sldId id="389"/>
          </p14:sldIdLst>
        </p14:section>
        <p14:section name="본 발표" id="{E38F944B-89E6-4275-B3A7-FCD91537CB84}">
          <p14:sldIdLst>
            <p14:sldId id="491"/>
            <p14:sldId id="496"/>
            <p14:sldId id="492"/>
            <p14:sldId id="494"/>
            <p14:sldId id="4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5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경원 김" initials="경김" lastIdx="1" clrIdx="0">
    <p:extLst>
      <p:ext uri="{19B8F6BF-5375-455C-9EA6-DF929625EA0E}">
        <p15:presenceInfo xmlns:p15="http://schemas.microsoft.com/office/powerpoint/2012/main" userId="13203847a80abd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567090"/>
    <a:srgbClr val="7A8A9D"/>
    <a:srgbClr val="128B95"/>
    <a:srgbClr val="0070C0"/>
    <a:srgbClr val="5889D9"/>
    <a:srgbClr val="0698C4"/>
    <a:srgbClr val="046583"/>
    <a:srgbClr val="192640"/>
    <a:srgbClr val="C7D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39" autoAdjust="0"/>
    <p:restoredTop sz="84028" autoAdjust="0"/>
  </p:normalViewPr>
  <p:slideViewPr>
    <p:cSldViewPr>
      <p:cViewPr varScale="1">
        <p:scale>
          <a:sx n="95" d="100"/>
          <a:sy n="95" d="100"/>
        </p:scale>
        <p:origin x="2538" y="96"/>
      </p:cViewPr>
      <p:guideLst>
        <p:guide orient="horz" pos="2160"/>
        <p:guide pos="2880"/>
        <p:guide pos="5556"/>
      </p:guideLst>
    </p:cSldViewPr>
  </p:slideViewPr>
  <p:outlineViewPr>
    <p:cViewPr>
      <p:scale>
        <a:sx n="33" d="100"/>
        <a:sy n="33" d="100"/>
      </p:scale>
      <p:origin x="0" y="33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5202" y="12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61362-2AA8-4DE4-A0D4-60D8EC3C3453}" type="datetimeFigureOut">
              <a:rPr lang="ko-KR" altLang="en-US" smtClean="0"/>
              <a:pPr/>
              <a:t>2021-04-28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C8851-8609-4635-8475-C77D6BAB64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98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E3518-7FD5-4940-B949-8EA134B4F936}" type="datetimeFigureOut">
              <a:rPr lang="ko-KR" altLang="en-US" smtClean="0"/>
              <a:pPr/>
              <a:t>2021-04-28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FEC9-1501-40A1-A869-8E766D60C8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92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04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55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Feature map</a:t>
            </a:r>
            <a:r>
              <a:rPr lang="ko-KR" altLang="en-US" dirty="0"/>
              <a:t>의 차원이 커서 차원축소를 하는 대표적 방법인 </a:t>
            </a:r>
            <a:r>
              <a:rPr lang="en-US" altLang="ko-KR" dirty="0"/>
              <a:t>PCA</a:t>
            </a:r>
          </a:p>
          <a:p>
            <a:r>
              <a:rPr lang="en-US" altLang="ko-KR" dirty="0"/>
              <a:t>PCA</a:t>
            </a:r>
            <a:r>
              <a:rPr lang="ko-KR" altLang="en-US" dirty="0"/>
              <a:t>는 선형적인 성질만을 이용하여 데이터의 분산을 최대화하는 차원으로 데이터를 투영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투영된 공간이 나타내는 특징이 무엇인지 알 수 없는 경우가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2017</a:t>
            </a:r>
            <a:r>
              <a:rPr lang="ko-KR" altLang="en-US" dirty="0"/>
              <a:t>년의 논문에선 기존의 </a:t>
            </a:r>
            <a:r>
              <a:rPr lang="en-US" altLang="ko-KR" dirty="0"/>
              <a:t>PCA, LDA, Laplacian </a:t>
            </a:r>
            <a:r>
              <a:rPr lang="en-US" altLang="ko-KR" dirty="0" err="1"/>
              <a:t>EigenMaps</a:t>
            </a:r>
            <a:r>
              <a:rPr lang="ko-KR" altLang="en-US" dirty="0"/>
              <a:t>에 </a:t>
            </a:r>
          </a:p>
          <a:p>
            <a:r>
              <a:rPr lang="en-US" altLang="ko-KR" dirty="0"/>
              <a:t>Similarity induced embeddings</a:t>
            </a:r>
            <a:r>
              <a:rPr lang="ko-KR" altLang="en-US" dirty="0"/>
              <a:t>를 적용해 차원축소를 적용하는 프레임워크</a:t>
            </a:r>
          </a:p>
          <a:p>
            <a:r>
              <a:rPr lang="en-US" altLang="ko-KR" dirty="0"/>
              <a:t>Similarity Embedded Framework</a:t>
            </a:r>
            <a:r>
              <a:rPr lang="ko-KR" altLang="en-US" dirty="0"/>
              <a:t>를 발표</a:t>
            </a:r>
          </a:p>
          <a:p>
            <a:endParaRPr lang="en-US" altLang="ko-KR" dirty="0"/>
          </a:p>
          <a:p>
            <a:endParaRPr lang="en-US" altLang="ko-KR" dirty="0"/>
          </a:p>
          <a:p>
            <a:pPr indent="-3159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spc="-60" dirty="0"/>
              <a:t> LDA(</a:t>
            </a:r>
            <a:r>
              <a:rPr lang="ko-KR" altLang="en-US" sz="1000" b="1" spc="-60" dirty="0"/>
              <a:t>선형 판별분석</a:t>
            </a:r>
            <a:r>
              <a:rPr lang="en-US" altLang="ko-KR" sz="1000" b="1" spc="-60" dirty="0"/>
              <a:t>)</a:t>
            </a:r>
          </a:p>
          <a:p>
            <a:pPr lvl="1" indent="-3159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b="1" spc="-60" dirty="0"/>
              <a:t>클래스 간 거리를 최대한 크게 가져가고</a:t>
            </a:r>
            <a:r>
              <a:rPr lang="en-US" altLang="ko-KR" sz="1000" b="1" spc="-60" dirty="0"/>
              <a:t>, </a:t>
            </a:r>
            <a:r>
              <a:rPr lang="ko-KR" altLang="en-US" sz="1000" b="1" spc="-60" dirty="0"/>
              <a:t>클래스 내부의 분산을 최대한 적게 투영</a:t>
            </a:r>
            <a:endParaRPr lang="en-US" altLang="ko-KR" sz="1000" b="1" spc="-60" dirty="0"/>
          </a:p>
          <a:p>
            <a:pPr indent="-3159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spc="-60" dirty="0"/>
              <a:t>Autoencoder</a:t>
            </a:r>
          </a:p>
          <a:p>
            <a:pPr lvl="1" indent="-3159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b="1" spc="-60" dirty="0" err="1"/>
              <a:t>의미있는</a:t>
            </a:r>
            <a:r>
              <a:rPr lang="ko-KR" altLang="en-US" sz="1000" b="1" spc="-60" dirty="0"/>
              <a:t> 특징의 차원</a:t>
            </a:r>
            <a:r>
              <a:rPr lang="en-US" altLang="ko-KR" sz="1000" b="1" spc="-60" dirty="0"/>
              <a:t>(</a:t>
            </a:r>
            <a:r>
              <a:rPr lang="ko-KR" altLang="en-US" sz="1000" b="1" spc="-60" dirty="0"/>
              <a:t>색깔</a:t>
            </a:r>
            <a:r>
              <a:rPr lang="en-US" altLang="ko-KR" sz="1000" b="1" spc="-60" dirty="0"/>
              <a:t>, </a:t>
            </a:r>
            <a:r>
              <a:rPr lang="ko-KR" altLang="en-US" sz="1000" b="1" spc="-60" dirty="0"/>
              <a:t>질감 등</a:t>
            </a:r>
            <a:r>
              <a:rPr lang="en-US" altLang="ko-KR" sz="1000" b="1" spc="-60" dirty="0"/>
              <a:t>)</a:t>
            </a:r>
            <a:r>
              <a:rPr lang="ko-KR" altLang="en-US" sz="1000" b="1" spc="-60" dirty="0"/>
              <a:t>으로 축소시킬 수 있음</a:t>
            </a:r>
            <a:endParaRPr lang="en-US" altLang="ko-KR" sz="1000" b="1" spc="-60" dirty="0"/>
          </a:p>
          <a:p>
            <a:pPr marL="141287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sz="1000" b="1" spc="-60" dirty="0"/>
              <a:t>	</a:t>
            </a:r>
          </a:p>
          <a:p>
            <a:pPr marL="141287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1000" b="1" spc="-60" dirty="0"/>
              <a:t>세부적으로</a:t>
            </a:r>
            <a:r>
              <a:rPr lang="en-US" altLang="ko-KR" sz="1000" b="1" spc="-60" dirty="0"/>
              <a:t>, </a:t>
            </a:r>
            <a:r>
              <a:rPr lang="ko-KR" altLang="en-US" sz="1000" b="1" spc="-60" dirty="0"/>
              <a:t>이미지 유사도의 계산에 있어서 유의미한 특징축의 공간으로 투영하는 차원축소법 연구</a:t>
            </a:r>
            <a:endParaRPr lang="en-US" altLang="ko-KR" sz="1000" b="1" spc="-6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826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Feature map</a:t>
            </a:r>
            <a:r>
              <a:rPr lang="ko-KR" altLang="en-US" dirty="0"/>
              <a:t>의 차원이 커서 차원축소를 하는 대표적 방법인 </a:t>
            </a:r>
            <a:r>
              <a:rPr lang="en-US" altLang="ko-KR" dirty="0"/>
              <a:t>PCA</a:t>
            </a:r>
          </a:p>
          <a:p>
            <a:r>
              <a:rPr lang="en-US" altLang="ko-KR" dirty="0"/>
              <a:t>PCA</a:t>
            </a:r>
            <a:r>
              <a:rPr lang="ko-KR" altLang="en-US" dirty="0"/>
              <a:t>는 선형적인 성질만을 이용하여 데이터의 분산을 최대화하는 차원으로 데이터를 투영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투영된 공간이 나타내는 특징이 무엇인지 알 수 없는 경우가 있음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오토인코더는</a:t>
            </a:r>
            <a:r>
              <a:rPr lang="ko-KR" altLang="en-US" dirty="0"/>
              <a:t> </a:t>
            </a:r>
            <a:r>
              <a:rPr lang="ko-KR" altLang="en-US" dirty="0" err="1"/>
              <a:t>의미있는</a:t>
            </a:r>
            <a:r>
              <a:rPr lang="ko-KR" altLang="en-US" dirty="0"/>
              <a:t> 특징의 차원들로 축소시킬 수 있다는 장점이 있음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커다란 데이터셋에 대해서 </a:t>
            </a:r>
            <a:r>
              <a:rPr lang="en-US" altLang="ko-KR" dirty="0"/>
              <a:t>PCA</a:t>
            </a:r>
            <a:r>
              <a:rPr lang="ko-KR" altLang="en-US" dirty="0"/>
              <a:t>는 </a:t>
            </a:r>
            <a:endParaRPr lang="en-US" altLang="ko-KR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b="1" spc="-60" dirty="0"/>
          </a:p>
          <a:p>
            <a:pPr indent="-3159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spc="-60" dirty="0"/>
              <a:t>     LDA(</a:t>
            </a:r>
            <a:r>
              <a:rPr lang="ko-KR" altLang="en-US" sz="1000" b="1" spc="-60" dirty="0"/>
              <a:t>선형 판별분석</a:t>
            </a:r>
            <a:r>
              <a:rPr lang="en-US" altLang="ko-KR" sz="1000" b="1" spc="-60" dirty="0"/>
              <a:t>)</a:t>
            </a:r>
          </a:p>
          <a:p>
            <a:pPr lvl="1" indent="-3159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b="1" spc="-60" dirty="0"/>
              <a:t>클래스 간 거리를 최대한 크게 가져가고</a:t>
            </a:r>
            <a:r>
              <a:rPr lang="en-US" altLang="ko-KR" sz="1000" b="1" spc="-60" dirty="0"/>
              <a:t>, </a:t>
            </a:r>
            <a:r>
              <a:rPr lang="ko-KR" altLang="en-US" sz="1000" b="1" spc="-60" dirty="0"/>
              <a:t>클래스 내부의 분산을 최대한 적게 투영</a:t>
            </a:r>
            <a:endParaRPr lang="en-US" altLang="ko-KR" sz="1000" b="1" spc="-60" dirty="0"/>
          </a:p>
          <a:p>
            <a:pPr indent="-3159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spc="-60" dirty="0"/>
              <a:t>Autoencoder</a:t>
            </a:r>
          </a:p>
          <a:p>
            <a:pPr lvl="1" indent="-3159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b="1" spc="-60" dirty="0" err="1"/>
              <a:t>의미있는</a:t>
            </a:r>
            <a:r>
              <a:rPr lang="ko-KR" altLang="en-US" sz="1000" b="1" spc="-60" dirty="0"/>
              <a:t> 특징의 차원</a:t>
            </a:r>
            <a:r>
              <a:rPr lang="en-US" altLang="ko-KR" sz="1000" b="1" spc="-60" dirty="0"/>
              <a:t>(</a:t>
            </a:r>
            <a:r>
              <a:rPr lang="ko-KR" altLang="en-US" sz="1000" b="1" spc="-60" dirty="0"/>
              <a:t>색깔</a:t>
            </a:r>
            <a:r>
              <a:rPr lang="en-US" altLang="ko-KR" sz="1000" b="1" spc="-60" dirty="0"/>
              <a:t>, </a:t>
            </a:r>
            <a:r>
              <a:rPr lang="ko-KR" altLang="en-US" sz="1000" b="1" spc="-60" dirty="0"/>
              <a:t>질감 등</a:t>
            </a:r>
            <a:r>
              <a:rPr lang="en-US" altLang="ko-KR" sz="1000" b="1" spc="-60" dirty="0"/>
              <a:t>)</a:t>
            </a:r>
            <a:r>
              <a:rPr lang="ko-KR" altLang="en-US" sz="1000" b="1" spc="-60" dirty="0"/>
              <a:t>으로 축소시킬 수 있음</a:t>
            </a:r>
            <a:endParaRPr lang="en-US" altLang="ko-KR" sz="1000" b="1" spc="-60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916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390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894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ctrTitle" hasCustomPrompt="1"/>
          </p:nvPr>
        </p:nvSpPr>
        <p:spPr>
          <a:xfrm>
            <a:off x="471736" y="533822"/>
            <a:ext cx="8203952" cy="1527026"/>
          </a:xfrm>
          <a:prstGeom prst="rect">
            <a:avLst/>
          </a:prstGeom>
          <a:effectLst/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200" b="1" spc="-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 dirty="0"/>
              <a:t>프레젠테이션</a:t>
            </a:r>
            <a:br>
              <a:rPr lang="en-US" altLang="ko-KR" dirty="0"/>
            </a:br>
            <a:r>
              <a:rPr lang="ko-KR" altLang="en-US" dirty="0"/>
              <a:t>제목 스타일 편집</a:t>
            </a:r>
          </a:p>
        </p:txBody>
      </p:sp>
      <p:sp>
        <p:nvSpPr>
          <p:cNvPr id="15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71736" y="3439666"/>
            <a:ext cx="8203952" cy="2689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400" b="0" spc="-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sp>
        <p:nvSpPr>
          <p:cNvPr id="16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1736" y="2070373"/>
            <a:ext cx="8203952" cy="36004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buNone/>
              <a:defRPr sz="1600" b="1" strike="noStrike" spc="-5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서브 텍스트 편집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10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 txBox="1">
            <a:spLocks/>
          </p:cNvSpPr>
          <p:nvPr userDrawn="1"/>
        </p:nvSpPr>
        <p:spPr>
          <a:xfrm>
            <a:off x="500311" y="548683"/>
            <a:ext cx="3240360" cy="648071"/>
          </a:xfrm>
          <a:prstGeom prst="rect">
            <a:avLst/>
          </a:prstGeom>
          <a:effectLst/>
        </p:spPr>
        <p:txBody>
          <a:bodyPr lIns="0" tIns="0" rIns="0" bIns="0" anchor="ctr"/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-15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3200" noProof="0" dirty="0"/>
              <a:t>Contents</a:t>
            </a:r>
            <a:endParaRPr lang="ko-KR" altLang="en-US" sz="3200" noProof="0" dirty="0"/>
          </a:p>
        </p:txBody>
      </p:sp>
      <p:sp>
        <p:nvSpPr>
          <p:cNvPr id="13" name="제목 1"/>
          <p:cNvSpPr>
            <a:spLocks noGrp="1"/>
          </p:cNvSpPr>
          <p:nvPr>
            <p:ph type="ctrTitle" hasCustomPrompt="1"/>
          </p:nvPr>
        </p:nvSpPr>
        <p:spPr>
          <a:xfrm>
            <a:off x="490786" y="1844824"/>
            <a:ext cx="576065" cy="4320480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 algn="l">
              <a:lnSpc>
                <a:spcPct val="200000"/>
              </a:lnSpc>
              <a:defRPr sz="1800" b="1" spc="-5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4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076375" y="1839490"/>
            <a:ext cx="7599313" cy="43258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200000"/>
              </a:lnSpc>
              <a:spcBef>
                <a:spcPts val="0"/>
              </a:spcBef>
              <a:buNone/>
              <a:defRPr sz="1800" b="0" spc="-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462212" y="385614"/>
            <a:ext cx="1008112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462212" y="1772816"/>
            <a:ext cx="1008112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96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속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471736" y="558205"/>
            <a:ext cx="8203952" cy="1584176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3800" b="1" spc="-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 dirty="0"/>
              <a:t>프레젠테이션</a:t>
            </a:r>
            <a:br>
              <a:rPr lang="en-US" altLang="ko-KR" dirty="0"/>
            </a:br>
            <a:r>
              <a:rPr lang="ko-KR" altLang="en-US" dirty="0"/>
              <a:t>제목 스타일 편집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71736" y="2643386"/>
            <a:ext cx="8203952" cy="33779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50000"/>
              </a:lnSpc>
              <a:buNone/>
              <a:defRPr sz="1400" b="0" spc="-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9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6" userDrawn="1">
          <p15:clr>
            <a:srgbClr val="FBAE40"/>
          </p15:clr>
        </p15:guide>
        <p15:guide id="2" orient="horz" pos="39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뒷표지(기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71736" y="2649341"/>
            <a:ext cx="5324400" cy="461665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2400" b="0" spc="300" baseline="0">
                <a:solidFill>
                  <a:schemeClr val="accent2"/>
                </a:solidFill>
                <a:effectLst/>
                <a:latin typeface="Arial Narrow" pitchFamily="34" charset="0"/>
                <a:ea typeface="+mj-ea"/>
                <a:cs typeface="+mj-cs"/>
              </a:defRPr>
            </a:lvl1pPr>
          </a:lstStyle>
          <a:p>
            <a:pPr lvl="0"/>
            <a:endParaRPr lang="ko-KR" altLang="en-US" sz="2000" b="0" i="0" spc="500" baseline="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1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뒷표지(변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89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4" y="152400"/>
            <a:ext cx="7850187" cy="76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1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684214" y="152400"/>
            <a:ext cx="7850187" cy="76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44564" y="1268415"/>
            <a:ext cx="3860800" cy="2516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57764" y="1268415"/>
            <a:ext cx="3862387" cy="2516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944564" y="3937000"/>
            <a:ext cx="3860800" cy="2516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957764" y="3937000"/>
            <a:ext cx="3862387" cy="2516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1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15890"/>
            <a:ext cx="8713788" cy="56197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6" y="981075"/>
            <a:ext cx="4279900" cy="5472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3126" y="981075"/>
            <a:ext cx="4281488" cy="5472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970887" y="6620946"/>
            <a:ext cx="1173113" cy="1854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5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문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851" y="0"/>
            <a:ext cx="8496299" cy="16977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63000">
                <a:srgbClr val="0C5CBC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23850" y="691201"/>
            <a:ext cx="84963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850" y="249291"/>
            <a:ext cx="8496300" cy="43447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200" b="1" spc="-12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23852" y="836712"/>
            <a:ext cx="8496299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buNone/>
              <a:defRPr sz="1800" b="1" spc="-2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err="1"/>
              <a:t>ㅁㄴㅇㄹ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323850" y="1270254"/>
            <a:ext cx="8496299" cy="518308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8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970887" y="6620946"/>
            <a:ext cx="1173113" cy="1854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59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80000">
              <a:schemeClr val="bg1">
                <a:lumMod val="95000"/>
              </a:schemeClr>
            </a:gs>
            <a:gs pos="50000">
              <a:schemeClr val="bg1">
                <a:tint val="45000"/>
                <a:shade val="99000"/>
                <a:satMod val="350000"/>
              </a:schemeClr>
            </a:gs>
            <a:gs pos="95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22"/>
          <p:cNvSpPr/>
          <p:nvPr/>
        </p:nvSpPr>
        <p:spPr>
          <a:xfrm rot="16200000">
            <a:off x="3108197" y="822195"/>
            <a:ext cx="6021288" cy="6050318"/>
          </a:xfrm>
          <a:custGeom>
            <a:avLst/>
            <a:gdLst>
              <a:gd name="connsiteX0" fmla="*/ 0 w 5097016"/>
              <a:gd name="connsiteY0" fmla="*/ 5097016 h 5097016"/>
              <a:gd name="connsiteX1" fmla="*/ 0 w 5097016"/>
              <a:gd name="connsiteY1" fmla="*/ 0 h 5097016"/>
              <a:gd name="connsiteX2" fmla="*/ 5097016 w 5097016"/>
              <a:gd name="connsiteY2" fmla="*/ 5097016 h 5097016"/>
              <a:gd name="connsiteX3" fmla="*/ 0 w 5097016"/>
              <a:gd name="connsiteY3" fmla="*/ 5097016 h 5097016"/>
              <a:gd name="connsiteX0" fmla="*/ 0 w 8237258"/>
              <a:gd name="connsiteY0" fmla="*/ 5097016 h 5097016"/>
              <a:gd name="connsiteX1" fmla="*/ 0 w 8237258"/>
              <a:gd name="connsiteY1" fmla="*/ 0 h 5097016"/>
              <a:gd name="connsiteX2" fmla="*/ 8237258 w 8237258"/>
              <a:gd name="connsiteY2" fmla="*/ 5097016 h 5097016"/>
              <a:gd name="connsiteX3" fmla="*/ 0 w 8237258"/>
              <a:gd name="connsiteY3" fmla="*/ 5097016 h 509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7258" h="5097016">
                <a:moveTo>
                  <a:pt x="0" y="5097016"/>
                </a:moveTo>
                <a:lnTo>
                  <a:pt x="0" y="0"/>
                </a:lnTo>
                <a:lnTo>
                  <a:pt x="8237258" y="5097016"/>
                </a:lnTo>
                <a:lnTo>
                  <a:pt x="0" y="5097016"/>
                </a:lnTo>
                <a:close/>
              </a:path>
            </a:pathLst>
          </a:custGeom>
          <a:gradFill>
            <a:gsLst>
              <a:gs pos="100000">
                <a:schemeClr val="accent2">
                  <a:lumMod val="40000"/>
                  <a:lumOff val="60000"/>
                  <a:alpha val="30000"/>
                </a:schemeClr>
              </a:gs>
              <a:gs pos="50000">
                <a:schemeClr val="accent2">
                  <a:lumMod val="20000"/>
                  <a:lumOff val="80000"/>
                  <a:alpha val="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sp>
        <p:nvSpPr>
          <p:cNvPr id="11" name="직각 삼각형 10"/>
          <p:cNvSpPr/>
          <p:nvPr/>
        </p:nvSpPr>
        <p:spPr>
          <a:xfrm rot="16200000">
            <a:off x="3491880" y="1205880"/>
            <a:ext cx="5652120" cy="5652120"/>
          </a:xfrm>
          <a:prstGeom prst="rtTriangle">
            <a:avLst/>
          </a:prstGeom>
          <a:gradFill>
            <a:gsLst>
              <a:gs pos="100000">
                <a:schemeClr val="bg1">
                  <a:lumMod val="75000"/>
                  <a:alpha val="0"/>
                </a:schemeClr>
              </a:gs>
              <a:gs pos="50000">
                <a:schemeClr val="bg1">
                  <a:lumMod val="75000"/>
                  <a:alpha val="2000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sp>
        <p:nvSpPr>
          <p:cNvPr id="23" name="직각 삼각형 22"/>
          <p:cNvSpPr/>
          <p:nvPr/>
        </p:nvSpPr>
        <p:spPr>
          <a:xfrm rot="10800000">
            <a:off x="5714999" y="0"/>
            <a:ext cx="3429000" cy="3429000"/>
          </a:xfrm>
          <a:prstGeom prst="rtTriangle">
            <a:avLst/>
          </a:prstGeom>
          <a:gradFill>
            <a:gsLst>
              <a:gs pos="100000">
                <a:schemeClr val="bg1">
                  <a:lumMod val="75000"/>
                  <a:alpha val="0"/>
                </a:schemeClr>
              </a:gs>
              <a:gs pos="50000">
                <a:schemeClr val="bg1">
                  <a:lumMod val="75000"/>
                  <a:alpha val="2000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cxnSp>
        <p:nvCxnSpPr>
          <p:cNvPr id="15" name="직선 연결선 14"/>
          <p:cNvCxnSpPr>
            <a:stCxn id="11" idx="0"/>
            <a:endCxn id="11" idx="4"/>
          </p:cNvCxnSpPr>
          <p:nvPr/>
        </p:nvCxnSpPr>
        <p:spPr>
          <a:xfrm flipV="1">
            <a:off x="3491880" y="1205880"/>
            <a:ext cx="5652120" cy="5652120"/>
          </a:xfrm>
          <a:prstGeom prst="line">
            <a:avLst/>
          </a:prstGeom>
          <a:ln w="6350" cmpd="sng">
            <a:gradFill>
              <a:gsLst>
                <a:gs pos="0">
                  <a:schemeClr val="bg1">
                    <a:lumMod val="75000"/>
                    <a:alpha val="0"/>
                  </a:schemeClr>
                </a:gs>
                <a:gs pos="50000">
                  <a:schemeClr val="bg1">
                    <a:lumMod val="65000"/>
                    <a:alpha val="50000"/>
                  </a:schemeClr>
                </a:gs>
                <a:gs pos="100000">
                  <a:schemeClr val="bg1">
                    <a:lumMod val="7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3" idx="4"/>
          </p:cNvCxnSpPr>
          <p:nvPr/>
        </p:nvCxnSpPr>
        <p:spPr>
          <a:xfrm>
            <a:off x="5715000" y="0"/>
            <a:ext cx="3429001" cy="3429000"/>
          </a:xfrm>
          <a:prstGeom prst="line">
            <a:avLst/>
          </a:prstGeom>
          <a:ln w="6350" cmpd="sng">
            <a:gradFill>
              <a:gsLst>
                <a:gs pos="0">
                  <a:schemeClr val="bg1">
                    <a:lumMod val="75000"/>
                    <a:alpha val="0"/>
                  </a:schemeClr>
                </a:gs>
                <a:gs pos="50000">
                  <a:schemeClr val="bg1">
                    <a:lumMod val="65000"/>
                    <a:alpha val="50000"/>
                  </a:schemeClr>
                </a:gs>
                <a:gs pos="100000">
                  <a:schemeClr val="bg1">
                    <a:lumMod val="7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0" y="6598086"/>
            <a:ext cx="9144000" cy="0"/>
            <a:chOff x="0" y="6362278"/>
            <a:chExt cx="9144000" cy="0"/>
          </a:xfrm>
        </p:grpSpPr>
        <p:cxnSp>
          <p:nvCxnSpPr>
            <p:cNvPr id="17" name="직선 연결선 16"/>
            <p:cNvCxnSpPr/>
            <p:nvPr userDrawn="1"/>
          </p:nvCxnSpPr>
          <p:spPr>
            <a:xfrm>
              <a:off x="1691680" y="6362278"/>
              <a:ext cx="745232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0" y="6362278"/>
              <a:ext cx="1835696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7970887" y="6620946"/>
            <a:ext cx="1173113" cy="185415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59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5" r:id="rId4"/>
    <p:sldLayoutId id="2147483673" r:id="rId5"/>
    <p:sldLayoutId id="2147483680" r:id="rId6"/>
    <p:sldLayoutId id="2147483681" r:id="rId7"/>
    <p:sldLayoutId id="2147483683" r:id="rId8"/>
    <p:sldLayoutId id="2147483684" r:id="rId9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5" userDrawn="1">
          <p15:clr>
            <a:srgbClr val="F26B43"/>
          </p15:clr>
        </p15:guide>
        <p15:guide id="2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71736" y="2676153"/>
            <a:ext cx="8203952" cy="1527026"/>
          </a:xfrm>
        </p:spPr>
        <p:txBody>
          <a:bodyPr/>
          <a:lstStyle/>
          <a:p>
            <a:r>
              <a:rPr lang="ko-KR" altLang="en-US" dirty="0"/>
              <a:t>딥러닝</a:t>
            </a:r>
            <a:r>
              <a:rPr lang="en-US" altLang="ko-KR" dirty="0"/>
              <a:t>-CNN</a:t>
            </a:r>
            <a:r>
              <a:rPr lang="ko-KR" altLang="en-US" dirty="0"/>
              <a:t>을 활용한 상품검색 및 상품 정보 </a:t>
            </a:r>
            <a:r>
              <a:rPr lang="en-US" altLang="ko-KR" dirty="0"/>
              <a:t>Tagging </a:t>
            </a:r>
            <a:r>
              <a:rPr lang="ko-KR" altLang="en-US" dirty="0"/>
              <a:t>시스템 구축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71736" y="2541662"/>
            <a:ext cx="8203952" cy="268982"/>
          </a:xfrm>
        </p:spPr>
        <p:txBody>
          <a:bodyPr/>
          <a:lstStyle/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r>
              <a:rPr lang="en-US" altLang="ko-KR" sz="2400" b="1" dirty="0"/>
              <a:t>four </a:t>
            </a:r>
            <a:r>
              <a:rPr lang="en-US" altLang="ko-KR" sz="2400" b="1" dirty="0" err="1"/>
              <a:t>elSe</a:t>
            </a:r>
            <a:endParaRPr lang="en-US" altLang="ko-KR" sz="2400" b="1" dirty="0"/>
          </a:p>
          <a:p>
            <a:pPr algn="r"/>
            <a:r>
              <a:rPr lang="ko-KR" altLang="en-US" sz="2400" b="1" dirty="0"/>
              <a:t>김희수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송승민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전문수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박범수</a:t>
            </a:r>
            <a:r>
              <a:rPr lang="en-US" altLang="ko-KR" sz="2400" b="1" dirty="0"/>
              <a:t> </a:t>
            </a:r>
          </a:p>
          <a:p>
            <a:pPr algn="r"/>
            <a:r>
              <a:rPr lang="en-US" altLang="ko-KR" sz="2400" b="1" dirty="0"/>
              <a:t>2021. 04. 27</a:t>
            </a:r>
          </a:p>
        </p:txBody>
      </p:sp>
    </p:spTree>
    <p:extLst>
      <p:ext uri="{BB962C8B-B14F-4D97-AF65-F5344CB8AC3E}">
        <p14:creationId xmlns:p14="http://schemas.microsoft.com/office/powerpoint/2010/main" val="154316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2</a:t>
            </a:fld>
            <a:r>
              <a:rPr lang="en-US" altLang="ko-KR" dirty="0"/>
              <a:t>/17]</a:t>
            </a:r>
            <a:endParaRPr lang="ko-KR" altLang="en-US" dirty="0"/>
          </a:p>
        </p:txBody>
      </p:sp>
      <p:sp>
        <p:nvSpPr>
          <p:cNvPr id="14" name="모서리가 둥근 직사각형 49">
            <a:extLst>
              <a:ext uri="{FF2B5EF4-FFF2-40B4-BE49-F238E27FC236}">
                <a16:creationId xmlns:a16="http://schemas.microsoft.com/office/drawing/2014/main" id="{EE6C636B-D723-42B3-B0F6-DFA9B8EB4D16}"/>
              </a:ext>
            </a:extLst>
          </p:cNvPr>
          <p:cNvSpPr/>
          <p:nvPr/>
        </p:nvSpPr>
        <p:spPr>
          <a:xfrm>
            <a:off x="1473201" y="2112845"/>
            <a:ext cx="4453956" cy="676468"/>
          </a:xfrm>
          <a:prstGeom prst="roundRect">
            <a:avLst>
              <a:gd name="adj" fmla="val 8763"/>
            </a:avLst>
          </a:prstGeom>
          <a:gradFill>
            <a:gsLst>
              <a:gs pos="99000">
                <a:schemeClr val="bg1">
                  <a:lumMod val="85000"/>
                </a:schemeClr>
              </a:gs>
              <a:gs pos="1000">
                <a:schemeClr val="bg1">
                  <a:lumMod val="95000"/>
                </a:schemeClr>
              </a:gs>
            </a:gsLst>
            <a:lin ang="16200000" scaled="1"/>
          </a:gradFill>
          <a:ln w="19050">
            <a:solidFill>
              <a:srgbClr val="2A4A70"/>
            </a:solidFill>
          </a:ln>
          <a:scene3d>
            <a:camera prst="orthographicFront"/>
            <a:lightRig rig="threePt" dir="t"/>
          </a:scene3d>
          <a:sp3d>
            <a:bevelT w="127000" h="254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1AF10BB-4671-46F5-9AAA-6B433F3F7CBB}"/>
              </a:ext>
            </a:extLst>
          </p:cNvPr>
          <p:cNvGrpSpPr/>
          <p:nvPr/>
        </p:nvGrpSpPr>
        <p:grpSpPr>
          <a:xfrm>
            <a:off x="886596" y="2071731"/>
            <a:ext cx="758697" cy="758697"/>
            <a:chOff x="1776804" y="1530709"/>
            <a:chExt cx="758697" cy="758697"/>
          </a:xfrm>
        </p:grpSpPr>
        <p:sp>
          <p:nvSpPr>
            <p:cNvPr id="16" name="모서리가 둥근 직사각형 51">
              <a:extLst>
                <a:ext uri="{FF2B5EF4-FFF2-40B4-BE49-F238E27FC236}">
                  <a16:creationId xmlns:a16="http://schemas.microsoft.com/office/drawing/2014/main" id="{DCB77EC1-228D-4065-8A18-87003D37E4B6}"/>
                </a:ext>
              </a:extLst>
            </p:cNvPr>
            <p:cNvSpPr/>
            <p:nvPr/>
          </p:nvSpPr>
          <p:spPr>
            <a:xfrm rot="2700000">
              <a:off x="1776804" y="1530709"/>
              <a:ext cx="758697" cy="758697"/>
            </a:xfrm>
            <a:prstGeom prst="roundRect">
              <a:avLst>
                <a:gd name="adj" fmla="val 9434"/>
              </a:avLst>
            </a:prstGeom>
            <a:solidFill>
              <a:srgbClr val="425F8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35000" h="508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  <p:sp>
          <p:nvSpPr>
            <p:cNvPr id="17" name="모서리가 둥근 직사각형 52">
              <a:extLst>
                <a:ext uri="{FF2B5EF4-FFF2-40B4-BE49-F238E27FC236}">
                  <a16:creationId xmlns:a16="http://schemas.microsoft.com/office/drawing/2014/main" id="{53EB1ED1-CC6B-48C1-B487-FD1E89C921AA}"/>
                </a:ext>
              </a:extLst>
            </p:cNvPr>
            <p:cNvSpPr/>
            <p:nvPr/>
          </p:nvSpPr>
          <p:spPr>
            <a:xfrm rot="2700000">
              <a:off x="1876695" y="1630600"/>
              <a:ext cx="558914" cy="558914"/>
            </a:xfrm>
            <a:prstGeom prst="roundRect">
              <a:avLst>
                <a:gd name="adj" fmla="val 943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</p:grpSp>
      <p:sp>
        <p:nvSpPr>
          <p:cNvPr id="18" name="Oval 56">
            <a:extLst>
              <a:ext uri="{FF2B5EF4-FFF2-40B4-BE49-F238E27FC236}">
                <a16:creationId xmlns:a16="http://schemas.microsoft.com/office/drawing/2014/main" id="{5FA1CA3D-B87A-4BD1-B35C-9A7DFE6FF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500" y="2215841"/>
            <a:ext cx="532285" cy="396952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F6B82FC0-D7BF-4707-9BDA-7E6E8871768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17388" y="2215841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선행기술조사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E951299D-EE00-4890-B720-D51F533827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8963" y="3357086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Oval 56">
            <a:extLst>
              <a:ext uri="{FF2B5EF4-FFF2-40B4-BE49-F238E27FC236}">
                <a16:creationId xmlns:a16="http://schemas.microsoft.com/office/drawing/2014/main" id="{33941302-718B-4E88-B88A-2B7CBB822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01" y="4245711"/>
            <a:ext cx="400301" cy="295956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58" name="Oval 56">
            <a:extLst>
              <a:ext uri="{FF2B5EF4-FFF2-40B4-BE49-F238E27FC236}">
                <a16:creationId xmlns:a16="http://schemas.microsoft.com/office/drawing/2014/main" id="{9A5F445C-E42B-44AF-96DB-010B1DC6B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01" y="5161164"/>
            <a:ext cx="400301" cy="295956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6A732B8-FC5E-4441-A565-ADF5969A9714}"/>
              </a:ext>
            </a:extLst>
          </p:cNvPr>
          <p:cNvGrpSpPr/>
          <p:nvPr/>
        </p:nvGrpSpPr>
        <p:grpSpPr>
          <a:xfrm>
            <a:off x="869397" y="3175473"/>
            <a:ext cx="5040561" cy="758697"/>
            <a:chOff x="1038996" y="2224131"/>
            <a:chExt cx="5040561" cy="758697"/>
          </a:xfrm>
        </p:grpSpPr>
        <p:sp>
          <p:nvSpPr>
            <p:cNvPr id="46" name="모서리가 둥근 직사각형 49">
              <a:extLst>
                <a:ext uri="{FF2B5EF4-FFF2-40B4-BE49-F238E27FC236}">
                  <a16:creationId xmlns:a16="http://schemas.microsoft.com/office/drawing/2014/main" id="{8C2EA8B3-1E34-4277-A897-B60AFE1F5C37}"/>
                </a:ext>
              </a:extLst>
            </p:cNvPr>
            <p:cNvSpPr/>
            <p:nvPr/>
          </p:nvSpPr>
          <p:spPr>
            <a:xfrm>
              <a:off x="1625601" y="2265245"/>
              <a:ext cx="4453956" cy="676468"/>
            </a:xfrm>
            <a:prstGeom prst="roundRect">
              <a:avLst>
                <a:gd name="adj" fmla="val 8763"/>
              </a:avLst>
            </a:prstGeom>
            <a:gradFill>
              <a:gsLst>
                <a:gs pos="99000">
                  <a:schemeClr val="bg1">
                    <a:lumMod val="85000"/>
                  </a:schemeClr>
                </a:gs>
                <a:gs pos="1000">
                  <a:schemeClr val="bg1">
                    <a:lumMod val="95000"/>
                  </a:schemeClr>
                </a:gs>
              </a:gsLst>
              <a:lin ang="16200000" scaled="1"/>
            </a:gradFill>
            <a:ln w="19050">
              <a:solidFill>
                <a:srgbClr val="2A4A70"/>
              </a:solidFill>
            </a:ln>
            <a:scene3d>
              <a:camera prst="orthographicFront"/>
              <a:lightRig rig="threePt" dir="t"/>
            </a:scene3d>
            <a:sp3d>
              <a:bevelT w="127000" h="254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B9194040-EAAE-4FB1-9A42-F03AFBD1A137}"/>
                </a:ext>
              </a:extLst>
            </p:cNvPr>
            <p:cNvGrpSpPr/>
            <p:nvPr/>
          </p:nvGrpSpPr>
          <p:grpSpPr>
            <a:xfrm>
              <a:off x="1038996" y="2224131"/>
              <a:ext cx="758697" cy="758697"/>
              <a:chOff x="1776804" y="1530709"/>
              <a:chExt cx="758697" cy="758697"/>
            </a:xfrm>
          </p:grpSpPr>
          <p:sp>
            <p:nvSpPr>
              <p:cNvPr id="48" name="모서리가 둥근 직사각형 51">
                <a:extLst>
                  <a:ext uri="{FF2B5EF4-FFF2-40B4-BE49-F238E27FC236}">
                    <a16:creationId xmlns:a16="http://schemas.microsoft.com/office/drawing/2014/main" id="{145A29DD-ADB1-4623-87B5-2DEA212D7135}"/>
                  </a:ext>
                </a:extLst>
              </p:cNvPr>
              <p:cNvSpPr/>
              <p:nvPr/>
            </p:nvSpPr>
            <p:spPr>
              <a:xfrm rot="2700000">
                <a:off x="1776804" y="1530709"/>
                <a:ext cx="758697" cy="758697"/>
              </a:xfrm>
              <a:prstGeom prst="roundRect">
                <a:avLst>
                  <a:gd name="adj" fmla="val 9434"/>
                </a:avLst>
              </a:prstGeom>
              <a:solidFill>
                <a:srgbClr val="425F8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00" h="508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  <p:sp>
            <p:nvSpPr>
              <p:cNvPr id="49" name="모서리가 둥근 직사각형 52">
                <a:extLst>
                  <a:ext uri="{FF2B5EF4-FFF2-40B4-BE49-F238E27FC236}">
                    <a16:creationId xmlns:a16="http://schemas.microsoft.com/office/drawing/2014/main" id="{1E7D2E64-7AD2-4A88-AA58-774BAADE1353}"/>
                  </a:ext>
                </a:extLst>
              </p:cNvPr>
              <p:cNvSpPr/>
              <p:nvPr/>
            </p:nvSpPr>
            <p:spPr>
              <a:xfrm rot="2700000">
                <a:off x="1876695" y="1630600"/>
                <a:ext cx="558914" cy="558914"/>
              </a:xfrm>
              <a:prstGeom prst="roundRect">
                <a:avLst>
                  <a:gd name="adj" fmla="val 943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</p:grpSp>
        <p:sp>
          <p:nvSpPr>
            <p:cNvPr id="50" name="Oval 56">
              <a:extLst>
                <a:ext uri="{FF2B5EF4-FFF2-40B4-BE49-F238E27FC236}">
                  <a16:creationId xmlns:a16="http://schemas.microsoft.com/office/drawing/2014/main" id="{527E1A7B-ECA4-4249-9227-17E9932A7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900" y="2368241"/>
              <a:ext cx="532285" cy="396952"/>
            </a:xfrm>
            <a:prstGeom prst="ellipse">
              <a:avLst/>
            </a:prstGeom>
            <a:noFill/>
            <a:ln>
              <a:headEnd/>
              <a:tailEnd/>
            </a:ln>
            <a:effectLst>
              <a:innerShdw blurRad="101600" dist="38100" dir="13500000">
                <a:prstClr val="black">
                  <a:alpha val="42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contourClr>
                <a:srgbClr val="F0B147"/>
              </a:contourClr>
            </a:sp3d>
          </p:spPr>
          <p:style>
            <a:lnRef idx="0">
              <a:schemeClr val="accent2"/>
            </a:lnRef>
            <a:fillRef idx="1002">
              <a:schemeClr val="lt1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endParaRPr>
            </a:p>
          </p:txBody>
        </p:sp>
      </p:grpSp>
      <p:sp>
        <p:nvSpPr>
          <p:cNvPr id="64" name="Rectangle 5">
            <a:extLst>
              <a:ext uri="{FF2B5EF4-FFF2-40B4-BE49-F238E27FC236}">
                <a16:creationId xmlns:a16="http://schemas.microsoft.com/office/drawing/2014/main" id="{69BFD264-4E35-487D-9390-9481E2ACAD7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48268" y="3297202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요구분석 정의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7F8E7497-D56E-45AB-B74C-46EC02A9F4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8963" y="4569637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Oval 56">
            <a:extLst>
              <a:ext uri="{FF2B5EF4-FFF2-40B4-BE49-F238E27FC236}">
                <a16:creationId xmlns:a16="http://schemas.microsoft.com/office/drawing/2014/main" id="{C3415D22-3EBE-48D1-AE55-45D137AA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01" y="5458262"/>
            <a:ext cx="400301" cy="295956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5A98AE2-0FB1-4641-B895-D2396D3A7DA9}"/>
              </a:ext>
            </a:extLst>
          </p:cNvPr>
          <p:cNvGrpSpPr/>
          <p:nvPr/>
        </p:nvGrpSpPr>
        <p:grpSpPr>
          <a:xfrm>
            <a:off x="869397" y="4388024"/>
            <a:ext cx="5040561" cy="758697"/>
            <a:chOff x="1038996" y="2224131"/>
            <a:chExt cx="5040561" cy="758697"/>
          </a:xfrm>
        </p:grpSpPr>
        <p:sp>
          <p:nvSpPr>
            <p:cNvPr id="31" name="모서리가 둥근 직사각형 49">
              <a:extLst>
                <a:ext uri="{FF2B5EF4-FFF2-40B4-BE49-F238E27FC236}">
                  <a16:creationId xmlns:a16="http://schemas.microsoft.com/office/drawing/2014/main" id="{26B1A323-6A9E-474C-B527-C86215A48054}"/>
                </a:ext>
              </a:extLst>
            </p:cNvPr>
            <p:cNvSpPr/>
            <p:nvPr/>
          </p:nvSpPr>
          <p:spPr>
            <a:xfrm>
              <a:off x="1625601" y="2265245"/>
              <a:ext cx="4453956" cy="676468"/>
            </a:xfrm>
            <a:prstGeom prst="roundRect">
              <a:avLst>
                <a:gd name="adj" fmla="val 8763"/>
              </a:avLst>
            </a:prstGeom>
            <a:gradFill>
              <a:gsLst>
                <a:gs pos="99000">
                  <a:schemeClr val="bg1">
                    <a:lumMod val="85000"/>
                  </a:schemeClr>
                </a:gs>
                <a:gs pos="1000">
                  <a:schemeClr val="bg1">
                    <a:lumMod val="95000"/>
                  </a:schemeClr>
                </a:gs>
              </a:gsLst>
              <a:lin ang="16200000" scaled="1"/>
            </a:gradFill>
            <a:ln w="19050">
              <a:solidFill>
                <a:srgbClr val="2A4A70"/>
              </a:solidFill>
            </a:ln>
            <a:scene3d>
              <a:camera prst="orthographicFront"/>
              <a:lightRig rig="threePt" dir="t"/>
            </a:scene3d>
            <a:sp3d>
              <a:bevelT w="127000" h="254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4D81C3B-8A03-4E5E-A605-419CBA1B59BF}"/>
                </a:ext>
              </a:extLst>
            </p:cNvPr>
            <p:cNvGrpSpPr/>
            <p:nvPr/>
          </p:nvGrpSpPr>
          <p:grpSpPr>
            <a:xfrm>
              <a:off x="1038996" y="2224131"/>
              <a:ext cx="758697" cy="758697"/>
              <a:chOff x="1776804" y="1530709"/>
              <a:chExt cx="758697" cy="758697"/>
            </a:xfrm>
          </p:grpSpPr>
          <p:sp>
            <p:nvSpPr>
              <p:cNvPr id="34" name="모서리가 둥근 직사각형 51">
                <a:extLst>
                  <a:ext uri="{FF2B5EF4-FFF2-40B4-BE49-F238E27FC236}">
                    <a16:creationId xmlns:a16="http://schemas.microsoft.com/office/drawing/2014/main" id="{4B6DAB47-81E8-4A87-ACBE-7B25F2370C25}"/>
                  </a:ext>
                </a:extLst>
              </p:cNvPr>
              <p:cNvSpPr/>
              <p:nvPr/>
            </p:nvSpPr>
            <p:spPr>
              <a:xfrm rot="2700000">
                <a:off x="1776804" y="1530709"/>
                <a:ext cx="758697" cy="758697"/>
              </a:xfrm>
              <a:prstGeom prst="roundRect">
                <a:avLst>
                  <a:gd name="adj" fmla="val 9434"/>
                </a:avLst>
              </a:prstGeom>
              <a:solidFill>
                <a:srgbClr val="425F8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00" h="508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  <p:sp>
            <p:nvSpPr>
              <p:cNvPr id="35" name="모서리가 둥근 직사각형 52">
                <a:extLst>
                  <a:ext uri="{FF2B5EF4-FFF2-40B4-BE49-F238E27FC236}">
                    <a16:creationId xmlns:a16="http://schemas.microsoft.com/office/drawing/2014/main" id="{9624AA00-1AEE-44B6-8F4D-832B5FFBB27E}"/>
                  </a:ext>
                </a:extLst>
              </p:cNvPr>
              <p:cNvSpPr/>
              <p:nvPr/>
            </p:nvSpPr>
            <p:spPr>
              <a:xfrm rot="2700000">
                <a:off x="1876695" y="1630600"/>
                <a:ext cx="558914" cy="558914"/>
              </a:xfrm>
              <a:prstGeom prst="roundRect">
                <a:avLst>
                  <a:gd name="adj" fmla="val 943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</p:grpSp>
        <p:sp>
          <p:nvSpPr>
            <p:cNvPr id="33" name="Oval 56">
              <a:extLst>
                <a:ext uri="{FF2B5EF4-FFF2-40B4-BE49-F238E27FC236}">
                  <a16:creationId xmlns:a16="http://schemas.microsoft.com/office/drawing/2014/main" id="{A5EB919D-083E-4C4F-AC82-7157458D7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900" y="2368241"/>
              <a:ext cx="532285" cy="396952"/>
            </a:xfrm>
            <a:prstGeom prst="ellipse">
              <a:avLst/>
            </a:prstGeom>
            <a:noFill/>
            <a:ln>
              <a:headEnd/>
              <a:tailEnd/>
            </a:ln>
            <a:effectLst>
              <a:innerShdw blurRad="101600" dist="38100" dir="13500000">
                <a:prstClr val="black">
                  <a:alpha val="42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contourClr>
                <a:srgbClr val="F0B147"/>
              </a:contourClr>
            </a:sp3d>
          </p:spPr>
          <p:style>
            <a:lnRef idx="0">
              <a:schemeClr val="accent2"/>
            </a:lnRef>
            <a:fillRef idx="1002">
              <a:schemeClr val="lt1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endParaRPr>
            </a:p>
          </p:txBody>
        </p:sp>
      </p:grpSp>
      <p:sp>
        <p:nvSpPr>
          <p:cNvPr id="36" name="Rectangle 5">
            <a:extLst>
              <a:ext uri="{FF2B5EF4-FFF2-40B4-BE49-F238E27FC236}">
                <a16:creationId xmlns:a16="http://schemas.microsoft.com/office/drawing/2014/main" id="{8E0F5FAE-31FB-485F-A2D9-81F3F2EB1FF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48268" y="4509753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Annotation</a:t>
            </a:r>
          </a:p>
        </p:txBody>
      </p:sp>
    </p:spTree>
    <p:extLst>
      <p:ext uri="{BB962C8B-B14F-4D97-AF65-F5344CB8AC3E}">
        <p14:creationId xmlns:p14="http://schemas.microsoft.com/office/powerpoint/2010/main" val="199863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1. </a:t>
            </a:r>
            <a:r>
              <a:rPr lang="ko-KR" altLang="en-US" b="1" dirty="0">
                <a:latin typeface="+mj-ea"/>
              </a:rPr>
              <a:t>선행 기술 조사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3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DA0104DD-FD92-4AFD-A1D4-66CC997E1664}"/>
              </a:ext>
            </a:extLst>
          </p:cNvPr>
          <p:cNvGrpSpPr/>
          <p:nvPr/>
        </p:nvGrpSpPr>
        <p:grpSpPr>
          <a:xfrm>
            <a:off x="369854" y="805577"/>
            <a:ext cx="7405997" cy="400110"/>
            <a:chOff x="447005" y="1003394"/>
            <a:chExt cx="7405997" cy="40011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4C1750B-5585-4AC6-9FFC-210AF4719770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공통점과 차이점</a:t>
              </a: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70C0BBB-87AE-40E2-8A73-8D547091F615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28604D5-3FCE-4AA6-A989-4E7942DA1095}"/>
              </a:ext>
            </a:extLst>
          </p:cNvPr>
          <p:cNvSpPr/>
          <p:nvPr/>
        </p:nvSpPr>
        <p:spPr>
          <a:xfrm>
            <a:off x="4706885" y="1264909"/>
            <a:ext cx="3851238" cy="22360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2800" indent="-172800">
              <a:buFont typeface="Arial" pitchFamily="34" charset="0"/>
              <a:buChar char="•"/>
            </a:pP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776B717-2FFA-4FD5-90D1-D07FDA40EDFF}"/>
              </a:ext>
            </a:extLst>
          </p:cNvPr>
          <p:cNvSpPr/>
          <p:nvPr/>
        </p:nvSpPr>
        <p:spPr>
          <a:xfrm>
            <a:off x="4706885" y="1263605"/>
            <a:ext cx="3851238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80" dirty="0"/>
              <a:t>공통점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002DA68-B116-4954-B7C2-C1D08521342A}"/>
              </a:ext>
            </a:extLst>
          </p:cNvPr>
          <p:cNvSpPr txBox="1"/>
          <p:nvPr/>
        </p:nvSpPr>
        <p:spPr>
          <a:xfrm>
            <a:off x="4730228" y="1655359"/>
            <a:ext cx="3777832" cy="237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00" b="1" spc="-60" dirty="0" err="1">
                <a:latin typeface="+mn-ea"/>
              </a:rPr>
              <a:t>CNN,Vit</a:t>
            </a:r>
            <a:r>
              <a:rPr lang="ko-KR" altLang="en-US" sz="1000" b="1" spc="-60" dirty="0">
                <a:latin typeface="+mn-ea"/>
              </a:rPr>
              <a:t> 모델에서 객체의 </a:t>
            </a:r>
            <a:r>
              <a:rPr lang="ko-KR" altLang="en-US" sz="1000" b="1" spc="-60" dirty="0" err="1">
                <a:latin typeface="+mn-ea"/>
              </a:rPr>
              <a:t>특징값을</a:t>
            </a:r>
            <a:r>
              <a:rPr lang="ko-KR" altLang="en-US" sz="1000" b="1" spc="-60" dirty="0">
                <a:latin typeface="+mn-ea"/>
              </a:rPr>
              <a:t> 얻어냄</a:t>
            </a: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spc="-60" dirty="0">
                <a:latin typeface="+mn-ea"/>
              </a:rPr>
              <a:t>이미지 유사도 계산</a:t>
            </a: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spc="-60" dirty="0">
                <a:latin typeface="+mn-ea"/>
              </a:rPr>
              <a:t>이미지 파일에서 여러 객체를 식별</a:t>
            </a: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spc="-60" dirty="0">
                <a:latin typeface="+mn-ea"/>
              </a:rPr>
              <a:t>식별된 객체 중 하나를 </a:t>
            </a:r>
            <a:r>
              <a:rPr lang="en-US" altLang="ko-KR" sz="1000" b="1" spc="-60" dirty="0">
                <a:latin typeface="+mn-ea"/>
              </a:rPr>
              <a:t>positive object</a:t>
            </a:r>
            <a:r>
              <a:rPr lang="ko-KR" altLang="en-US" sz="1000" b="1" spc="-60" dirty="0">
                <a:latin typeface="+mn-ea"/>
              </a:rPr>
              <a:t>로 지정하면 관련검색 결과를 보여줌</a:t>
            </a: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b="1" spc="-6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b="1" spc="-60" dirty="0"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69B226F-A687-4147-AFC8-3DB705420260}"/>
              </a:ext>
            </a:extLst>
          </p:cNvPr>
          <p:cNvSpPr/>
          <p:nvPr/>
        </p:nvSpPr>
        <p:spPr>
          <a:xfrm>
            <a:off x="393124" y="1263605"/>
            <a:ext cx="4178876" cy="22374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5E8EE54-7BD9-40B3-89B3-D22E425A8861}"/>
              </a:ext>
            </a:extLst>
          </p:cNvPr>
          <p:cNvSpPr/>
          <p:nvPr/>
        </p:nvSpPr>
        <p:spPr>
          <a:xfrm>
            <a:off x="426897" y="1263670"/>
            <a:ext cx="4178875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80" dirty="0"/>
              <a:t>차이점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F23384-6EE3-4B93-BE93-425B1BCFBD9E}"/>
              </a:ext>
            </a:extLst>
          </p:cNvPr>
          <p:cNvSpPr txBox="1"/>
          <p:nvPr/>
        </p:nvSpPr>
        <p:spPr>
          <a:xfrm>
            <a:off x="513854" y="1727835"/>
            <a:ext cx="3777832" cy="1678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60" dirty="0">
                <a:latin typeface="+mn-ea"/>
              </a:rPr>
              <a:t>이미지의 유사도를 계산하는데 있어 </a:t>
            </a:r>
            <a:r>
              <a:rPr lang="ko-KR" altLang="en-US" sz="1000" b="1" spc="-60" dirty="0" err="1">
                <a:latin typeface="+mn-ea"/>
              </a:rPr>
              <a:t>특징값을</a:t>
            </a:r>
            <a:r>
              <a:rPr lang="ko-KR" altLang="en-US" sz="1000" b="1" spc="-60" dirty="0">
                <a:latin typeface="+mn-ea"/>
              </a:rPr>
              <a:t> 그대로 사용하여 </a:t>
            </a:r>
            <a:r>
              <a:rPr lang="en-US" altLang="ko-KR" sz="1000" b="1" spc="-60" dirty="0">
                <a:latin typeface="+mn-ea"/>
              </a:rPr>
              <a:t>L2 norm </a:t>
            </a:r>
            <a:r>
              <a:rPr lang="ko-KR" altLang="en-US" sz="1000" b="1" spc="-60" dirty="0">
                <a:latin typeface="+mn-ea"/>
              </a:rPr>
              <a:t>기반 유클리드 거리로 비교하기엔 차원이 너무 큼</a:t>
            </a:r>
            <a:endParaRPr lang="en-US" altLang="ko-KR" sz="1000" b="1" spc="-6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60" dirty="0">
                <a:latin typeface="+mn-ea"/>
              </a:rPr>
              <a:t>이를 해결하기 위한 차원축소를 적용</a:t>
            </a: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spc="-60" dirty="0">
                <a:latin typeface="+mn-ea"/>
              </a:rPr>
              <a:t>이미지의 대표객체를 선정하여 </a:t>
            </a:r>
            <a:r>
              <a:rPr lang="ko-KR" altLang="en-US" sz="1000" b="1" spc="-60" dirty="0" err="1">
                <a:latin typeface="+mn-ea"/>
              </a:rPr>
              <a:t>검색시</a:t>
            </a:r>
            <a:r>
              <a:rPr lang="ko-KR" altLang="en-US" sz="1000" b="1" spc="-60" dirty="0">
                <a:latin typeface="+mn-ea"/>
              </a:rPr>
              <a:t> 원치 않은 결과가 나오는 것을 방지</a:t>
            </a: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b="1" spc="-6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b="1" spc="-60" dirty="0">
              <a:latin typeface="+mn-ea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AFB1FC6-2923-47A6-9E21-C150CB899792}"/>
              </a:ext>
            </a:extLst>
          </p:cNvPr>
          <p:cNvGrpSpPr/>
          <p:nvPr/>
        </p:nvGrpSpPr>
        <p:grpSpPr>
          <a:xfrm>
            <a:off x="351528" y="3689552"/>
            <a:ext cx="7405997" cy="400110"/>
            <a:chOff x="447005" y="1003394"/>
            <a:chExt cx="7405997" cy="40011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2E62CDF-4194-4F9A-94A2-E5E737CCAC86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차원축소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DB8CD16-80AC-4D97-8377-6861A05DE73C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016FC23-5D05-4872-8C16-584831292458}"/>
              </a:ext>
            </a:extLst>
          </p:cNvPr>
          <p:cNvGrpSpPr/>
          <p:nvPr/>
        </p:nvGrpSpPr>
        <p:grpSpPr>
          <a:xfrm>
            <a:off x="233194" y="4431496"/>
            <a:ext cx="4245155" cy="1668596"/>
            <a:chOff x="251520" y="1547521"/>
            <a:chExt cx="4245155" cy="166859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99C0149-33F2-4C3E-8A09-2721D2ABE1DC}"/>
                </a:ext>
              </a:extLst>
            </p:cNvPr>
            <p:cNvSpPr/>
            <p:nvPr/>
          </p:nvSpPr>
          <p:spPr>
            <a:xfrm>
              <a:off x="326371" y="1571097"/>
              <a:ext cx="4170304" cy="1641879"/>
            </a:xfrm>
            <a:prstGeom prst="roundRect">
              <a:avLst>
                <a:gd name="adj" fmla="val 2490"/>
              </a:avLst>
            </a:prstGeom>
            <a:solidFill>
              <a:schemeClr val="bg1"/>
            </a:solidFill>
            <a:ln>
              <a:gradFill flip="none" rotWithShape="1">
                <a:gsLst>
                  <a:gs pos="0">
                    <a:srgbClr val="0698C4"/>
                  </a:gs>
                  <a:gs pos="100000">
                    <a:srgbClr val="192640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b="1" spc="-15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F520EE2-F9C3-4B79-8D4B-0E0158C0AE43}"/>
                </a:ext>
              </a:extLst>
            </p:cNvPr>
            <p:cNvGrpSpPr/>
            <p:nvPr/>
          </p:nvGrpSpPr>
          <p:grpSpPr>
            <a:xfrm>
              <a:off x="323850" y="1547521"/>
              <a:ext cx="4170304" cy="435274"/>
              <a:chOff x="848006" y="1584022"/>
              <a:chExt cx="3844192" cy="435274"/>
            </a:xfrm>
          </p:grpSpPr>
          <p:sp>
            <p:nvSpPr>
              <p:cNvPr id="24" name="AutoShape 82">
                <a:extLst>
                  <a:ext uri="{FF2B5EF4-FFF2-40B4-BE49-F238E27FC236}">
                    <a16:creationId xmlns:a16="http://schemas.microsoft.com/office/drawing/2014/main" id="{01D7097D-E7E7-4F0C-9E80-DD18A379E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006" y="1588130"/>
                <a:ext cx="3844192" cy="431166"/>
              </a:xfrm>
              <a:prstGeom prst="foldedCorner">
                <a:avLst>
                  <a:gd name="adj" fmla="val 49685"/>
                </a:avLst>
              </a:prstGeom>
              <a:ln>
                <a:solidFill>
                  <a:srgbClr val="128B95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altLang="ko-KR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F04DEE9-8E78-41E5-B567-08F1267DFCC2}"/>
                  </a:ext>
                </a:extLst>
              </p:cNvPr>
              <p:cNvSpPr/>
              <p:nvPr/>
            </p:nvSpPr>
            <p:spPr>
              <a:xfrm>
                <a:off x="848006" y="1584022"/>
                <a:ext cx="3844192" cy="4311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pc="-150" dirty="0">
                    <a:solidFill>
                      <a:schemeClr val="tx1"/>
                    </a:solidFill>
                  </a:rPr>
                  <a:t>기존의 방식과 문제점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E1115D4-4B17-4AC2-AFF4-A6424EA5DA31}"/>
                </a:ext>
              </a:extLst>
            </p:cNvPr>
            <p:cNvSpPr txBox="1"/>
            <p:nvPr/>
          </p:nvSpPr>
          <p:spPr>
            <a:xfrm>
              <a:off x="251520" y="1998155"/>
              <a:ext cx="4163798" cy="121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3159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b="1" spc="-60" dirty="0"/>
                <a:t>PCA(</a:t>
              </a:r>
              <a:r>
                <a:rPr lang="ko-KR" altLang="en-US" sz="1000" b="1" spc="-60" dirty="0"/>
                <a:t>주성분 분석</a:t>
              </a:r>
              <a:r>
                <a:rPr lang="en-US" altLang="ko-KR" sz="1000" b="1" spc="-60" dirty="0"/>
                <a:t>) </a:t>
              </a:r>
              <a:r>
                <a:rPr lang="ko-KR" altLang="en-US" sz="1000" b="1" spc="-60" dirty="0"/>
                <a:t>후 코사인 거리를 통해 유사도를 계산</a:t>
              </a:r>
              <a:endParaRPr lang="en-US" altLang="ko-KR" sz="1000" b="1" spc="-60" dirty="0"/>
            </a:p>
            <a:p>
              <a:pPr indent="-3159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1" spc="-60" dirty="0"/>
                <a:t>하지만 </a:t>
              </a:r>
              <a:r>
                <a:rPr lang="en-US" altLang="ko-KR" sz="1000" b="1" spc="-60" dirty="0"/>
                <a:t>PCA</a:t>
              </a:r>
              <a:r>
                <a:rPr lang="ko-KR" altLang="en-US" sz="1000" b="1" spc="-60" dirty="0"/>
                <a:t>는 단지 분산을 최대화하는 차원으로 데이터를 투영</a:t>
              </a:r>
              <a:endParaRPr lang="en-US" altLang="ko-KR" sz="1000" b="1" spc="-60" dirty="0"/>
            </a:p>
            <a:p>
              <a:pPr indent="-3159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1" spc="-60" dirty="0"/>
                <a:t>따라서 투영 후</a:t>
              </a:r>
              <a:r>
                <a:rPr lang="en-US" altLang="ko-KR" sz="1000" b="1" spc="-60" dirty="0"/>
                <a:t>, </a:t>
              </a:r>
              <a:r>
                <a:rPr lang="ko-KR" altLang="en-US" sz="1000" b="1" spc="-60" dirty="0"/>
                <a:t>각 축이 나타내는 특징을 알 수 없는 경우 존재</a:t>
              </a:r>
              <a:endParaRPr lang="en-US" altLang="ko-KR" sz="1000" b="1" spc="-60" dirty="0"/>
            </a:p>
            <a:p>
              <a:pPr>
                <a:lnSpc>
                  <a:spcPct val="150000"/>
                </a:lnSpc>
              </a:pPr>
              <a:endParaRPr lang="en-US" altLang="ko-KR" sz="1000" b="1" spc="-60" dirty="0"/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000" b="1" spc="-6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B566764-3884-497A-AF25-C5DC975E618E}"/>
              </a:ext>
            </a:extLst>
          </p:cNvPr>
          <p:cNvGrpSpPr/>
          <p:nvPr/>
        </p:nvGrpSpPr>
        <p:grpSpPr>
          <a:xfrm>
            <a:off x="4547642" y="4420757"/>
            <a:ext cx="4251661" cy="1655415"/>
            <a:chOff x="4565968" y="1536782"/>
            <a:chExt cx="4251661" cy="1655415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1AE9139B-AA43-451E-9217-50018B068E05}"/>
                </a:ext>
              </a:extLst>
            </p:cNvPr>
            <p:cNvSpPr/>
            <p:nvPr/>
          </p:nvSpPr>
          <p:spPr>
            <a:xfrm>
              <a:off x="4647325" y="1550318"/>
              <a:ext cx="4170304" cy="1641879"/>
            </a:xfrm>
            <a:prstGeom prst="roundRect">
              <a:avLst>
                <a:gd name="adj" fmla="val 2490"/>
              </a:avLst>
            </a:prstGeom>
            <a:solidFill>
              <a:schemeClr val="bg1"/>
            </a:solidFill>
            <a:ln>
              <a:gradFill flip="none" rotWithShape="1">
                <a:gsLst>
                  <a:gs pos="0">
                    <a:srgbClr val="0698C4"/>
                  </a:gs>
                  <a:gs pos="100000">
                    <a:srgbClr val="192640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b="1" spc="-15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675E047-A1FB-469C-8744-10359D3B0FDD}"/>
                </a:ext>
              </a:extLst>
            </p:cNvPr>
            <p:cNvGrpSpPr/>
            <p:nvPr/>
          </p:nvGrpSpPr>
          <p:grpSpPr>
            <a:xfrm>
              <a:off x="4647325" y="1536782"/>
              <a:ext cx="4170304" cy="435274"/>
              <a:chOff x="848006" y="1584022"/>
              <a:chExt cx="3844192" cy="435274"/>
            </a:xfrm>
          </p:grpSpPr>
          <p:sp>
            <p:nvSpPr>
              <p:cNvPr id="30" name="AutoShape 82">
                <a:extLst>
                  <a:ext uri="{FF2B5EF4-FFF2-40B4-BE49-F238E27FC236}">
                    <a16:creationId xmlns:a16="http://schemas.microsoft.com/office/drawing/2014/main" id="{0DDD407A-A567-4FF4-9DEE-74E7BBD6D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006" y="1588130"/>
                <a:ext cx="3844192" cy="431166"/>
              </a:xfrm>
              <a:prstGeom prst="foldedCorner">
                <a:avLst>
                  <a:gd name="adj" fmla="val 49685"/>
                </a:avLst>
              </a:prstGeom>
              <a:ln>
                <a:solidFill>
                  <a:srgbClr val="128B95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altLang="ko-KR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E1A98E55-914F-4A81-9DC5-39138C22E6EF}"/>
                  </a:ext>
                </a:extLst>
              </p:cNvPr>
              <p:cNvSpPr/>
              <p:nvPr/>
            </p:nvSpPr>
            <p:spPr>
              <a:xfrm>
                <a:off x="848006" y="1584022"/>
                <a:ext cx="3844192" cy="4311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pc="-150" dirty="0">
                    <a:solidFill>
                      <a:schemeClr val="tx1"/>
                    </a:solidFill>
                  </a:rPr>
                  <a:t>해결 </a:t>
                </a:r>
                <a:r>
                  <a:rPr lang="ko-KR" altLang="en-US" sz="1200" b="1" spc="-150" dirty="0" err="1">
                    <a:solidFill>
                      <a:schemeClr val="tx1"/>
                    </a:solidFill>
                  </a:rPr>
                  <a:t>해야할</a:t>
                </a:r>
                <a:r>
                  <a:rPr lang="ko-KR" altLang="en-US" sz="1200" b="1" spc="-150" dirty="0">
                    <a:solidFill>
                      <a:schemeClr val="tx1"/>
                    </a:solidFill>
                  </a:rPr>
                  <a:t> 과제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79E554-15F2-4E85-909F-0A411DB073A1}"/>
                </a:ext>
              </a:extLst>
            </p:cNvPr>
            <p:cNvSpPr txBox="1"/>
            <p:nvPr/>
          </p:nvSpPr>
          <p:spPr>
            <a:xfrm>
              <a:off x="4565968" y="1974235"/>
              <a:ext cx="4163798" cy="121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3159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1" spc="-60" dirty="0" err="1"/>
                <a:t>의미있는</a:t>
              </a:r>
              <a:r>
                <a:rPr lang="ko-KR" altLang="en-US" sz="1000" b="1" spc="-60" dirty="0"/>
                <a:t> </a:t>
              </a:r>
              <a:r>
                <a:rPr lang="ko-KR" altLang="en-US" sz="1000" b="1" spc="-60" dirty="0" err="1"/>
                <a:t>특징축</a:t>
              </a:r>
              <a:r>
                <a:rPr lang="en-US" altLang="ko-KR" sz="1000" b="1" spc="-60" dirty="0"/>
                <a:t>(</a:t>
              </a:r>
              <a:r>
                <a:rPr lang="ko-KR" altLang="en-US" sz="1000" b="1" spc="-60" dirty="0"/>
                <a:t>색깔</a:t>
              </a:r>
              <a:r>
                <a:rPr lang="en-US" altLang="ko-KR" sz="1000" b="1" spc="-60" dirty="0"/>
                <a:t>, </a:t>
              </a:r>
              <a:r>
                <a:rPr lang="ko-KR" altLang="en-US" sz="1000" b="1" spc="-60" dirty="0"/>
                <a:t>질감 등</a:t>
              </a:r>
              <a:r>
                <a:rPr lang="en-US" altLang="ko-KR" sz="1000" b="1" spc="-60" dirty="0"/>
                <a:t>)</a:t>
              </a:r>
              <a:r>
                <a:rPr lang="ko-KR" altLang="en-US" sz="1000" b="1" spc="-60" dirty="0"/>
                <a:t>의 공간으로 투영하는 방법론</a:t>
              </a:r>
              <a:endParaRPr lang="en-US" altLang="ko-KR" sz="1000" b="1" spc="-60" dirty="0"/>
            </a:p>
            <a:p>
              <a:pPr indent="-3159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1" spc="-60" dirty="0"/>
                <a:t>투영 후의</a:t>
              </a:r>
              <a:r>
                <a:rPr lang="en-US" altLang="ko-KR" sz="1000" b="1" spc="-60" dirty="0"/>
                <a:t> </a:t>
              </a:r>
              <a:r>
                <a:rPr lang="ko-KR" altLang="en-US" sz="1000" b="1" spc="-60" dirty="0"/>
                <a:t>데이터샘플이 최대한 겹치지 않도록 하는 차원축소</a:t>
              </a:r>
              <a:endParaRPr lang="en-US" altLang="ko-KR" sz="1000" b="1" spc="-60" dirty="0"/>
            </a:p>
            <a:p>
              <a:pPr indent="-3159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1" spc="-60" dirty="0"/>
                <a:t> </a:t>
              </a:r>
              <a:r>
                <a:rPr lang="ko-KR" altLang="en-US" sz="1000" b="1" spc="-60" dirty="0" err="1"/>
                <a:t>선형판별분석이나</a:t>
              </a:r>
              <a:r>
                <a:rPr lang="ko-KR" altLang="en-US" sz="1000" b="1" spc="-60" dirty="0"/>
                <a:t> </a:t>
              </a:r>
              <a:r>
                <a:rPr lang="ko-KR" altLang="en-US" sz="1000" b="1" spc="-60" dirty="0" err="1"/>
                <a:t>오토인코더</a:t>
              </a:r>
              <a:r>
                <a:rPr lang="ko-KR" altLang="en-US" sz="1000" b="1" spc="-60" dirty="0"/>
                <a:t> 등을 조사했지만 구체적인 해답 부재</a:t>
              </a:r>
              <a:endParaRPr lang="en-US" altLang="ko-KR" sz="1000" b="1" spc="-60" dirty="0"/>
            </a:p>
            <a:p>
              <a:pPr>
                <a:lnSpc>
                  <a:spcPct val="150000"/>
                </a:lnSpc>
              </a:pPr>
              <a:endParaRPr lang="en-US" altLang="ko-KR" sz="1000" b="1" spc="-60" dirty="0"/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000" b="1" spc="-6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99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1. </a:t>
            </a:r>
            <a:r>
              <a:rPr lang="ko-KR" altLang="en-US" b="1" dirty="0">
                <a:latin typeface="+mj-ea"/>
              </a:rPr>
              <a:t>선행 기술 조사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4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05D4EA-5A0D-4694-8531-CDBE3903C1DA}"/>
              </a:ext>
            </a:extLst>
          </p:cNvPr>
          <p:cNvSpPr txBox="1"/>
          <p:nvPr/>
        </p:nvSpPr>
        <p:spPr>
          <a:xfrm>
            <a:off x="569819" y="3665804"/>
            <a:ext cx="4163798" cy="75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315913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00" b="1" spc="-60" dirty="0"/>
          </a:p>
          <a:p>
            <a:pPr>
              <a:lnSpc>
                <a:spcPct val="150000"/>
              </a:lnSpc>
            </a:pPr>
            <a:endParaRPr lang="en-US" altLang="ko-KR" sz="1000" b="1" spc="-6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b="1" spc="-6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F3A31F6-53F8-45FD-BB1D-B570155BFA98}"/>
              </a:ext>
            </a:extLst>
          </p:cNvPr>
          <p:cNvGrpSpPr/>
          <p:nvPr/>
        </p:nvGrpSpPr>
        <p:grpSpPr>
          <a:xfrm>
            <a:off x="432679" y="908720"/>
            <a:ext cx="7405997" cy="400110"/>
            <a:chOff x="447005" y="1003394"/>
            <a:chExt cx="7405997" cy="40011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BC48E34-52B8-4666-AAA9-8928527174DC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프로세스 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95F1280-6652-42C2-B19C-41912828A536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DBD00C1-0443-42D1-A4EB-91A8BE2CAB9D}"/>
              </a:ext>
            </a:extLst>
          </p:cNvPr>
          <p:cNvSpPr txBox="1"/>
          <p:nvPr/>
        </p:nvSpPr>
        <p:spPr>
          <a:xfrm>
            <a:off x="535726" y="1448757"/>
            <a:ext cx="8249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Object detection</a:t>
            </a:r>
            <a:r>
              <a:rPr lang="ko-KR" altLang="en-US" dirty="0"/>
              <a:t>으로 </a:t>
            </a:r>
            <a:r>
              <a:rPr lang="ko-KR" altLang="en-US" dirty="0" err="1"/>
              <a:t>특징값과</a:t>
            </a:r>
            <a:r>
              <a:rPr lang="ko-KR" altLang="en-US" dirty="0"/>
              <a:t> </a:t>
            </a:r>
            <a:r>
              <a:rPr lang="en-US" altLang="ko-KR" dirty="0"/>
              <a:t>Tag, </a:t>
            </a:r>
            <a:r>
              <a:rPr lang="ko-KR" altLang="en-US" dirty="0"/>
              <a:t>객체의 </a:t>
            </a:r>
            <a:r>
              <a:rPr lang="en-US" altLang="ko-KR" dirty="0"/>
              <a:t>location</a:t>
            </a:r>
            <a:r>
              <a:rPr lang="ko-KR" altLang="en-US" dirty="0"/>
              <a:t> 반환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Location </a:t>
            </a:r>
            <a:r>
              <a:rPr lang="ko-KR" altLang="en-US" dirty="0"/>
              <a:t>값으로 객체 중 하나를 </a:t>
            </a:r>
            <a:r>
              <a:rPr lang="en-US" altLang="ko-KR" dirty="0"/>
              <a:t>positive object</a:t>
            </a:r>
            <a:r>
              <a:rPr lang="ko-KR" altLang="en-US" dirty="0"/>
              <a:t>로 지정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Positive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feature map</a:t>
            </a:r>
            <a:r>
              <a:rPr lang="ko-KR" altLang="en-US" dirty="0"/>
              <a:t>을 차원축소 모듈에 통과시켜 </a:t>
            </a:r>
            <a:r>
              <a:rPr lang="en-US" altLang="ko-KR" dirty="0" err="1"/>
              <a:t>reduced_vector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상품 이미지 데이터베이스에서 동일 </a:t>
            </a:r>
            <a:r>
              <a:rPr lang="en-US" altLang="ko-KR" dirty="0"/>
              <a:t>tag</a:t>
            </a:r>
            <a:r>
              <a:rPr lang="ko-KR" altLang="en-US" dirty="0"/>
              <a:t>를 가진 </a:t>
            </a:r>
            <a:r>
              <a:rPr lang="ko-KR" altLang="en-US" dirty="0" err="1"/>
              <a:t>상품이미지들의</a:t>
            </a:r>
            <a:r>
              <a:rPr lang="ko-KR" altLang="en-US" dirty="0"/>
              <a:t> </a:t>
            </a:r>
            <a:r>
              <a:rPr lang="en-US" altLang="ko-KR" dirty="0" err="1"/>
              <a:t>reduced_vector</a:t>
            </a:r>
            <a:r>
              <a:rPr lang="ko-KR" altLang="en-US" dirty="0"/>
              <a:t>와 비교하여 유사도 계산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유사도 </a:t>
            </a:r>
            <a:r>
              <a:rPr lang="ko-KR" altLang="en-US" dirty="0" err="1"/>
              <a:t>높은순으로</a:t>
            </a:r>
            <a:r>
              <a:rPr lang="ko-KR" altLang="en-US" dirty="0"/>
              <a:t> 정렬하여 높은 유사도를 가진 이미지부터 도출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75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2</a:t>
            </a:r>
            <a:r>
              <a:rPr lang="en-US" altLang="ko-KR" b="1" dirty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요구분석 정의</a:t>
            </a:r>
            <a:endParaRPr lang="ko-KR" altLang="en-US" b="1" dirty="0"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5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DA0104DD-FD92-4AFD-A1D4-66CC997E1664}"/>
              </a:ext>
            </a:extLst>
          </p:cNvPr>
          <p:cNvGrpSpPr/>
          <p:nvPr/>
        </p:nvGrpSpPr>
        <p:grpSpPr>
          <a:xfrm>
            <a:off x="369854" y="805577"/>
            <a:ext cx="7405997" cy="400110"/>
            <a:chOff x="447005" y="1003394"/>
            <a:chExt cx="7405997" cy="40011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4C1750B-5585-4AC6-9FFC-210AF4719770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요구 기능</a:t>
              </a: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70C0BBB-87AE-40E2-8A73-8D547091F615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548BA1C-118D-4D82-9CD4-ABB0EA32605A}"/>
              </a:ext>
            </a:extLst>
          </p:cNvPr>
          <p:cNvSpPr txBox="1"/>
          <p:nvPr/>
        </p:nvSpPr>
        <p:spPr>
          <a:xfrm>
            <a:off x="493381" y="1250125"/>
            <a:ext cx="8249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여러 객체들이 포함된 </a:t>
            </a:r>
            <a:r>
              <a:rPr lang="ko-KR" altLang="en-US" dirty="0" err="1"/>
              <a:t>상품이미지에서</a:t>
            </a:r>
            <a:r>
              <a:rPr lang="ko-KR" altLang="en-US" dirty="0"/>
              <a:t> 하나 이상의 대상객체를 식별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대상 객체 식별 후</a:t>
            </a:r>
            <a:r>
              <a:rPr lang="en-US" altLang="ko-KR" dirty="0"/>
              <a:t>, </a:t>
            </a:r>
            <a:r>
              <a:rPr lang="ko-KR" altLang="en-US" dirty="0"/>
              <a:t>해당 객체의 </a:t>
            </a:r>
            <a:r>
              <a:rPr lang="en-US" altLang="ko-KR" dirty="0"/>
              <a:t>tag, </a:t>
            </a:r>
            <a:r>
              <a:rPr lang="ko-KR" altLang="en-US" dirty="0"/>
              <a:t>이미지 상의 위치</a:t>
            </a:r>
            <a:r>
              <a:rPr lang="en-US" altLang="ko-KR" dirty="0"/>
              <a:t>, </a:t>
            </a:r>
            <a:r>
              <a:rPr lang="ko-KR" altLang="en-US" dirty="0" err="1"/>
              <a:t>특징값을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DB</a:t>
            </a:r>
            <a:r>
              <a:rPr lang="ko-KR" altLang="en-US" dirty="0"/>
              <a:t>에서 가져온 객체와 대상객체의 </a:t>
            </a:r>
            <a:r>
              <a:rPr lang="ko-KR" altLang="en-US" dirty="0" err="1"/>
              <a:t>특징값을</a:t>
            </a:r>
            <a:r>
              <a:rPr lang="ko-KR" altLang="en-US" dirty="0"/>
              <a:t> 비교하여 유사도를 계산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높은 유사도의 객체를 포함하는 이미지 도출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36582A3-9C26-476F-B838-133B6E492213}"/>
              </a:ext>
            </a:extLst>
          </p:cNvPr>
          <p:cNvGrpSpPr/>
          <p:nvPr/>
        </p:nvGrpSpPr>
        <p:grpSpPr>
          <a:xfrm>
            <a:off x="575851" y="2397743"/>
            <a:ext cx="8350831" cy="4204097"/>
            <a:chOff x="575851" y="2397743"/>
            <a:chExt cx="8350831" cy="420409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EBAFA22-D598-43C0-8194-D702FA4E40A5}"/>
                </a:ext>
              </a:extLst>
            </p:cNvPr>
            <p:cNvGrpSpPr/>
            <p:nvPr/>
          </p:nvGrpSpPr>
          <p:grpSpPr>
            <a:xfrm>
              <a:off x="575851" y="2397743"/>
              <a:ext cx="8350831" cy="4204097"/>
              <a:chOff x="675046" y="2368964"/>
              <a:chExt cx="8350831" cy="4204097"/>
            </a:xfrm>
          </p:grpSpPr>
          <p:cxnSp>
            <p:nvCxnSpPr>
              <p:cNvPr id="76" name="연결선: 꺾임 75">
                <a:extLst>
                  <a:ext uri="{FF2B5EF4-FFF2-40B4-BE49-F238E27FC236}">
                    <a16:creationId xmlns:a16="http://schemas.microsoft.com/office/drawing/2014/main" id="{8F499C22-3FCB-4CDE-B706-357BCAE6CB1F}"/>
                  </a:ext>
                </a:extLst>
              </p:cNvPr>
              <p:cNvCxnSpPr>
                <a:stCxn id="61" idx="2"/>
              </p:cNvCxnSpPr>
              <p:nvPr/>
            </p:nvCxnSpPr>
            <p:spPr>
              <a:xfrm rot="16200000" flipH="1">
                <a:off x="2316229" y="4995572"/>
                <a:ext cx="291500" cy="233079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EA7859D7-9EBE-4CBB-B138-3DDBC6370035}"/>
                  </a:ext>
                </a:extLst>
              </p:cNvPr>
              <p:cNvCxnSpPr>
                <a:stCxn id="62" idx="2"/>
              </p:cNvCxnSpPr>
              <p:nvPr/>
            </p:nvCxnSpPr>
            <p:spPr>
              <a:xfrm rot="16200000" flipH="1">
                <a:off x="3018184" y="5697527"/>
                <a:ext cx="318082" cy="900297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C6F3772C-6AAA-450C-A4ED-334EC277494E}"/>
                  </a:ext>
                </a:extLst>
              </p:cNvPr>
              <p:cNvGrpSpPr/>
              <p:nvPr/>
            </p:nvGrpSpPr>
            <p:grpSpPr>
              <a:xfrm>
                <a:off x="675046" y="2368964"/>
                <a:ext cx="8350831" cy="4204097"/>
                <a:chOff x="675046" y="2368964"/>
                <a:chExt cx="8350831" cy="4204097"/>
              </a:xfrm>
            </p:grpSpPr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C05EEA68-7988-4BA6-96E9-BDE62F5E8887}"/>
                    </a:ext>
                  </a:extLst>
                </p:cNvPr>
                <p:cNvGrpSpPr/>
                <p:nvPr/>
              </p:nvGrpSpPr>
              <p:grpSpPr>
                <a:xfrm>
                  <a:off x="675046" y="2994249"/>
                  <a:ext cx="7632848" cy="3020968"/>
                  <a:chOff x="348143" y="1734363"/>
                  <a:chExt cx="10036029" cy="4794648"/>
                </a:xfrm>
              </p:grpSpPr>
              <p:cxnSp>
                <p:nvCxnSpPr>
                  <p:cNvPr id="42" name="직선 화살표 연결선 41">
                    <a:extLst>
                      <a:ext uri="{FF2B5EF4-FFF2-40B4-BE49-F238E27FC236}">
                        <a16:creationId xmlns:a16="http://schemas.microsoft.com/office/drawing/2014/main" id="{23311D90-92BE-4E62-9005-29510DACF301}"/>
                      </a:ext>
                    </a:extLst>
                  </p:cNvPr>
                  <p:cNvCxnSpPr>
                    <a:cxnSpLocks/>
                    <a:stCxn id="7" idx="2"/>
                    <a:endCxn id="64" idx="0"/>
                  </p:cNvCxnSpPr>
                  <p:nvPr/>
                </p:nvCxnSpPr>
                <p:spPr>
                  <a:xfrm>
                    <a:off x="2141290" y="1734363"/>
                    <a:ext cx="0" cy="71633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직선 화살표 연결선 42">
                    <a:extLst>
                      <a:ext uri="{FF2B5EF4-FFF2-40B4-BE49-F238E27FC236}">
                        <a16:creationId xmlns:a16="http://schemas.microsoft.com/office/drawing/2014/main" id="{446242F1-BBAC-4CE9-9F9F-5D2DFA55928C}"/>
                      </a:ext>
                    </a:extLst>
                  </p:cNvPr>
                  <p:cNvCxnSpPr>
                    <a:cxnSpLocks/>
                    <a:stCxn id="64" idx="2"/>
                    <a:endCxn id="65" idx="0"/>
                  </p:cNvCxnSpPr>
                  <p:nvPr/>
                </p:nvCxnSpPr>
                <p:spPr>
                  <a:xfrm>
                    <a:off x="2141290" y="2963434"/>
                    <a:ext cx="0" cy="29994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4" name="그룹 43">
                    <a:extLst>
                      <a:ext uri="{FF2B5EF4-FFF2-40B4-BE49-F238E27FC236}">
                        <a16:creationId xmlns:a16="http://schemas.microsoft.com/office/drawing/2014/main" id="{0806EF58-14F4-4000-B7A6-E4C69403CEDB}"/>
                      </a:ext>
                    </a:extLst>
                  </p:cNvPr>
                  <p:cNvGrpSpPr/>
                  <p:nvPr/>
                </p:nvGrpSpPr>
                <p:grpSpPr>
                  <a:xfrm>
                    <a:off x="348143" y="1985362"/>
                    <a:ext cx="3586294" cy="4543649"/>
                    <a:chOff x="2309072" y="2063692"/>
                    <a:chExt cx="3586294" cy="4543649"/>
                  </a:xfrm>
                </p:grpSpPr>
                <p:grpSp>
                  <p:nvGrpSpPr>
                    <p:cNvPr id="60" name="그룹 59">
                      <a:extLst>
                        <a:ext uri="{FF2B5EF4-FFF2-40B4-BE49-F238E27FC236}">
                          <a16:creationId xmlns:a16="http://schemas.microsoft.com/office/drawing/2014/main" id="{21A14BDE-791F-47B4-A96C-947FD6CABA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09072" y="2063692"/>
                      <a:ext cx="3586294" cy="3749879"/>
                      <a:chOff x="2309072" y="2063692"/>
                      <a:chExt cx="3586294" cy="4110605"/>
                    </a:xfrm>
                  </p:grpSpPr>
                  <p:sp>
                    <p:nvSpPr>
                      <p:cNvPr id="63" name="사각형: 둥근 모서리 62">
                        <a:extLst>
                          <a:ext uri="{FF2B5EF4-FFF2-40B4-BE49-F238E27FC236}">
                            <a16:creationId xmlns:a16="http://schemas.microsoft.com/office/drawing/2014/main" id="{ADC75FC9-F03A-47B0-8DCB-C0441BA99E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09072" y="2063692"/>
                        <a:ext cx="3586294" cy="4110605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dirty="0"/>
                      </a:p>
                    </p:txBody>
                  </p:sp>
                  <p:sp>
                    <p:nvSpPr>
                      <p:cNvPr id="64" name="사각형: 둥근 모서리 63">
                        <a:extLst>
                          <a:ext uri="{FF2B5EF4-FFF2-40B4-BE49-F238E27FC236}">
                            <a16:creationId xmlns:a16="http://schemas.microsoft.com/office/drawing/2014/main" id="{72471F53-E76D-44DF-B453-0F899646FC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60985" y="2573789"/>
                        <a:ext cx="1282467" cy="562063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dirty="0"/>
                          <a:t>backbone</a:t>
                        </a:r>
                        <a:endParaRPr lang="ko-KR" altLang="en-US" sz="1200" dirty="0"/>
                      </a:p>
                    </p:txBody>
                  </p:sp>
                  <p:sp>
                    <p:nvSpPr>
                      <p:cNvPr id="65" name="사각형: 둥근 모서리 64">
                        <a:extLst>
                          <a:ext uri="{FF2B5EF4-FFF2-40B4-BE49-F238E27FC236}">
                            <a16:creationId xmlns:a16="http://schemas.microsoft.com/office/drawing/2014/main" id="{BD405A17-50D5-4EC9-BD71-2C5965CC22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69518" y="3464652"/>
                        <a:ext cx="1065402" cy="562063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100" dirty="0"/>
                          <a:t>Feature map</a:t>
                        </a:r>
                        <a:endParaRPr lang="ko-KR" altLang="en-US" sz="1100" dirty="0"/>
                      </a:p>
                    </p:txBody>
                  </p:sp>
                  <p:sp>
                    <p:nvSpPr>
                      <p:cNvPr id="66" name="사각형: 둥근 모서리 65">
                        <a:extLst>
                          <a:ext uri="{FF2B5EF4-FFF2-40B4-BE49-F238E27FC236}">
                            <a16:creationId xmlns:a16="http://schemas.microsoft.com/office/drawing/2014/main" id="{B153834D-52E1-417A-A9C9-DC2A62787D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25847" y="4900566"/>
                        <a:ext cx="1634455" cy="562063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dirty="0"/>
                          <a:t>Regional Proposal</a:t>
                        </a:r>
                        <a:endParaRPr lang="ko-KR" altLang="en-US" sz="1200" dirty="0"/>
                      </a:p>
                    </p:txBody>
                  </p:sp>
                  <p:sp>
                    <p:nvSpPr>
                      <p:cNvPr id="67" name="사각형: 둥근 모서리 66">
                        <a:extLst>
                          <a:ext uri="{FF2B5EF4-FFF2-40B4-BE49-F238E27FC236}">
                            <a16:creationId xmlns:a16="http://schemas.microsoft.com/office/drawing/2014/main" id="{82F17A52-9B92-4B46-9929-0535A62910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89952" y="4900565"/>
                        <a:ext cx="1634455" cy="562063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dirty="0"/>
                          <a:t>Classification</a:t>
                        </a:r>
                        <a:endParaRPr lang="ko-KR" altLang="en-US" sz="1200" dirty="0"/>
                      </a:p>
                    </p:txBody>
                  </p:sp>
                  <p:sp>
                    <p:nvSpPr>
                      <p:cNvPr id="68" name="TextBox 67">
                        <a:extLst>
                          <a:ext uri="{FF2B5EF4-FFF2-40B4-BE49-F238E27FC236}">
                            <a16:creationId xmlns:a16="http://schemas.microsoft.com/office/drawing/2014/main" id="{2D4D1D43-4614-4E40-9811-80FD5306CF4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37492" y="2063692"/>
                        <a:ext cx="1929455" cy="39574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200" dirty="0"/>
                          <a:t>Object detection</a:t>
                        </a:r>
                      </a:p>
                    </p:txBody>
                  </p:sp>
                  <p:cxnSp>
                    <p:nvCxnSpPr>
                      <p:cNvPr id="69" name="직선 화살표 연결선 68">
                        <a:extLst>
                          <a:ext uri="{FF2B5EF4-FFF2-40B4-BE49-F238E27FC236}">
                            <a16:creationId xmlns:a16="http://schemas.microsoft.com/office/drawing/2014/main" id="{BBD45697-2CEC-4617-80D9-F1BB4F9192E0}"/>
                          </a:ext>
                        </a:extLst>
                      </p:cNvPr>
                      <p:cNvCxnSpPr>
                        <a:cxnSpLocks/>
                        <a:stCxn id="65" idx="2"/>
                        <a:endCxn id="66" idx="0"/>
                      </p:cNvCxnSpPr>
                      <p:nvPr/>
                    </p:nvCxnSpPr>
                    <p:spPr>
                      <a:xfrm flipH="1">
                        <a:off x="3143075" y="4026715"/>
                        <a:ext cx="959144" cy="87385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직선 화살표 연결선 69">
                        <a:extLst>
                          <a:ext uri="{FF2B5EF4-FFF2-40B4-BE49-F238E27FC236}">
                            <a16:creationId xmlns:a16="http://schemas.microsoft.com/office/drawing/2014/main" id="{88F7AC76-8CB6-4116-8D7C-B96881D39477}"/>
                          </a:ext>
                        </a:extLst>
                      </p:cNvPr>
                      <p:cNvCxnSpPr>
                        <a:cxnSpLocks/>
                        <a:stCxn id="65" idx="2"/>
                        <a:endCxn id="67" idx="0"/>
                      </p:cNvCxnSpPr>
                      <p:nvPr/>
                    </p:nvCxnSpPr>
                    <p:spPr>
                      <a:xfrm>
                        <a:off x="4102219" y="4026715"/>
                        <a:ext cx="904961" cy="87385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1" name="사각형: 둥근 모서리 60">
                      <a:extLst>
                        <a:ext uri="{FF2B5EF4-FFF2-40B4-BE49-F238E27FC236}">
                          <a16:creationId xmlns:a16="http://schemas.microsoft.com/office/drawing/2014/main" id="{4F93C605-A976-4FFB-83E6-CA9B0357F2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09072" y="6045278"/>
                      <a:ext cx="1634455" cy="562063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Location</a:t>
                      </a:r>
                      <a:endParaRPr lang="ko-KR" altLang="en-US" dirty="0"/>
                    </a:p>
                  </p:txBody>
                </p:sp>
                <p:sp>
                  <p:nvSpPr>
                    <p:cNvPr id="62" name="사각형: 둥근 모서리 61">
                      <a:extLst>
                        <a:ext uri="{FF2B5EF4-FFF2-40B4-BE49-F238E27FC236}">
                          <a16:creationId xmlns:a16="http://schemas.microsoft.com/office/drawing/2014/main" id="{1AF52033-ACF1-4837-839F-150FED9CEA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89951" y="6003088"/>
                      <a:ext cx="1634455" cy="562063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Tag</a:t>
                      </a:r>
                      <a:endParaRPr lang="ko-KR" altLang="en-US" dirty="0"/>
                    </a:p>
                  </p:txBody>
                </p:sp>
              </p:grpSp>
              <p:cxnSp>
                <p:nvCxnSpPr>
                  <p:cNvPr id="45" name="직선 화살표 연결선 44">
                    <a:extLst>
                      <a:ext uri="{FF2B5EF4-FFF2-40B4-BE49-F238E27FC236}">
                        <a16:creationId xmlns:a16="http://schemas.microsoft.com/office/drawing/2014/main" id="{A6CAEF8A-C7CA-4BC8-9685-3D261A573E71}"/>
                      </a:ext>
                    </a:extLst>
                  </p:cNvPr>
                  <p:cNvCxnSpPr>
                    <a:cxnSpLocks/>
                    <a:stCxn id="66" idx="2"/>
                    <a:endCxn id="61" idx="0"/>
                  </p:cNvCxnSpPr>
                  <p:nvPr/>
                </p:nvCxnSpPr>
                <p:spPr>
                  <a:xfrm flipH="1">
                    <a:off x="1165371" y="5086025"/>
                    <a:ext cx="16775" cy="88092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직선 화살표 연결선 45">
                    <a:extLst>
                      <a:ext uri="{FF2B5EF4-FFF2-40B4-BE49-F238E27FC236}">
                        <a16:creationId xmlns:a16="http://schemas.microsoft.com/office/drawing/2014/main" id="{CBBD7559-BA27-4E0D-8B6E-40CDAEAFE607}"/>
                      </a:ext>
                    </a:extLst>
                  </p:cNvPr>
                  <p:cNvCxnSpPr>
                    <a:cxnSpLocks/>
                    <a:stCxn id="67" idx="2"/>
                    <a:endCxn id="62" idx="0"/>
                  </p:cNvCxnSpPr>
                  <p:nvPr/>
                </p:nvCxnSpPr>
                <p:spPr>
                  <a:xfrm flipH="1">
                    <a:off x="3046250" y="5086024"/>
                    <a:ext cx="1" cy="83873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7" name="그룹 46">
                    <a:extLst>
                      <a:ext uri="{FF2B5EF4-FFF2-40B4-BE49-F238E27FC236}">
                        <a16:creationId xmlns:a16="http://schemas.microsoft.com/office/drawing/2014/main" id="{8997BEB6-8432-4548-91F2-E222356E6BB1}"/>
                      </a:ext>
                    </a:extLst>
                  </p:cNvPr>
                  <p:cNvGrpSpPr/>
                  <p:nvPr/>
                </p:nvGrpSpPr>
                <p:grpSpPr>
                  <a:xfrm>
                    <a:off x="8559567" y="2914142"/>
                    <a:ext cx="1824605" cy="1029714"/>
                    <a:chOff x="2309072" y="2063692"/>
                    <a:chExt cx="3586295" cy="4110605"/>
                  </a:xfrm>
                </p:grpSpPr>
                <p:sp>
                  <p:nvSpPr>
                    <p:cNvPr id="58" name="사각형: 둥근 모서리 57">
                      <a:extLst>
                        <a:ext uri="{FF2B5EF4-FFF2-40B4-BE49-F238E27FC236}">
                          <a16:creationId xmlns:a16="http://schemas.microsoft.com/office/drawing/2014/main" id="{66099E7A-8D0E-4C8D-8D5F-AD87F026FC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09072" y="2063692"/>
                      <a:ext cx="3586294" cy="4110605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ko-KR" dirty="0"/>
                    </a:p>
                  </p:txBody>
                </p:sp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951F76BA-127A-4926-957B-E1CFC2E5FC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87590" y="3131824"/>
                      <a:ext cx="3207777" cy="30424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dirty="0" err="1"/>
                        <a:t>FeatureDB</a:t>
                      </a:r>
                      <a:endParaRPr lang="en-US" altLang="ko-KR" sz="1600" dirty="0"/>
                    </a:p>
                    <a:p>
                      <a:endParaRPr lang="en-US" altLang="ko-KR" sz="1600" dirty="0"/>
                    </a:p>
                  </p:txBody>
                </p:sp>
              </p:grpSp>
              <p:grpSp>
                <p:nvGrpSpPr>
                  <p:cNvPr id="48" name="그룹 47">
                    <a:extLst>
                      <a:ext uri="{FF2B5EF4-FFF2-40B4-BE49-F238E27FC236}">
                        <a16:creationId xmlns:a16="http://schemas.microsoft.com/office/drawing/2014/main" id="{52352DCD-9910-4C04-A8C4-B1112AC0F261}"/>
                      </a:ext>
                    </a:extLst>
                  </p:cNvPr>
                  <p:cNvGrpSpPr/>
                  <p:nvPr/>
                </p:nvGrpSpPr>
                <p:grpSpPr>
                  <a:xfrm>
                    <a:off x="4150101" y="2081868"/>
                    <a:ext cx="3586294" cy="3749879"/>
                    <a:chOff x="2309072" y="2063692"/>
                    <a:chExt cx="3586294" cy="4110605"/>
                  </a:xfrm>
                </p:grpSpPr>
                <p:sp>
                  <p:nvSpPr>
                    <p:cNvPr id="53" name="사각형: 둥근 모서리 52">
                      <a:extLst>
                        <a:ext uri="{FF2B5EF4-FFF2-40B4-BE49-F238E27FC236}">
                          <a16:creationId xmlns:a16="http://schemas.microsoft.com/office/drawing/2014/main" id="{E05F6887-25AA-414E-8CE8-B069F4C477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09072" y="2063692"/>
                      <a:ext cx="3586294" cy="4110605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ko-KR" dirty="0"/>
                    </a:p>
                  </p:txBody>
                </p:sp>
                <p:sp>
                  <p:nvSpPr>
                    <p:cNvPr id="54" name="사각형: 둥근 모서리 53">
                      <a:extLst>
                        <a:ext uri="{FF2B5EF4-FFF2-40B4-BE49-F238E27FC236}">
                          <a16:creationId xmlns:a16="http://schemas.microsoft.com/office/drawing/2014/main" id="{3C98159A-5245-4DD6-ADD6-17E2DACD5F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24522" y="3358863"/>
                      <a:ext cx="1634454" cy="562063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100" dirty="0"/>
                        <a:t>Dimensionality Reduction</a:t>
                      </a:r>
                      <a:endParaRPr lang="ko-KR" altLang="en-US" sz="1100" dirty="0"/>
                    </a:p>
                  </p:txBody>
                </p:sp>
                <p:sp>
                  <p:nvSpPr>
                    <p:cNvPr id="55" name="사각형: 둥근 모서리 54">
                      <a:extLst>
                        <a:ext uri="{FF2B5EF4-FFF2-40B4-BE49-F238E27FC236}">
                          <a16:creationId xmlns:a16="http://schemas.microsoft.com/office/drawing/2014/main" id="{136CB25E-01EB-44DF-8972-94FD6E0269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14032" y="5399513"/>
                      <a:ext cx="1634455" cy="562063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400" dirty="0"/>
                        <a:t>Calculator</a:t>
                      </a:r>
                      <a:endParaRPr lang="ko-KR" altLang="en-US" sz="1400" dirty="0"/>
                    </a:p>
                  </p:txBody>
                </p:sp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5D9B515C-06BD-4A4C-B29F-7A14A3F9EF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27757" y="2063692"/>
                      <a:ext cx="2567033" cy="43971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400" dirty="0"/>
                        <a:t>Similarity Calculator</a:t>
                      </a:r>
                    </a:p>
                  </p:txBody>
                </p:sp>
                <p:cxnSp>
                  <p:nvCxnSpPr>
                    <p:cNvPr id="57" name="직선 화살표 연결선 56">
                      <a:extLst>
                        <a:ext uri="{FF2B5EF4-FFF2-40B4-BE49-F238E27FC236}">
                          <a16:creationId xmlns:a16="http://schemas.microsoft.com/office/drawing/2014/main" id="{A4A8B854-6C73-4C43-852E-2D17950C92BD}"/>
                        </a:ext>
                      </a:extLst>
                    </p:cNvPr>
                    <p:cNvCxnSpPr>
                      <a:cxnSpLocks/>
                      <a:stCxn id="54" idx="2"/>
                      <a:endCxn id="55" idx="0"/>
                    </p:cNvCxnSpPr>
                    <p:nvPr/>
                  </p:nvCxnSpPr>
                  <p:spPr>
                    <a:xfrm flipH="1">
                      <a:off x="4031260" y="3920925"/>
                      <a:ext cx="10489" cy="147858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9" name="직선 화살표 연결선 48">
                    <a:extLst>
                      <a:ext uri="{FF2B5EF4-FFF2-40B4-BE49-F238E27FC236}">
                        <a16:creationId xmlns:a16="http://schemas.microsoft.com/office/drawing/2014/main" id="{41D53CFC-9E5F-48B9-BCAC-6AA53FC8323C}"/>
                      </a:ext>
                    </a:extLst>
                  </p:cNvPr>
                  <p:cNvCxnSpPr>
                    <a:cxnSpLocks/>
                    <a:stCxn id="58" idx="2"/>
                    <a:endCxn id="55" idx="0"/>
                  </p:cNvCxnSpPr>
                  <p:nvPr/>
                </p:nvCxnSpPr>
                <p:spPr>
                  <a:xfrm flipH="1">
                    <a:off x="5872289" y="3943857"/>
                    <a:ext cx="3599581" cy="118109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B2D57BE8-E808-4C58-9141-5198F850DF7A}"/>
                      </a:ext>
                    </a:extLst>
                  </p:cNvPr>
                  <p:cNvSpPr txBox="1"/>
                  <p:nvPr/>
                </p:nvSpPr>
                <p:spPr>
                  <a:xfrm>
                    <a:off x="5186491" y="4304438"/>
                    <a:ext cx="1513516" cy="3409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100" dirty="0" err="1"/>
                      <a:t>reduced_vector</a:t>
                    </a:r>
                    <a:endParaRPr lang="ko-KR" altLang="en-US" sz="1100" dirty="0"/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5DD9B315-F1FE-45A2-80D3-488C0C9B8761}"/>
                      </a:ext>
                    </a:extLst>
                  </p:cNvPr>
                  <p:cNvSpPr txBox="1"/>
                  <p:nvPr/>
                </p:nvSpPr>
                <p:spPr>
                  <a:xfrm>
                    <a:off x="6915322" y="4304439"/>
                    <a:ext cx="1513515" cy="3409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100" dirty="0" err="1"/>
                      <a:t>reduced_vector</a:t>
                    </a:r>
                    <a:endParaRPr lang="ko-KR" altLang="en-US" sz="1100" dirty="0"/>
                  </a:p>
                </p:txBody>
              </p:sp>
              <p:cxnSp>
                <p:nvCxnSpPr>
                  <p:cNvPr id="52" name="직선 화살표 연결선 51">
                    <a:extLst>
                      <a:ext uri="{FF2B5EF4-FFF2-40B4-BE49-F238E27FC236}">
                        <a16:creationId xmlns:a16="http://schemas.microsoft.com/office/drawing/2014/main" id="{981B4AF3-07C8-4BE7-AF8F-BFE7CABB1185}"/>
                      </a:ext>
                    </a:extLst>
                  </p:cNvPr>
                  <p:cNvCxnSpPr>
                    <a:cxnSpLocks/>
                    <a:stCxn id="65" idx="3"/>
                    <a:endCxn id="54" idx="1"/>
                  </p:cNvCxnSpPr>
                  <p:nvPr/>
                </p:nvCxnSpPr>
                <p:spPr>
                  <a:xfrm>
                    <a:off x="2673991" y="3519751"/>
                    <a:ext cx="239156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7" name="그림 6">
                  <a:extLst>
                    <a:ext uri="{FF2B5EF4-FFF2-40B4-BE49-F238E27FC236}">
                      <a16:creationId xmlns:a16="http://schemas.microsoft.com/office/drawing/2014/main" id="{0589B234-0F10-460F-8094-F14EA87B4C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97388" y="2368964"/>
                  <a:ext cx="699896" cy="699896"/>
                </a:xfrm>
                <a:prstGeom prst="rect">
                  <a:avLst/>
                </a:prstGeom>
              </p:spPr>
            </p:pic>
            <p:pic>
              <p:nvPicPr>
                <p:cNvPr id="72" name="그림 71">
                  <a:extLst>
                    <a:ext uri="{FF2B5EF4-FFF2-40B4-BE49-F238E27FC236}">
                      <a16:creationId xmlns:a16="http://schemas.microsoft.com/office/drawing/2014/main" id="{090C5AD6-E9BB-45DE-A3AA-CF8667EC01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94598" y="5735688"/>
                  <a:ext cx="996872" cy="837373"/>
                </a:xfrm>
                <a:prstGeom prst="rect">
                  <a:avLst/>
                </a:prstGeom>
              </p:spPr>
            </p:pic>
            <p:pic>
              <p:nvPicPr>
                <p:cNvPr id="80" name="그림 79">
                  <a:extLst>
                    <a:ext uri="{FF2B5EF4-FFF2-40B4-BE49-F238E27FC236}">
                      <a16:creationId xmlns:a16="http://schemas.microsoft.com/office/drawing/2014/main" id="{A302C851-CCC6-475B-9F97-8735111587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48509" y="2843719"/>
                  <a:ext cx="2577368" cy="945823"/>
                </a:xfrm>
                <a:prstGeom prst="rect">
                  <a:avLst/>
                </a:prstGeom>
              </p:spPr>
            </p:pic>
            <p:pic>
              <p:nvPicPr>
                <p:cNvPr id="82" name="그림 81">
                  <a:extLst>
                    <a:ext uri="{FF2B5EF4-FFF2-40B4-BE49-F238E27FC236}">
                      <a16:creationId xmlns:a16="http://schemas.microsoft.com/office/drawing/2014/main" id="{D0A7B5A3-4861-4988-B720-24C1B8BB82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55353" y="5670450"/>
                  <a:ext cx="2534432" cy="829310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84" name="연결선: 꺾임 83">
              <a:extLst>
                <a:ext uri="{FF2B5EF4-FFF2-40B4-BE49-F238E27FC236}">
                  <a16:creationId xmlns:a16="http://schemas.microsoft.com/office/drawing/2014/main" id="{D691712A-C76E-4043-B999-7AC6AA13E189}"/>
                </a:ext>
              </a:extLst>
            </p:cNvPr>
            <p:cNvCxnSpPr>
              <a:stCxn id="55" idx="2"/>
              <a:endCxn id="82" idx="1"/>
            </p:cNvCxnSpPr>
            <p:nvPr/>
          </p:nvCxnSpPr>
          <p:spPr>
            <a:xfrm rot="16200000" flipH="1">
              <a:off x="5200944" y="5058669"/>
              <a:ext cx="631481" cy="147894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905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545B5-9C3C-48FC-9985-78906587A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 Annotation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795514-D49B-4FCC-84C1-5378BDA4D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Object detection </a:t>
            </a:r>
            <a:r>
              <a:rPr lang="ko-KR" altLang="en-US" dirty="0"/>
              <a:t>을 위한 </a:t>
            </a:r>
            <a:r>
              <a:rPr lang="en-US" altLang="ko-KR" dirty="0"/>
              <a:t>annotation</a:t>
            </a:r>
            <a:r>
              <a:rPr lang="ko-KR" altLang="en-US" dirty="0"/>
              <a:t>된 데이터셋 구축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54E0E-D68B-4CBC-B992-A144A0C0BF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현재 데이터는 객체의 라벨과 위치가 없는 </a:t>
            </a:r>
            <a:r>
              <a:rPr lang="en-US" altLang="ko-KR" dirty="0"/>
              <a:t>raw </a:t>
            </a:r>
            <a:r>
              <a:rPr lang="ko-KR" altLang="en-US" dirty="0"/>
              <a:t>데이터</a:t>
            </a:r>
            <a:endParaRPr lang="en-US" altLang="ko-KR" dirty="0"/>
          </a:p>
          <a:p>
            <a:r>
              <a:rPr lang="ko-KR" altLang="en-US" dirty="0" err="1"/>
              <a:t>좌상단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우하단</a:t>
            </a:r>
            <a:r>
              <a:rPr lang="ko-KR" altLang="en-US" dirty="0"/>
              <a:t> 좌표와 라벨을 포함하는 </a:t>
            </a:r>
            <a:r>
              <a:rPr lang="en-US" altLang="ko-KR" dirty="0"/>
              <a:t>annotation </a:t>
            </a:r>
            <a:r>
              <a:rPr lang="ko-KR" altLang="en-US" dirty="0"/>
              <a:t>데이터 </a:t>
            </a:r>
            <a:r>
              <a:rPr lang="ko-KR" altLang="en-US" dirty="0" err="1"/>
              <a:t>구축중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274DA9-4FF6-4ECB-8668-C59B5F1BC2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8486220B-EE48-441A-BEE1-7E447193D81B}" type="slidenum">
              <a:rPr lang="ko-KR" altLang="en-US" smtClean="0"/>
              <a:pPr/>
              <a:t>6</a:t>
            </a:fld>
            <a:r>
              <a:rPr lang="en-US" altLang="ko-KR"/>
              <a:t>/18]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E2F6FC-B822-44DF-89A3-43698F121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79306"/>
            <a:ext cx="2694461" cy="21236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F7AE32-5405-4A32-8107-91139A788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379305"/>
            <a:ext cx="2376264" cy="328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9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545B5-9C3C-48FC-9985-78906587A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 Annotation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54E0E-D68B-4CBC-B992-A144A0C0BF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8527" y="1694726"/>
            <a:ext cx="4360635" cy="1944216"/>
          </a:xfrm>
        </p:spPr>
        <p:txBody>
          <a:bodyPr/>
          <a:lstStyle/>
          <a:p>
            <a:r>
              <a:rPr lang="ko-KR" altLang="en-US" sz="1400" dirty="0"/>
              <a:t>왼쪽 데이터는 침대에 대한 데이터</a:t>
            </a:r>
            <a:endParaRPr lang="en-US" altLang="ko-KR" sz="1400" dirty="0"/>
          </a:p>
          <a:p>
            <a:r>
              <a:rPr lang="ko-KR" altLang="en-US" sz="1400" dirty="0"/>
              <a:t>하지만 전등이나 서랍장 같은 객체도 포함</a:t>
            </a:r>
            <a:endParaRPr lang="en-US" altLang="ko-KR" sz="1400" dirty="0"/>
          </a:p>
          <a:p>
            <a:r>
              <a:rPr lang="ko-KR" altLang="en-US" sz="1400" dirty="0"/>
              <a:t>전등과</a:t>
            </a:r>
            <a:r>
              <a:rPr lang="en-US" altLang="ko-KR" sz="1400" dirty="0"/>
              <a:t> </a:t>
            </a:r>
            <a:r>
              <a:rPr lang="ko-KR" altLang="en-US" sz="1400" dirty="0"/>
              <a:t>서랍장을 </a:t>
            </a:r>
            <a:r>
              <a:rPr lang="ko-KR" altLang="en-US" sz="1400" dirty="0" err="1"/>
              <a:t>라벨링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해야하는가</a:t>
            </a:r>
            <a:r>
              <a:rPr lang="ko-KR" altLang="en-US" sz="1400" dirty="0"/>
              <a:t>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274DA9-4FF6-4ECB-8668-C59B5F1BC2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8486220B-EE48-441A-BEE1-7E447193D81B}" type="slidenum">
              <a:rPr lang="ko-KR" altLang="en-US" smtClean="0"/>
              <a:pPr/>
              <a:t>7</a:t>
            </a:fld>
            <a:r>
              <a:rPr lang="en-US" altLang="ko-KR"/>
              <a:t>/18]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008E3F8-619A-4742-82D6-E6DB162C4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12776"/>
            <a:ext cx="4104456" cy="4104456"/>
          </a:xfrm>
          <a:prstGeom prst="rect">
            <a:avLst/>
          </a:prstGeom>
        </p:spPr>
      </p:pic>
      <p:sp>
        <p:nvSpPr>
          <p:cNvPr id="12" name="AutoShape 82">
            <a:extLst>
              <a:ext uri="{FF2B5EF4-FFF2-40B4-BE49-F238E27FC236}">
                <a16:creationId xmlns:a16="http://schemas.microsoft.com/office/drawing/2014/main" id="{68B0A59F-F760-4D3D-80AC-64A056E83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961" y="1277686"/>
            <a:ext cx="4170304" cy="431166"/>
          </a:xfrm>
          <a:prstGeom prst="foldedCorner">
            <a:avLst>
              <a:gd name="adj" fmla="val 49685"/>
            </a:avLst>
          </a:prstGeom>
          <a:ln>
            <a:solidFill>
              <a:srgbClr val="128B95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ko-KR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C3ABC110-1B20-45B0-8A45-0B84A2B2AC81}"/>
              </a:ext>
            </a:extLst>
          </p:cNvPr>
          <p:cNvSpPr txBox="1">
            <a:spLocks/>
          </p:cNvSpPr>
          <p:nvPr/>
        </p:nvSpPr>
        <p:spPr>
          <a:xfrm>
            <a:off x="4788024" y="1330223"/>
            <a:ext cx="2664296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 spc="-2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Annotation</a:t>
            </a:r>
            <a:r>
              <a:rPr lang="ko-KR" altLang="en-US" dirty="0"/>
              <a:t>시 발생한 문제</a:t>
            </a:r>
          </a:p>
        </p:txBody>
      </p:sp>
      <p:sp>
        <p:nvSpPr>
          <p:cNvPr id="16" name="AutoShape 82">
            <a:extLst>
              <a:ext uri="{FF2B5EF4-FFF2-40B4-BE49-F238E27FC236}">
                <a16:creationId xmlns:a16="http://schemas.microsoft.com/office/drawing/2014/main" id="{9938EEBC-B9DB-4C4D-AE64-51CD5C76F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951" y="3499830"/>
            <a:ext cx="4170304" cy="431166"/>
          </a:xfrm>
          <a:prstGeom prst="foldedCorner">
            <a:avLst>
              <a:gd name="adj" fmla="val 49685"/>
            </a:avLst>
          </a:prstGeom>
          <a:ln>
            <a:solidFill>
              <a:srgbClr val="128B95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ko-KR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B125BCE9-5FC3-4441-9943-0A7EB844E2F6}"/>
              </a:ext>
            </a:extLst>
          </p:cNvPr>
          <p:cNvSpPr txBox="1">
            <a:spLocks/>
          </p:cNvSpPr>
          <p:nvPr/>
        </p:nvSpPr>
        <p:spPr>
          <a:xfrm>
            <a:off x="4770286" y="3571397"/>
            <a:ext cx="2664296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 spc="-2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라벨링한다면</a:t>
            </a:r>
            <a:r>
              <a:rPr lang="ko-KR" altLang="en-US" dirty="0"/>
              <a:t> 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E9F33BAF-B1FA-4291-8874-1DAA2811A43E}"/>
              </a:ext>
            </a:extLst>
          </p:cNvPr>
          <p:cNvSpPr txBox="1">
            <a:spLocks/>
          </p:cNvSpPr>
          <p:nvPr/>
        </p:nvSpPr>
        <p:spPr>
          <a:xfrm>
            <a:off x="4567296" y="3981715"/>
            <a:ext cx="4360635" cy="25676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sz="1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1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전등을 </a:t>
            </a:r>
            <a:r>
              <a:rPr lang="ko-KR" altLang="en-US" sz="1400" dirty="0" err="1"/>
              <a:t>라벨링할</a:t>
            </a:r>
            <a:r>
              <a:rPr lang="ko-KR" altLang="en-US" sz="1400" dirty="0"/>
              <a:t> 경우</a:t>
            </a:r>
            <a:r>
              <a:rPr lang="en-US" altLang="ko-KR" sz="1400" dirty="0"/>
              <a:t>, </a:t>
            </a:r>
            <a:r>
              <a:rPr lang="ko-KR" altLang="en-US" sz="1400" dirty="0"/>
              <a:t>전등을 입력으로 주었을 경우 가장 유사한 이미지로 왼쪽의 이미지가 도출될 가능성 있음</a:t>
            </a:r>
            <a:endParaRPr lang="en-US" altLang="ko-KR" sz="1400" dirty="0"/>
          </a:p>
          <a:p>
            <a:r>
              <a:rPr lang="ko-KR" altLang="en-US" sz="1400" dirty="0"/>
              <a:t>이를 방지하기 위해 </a:t>
            </a:r>
            <a:r>
              <a:rPr lang="en-US" altLang="ko-KR" sz="1400" dirty="0"/>
              <a:t>bounding box</a:t>
            </a:r>
            <a:r>
              <a:rPr lang="ko-KR" altLang="en-US" sz="1400" dirty="0"/>
              <a:t>의 크기가 가장 큰 객체를 해당 이미지의 메인 객체로 설정</a:t>
            </a:r>
          </a:p>
        </p:txBody>
      </p:sp>
    </p:spTree>
    <p:extLst>
      <p:ext uri="{BB962C8B-B14F-4D97-AF65-F5344CB8AC3E}">
        <p14:creationId xmlns:p14="http://schemas.microsoft.com/office/powerpoint/2010/main" val="3545113896"/>
      </p:ext>
    </p:extLst>
  </p:cSld>
  <p:clrMapOvr>
    <a:masterClrMapping/>
  </p:clrMapOvr>
</p:sld>
</file>

<file path=ppt/theme/theme1.xml><?xml version="1.0" encoding="utf-8"?>
<a:theme xmlns:a="http://schemas.openxmlformats.org/drawingml/2006/main" name="02_인쇄용">
  <a:themeElements>
    <a:clrScheme name="2013_AhnLab_color">
      <a:dk1>
        <a:srgbClr val="3A3A3A"/>
      </a:dk1>
      <a:lt1>
        <a:srgbClr val="FFFFFF"/>
      </a:lt1>
      <a:dk2>
        <a:srgbClr val="213255"/>
      </a:dk2>
      <a:lt2>
        <a:srgbClr val="FFFFFF"/>
      </a:lt2>
      <a:accent1>
        <a:srgbClr val="1F4789"/>
      </a:accent1>
      <a:accent2>
        <a:srgbClr val="15C3F8"/>
      </a:accent2>
      <a:accent3>
        <a:srgbClr val="A2D21E"/>
      </a:accent3>
      <a:accent4>
        <a:srgbClr val="FF2B15"/>
      </a:accent4>
      <a:accent5>
        <a:srgbClr val="FB8B03"/>
      </a:accent5>
      <a:accent6>
        <a:srgbClr val="86308B"/>
      </a:accent6>
      <a:hlink>
        <a:srgbClr val="0294EE"/>
      </a:hlink>
      <a:folHlink>
        <a:srgbClr val="A5A5A5"/>
      </a:folHlink>
    </a:clrScheme>
    <a:fontScheme name="AhnLab_template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3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4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936768FB90E7A4985DB4E996F17E97E" ma:contentTypeVersion="8" ma:contentTypeDescription="새 문서를 만듭니다." ma:contentTypeScope="" ma:versionID="600640d311c6add58e97da0626f06e74">
  <xsd:schema xmlns:xsd="http://www.w3.org/2001/XMLSchema" xmlns:xs="http://www.w3.org/2001/XMLSchema" xmlns:p="http://schemas.microsoft.com/office/2006/metadata/properties" xmlns:ns3="57bc2cd6-cfd7-42e3-8135-9688bd54b490" targetNamespace="http://schemas.microsoft.com/office/2006/metadata/properties" ma:root="true" ma:fieldsID="c1e69de895f177a528112846ccf70984" ns3:_="">
    <xsd:import namespace="57bc2cd6-cfd7-42e3-8135-9688bd54b49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bc2cd6-cfd7-42e3-8135-9688bd54b4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09EFFD-B63B-4966-8171-9C7425D3869B}">
  <ds:schemaRefs>
    <ds:schemaRef ds:uri="57bc2cd6-cfd7-42e3-8135-9688bd54b49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0DAC259-07A6-4CF1-8D5F-27F2542FECA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EF68454-A7F5-469A-AB0D-6CCA5D12DB5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E436CF9-DC82-4BEA-BDAF-C01ED661505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3ED7075-E59F-4605-A036-4EB8D246BFBD}">
  <ds:schemaRefs>
    <ds:schemaRef ds:uri="57bc2cd6-cfd7-42e3-8135-9688bd54b4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6.xml><?xml version="1.0" encoding="utf-8"?>
<ds:datastoreItem xmlns:ds="http://schemas.openxmlformats.org/officeDocument/2006/customXml" ds:itemID="{8B6FED39-8698-438C-AF26-9F666E895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20140305_01_인터넷보안개요_교재용</Template>
  <TotalTime>11807</TotalTime>
  <Words>593</Words>
  <Application>Microsoft Office PowerPoint</Application>
  <PresentationFormat>화면 슬라이드 쇼(4:3)</PresentationFormat>
  <Paragraphs>116</Paragraphs>
  <Slides>7</Slides>
  <Notes>6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Times New Roman</vt:lpstr>
      <vt:lpstr>Wingdings</vt:lpstr>
      <vt:lpstr>맑은 고딕</vt:lpstr>
      <vt:lpstr>02_인쇄용</vt:lpstr>
      <vt:lpstr>딥러닝-CNN을 활용한 상품검색 및 상품 정보 Tagging 시스템 구축</vt:lpstr>
      <vt:lpstr>PowerPoint 프레젠테이션</vt:lpstr>
      <vt:lpstr>1. 선행 기술 조사</vt:lpstr>
      <vt:lpstr>1. 선행 기술 조사</vt:lpstr>
      <vt:lpstr>2. 요구분석 정의</vt:lpstr>
      <vt:lpstr>3. Annotation</vt:lpstr>
      <vt:lpstr>3. Annotation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악성코드 및 취약성 분석</dc:title>
  <dc:creator>BearPooh02</dc:creator>
  <cp:lastModifiedBy>김희수</cp:lastModifiedBy>
  <cp:revision>1910</cp:revision>
  <cp:lastPrinted>2016-11-26T10:29:56Z</cp:lastPrinted>
  <dcterms:created xsi:type="dcterms:W3CDTF">2014-03-19T12:30:14Z</dcterms:created>
  <dcterms:modified xsi:type="dcterms:W3CDTF">2021-04-28T11:10:50Z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0x0101007936768FB90E7A4985DB4E996F17E97E</vt:lpwstr>
  </property>
</Properties>
</file>