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660" r:id="rId2"/>
    <p:sldId id="657" r:id="rId3"/>
    <p:sldId id="658" r:id="rId4"/>
    <p:sldId id="659" r:id="rId5"/>
    <p:sldId id="278" r:id="rId6"/>
    <p:sldId id="317" r:id="rId7"/>
    <p:sldId id="314" r:id="rId8"/>
    <p:sldId id="322" r:id="rId9"/>
    <p:sldId id="328" r:id="rId10"/>
    <p:sldId id="329" r:id="rId11"/>
    <p:sldId id="330" r:id="rId12"/>
    <p:sldId id="323" r:id="rId13"/>
    <p:sldId id="321" r:id="rId14"/>
    <p:sldId id="324" r:id="rId15"/>
    <p:sldId id="32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sy04" initials="o" lastIdx="1" clrIdx="0">
    <p:extLst>
      <p:ext uri="{19B8F6BF-5375-455C-9EA6-DF929625EA0E}">
        <p15:presenceInfo xmlns:p15="http://schemas.microsoft.com/office/powerpoint/2012/main" userId="osy0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B8EA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4" autoAdjust="0"/>
    <p:restoredTop sz="79724" autoAdjust="0"/>
  </p:normalViewPr>
  <p:slideViewPr>
    <p:cSldViewPr snapToGrid="0">
      <p:cViewPr varScale="1">
        <p:scale>
          <a:sx n="55" d="100"/>
          <a:sy n="55" d="100"/>
        </p:scale>
        <p:origin x="108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E198E-F10A-4F24-8E8D-7762DE9BE1CC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B5EB6-781E-4CD4-9161-1960C5F15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360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최근에 </a:t>
            </a:r>
            <a:r>
              <a:rPr lang="ko-KR" altLang="en-US" dirty="0" err="1"/>
              <a:t>딥러닝이</a:t>
            </a:r>
            <a:r>
              <a:rPr lang="ko-KR" altLang="en-US" dirty="0"/>
              <a:t> 각광을 받으면서 많은 부분을 </a:t>
            </a:r>
            <a:r>
              <a:rPr lang="ko-KR" altLang="en-US" dirty="0" err="1"/>
              <a:t>딥러닝으로</a:t>
            </a:r>
            <a:r>
              <a:rPr lang="ko-KR" altLang="en-US" dirty="0"/>
              <a:t> 대체하려고 하여 이를 적용해 볼 수 있는 방법을 고안해 보았습니다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딥러닝</a:t>
            </a:r>
            <a:r>
              <a:rPr lang="ko-KR" altLang="en-US" dirty="0"/>
              <a:t> 모델은 지도학습 모델을 기반으로 만들었는데요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 실험 </a:t>
            </a:r>
            <a:r>
              <a:rPr lang="ko-KR" altLang="en-US" dirty="0" err="1"/>
              <a:t>입력값인</a:t>
            </a:r>
            <a:r>
              <a:rPr lang="ko-KR" altLang="en-US" dirty="0"/>
              <a:t> </a:t>
            </a:r>
            <a:r>
              <a:rPr lang="en-US" altLang="ko-KR" dirty="0"/>
              <a:t>Current,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soc</a:t>
            </a:r>
            <a:r>
              <a:rPr lang="ko-KR" altLang="en-US" baseline="0" dirty="0"/>
              <a:t>를 입력으로 받고 출력으로 </a:t>
            </a:r>
            <a:r>
              <a:rPr lang="en-US" altLang="ko-KR" baseline="0" dirty="0"/>
              <a:t>Voltage</a:t>
            </a:r>
            <a:r>
              <a:rPr lang="ko-KR" altLang="en-US" baseline="0" dirty="0"/>
              <a:t>를 내보내게 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그리고 주황색 박스로 되어있는 </a:t>
            </a:r>
            <a:r>
              <a:rPr lang="en-US" altLang="ko-KR" baseline="0" dirty="0"/>
              <a:t>neural network </a:t>
            </a:r>
            <a:r>
              <a:rPr lang="ko-KR" altLang="en-US" baseline="0" dirty="0"/>
              <a:t>모델의 </a:t>
            </a:r>
            <a:r>
              <a:rPr lang="en-US" altLang="ko-KR" baseline="0" dirty="0"/>
              <a:t>voltage </a:t>
            </a:r>
            <a:r>
              <a:rPr lang="ko-KR" altLang="en-US" baseline="0" dirty="0"/>
              <a:t>결과값을 실험값과 비교하여 오차를 구하고 이를 </a:t>
            </a:r>
            <a:r>
              <a:rPr lang="en-US" altLang="ko-KR" baseline="0" dirty="0"/>
              <a:t>back-propagation</a:t>
            </a:r>
            <a:r>
              <a:rPr lang="ko-KR" altLang="en-US" baseline="0" dirty="0"/>
              <a:t>이라는 모델 업데이트 알고리즘을</a:t>
            </a:r>
            <a:r>
              <a:rPr lang="en-US" altLang="ko-KR" baseline="0" dirty="0"/>
              <a:t> </a:t>
            </a:r>
            <a:r>
              <a:rPr lang="ko-KR" altLang="en-US" baseline="0" dirty="0"/>
              <a:t>사용합니다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그래서 최종적으로는 </a:t>
            </a:r>
            <a:r>
              <a:rPr lang="en-US" altLang="ko-KR" baseline="0" dirty="0"/>
              <a:t>actual battery</a:t>
            </a:r>
            <a:r>
              <a:rPr lang="ko-KR" altLang="en-US" baseline="0" dirty="0"/>
              <a:t>와 비슷한 모델이 만들어지게 됩니다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424A6-7593-2C46-9CCA-8596FB18DBB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70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B5EB6-781E-4CD4-9161-1960C5F1518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816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B5EB6-781E-4CD4-9161-1960C5F1518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510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B5EB6-781E-4CD4-9161-1960C5F1518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958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B5EB6-781E-4CD4-9161-1960C5F1518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70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학습 프로세스는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데이터를 모으고</a:t>
            </a:r>
            <a:endParaRPr lang="en-US" altLang="ko-KR" dirty="0"/>
          </a:p>
          <a:p>
            <a:r>
              <a:rPr lang="ko-KR" altLang="en-US" dirty="0" err="1"/>
              <a:t>딥러닝</a:t>
            </a:r>
            <a:r>
              <a:rPr lang="ko-KR" altLang="en-US" dirty="0"/>
              <a:t> </a:t>
            </a:r>
            <a:r>
              <a:rPr lang="ko-KR" altLang="en-US" dirty="0" err="1"/>
              <a:t>아키텍쳐를</a:t>
            </a:r>
            <a:r>
              <a:rPr lang="ko-KR" altLang="en-US" dirty="0"/>
              <a:t> 설계하고 </a:t>
            </a:r>
            <a:endParaRPr lang="en-US" altLang="ko-KR" dirty="0"/>
          </a:p>
          <a:p>
            <a:r>
              <a:rPr lang="ko-KR" altLang="en-US" dirty="0"/>
              <a:t>학습을 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학습된 모델을 </a:t>
            </a:r>
            <a:r>
              <a:rPr lang="ko-KR" altLang="en-US" dirty="0" err="1"/>
              <a:t>시뮬링크에서</a:t>
            </a:r>
            <a:r>
              <a:rPr lang="ko-KR" altLang="en-US" dirty="0"/>
              <a:t> 사용하게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424A6-7593-2C46-9CCA-8596FB18DBB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77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결과를 비교해보았는데요</a:t>
            </a:r>
            <a:endParaRPr lang="en-US" altLang="ko-KR" dirty="0"/>
          </a:p>
          <a:p>
            <a:r>
              <a:rPr lang="ko-KR" altLang="en-US" dirty="0"/>
              <a:t>실험결과 </a:t>
            </a:r>
            <a:r>
              <a:rPr lang="en-US" altLang="ko-KR" dirty="0"/>
              <a:t>– </a:t>
            </a:r>
            <a:r>
              <a:rPr lang="ko-KR" altLang="en-US" dirty="0"/>
              <a:t>배터리 모델 </a:t>
            </a:r>
            <a:r>
              <a:rPr lang="en-US" altLang="ko-KR" dirty="0"/>
              <a:t>– </a:t>
            </a:r>
            <a:r>
              <a:rPr lang="ko-KR" altLang="en-US" dirty="0" err="1"/>
              <a:t>딥러닝</a:t>
            </a:r>
            <a:r>
              <a:rPr lang="ko-KR" altLang="en-US" dirty="0"/>
              <a:t> 모델을 비교해봤습니다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424A6-7593-2C46-9CCA-8596FB18DBB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00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</a:t>
            </a:r>
            <a:r>
              <a:rPr lang="en-US" altLang="ko-KR" dirty="0"/>
              <a:t>preprocessing </a:t>
            </a:r>
            <a:r>
              <a:rPr lang="ko-KR" altLang="en-US" dirty="0"/>
              <a:t>부분과 </a:t>
            </a:r>
            <a:r>
              <a:rPr lang="en-US" altLang="ko-KR" dirty="0"/>
              <a:t>post-processing </a:t>
            </a:r>
            <a:r>
              <a:rPr lang="ko-KR" altLang="en-US" dirty="0"/>
              <a:t>부분은 입력 데이터마다 구성하는 방식이 달라질 수 밖에 없음</a:t>
            </a:r>
            <a:endParaRPr lang="en-US" altLang="ko-KR" dirty="0"/>
          </a:p>
          <a:p>
            <a:r>
              <a:rPr lang="ko-KR" altLang="en-US" dirty="0"/>
              <a:t>우선 얻을 수 있는 데이터가 어떤 데이터인지</a:t>
            </a:r>
            <a:r>
              <a:rPr lang="en-US" altLang="ko-KR" dirty="0"/>
              <a:t>, </a:t>
            </a:r>
            <a:r>
              <a:rPr lang="ko-KR" altLang="en-US" dirty="0"/>
              <a:t>원하는 결과가 어떤 결과인지 명확하게 설정한 뒤에 이에 맞춰서 작업 할 수 밖에 없음</a:t>
            </a:r>
            <a:endParaRPr lang="en-US" altLang="ko-KR" dirty="0"/>
          </a:p>
          <a:p>
            <a:r>
              <a:rPr lang="ko-KR" altLang="en-US" dirty="0"/>
              <a:t>여기서도 </a:t>
            </a:r>
            <a:r>
              <a:rPr lang="en-US" altLang="ko-KR" dirty="0"/>
              <a:t>test </a:t>
            </a:r>
            <a:r>
              <a:rPr lang="en-US" altLang="ko-KR" dirty="0" err="1"/>
              <a:t>val</a:t>
            </a:r>
            <a:r>
              <a:rPr lang="en-US" altLang="ko-KR" dirty="0"/>
              <a:t> split</a:t>
            </a:r>
            <a:r>
              <a:rPr lang="ko-KR" altLang="en-US" dirty="0"/>
              <a:t>을 언제 할지</a:t>
            </a:r>
            <a:r>
              <a:rPr lang="en-US" altLang="ko-KR" dirty="0"/>
              <a:t>, </a:t>
            </a:r>
            <a:r>
              <a:rPr lang="ko-KR" altLang="en-US" dirty="0"/>
              <a:t>언제 </a:t>
            </a:r>
            <a:r>
              <a:rPr lang="en-US" altLang="ko-KR" dirty="0"/>
              <a:t>normalization</a:t>
            </a:r>
            <a:r>
              <a:rPr lang="ko-KR" altLang="en-US" dirty="0"/>
              <a:t>을 할지 완벽하게 </a:t>
            </a:r>
            <a:r>
              <a:rPr lang="ko-KR" altLang="en-US" dirty="0" err="1"/>
              <a:t>구분되어있는</a:t>
            </a:r>
            <a:r>
              <a:rPr lang="ko-KR" altLang="en-US" dirty="0"/>
              <a:t> 것은 아님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그런데 여기서 가장 어려운 점은 보통 </a:t>
            </a:r>
            <a:r>
              <a:rPr lang="en-US" altLang="ko-KR" dirty="0" err="1"/>
              <a:t>read_data</a:t>
            </a:r>
            <a:r>
              <a:rPr lang="en-US" altLang="ko-KR" dirty="0"/>
              <a:t> </a:t>
            </a:r>
            <a:r>
              <a:rPr lang="ko-KR" altLang="en-US" dirty="0"/>
              <a:t>부분과</a:t>
            </a:r>
            <a:r>
              <a:rPr lang="en-US" altLang="ko-KR" dirty="0"/>
              <a:t>, feature</a:t>
            </a:r>
            <a:r>
              <a:rPr lang="ko-KR" altLang="en-US" dirty="0"/>
              <a:t> </a:t>
            </a:r>
            <a:r>
              <a:rPr lang="en-US" altLang="ko-KR" dirty="0"/>
              <a:t>augmentation</a:t>
            </a:r>
            <a:r>
              <a:rPr lang="ko-KR" altLang="en-US" dirty="0"/>
              <a:t> 쪽임</a:t>
            </a:r>
            <a:endParaRPr lang="en-US" altLang="ko-KR" dirty="0"/>
          </a:p>
          <a:p>
            <a:r>
              <a:rPr lang="ko-KR" altLang="en-US" dirty="0"/>
              <a:t>그리고 나중에 파이프라인을 만든다면 이 전 과정이 자동화가 되어야 함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B5EB6-781E-4CD4-9161-1960C5F1518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590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데이터를 가장 잘 설명</a:t>
            </a:r>
            <a:r>
              <a:rPr lang="ko-KR" altLang="en-US" baseline="0" dirty="0"/>
              <a:t> 할 수 있는 수식을 만드는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B5EB6-781E-4CD4-9161-1960C5F1518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08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가장 간단한 모델은 이런 구성으로 되어있음</a:t>
            </a:r>
          </a:p>
          <a:p>
            <a:r>
              <a:rPr lang="ko-KR" altLang="en-US" dirty="0"/>
              <a:t>하나의 </a:t>
            </a:r>
            <a:r>
              <a:rPr lang="ko-KR" altLang="en-US" dirty="0" err="1"/>
              <a:t>입력값과</a:t>
            </a:r>
            <a:r>
              <a:rPr lang="en-US" altLang="ko-KR" dirty="0"/>
              <a:t>, </a:t>
            </a:r>
            <a:r>
              <a:rPr lang="ko-KR" altLang="en-US" dirty="0"/>
              <a:t>하나의 </a:t>
            </a:r>
            <a:r>
              <a:rPr lang="en-US" altLang="ko-KR" dirty="0"/>
              <a:t>hidden node </a:t>
            </a:r>
            <a:r>
              <a:rPr lang="ko-KR" altLang="en-US" dirty="0"/>
              <a:t>그리고 하나의 출력 값으로 되어있는데 </a:t>
            </a:r>
            <a:endParaRPr lang="en-US" altLang="ko-KR" dirty="0"/>
          </a:p>
          <a:p>
            <a:r>
              <a:rPr lang="ko-KR" altLang="en-US" dirty="0"/>
              <a:t>중간에 </a:t>
            </a:r>
            <a:r>
              <a:rPr lang="en-US" altLang="ko-KR" dirty="0"/>
              <a:t>hidden node</a:t>
            </a:r>
            <a:r>
              <a:rPr lang="ko-KR" altLang="en-US" dirty="0"/>
              <a:t>에는 </a:t>
            </a:r>
            <a:r>
              <a:rPr lang="en-US" altLang="ko-KR" dirty="0"/>
              <a:t>activation function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B5EB6-781E-4CD4-9161-1960C5F1518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797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가장 간단한 모델은 이런 구성으로 되어있음</a:t>
            </a:r>
          </a:p>
          <a:p>
            <a:r>
              <a:rPr lang="ko-KR" altLang="en-US" dirty="0"/>
              <a:t>하나의 </a:t>
            </a:r>
            <a:r>
              <a:rPr lang="ko-KR" altLang="en-US" dirty="0" err="1"/>
              <a:t>입력값과</a:t>
            </a:r>
            <a:r>
              <a:rPr lang="en-US" altLang="ko-KR" dirty="0"/>
              <a:t>, </a:t>
            </a:r>
            <a:r>
              <a:rPr lang="ko-KR" altLang="en-US" dirty="0"/>
              <a:t>하나의 </a:t>
            </a:r>
            <a:r>
              <a:rPr lang="en-US" altLang="ko-KR" dirty="0"/>
              <a:t>hidden node </a:t>
            </a:r>
            <a:r>
              <a:rPr lang="ko-KR" altLang="en-US" dirty="0"/>
              <a:t>그리고 하나의 출력 값으로 되어있는데 </a:t>
            </a:r>
            <a:endParaRPr lang="en-US" altLang="ko-KR" dirty="0"/>
          </a:p>
          <a:p>
            <a:r>
              <a:rPr lang="ko-KR" altLang="en-US" dirty="0"/>
              <a:t>중간에 </a:t>
            </a:r>
            <a:r>
              <a:rPr lang="en-US" altLang="ko-KR" dirty="0"/>
              <a:t>hidden node</a:t>
            </a:r>
            <a:r>
              <a:rPr lang="ko-KR" altLang="en-US" dirty="0"/>
              <a:t>에는 </a:t>
            </a:r>
            <a:r>
              <a:rPr lang="en-US" altLang="ko-KR" dirty="0"/>
              <a:t>activation function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B5EB6-781E-4CD4-9161-1960C5F1518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32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가장 간단한 모델은 이런 구성으로 되어있음</a:t>
            </a:r>
          </a:p>
          <a:p>
            <a:r>
              <a:rPr lang="ko-KR" altLang="en-US" dirty="0"/>
              <a:t>하나의 </a:t>
            </a:r>
            <a:r>
              <a:rPr lang="ko-KR" altLang="en-US" dirty="0" err="1"/>
              <a:t>입력값과</a:t>
            </a:r>
            <a:r>
              <a:rPr lang="en-US" altLang="ko-KR" dirty="0"/>
              <a:t>, </a:t>
            </a:r>
            <a:r>
              <a:rPr lang="ko-KR" altLang="en-US" dirty="0"/>
              <a:t>하나의 </a:t>
            </a:r>
            <a:r>
              <a:rPr lang="en-US" altLang="ko-KR" dirty="0"/>
              <a:t>hidden node </a:t>
            </a:r>
            <a:r>
              <a:rPr lang="ko-KR" altLang="en-US" dirty="0"/>
              <a:t>그리고 하나의 출력 값으로 되어있는데 </a:t>
            </a:r>
            <a:endParaRPr lang="en-US" altLang="ko-KR" dirty="0"/>
          </a:p>
          <a:p>
            <a:r>
              <a:rPr lang="ko-KR" altLang="en-US" dirty="0"/>
              <a:t>중간에 </a:t>
            </a:r>
            <a:r>
              <a:rPr lang="en-US" altLang="ko-KR" dirty="0"/>
              <a:t>hidden node</a:t>
            </a:r>
            <a:r>
              <a:rPr lang="ko-KR" altLang="en-US" dirty="0"/>
              <a:t>에는 </a:t>
            </a:r>
            <a:r>
              <a:rPr lang="en-US" altLang="ko-KR" dirty="0"/>
              <a:t>activation function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B5EB6-781E-4CD4-9161-1960C5F1518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651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가장 간단한 모델은 이런 구성으로 되어있음</a:t>
            </a:r>
          </a:p>
          <a:p>
            <a:r>
              <a:rPr lang="ko-KR" altLang="en-US" dirty="0"/>
              <a:t>하나의 </a:t>
            </a:r>
            <a:r>
              <a:rPr lang="ko-KR" altLang="en-US" dirty="0" err="1"/>
              <a:t>입력값과</a:t>
            </a:r>
            <a:r>
              <a:rPr lang="en-US" altLang="ko-KR" dirty="0"/>
              <a:t>, </a:t>
            </a:r>
            <a:r>
              <a:rPr lang="ko-KR" altLang="en-US" dirty="0"/>
              <a:t>하나의 </a:t>
            </a:r>
            <a:r>
              <a:rPr lang="en-US" altLang="ko-KR" dirty="0"/>
              <a:t>hidden node </a:t>
            </a:r>
            <a:r>
              <a:rPr lang="ko-KR" altLang="en-US" dirty="0"/>
              <a:t>그리고 하나의 출력 값으로 되어있는데 </a:t>
            </a:r>
            <a:endParaRPr lang="en-US" altLang="ko-KR" dirty="0"/>
          </a:p>
          <a:p>
            <a:r>
              <a:rPr lang="ko-KR" altLang="en-US" dirty="0"/>
              <a:t>중간에 </a:t>
            </a:r>
            <a:r>
              <a:rPr lang="en-US" altLang="ko-KR" dirty="0"/>
              <a:t>hidden node</a:t>
            </a:r>
            <a:r>
              <a:rPr lang="ko-KR" altLang="en-US" dirty="0"/>
              <a:t>에는 </a:t>
            </a:r>
            <a:r>
              <a:rPr lang="en-US" altLang="ko-KR" dirty="0"/>
              <a:t>activation function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B5EB6-781E-4CD4-9161-1960C5F1518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256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E90D-DB0E-4AC0-BB33-EE8B19F9CC4B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C8D3-34C0-40DD-8BDA-53B62BB39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1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E90D-DB0E-4AC0-BB33-EE8B19F9CC4B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C8D3-34C0-40DD-8BDA-53B62BB39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56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E90D-DB0E-4AC0-BB33-EE8B19F9CC4B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C8D3-34C0-40DD-8BDA-53B62BB39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845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23933" y="5817"/>
            <a:ext cx="10893337" cy="682080"/>
          </a:xfrm>
          <a:prstGeom prst="rect">
            <a:avLst/>
          </a:prstGeom>
        </p:spPr>
        <p:txBody>
          <a:bodyPr vert="horz" lIns="91435" tIns="45717" rIns="91435" bIns="45717" rtlCol="0" anchor="ctr">
            <a:normAutofit/>
          </a:bodyPr>
          <a:lstStyle/>
          <a:p>
            <a:r>
              <a:rPr lang="en-US" dirty="0"/>
              <a:t>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632349" y="736600"/>
            <a:ext cx="10916801" cy="5387541"/>
          </a:xfrm>
        </p:spPr>
        <p:txBody>
          <a:bodyPr/>
          <a:lstStyle>
            <a:lvl1pPr>
              <a:lnSpc>
                <a:spcPct val="120000"/>
              </a:lnSpc>
              <a:defRPr sz="2400">
                <a:latin typeface="+mn-ea"/>
                <a:ea typeface="+mn-ea"/>
              </a:defRPr>
            </a:lvl1pPr>
            <a:lvl2pPr>
              <a:lnSpc>
                <a:spcPct val="120000"/>
              </a:lnSpc>
              <a:defRPr sz="2000">
                <a:latin typeface="+mn-ea"/>
                <a:ea typeface="+mn-ea"/>
              </a:defRPr>
            </a:lvl2pPr>
            <a:lvl3pPr>
              <a:lnSpc>
                <a:spcPct val="120000"/>
              </a:lnSpc>
              <a:defRPr sz="17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400">
                <a:latin typeface="+mn-ea"/>
                <a:ea typeface="+mn-ea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/>
              <a:t>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896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E90D-DB0E-4AC0-BB33-EE8B19F9CC4B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C8D3-34C0-40DD-8BDA-53B62BB39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83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E90D-DB0E-4AC0-BB33-EE8B19F9CC4B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C8D3-34C0-40DD-8BDA-53B62BB39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37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E90D-DB0E-4AC0-BB33-EE8B19F9CC4B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C8D3-34C0-40DD-8BDA-53B62BB39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90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E90D-DB0E-4AC0-BB33-EE8B19F9CC4B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C8D3-34C0-40DD-8BDA-53B62BB39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64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E90D-DB0E-4AC0-BB33-EE8B19F9CC4B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C8D3-34C0-40DD-8BDA-53B62BB39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26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E90D-DB0E-4AC0-BB33-EE8B19F9CC4B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C8D3-34C0-40DD-8BDA-53B62BB39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9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E90D-DB0E-4AC0-BB33-EE8B19F9CC4B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C8D3-34C0-40DD-8BDA-53B62BB39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07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E90D-DB0E-4AC0-BB33-EE8B19F9CC4B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C8D3-34C0-40DD-8BDA-53B62BB39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92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5E90D-DB0E-4AC0-BB33-EE8B19F9CC4B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8C8D3-34C0-40DD-8BDA-53B62BB39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11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altLang="ko-KR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Deep-learning Model</a:t>
            </a:r>
            <a:endParaRPr lang="ko-KR" altLang="en-US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7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AB37F7C-5433-40E1-9A39-19EC4FD0D7B5}"/>
              </a:ext>
            </a:extLst>
          </p:cNvPr>
          <p:cNvSpPr/>
          <p:nvPr/>
        </p:nvSpPr>
        <p:spPr>
          <a:xfrm>
            <a:off x="4898382" y="3072297"/>
            <a:ext cx="2721617" cy="12680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b="1" dirty="0"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  <a:endParaRPr lang="ko-KR" alt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1463477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Simplest neural network </a:t>
            </a:r>
          </a:p>
          <a:p>
            <a:pPr marL="0" indent="0"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047697" y="3545407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4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[</a:t>
            </a:r>
            <a:r>
              <a:rPr lang="en-US" altLang="ko-KR" sz="14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en-US" altLang="ko-KR" sz="14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5638945" y="4343162"/>
            <a:ext cx="12490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4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[0, 0] 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5D07C81-FC84-4593-A69C-668A6E222C10}"/>
              </a:ext>
            </a:extLst>
          </p:cNvPr>
          <p:cNvSpPr/>
          <p:nvPr/>
        </p:nvSpPr>
        <p:spPr>
          <a:xfrm>
            <a:off x="4316253" y="2722179"/>
            <a:ext cx="3766201" cy="2081047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695A45-DFEC-4C66-9433-DF44E6B5ECBD}"/>
              </a:ext>
            </a:extLst>
          </p:cNvPr>
          <p:cNvSpPr/>
          <p:nvPr/>
        </p:nvSpPr>
        <p:spPr>
          <a:xfrm>
            <a:off x="5226830" y="2414402"/>
            <a:ext cx="20553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400" b="1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network model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9B880AE-7340-414D-AD10-2141362A4A62}"/>
              </a:ext>
            </a:extLst>
          </p:cNvPr>
          <p:cNvSpPr/>
          <p:nvPr/>
        </p:nvSpPr>
        <p:spPr>
          <a:xfrm>
            <a:off x="4347012" y="3018913"/>
            <a:ext cx="5229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400" b="1" kern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X[0]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1C31547-EC7E-4AFC-A48B-660703C9A302}"/>
              </a:ext>
            </a:extLst>
          </p:cNvPr>
          <p:cNvSpPr/>
          <p:nvPr/>
        </p:nvSpPr>
        <p:spPr>
          <a:xfrm>
            <a:off x="9047697" y="3545407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4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[</a:t>
            </a:r>
            <a:r>
              <a:rPr lang="en-US" altLang="ko-KR" sz="14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en-US" altLang="ko-KR" sz="14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77D7FC4-3835-408D-BE45-8593349D829C}"/>
              </a:ext>
            </a:extLst>
          </p:cNvPr>
          <p:cNvSpPr/>
          <p:nvPr/>
        </p:nvSpPr>
        <p:spPr>
          <a:xfrm>
            <a:off x="3195062" y="284073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2D873A8-F21A-4C2D-A4A1-7E1BD03F76BF}"/>
              </a:ext>
            </a:extLst>
          </p:cNvPr>
          <p:cNvSpPr/>
          <p:nvPr/>
        </p:nvSpPr>
        <p:spPr>
          <a:xfrm>
            <a:off x="8327697" y="3339296"/>
            <a:ext cx="720000" cy="72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795ECB3-3C8D-4EFF-B492-3B8D1EBC6112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3915062" y="3200730"/>
            <a:ext cx="983320" cy="24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25613E-BFED-4CF4-B08A-A4456882F529}"/>
              </a:ext>
            </a:extLst>
          </p:cNvPr>
          <p:cNvSpPr/>
          <p:nvPr/>
        </p:nvSpPr>
        <p:spPr>
          <a:xfrm>
            <a:off x="2346063" y="3046841"/>
            <a:ext cx="9941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ko-KR" sz="1400" kern="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[0]</a:t>
            </a:r>
            <a:endParaRPr lang="ko-KR" altLang="en-US" sz="1400" dirty="0">
              <a:solidFill>
                <a:srgbClr val="0066FF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423C859-230B-4D99-B9DE-434A1CE76B7F}"/>
              </a:ext>
            </a:extLst>
          </p:cNvPr>
          <p:cNvCxnSpPr>
            <a:cxnSpLocks/>
            <a:stCxn id="11" idx="3"/>
            <a:endCxn id="20" idx="2"/>
          </p:cNvCxnSpPr>
          <p:nvPr/>
        </p:nvCxnSpPr>
        <p:spPr>
          <a:xfrm flipV="1">
            <a:off x="7619999" y="3699296"/>
            <a:ext cx="707698" cy="7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7C280B5B-BD1F-403F-A217-47D5C92C90B9}"/>
              </a:ext>
            </a:extLst>
          </p:cNvPr>
          <p:cNvSpPr/>
          <p:nvPr/>
        </p:nvSpPr>
        <p:spPr>
          <a:xfrm>
            <a:off x="3195062" y="3871294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35DD1C-DFC5-4411-88B6-C3A08985501F}"/>
              </a:ext>
            </a:extLst>
          </p:cNvPr>
          <p:cNvSpPr/>
          <p:nvPr/>
        </p:nvSpPr>
        <p:spPr>
          <a:xfrm>
            <a:off x="2346063" y="4077405"/>
            <a:ext cx="9941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ko-KR" sz="1400" kern="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[1]</a:t>
            </a:r>
            <a:endParaRPr lang="ko-KR" altLang="en-US" sz="1400" dirty="0">
              <a:solidFill>
                <a:srgbClr val="0066FF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5FA84A8-9F3E-410A-BB2D-C3384E81894A}"/>
              </a:ext>
            </a:extLst>
          </p:cNvPr>
          <p:cNvCxnSpPr>
            <a:cxnSpLocks/>
            <a:stCxn id="25" idx="6"/>
          </p:cNvCxnSpPr>
          <p:nvPr/>
        </p:nvCxnSpPr>
        <p:spPr>
          <a:xfrm flipV="1">
            <a:off x="3915062" y="4046684"/>
            <a:ext cx="991912" cy="18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C4DA9D5-479C-4A41-B526-40ECEECAE288}"/>
              </a:ext>
            </a:extLst>
          </p:cNvPr>
          <p:cNvSpPr/>
          <p:nvPr/>
        </p:nvSpPr>
        <p:spPr>
          <a:xfrm>
            <a:off x="4347012" y="3747437"/>
            <a:ext cx="5229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400" b="1" kern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X[1]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50F92F-EC93-4AF3-98FE-33FA325715DF}"/>
                  </a:ext>
                </a:extLst>
              </p:cNvPr>
              <p:cNvSpPr txBox="1"/>
              <p:nvPr/>
            </p:nvSpPr>
            <p:spPr>
              <a:xfrm>
                <a:off x="4985574" y="3443275"/>
                <a:ext cx="1151341" cy="462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50F92F-EC93-4AF3-98FE-33FA32571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574" y="3443275"/>
                <a:ext cx="1151341" cy="462242"/>
              </a:xfrm>
              <a:prstGeom prst="rect">
                <a:avLst/>
              </a:prstGeom>
              <a:blipFill>
                <a:blip r:embed="rId3"/>
                <a:stretch>
                  <a:fillRect l="-22751" t="-123684" r="-32275" b="-182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직사각형 54">
            <a:extLst>
              <a:ext uri="{FF2B5EF4-FFF2-40B4-BE49-F238E27FC236}">
                <a16:creationId xmlns:a16="http://schemas.microsoft.com/office/drawing/2014/main" id="{80C51512-B762-4218-922E-6469C0C4D52C}"/>
              </a:ext>
            </a:extLst>
          </p:cNvPr>
          <p:cNvSpPr/>
          <p:nvPr/>
        </p:nvSpPr>
        <p:spPr>
          <a:xfrm>
            <a:off x="4227114" y="4842114"/>
            <a:ext cx="4031369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400" b="1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 &amp; activation function</a:t>
            </a:r>
          </a:p>
          <a:p>
            <a:pPr algn="ctr"/>
            <a:endParaRPr kumimoji="0" lang="en-US" altLang="ko-KR" sz="500" b="1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200" b="1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f[z]: activation function</a:t>
            </a:r>
            <a:r>
              <a:rPr lang="en-US" altLang="ko-KR" sz="12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lang="ko-KR" altLang="en-US" sz="12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 같은 </a:t>
            </a:r>
            <a:r>
              <a:rPr lang="en-US" altLang="ko-KR" sz="12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 function</a:t>
            </a:r>
            <a:r>
              <a:rPr lang="ko-KR" altLang="en-US" sz="12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공유</a:t>
            </a:r>
            <a:endParaRPr lang="en-US" altLang="ko-KR" sz="1200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500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200" b="1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W: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화살표마다 하나의 </a:t>
            </a:r>
            <a:r>
              <a:rPr lang="en-US" altLang="ko-KR" sz="12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lang="ko-KR" altLang="en-US" sz="12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갖고 있음</a:t>
            </a:r>
            <a:endParaRPr lang="en-US" altLang="ko-KR" sz="1200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500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200" b="1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b: bias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lang="ko-KR" altLang="en-US" sz="12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마다 하나의 값을 갖고 있음</a:t>
            </a:r>
            <a:endParaRPr lang="en-US" altLang="ko-KR" sz="1200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0F7C27F-0109-4D34-87EB-30225F92DA2C}"/>
                  </a:ext>
                </a:extLst>
              </p:cNvPr>
              <p:cNvSpPr txBox="1"/>
              <p:nvPr/>
            </p:nvSpPr>
            <p:spPr>
              <a:xfrm>
                <a:off x="6439457" y="3513999"/>
                <a:ext cx="996876" cy="320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0F7C27F-0109-4D34-87EB-30225F92D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57" y="3513999"/>
                <a:ext cx="996876" cy="320793"/>
              </a:xfrm>
              <a:prstGeom prst="rect">
                <a:avLst/>
              </a:prstGeom>
              <a:blipFill>
                <a:blip r:embed="rId4"/>
                <a:stretch>
                  <a:fillRect l="-3659" b="-113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9F57652A-0A35-4370-B0AB-470FE544068C}"/>
              </a:ext>
            </a:extLst>
          </p:cNvPr>
          <p:cNvSpPr txBox="1"/>
          <p:nvPr/>
        </p:nvSpPr>
        <p:spPr>
          <a:xfrm>
            <a:off x="4187234" y="4156276"/>
            <a:ext cx="802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6"/>
                </a:solidFill>
              </a:rPr>
              <a:t>W</a:t>
            </a:r>
            <a:r>
              <a:rPr lang="en-US" altLang="ko-KR" sz="800" dirty="0">
                <a:solidFill>
                  <a:schemeClr val="accent6"/>
                </a:solidFill>
              </a:rPr>
              <a:t>[1][0,0]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E684F3-5CF6-4847-9685-454108EE0296}"/>
              </a:ext>
            </a:extLst>
          </p:cNvPr>
          <p:cNvSpPr txBox="1"/>
          <p:nvPr/>
        </p:nvSpPr>
        <p:spPr>
          <a:xfrm>
            <a:off x="4187234" y="3370007"/>
            <a:ext cx="802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6"/>
                </a:solidFill>
              </a:rPr>
              <a:t>W</a:t>
            </a:r>
            <a:r>
              <a:rPr lang="en-US" altLang="ko-KR" sz="800" dirty="0">
                <a:solidFill>
                  <a:schemeClr val="accent6"/>
                </a:solidFill>
              </a:rPr>
              <a:t>[0][0,0]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1CAFC8B-F89F-49B0-A0BF-7A55FD0035FC}"/>
              </a:ext>
            </a:extLst>
          </p:cNvPr>
          <p:cNvSpPr/>
          <p:nvPr/>
        </p:nvSpPr>
        <p:spPr>
          <a:xfrm>
            <a:off x="4936124" y="3347710"/>
            <a:ext cx="1255710" cy="717156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7224117-BB4F-4356-9E49-7A5E158B6407}"/>
              </a:ext>
            </a:extLst>
          </p:cNvPr>
          <p:cNvSpPr/>
          <p:nvPr/>
        </p:nvSpPr>
        <p:spPr>
          <a:xfrm>
            <a:off x="6334867" y="3347710"/>
            <a:ext cx="1255710" cy="717156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35EDDA2-4B67-461C-B986-3D893F96E605}"/>
              </a:ext>
            </a:extLst>
          </p:cNvPr>
          <p:cNvCxnSpPr>
            <a:cxnSpLocks/>
            <a:stCxn id="53" idx="3"/>
            <a:endCxn id="62" idx="1"/>
          </p:cNvCxnSpPr>
          <p:nvPr/>
        </p:nvCxnSpPr>
        <p:spPr>
          <a:xfrm>
            <a:off x="6191834" y="3706288"/>
            <a:ext cx="14303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437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AB37F7C-5433-40E1-9A39-19EC4FD0D7B5}"/>
              </a:ext>
            </a:extLst>
          </p:cNvPr>
          <p:cNvSpPr/>
          <p:nvPr/>
        </p:nvSpPr>
        <p:spPr>
          <a:xfrm>
            <a:off x="4898382" y="3072297"/>
            <a:ext cx="2721617" cy="12680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b="1" dirty="0"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  <a:endParaRPr lang="ko-KR" alt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1463477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Simplest neural network </a:t>
            </a:r>
          </a:p>
          <a:p>
            <a:pPr marL="0" indent="0"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047697" y="3545407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4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[</a:t>
            </a:r>
            <a:r>
              <a:rPr lang="en-US" altLang="ko-KR" sz="14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en-US" altLang="ko-KR" sz="14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5638945" y="4343162"/>
            <a:ext cx="12490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4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[0, 0] 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5D07C81-FC84-4593-A69C-668A6E222C10}"/>
              </a:ext>
            </a:extLst>
          </p:cNvPr>
          <p:cNvSpPr/>
          <p:nvPr/>
        </p:nvSpPr>
        <p:spPr>
          <a:xfrm>
            <a:off x="4316253" y="2722179"/>
            <a:ext cx="3766201" cy="2081047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695A45-DFEC-4C66-9433-DF44E6B5ECBD}"/>
              </a:ext>
            </a:extLst>
          </p:cNvPr>
          <p:cNvSpPr/>
          <p:nvPr/>
        </p:nvSpPr>
        <p:spPr>
          <a:xfrm>
            <a:off x="5226830" y="2414402"/>
            <a:ext cx="20553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400" b="1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network model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9B880AE-7340-414D-AD10-2141362A4A62}"/>
              </a:ext>
            </a:extLst>
          </p:cNvPr>
          <p:cNvSpPr/>
          <p:nvPr/>
        </p:nvSpPr>
        <p:spPr>
          <a:xfrm>
            <a:off x="4347012" y="3018913"/>
            <a:ext cx="5229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400" b="1" kern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X[0]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1C31547-EC7E-4AFC-A48B-660703C9A302}"/>
              </a:ext>
            </a:extLst>
          </p:cNvPr>
          <p:cNvSpPr/>
          <p:nvPr/>
        </p:nvSpPr>
        <p:spPr>
          <a:xfrm>
            <a:off x="9047697" y="3545407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4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[</a:t>
            </a:r>
            <a:r>
              <a:rPr lang="en-US" altLang="ko-KR" sz="14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en-US" altLang="ko-KR" sz="14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77D7FC4-3835-408D-BE45-8593349D829C}"/>
              </a:ext>
            </a:extLst>
          </p:cNvPr>
          <p:cNvSpPr/>
          <p:nvPr/>
        </p:nvSpPr>
        <p:spPr>
          <a:xfrm>
            <a:off x="3195062" y="284073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2D873A8-F21A-4C2D-A4A1-7E1BD03F76BF}"/>
              </a:ext>
            </a:extLst>
          </p:cNvPr>
          <p:cNvSpPr/>
          <p:nvPr/>
        </p:nvSpPr>
        <p:spPr>
          <a:xfrm>
            <a:off x="8327697" y="3339296"/>
            <a:ext cx="720000" cy="72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795ECB3-3C8D-4EFF-B492-3B8D1EBC6112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3915062" y="3200730"/>
            <a:ext cx="983320" cy="24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25613E-BFED-4CF4-B08A-A4456882F529}"/>
              </a:ext>
            </a:extLst>
          </p:cNvPr>
          <p:cNvSpPr/>
          <p:nvPr/>
        </p:nvSpPr>
        <p:spPr>
          <a:xfrm>
            <a:off x="2346063" y="3046841"/>
            <a:ext cx="9941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ko-KR" sz="1400" kern="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[0]</a:t>
            </a:r>
            <a:endParaRPr lang="ko-KR" altLang="en-US" sz="1400" dirty="0">
              <a:solidFill>
                <a:srgbClr val="0066FF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423C859-230B-4D99-B9DE-434A1CE76B7F}"/>
              </a:ext>
            </a:extLst>
          </p:cNvPr>
          <p:cNvCxnSpPr>
            <a:cxnSpLocks/>
            <a:stCxn id="11" idx="3"/>
            <a:endCxn id="20" idx="2"/>
          </p:cNvCxnSpPr>
          <p:nvPr/>
        </p:nvCxnSpPr>
        <p:spPr>
          <a:xfrm flipV="1">
            <a:off x="7619999" y="3699296"/>
            <a:ext cx="707698" cy="7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7C280B5B-BD1F-403F-A217-47D5C92C90B9}"/>
              </a:ext>
            </a:extLst>
          </p:cNvPr>
          <p:cNvSpPr/>
          <p:nvPr/>
        </p:nvSpPr>
        <p:spPr>
          <a:xfrm>
            <a:off x="3195062" y="3871294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35DD1C-DFC5-4411-88B6-C3A08985501F}"/>
              </a:ext>
            </a:extLst>
          </p:cNvPr>
          <p:cNvSpPr/>
          <p:nvPr/>
        </p:nvSpPr>
        <p:spPr>
          <a:xfrm>
            <a:off x="2346063" y="4077405"/>
            <a:ext cx="9941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ko-KR" sz="1400" kern="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[1]</a:t>
            </a:r>
            <a:endParaRPr lang="ko-KR" altLang="en-US" sz="1400" dirty="0">
              <a:solidFill>
                <a:srgbClr val="0066FF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5FA84A8-9F3E-410A-BB2D-C3384E81894A}"/>
              </a:ext>
            </a:extLst>
          </p:cNvPr>
          <p:cNvCxnSpPr>
            <a:cxnSpLocks/>
            <a:stCxn id="25" idx="6"/>
          </p:cNvCxnSpPr>
          <p:nvPr/>
        </p:nvCxnSpPr>
        <p:spPr>
          <a:xfrm flipV="1">
            <a:off x="3915062" y="4046684"/>
            <a:ext cx="991912" cy="18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C4DA9D5-479C-4A41-B526-40ECEECAE288}"/>
              </a:ext>
            </a:extLst>
          </p:cNvPr>
          <p:cNvSpPr/>
          <p:nvPr/>
        </p:nvSpPr>
        <p:spPr>
          <a:xfrm>
            <a:off x="4347012" y="3747437"/>
            <a:ext cx="5229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400" b="1" kern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X[1]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50F92F-EC93-4AF3-98FE-33FA325715DF}"/>
                  </a:ext>
                </a:extLst>
              </p:cNvPr>
              <p:cNvSpPr txBox="1"/>
              <p:nvPr/>
            </p:nvSpPr>
            <p:spPr>
              <a:xfrm>
                <a:off x="4985574" y="3443275"/>
                <a:ext cx="1151341" cy="462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50F92F-EC93-4AF3-98FE-33FA32571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574" y="3443275"/>
                <a:ext cx="1151341" cy="462242"/>
              </a:xfrm>
              <a:prstGeom prst="rect">
                <a:avLst/>
              </a:prstGeom>
              <a:blipFill>
                <a:blip r:embed="rId3"/>
                <a:stretch>
                  <a:fillRect l="-22751" t="-123684" r="-32275" b="-182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직사각형 54">
            <a:extLst>
              <a:ext uri="{FF2B5EF4-FFF2-40B4-BE49-F238E27FC236}">
                <a16:creationId xmlns:a16="http://schemas.microsoft.com/office/drawing/2014/main" id="{80C51512-B762-4218-922E-6469C0C4D52C}"/>
              </a:ext>
            </a:extLst>
          </p:cNvPr>
          <p:cNvSpPr/>
          <p:nvPr/>
        </p:nvSpPr>
        <p:spPr>
          <a:xfrm>
            <a:off x="4227114" y="4842114"/>
            <a:ext cx="4031369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400" b="1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 &amp; activation function</a:t>
            </a:r>
          </a:p>
          <a:p>
            <a:pPr algn="ctr"/>
            <a:endParaRPr kumimoji="0" lang="en-US" altLang="ko-KR" sz="500" b="1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200" b="1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f[z]: activation function</a:t>
            </a:r>
            <a:r>
              <a:rPr lang="en-US" altLang="ko-KR" sz="12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lang="ko-KR" altLang="en-US" sz="12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 같은 </a:t>
            </a:r>
            <a:r>
              <a:rPr lang="en-US" altLang="ko-KR" sz="12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 function</a:t>
            </a:r>
            <a:r>
              <a:rPr lang="ko-KR" altLang="en-US" sz="12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공유</a:t>
            </a:r>
            <a:endParaRPr lang="en-US" altLang="ko-KR" sz="1200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500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200" b="1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W: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화살표마다 하나의 </a:t>
            </a:r>
            <a:r>
              <a:rPr lang="en-US" altLang="ko-KR" sz="12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lang="ko-KR" altLang="en-US" sz="12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갖고 있음</a:t>
            </a:r>
            <a:endParaRPr lang="en-US" altLang="ko-KR" sz="1200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500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200" b="1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b: bias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lang="ko-KR" altLang="en-US" sz="12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마다 하나의 값을 갖고 있음</a:t>
            </a:r>
            <a:endParaRPr lang="en-US" altLang="ko-KR" sz="1200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0F7C27F-0109-4D34-87EB-30225F92DA2C}"/>
                  </a:ext>
                </a:extLst>
              </p:cNvPr>
              <p:cNvSpPr txBox="1"/>
              <p:nvPr/>
            </p:nvSpPr>
            <p:spPr>
              <a:xfrm>
                <a:off x="6439457" y="3513999"/>
                <a:ext cx="996876" cy="320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0F7C27F-0109-4D34-87EB-30225F92D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57" y="3513999"/>
                <a:ext cx="996876" cy="320793"/>
              </a:xfrm>
              <a:prstGeom prst="rect">
                <a:avLst/>
              </a:prstGeom>
              <a:blipFill>
                <a:blip r:embed="rId4"/>
                <a:stretch>
                  <a:fillRect l="-3659" b="-113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9F57652A-0A35-4370-B0AB-470FE544068C}"/>
              </a:ext>
            </a:extLst>
          </p:cNvPr>
          <p:cNvSpPr txBox="1"/>
          <p:nvPr/>
        </p:nvSpPr>
        <p:spPr>
          <a:xfrm>
            <a:off x="4187234" y="4156276"/>
            <a:ext cx="802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6"/>
                </a:solidFill>
              </a:rPr>
              <a:t>W</a:t>
            </a:r>
            <a:r>
              <a:rPr lang="en-US" altLang="ko-KR" sz="800" dirty="0">
                <a:solidFill>
                  <a:schemeClr val="accent6"/>
                </a:solidFill>
              </a:rPr>
              <a:t>[1][0,0]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E684F3-5CF6-4847-9685-454108EE0296}"/>
              </a:ext>
            </a:extLst>
          </p:cNvPr>
          <p:cNvSpPr txBox="1"/>
          <p:nvPr/>
        </p:nvSpPr>
        <p:spPr>
          <a:xfrm>
            <a:off x="4187234" y="3370007"/>
            <a:ext cx="802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6"/>
                </a:solidFill>
              </a:rPr>
              <a:t>W</a:t>
            </a:r>
            <a:r>
              <a:rPr lang="en-US" altLang="ko-KR" sz="800" dirty="0">
                <a:solidFill>
                  <a:schemeClr val="accent6"/>
                </a:solidFill>
              </a:rPr>
              <a:t>[0][0,0]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1CAFC8B-F89F-49B0-A0BF-7A55FD0035FC}"/>
              </a:ext>
            </a:extLst>
          </p:cNvPr>
          <p:cNvSpPr/>
          <p:nvPr/>
        </p:nvSpPr>
        <p:spPr>
          <a:xfrm>
            <a:off x="4936124" y="3347710"/>
            <a:ext cx="1255710" cy="717156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7224117-BB4F-4356-9E49-7A5E158B6407}"/>
              </a:ext>
            </a:extLst>
          </p:cNvPr>
          <p:cNvSpPr/>
          <p:nvPr/>
        </p:nvSpPr>
        <p:spPr>
          <a:xfrm>
            <a:off x="6334867" y="3347710"/>
            <a:ext cx="1255710" cy="717156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35EDDA2-4B67-461C-B986-3D893F96E605}"/>
              </a:ext>
            </a:extLst>
          </p:cNvPr>
          <p:cNvCxnSpPr>
            <a:cxnSpLocks/>
            <a:stCxn id="53" idx="3"/>
            <a:endCxn id="62" idx="1"/>
          </p:cNvCxnSpPr>
          <p:nvPr/>
        </p:nvCxnSpPr>
        <p:spPr>
          <a:xfrm>
            <a:off x="6191834" y="3706288"/>
            <a:ext cx="14303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AFFCC9B1-1D2E-4595-BDF2-96F9430633AE}"/>
              </a:ext>
            </a:extLst>
          </p:cNvPr>
          <p:cNvSpPr/>
          <p:nvPr/>
        </p:nvSpPr>
        <p:spPr>
          <a:xfrm>
            <a:off x="8327697" y="4842114"/>
            <a:ext cx="720000" cy="720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5997E2C-FCE4-4E6D-A9FA-1C5772F1DDA9}"/>
              </a:ext>
            </a:extLst>
          </p:cNvPr>
          <p:cNvSpPr/>
          <p:nvPr/>
        </p:nvSpPr>
        <p:spPr>
          <a:xfrm>
            <a:off x="9047696" y="5051449"/>
            <a:ext cx="931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4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 [</a:t>
            </a:r>
            <a:r>
              <a:rPr lang="en-US" altLang="ko-KR" sz="14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en-US" altLang="ko-KR" sz="14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58BFA5D-B939-4030-B997-0DB4E8EF67BE}"/>
              </a:ext>
            </a:extLst>
          </p:cNvPr>
          <p:cNvCxnSpPr>
            <a:cxnSpLocks/>
          </p:cNvCxnSpPr>
          <p:nvPr/>
        </p:nvCxnSpPr>
        <p:spPr>
          <a:xfrm>
            <a:off x="8687698" y="4124746"/>
            <a:ext cx="0" cy="6560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588B069-DFBF-4FBD-9CFC-DF0B8C6652BC}"/>
              </a:ext>
            </a:extLst>
          </p:cNvPr>
          <p:cNvSpPr/>
          <p:nvPr/>
        </p:nvSpPr>
        <p:spPr>
          <a:xfrm>
            <a:off x="8788779" y="4294775"/>
            <a:ext cx="3280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400" b="1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error &amp; update parameters</a:t>
            </a:r>
          </a:p>
        </p:txBody>
      </p:sp>
    </p:spTree>
    <p:extLst>
      <p:ext uri="{BB962C8B-B14F-4D97-AF65-F5344CB8AC3E}">
        <p14:creationId xmlns:p14="http://schemas.microsoft.com/office/powerpoint/2010/main" val="2436050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b="1" dirty="0"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  <a:endParaRPr lang="ko-KR" alt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1853057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Simplest neural network</a:t>
            </a:r>
          </a:p>
          <a:p>
            <a:pPr lvl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08059" y="3548937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4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[</a:t>
            </a:r>
            <a:r>
              <a:rPr lang="en-US" altLang="ko-KR" sz="14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en-US" altLang="ko-KR" sz="14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53" name="타원 52"/>
          <p:cNvSpPr/>
          <p:nvPr/>
        </p:nvSpPr>
        <p:spPr>
          <a:xfrm>
            <a:off x="3752124" y="295338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6370148" y="2368115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7604886" y="3342826"/>
            <a:ext cx="720000" cy="72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/>
          <p:cNvCxnSpPr>
            <a:cxnSpLocks/>
            <a:stCxn id="53" idx="6"/>
            <a:endCxn id="15" idx="2"/>
          </p:cNvCxnSpPr>
          <p:nvPr/>
        </p:nvCxnSpPr>
        <p:spPr>
          <a:xfrm flipV="1">
            <a:off x="4472124" y="2728115"/>
            <a:ext cx="721183" cy="58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2798101" y="3275111"/>
            <a:ext cx="12682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ko-KR" sz="1400" kern="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[0]</a:t>
            </a:r>
            <a:endParaRPr lang="ko-KR" altLang="en-US" sz="1400" dirty="0">
              <a:solidFill>
                <a:srgbClr val="0066FF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997770" y="3065160"/>
            <a:ext cx="12490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4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[0, 0] 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D30BAB4-98F1-4127-B9C8-B6761B7D9946}"/>
              </a:ext>
            </a:extLst>
          </p:cNvPr>
          <p:cNvSpPr/>
          <p:nvPr/>
        </p:nvSpPr>
        <p:spPr>
          <a:xfrm>
            <a:off x="6370148" y="3342826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616F51F-8DA9-4B02-A298-30E69AB8E595}"/>
              </a:ext>
            </a:extLst>
          </p:cNvPr>
          <p:cNvSpPr/>
          <p:nvPr/>
        </p:nvSpPr>
        <p:spPr>
          <a:xfrm>
            <a:off x="6370148" y="4317538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B210A2A-6F44-4526-938F-453375D08D30}"/>
              </a:ext>
            </a:extLst>
          </p:cNvPr>
          <p:cNvSpPr/>
          <p:nvPr/>
        </p:nvSpPr>
        <p:spPr>
          <a:xfrm>
            <a:off x="5193307" y="2368115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7F1E781-4C7F-4E7E-97E4-6DA1949E0F75}"/>
              </a:ext>
            </a:extLst>
          </p:cNvPr>
          <p:cNvSpPr/>
          <p:nvPr/>
        </p:nvSpPr>
        <p:spPr>
          <a:xfrm>
            <a:off x="5193307" y="3342826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23D3B29-C2D3-4891-AB97-E6CEB067F2D3}"/>
              </a:ext>
            </a:extLst>
          </p:cNvPr>
          <p:cNvSpPr/>
          <p:nvPr/>
        </p:nvSpPr>
        <p:spPr>
          <a:xfrm>
            <a:off x="5193307" y="4317538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119EA86-35EA-42D5-AA50-EA192EBF63A9}"/>
              </a:ext>
            </a:extLst>
          </p:cNvPr>
          <p:cNvSpPr/>
          <p:nvPr/>
        </p:nvSpPr>
        <p:spPr>
          <a:xfrm>
            <a:off x="3752124" y="3941712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3B75B58-3285-4F51-A379-0BE89F3B7879}"/>
              </a:ext>
            </a:extLst>
          </p:cNvPr>
          <p:cNvSpPr/>
          <p:nvPr/>
        </p:nvSpPr>
        <p:spPr>
          <a:xfrm>
            <a:off x="2798101" y="4263435"/>
            <a:ext cx="12682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ko-KR" sz="1400" kern="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[1]</a:t>
            </a:r>
            <a:endParaRPr lang="ko-KR" altLang="en-US" sz="1400" dirty="0">
              <a:solidFill>
                <a:srgbClr val="0066FF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41DFF50-8625-4B04-9061-2160A72E97E6}"/>
              </a:ext>
            </a:extLst>
          </p:cNvPr>
          <p:cNvCxnSpPr>
            <a:cxnSpLocks/>
            <a:stCxn id="53" idx="6"/>
            <a:endCxn id="16" idx="2"/>
          </p:cNvCxnSpPr>
          <p:nvPr/>
        </p:nvCxnSpPr>
        <p:spPr>
          <a:xfrm>
            <a:off x="4472124" y="3313388"/>
            <a:ext cx="721183" cy="38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7A04BEB-69FE-4691-A212-E52A2921AAE4}"/>
              </a:ext>
            </a:extLst>
          </p:cNvPr>
          <p:cNvCxnSpPr>
            <a:cxnSpLocks/>
            <a:stCxn id="53" idx="6"/>
            <a:endCxn id="17" idx="2"/>
          </p:cNvCxnSpPr>
          <p:nvPr/>
        </p:nvCxnSpPr>
        <p:spPr>
          <a:xfrm>
            <a:off x="4472124" y="3313388"/>
            <a:ext cx="721183" cy="136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ED94E65-E8CB-412D-A740-E1CC8C42B4CF}"/>
              </a:ext>
            </a:extLst>
          </p:cNvPr>
          <p:cNvCxnSpPr>
            <a:cxnSpLocks/>
            <a:stCxn id="22" idx="6"/>
            <a:endCxn id="15" idx="2"/>
          </p:cNvCxnSpPr>
          <p:nvPr/>
        </p:nvCxnSpPr>
        <p:spPr>
          <a:xfrm flipV="1">
            <a:off x="4472124" y="2728115"/>
            <a:ext cx="721183" cy="157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C5DFFAB-F3D7-48E8-8FE3-3EC10E4600C5}"/>
              </a:ext>
            </a:extLst>
          </p:cNvPr>
          <p:cNvCxnSpPr>
            <a:cxnSpLocks/>
            <a:stCxn id="22" idx="6"/>
            <a:endCxn id="16" idx="2"/>
          </p:cNvCxnSpPr>
          <p:nvPr/>
        </p:nvCxnSpPr>
        <p:spPr>
          <a:xfrm flipV="1">
            <a:off x="4472124" y="3702826"/>
            <a:ext cx="721183" cy="598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8AED2B4-388B-41E0-A72D-6309C652319A}"/>
              </a:ext>
            </a:extLst>
          </p:cNvPr>
          <p:cNvCxnSpPr>
            <a:cxnSpLocks/>
            <a:stCxn id="22" idx="6"/>
            <a:endCxn id="17" idx="2"/>
          </p:cNvCxnSpPr>
          <p:nvPr/>
        </p:nvCxnSpPr>
        <p:spPr>
          <a:xfrm>
            <a:off x="4472124" y="4301712"/>
            <a:ext cx="721183" cy="37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E1BE72F-BB72-4317-A9E3-24E38FBF4323}"/>
              </a:ext>
            </a:extLst>
          </p:cNvPr>
          <p:cNvCxnSpPr>
            <a:cxnSpLocks/>
            <a:stCxn id="15" idx="6"/>
            <a:endCxn id="66" idx="2"/>
          </p:cNvCxnSpPr>
          <p:nvPr/>
        </p:nvCxnSpPr>
        <p:spPr>
          <a:xfrm>
            <a:off x="5913307" y="2728115"/>
            <a:ext cx="456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960E8AF-2B95-4356-A05C-75D6B418C27E}"/>
              </a:ext>
            </a:extLst>
          </p:cNvPr>
          <p:cNvCxnSpPr>
            <a:cxnSpLocks/>
            <a:stCxn id="15" idx="6"/>
            <a:endCxn id="13" idx="2"/>
          </p:cNvCxnSpPr>
          <p:nvPr/>
        </p:nvCxnSpPr>
        <p:spPr>
          <a:xfrm>
            <a:off x="5913307" y="2728115"/>
            <a:ext cx="456841" cy="974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C2E39A3-FC02-44F7-9934-3477332D684F}"/>
              </a:ext>
            </a:extLst>
          </p:cNvPr>
          <p:cNvCxnSpPr>
            <a:cxnSpLocks/>
            <a:stCxn id="15" idx="6"/>
            <a:endCxn id="14" idx="2"/>
          </p:cNvCxnSpPr>
          <p:nvPr/>
        </p:nvCxnSpPr>
        <p:spPr>
          <a:xfrm>
            <a:off x="5913307" y="2728115"/>
            <a:ext cx="456841" cy="194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EBB5AF9-2B29-437C-B802-B62FE9C9C12B}"/>
              </a:ext>
            </a:extLst>
          </p:cNvPr>
          <p:cNvCxnSpPr>
            <a:cxnSpLocks/>
            <a:stCxn id="16" idx="6"/>
            <a:endCxn id="66" idx="2"/>
          </p:cNvCxnSpPr>
          <p:nvPr/>
        </p:nvCxnSpPr>
        <p:spPr>
          <a:xfrm flipV="1">
            <a:off x="5913307" y="2728115"/>
            <a:ext cx="456841" cy="974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29576A4-4005-45C5-B2C2-E6E918153E5D}"/>
              </a:ext>
            </a:extLst>
          </p:cNvPr>
          <p:cNvCxnSpPr>
            <a:cxnSpLocks/>
            <a:stCxn id="16" idx="6"/>
            <a:endCxn id="13" idx="2"/>
          </p:cNvCxnSpPr>
          <p:nvPr/>
        </p:nvCxnSpPr>
        <p:spPr>
          <a:xfrm>
            <a:off x="5913307" y="3702826"/>
            <a:ext cx="456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C20AA27-875E-4302-A3E5-B81202807C8C}"/>
              </a:ext>
            </a:extLst>
          </p:cNvPr>
          <p:cNvCxnSpPr>
            <a:cxnSpLocks/>
            <a:stCxn id="16" idx="6"/>
            <a:endCxn id="14" idx="2"/>
          </p:cNvCxnSpPr>
          <p:nvPr/>
        </p:nvCxnSpPr>
        <p:spPr>
          <a:xfrm>
            <a:off x="5913307" y="3702826"/>
            <a:ext cx="456841" cy="974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D9C473F-F265-45B9-BF5F-1C6260DD4611}"/>
              </a:ext>
            </a:extLst>
          </p:cNvPr>
          <p:cNvCxnSpPr>
            <a:cxnSpLocks/>
            <a:stCxn id="17" idx="6"/>
            <a:endCxn id="66" idx="2"/>
          </p:cNvCxnSpPr>
          <p:nvPr/>
        </p:nvCxnSpPr>
        <p:spPr>
          <a:xfrm flipV="1">
            <a:off x="5913307" y="2728115"/>
            <a:ext cx="456841" cy="194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9ACAC9F-3465-4777-9481-8EAA7B5AA4BA}"/>
              </a:ext>
            </a:extLst>
          </p:cNvPr>
          <p:cNvCxnSpPr>
            <a:cxnSpLocks/>
            <a:stCxn id="17" idx="6"/>
            <a:endCxn id="13" idx="2"/>
          </p:cNvCxnSpPr>
          <p:nvPr/>
        </p:nvCxnSpPr>
        <p:spPr>
          <a:xfrm flipV="1">
            <a:off x="5913307" y="3702826"/>
            <a:ext cx="456841" cy="974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B1F755E-DC92-45FA-B481-7F180FFB82B4}"/>
              </a:ext>
            </a:extLst>
          </p:cNvPr>
          <p:cNvCxnSpPr>
            <a:cxnSpLocks/>
            <a:stCxn id="17" idx="6"/>
            <a:endCxn id="14" idx="2"/>
          </p:cNvCxnSpPr>
          <p:nvPr/>
        </p:nvCxnSpPr>
        <p:spPr>
          <a:xfrm>
            <a:off x="5913307" y="4677538"/>
            <a:ext cx="456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AC10070-0BFD-4B56-891D-03D39E70C01A}"/>
              </a:ext>
            </a:extLst>
          </p:cNvPr>
          <p:cNvCxnSpPr>
            <a:cxnSpLocks/>
            <a:stCxn id="14" idx="6"/>
            <a:endCxn id="67" idx="2"/>
          </p:cNvCxnSpPr>
          <p:nvPr/>
        </p:nvCxnSpPr>
        <p:spPr>
          <a:xfrm flipV="1">
            <a:off x="7090148" y="3702826"/>
            <a:ext cx="514738" cy="974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11C15C6-02EF-47C4-ABFC-4F94008C5697}"/>
              </a:ext>
            </a:extLst>
          </p:cNvPr>
          <p:cNvCxnSpPr>
            <a:cxnSpLocks/>
            <a:stCxn id="13" idx="6"/>
            <a:endCxn id="67" idx="2"/>
          </p:cNvCxnSpPr>
          <p:nvPr/>
        </p:nvCxnSpPr>
        <p:spPr>
          <a:xfrm>
            <a:off x="7090148" y="3702826"/>
            <a:ext cx="514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218EA24-0A7B-456F-9C3B-B989AD62EAFB}"/>
              </a:ext>
            </a:extLst>
          </p:cNvPr>
          <p:cNvCxnSpPr>
            <a:cxnSpLocks/>
            <a:stCxn id="66" idx="6"/>
            <a:endCxn id="67" idx="2"/>
          </p:cNvCxnSpPr>
          <p:nvPr/>
        </p:nvCxnSpPr>
        <p:spPr>
          <a:xfrm>
            <a:off x="7090148" y="2728115"/>
            <a:ext cx="514738" cy="974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3F8D333-F854-4908-9742-0E24847379A8}"/>
              </a:ext>
            </a:extLst>
          </p:cNvPr>
          <p:cNvSpPr/>
          <p:nvPr/>
        </p:nvSpPr>
        <p:spPr>
          <a:xfrm>
            <a:off x="6266496" y="4984473"/>
            <a:ext cx="11993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4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Hidden[1, 2] 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72DCF72-D6EE-4751-8C9D-95441E43DB03}"/>
              </a:ext>
            </a:extLst>
          </p:cNvPr>
          <p:cNvSpPr/>
          <p:nvPr/>
        </p:nvSpPr>
        <p:spPr>
          <a:xfrm>
            <a:off x="4997770" y="4984473"/>
            <a:ext cx="12490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4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[0, 2] 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309CA01-6E40-4753-91FC-74252C7E757E}"/>
              </a:ext>
            </a:extLst>
          </p:cNvPr>
          <p:cNvSpPr/>
          <p:nvPr/>
        </p:nvSpPr>
        <p:spPr>
          <a:xfrm>
            <a:off x="4997770" y="4027959"/>
            <a:ext cx="12490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4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[0, 1] 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4E17407-3676-432E-A107-EEC72B3E5FB1}"/>
              </a:ext>
            </a:extLst>
          </p:cNvPr>
          <p:cNvSpPr/>
          <p:nvPr/>
        </p:nvSpPr>
        <p:spPr>
          <a:xfrm>
            <a:off x="6266496" y="4027959"/>
            <a:ext cx="11993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4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Hidden[1, 2] 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FEE5EAC-33AB-474F-AF94-D7ED99817D70}"/>
              </a:ext>
            </a:extLst>
          </p:cNvPr>
          <p:cNvSpPr/>
          <p:nvPr/>
        </p:nvSpPr>
        <p:spPr>
          <a:xfrm>
            <a:off x="6266496" y="3065160"/>
            <a:ext cx="11993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4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Hidden[1, 2] 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01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b="1" dirty="0"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  <a:endParaRPr lang="ko-KR" alt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1509487"/>
            <a:ext cx="10515600" cy="78166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LSTM: Single hidden layers</a:t>
            </a:r>
          </a:p>
          <a:p>
            <a:pPr marL="0" indent="0"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719856" y="438848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3719856" y="3428021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7235565" y="2467562"/>
            <a:ext cx="720000" cy="72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A8F1C3-77B4-4C9C-B9F7-68912D0BF185}"/>
              </a:ext>
            </a:extLst>
          </p:cNvPr>
          <p:cNvSpPr/>
          <p:nvPr/>
        </p:nvSpPr>
        <p:spPr>
          <a:xfrm>
            <a:off x="4891759" y="3429000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050BBC9-8578-4F8F-9316-981BE16872F9}"/>
              </a:ext>
            </a:extLst>
          </p:cNvPr>
          <p:cNvSpPr/>
          <p:nvPr/>
        </p:nvSpPr>
        <p:spPr>
          <a:xfrm>
            <a:off x="6063662" y="3428021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554B600-CF59-4C18-AC30-12612F69D854}"/>
              </a:ext>
            </a:extLst>
          </p:cNvPr>
          <p:cNvSpPr/>
          <p:nvPr/>
        </p:nvSpPr>
        <p:spPr>
          <a:xfrm>
            <a:off x="7235565" y="3428021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4B60786-88C4-4D5A-B964-C603098BA48D}"/>
              </a:ext>
            </a:extLst>
          </p:cNvPr>
          <p:cNvSpPr/>
          <p:nvPr/>
        </p:nvSpPr>
        <p:spPr>
          <a:xfrm>
            <a:off x="4891759" y="438848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DE874FD-BC85-4E8D-A6EB-A5671879E286}"/>
              </a:ext>
            </a:extLst>
          </p:cNvPr>
          <p:cNvSpPr/>
          <p:nvPr/>
        </p:nvSpPr>
        <p:spPr>
          <a:xfrm>
            <a:off x="6063662" y="438848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80224F2-9537-4664-B20F-F3601714A388}"/>
              </a:ext>
            </a:extLst>
          </p:cNvPr>
          <p:cNvSpPr/>
          <p:nvPr/>
        </p:nvSpPr>
        <p:spPr>
          <a:xfrm>
            <a:off x="7235565" y="438848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B0874E-E3F5-471F-9AA4-462CEB52ECEC}"/>
              </a:ext>
            </a:extLst>
          </p:cNvPr>
          <p:cNvSpPr/>
          <p:nvPr/>
        </p:nvSpPr>
        <p:spPr>
          <a:xfrm>
            <a:off x="3623463" y="5286064"/>
            <a:ext cx="12682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ko-KR" sz="1400" kern="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kumimoji="0" lang="en-US" altLang="ko-KR" sz="1000" kern="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t-3</a:t>
            </a:r>
            <a:r>
              <a:rPr kumimoji="0" lang="en-US" altLang="ko-KR" sz="1400" kern="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[0]</a:t>
            </a:r>
            <a:endParaRPr lang="ko-KR" altLang="en-US" sz="1400" dirty="0">
              <a:solidFill>
                <a:srgbClr val="0066FF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0F933D7-982F-4CB9-9DF8-7AE47805F0D5}"/>
              </a:ext>
            </a:extLst>
          </p:cNvPr>
          <p:cNvSpPr/>
          <p:nvPr/>
        </p:nvSpPr>
        <p:spPr>
          <a:xfrm>
            <a:off x="4795366" y="5284895"/>
            <a:ext cx="12682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ko-KR" sz="1400" kern="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kumimoji="0" lang="en-US" altLang="ko-KR" sz="1000" kern="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t-2</a:t>
            </a:r>
            <a:r>
              <a:rPr kumimoji="0" lang="en-US" altLang="ko-KR" sz="800" kern="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1400" kern="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  <a:endParaRPr lang="ko-KR" altLang="en-US" sz="1400" dirty="0">
              <a:solidFill>
                <a:srgbClr val="0066FF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CA58BE-5302-4961-AED6-A15DE67150B6}"/>
              </a:ext>
            </a:extLst>
          </p:cNvPr>
          <p:cNvSpPr/>
          <p:nvPr/>
        </p:nvSpPr>
        <p:spPr>
          <a:xfrm>
            <a:off x="5955955" y="5284895"/>
            <a:ext cx="12682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ko-KR" sz="1400" kern="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kumimoji="0" lang="en-US" altLang="ko-KR" sz="1000" kern="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t-1</a:t>
            </a:r>
            <a:r>
              <a:rPr kumimoji="0" lang="en-US" altLang="ko-KR" sz="1400" kern="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[0]</a:t>
            </a:r>
            <a:endParaRPr lang="ko-KR" altLang="en-US" sz="1400" dirty="0">
              <a:solidFill>
                <a:srgbClr val="0066FF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40C75B-07D3-4542-B554-C4A9D7541A04}"/>
              </a:ext>
            </a:extLst>
          </p:cNvPr>
          <p:cNvSpPr/>
          <p:nvPr/>
        </p:nvSpPr>
        <p:spPr>
          <a:xfrm>
            <a:off x="7091076" y="5284894"/>
            <a:ext cx="12682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ko-KR" sz="1400" kern="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kumimoji="0" lang="en-US" altLang="ko-KR" sz="1000" kern="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0" lang="en-US" altLang="ko-KR" sz="1400" kern="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[0]</a:t>
            </a:r>
            <a:endParaRPr lang="ko-KR" altLang="en-US" sz="1400" dirty="0">
              <a:solidFill>
                <a:srgbClr val="0066FF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3E6F9B1-C19F-4DB9-A047-FD1739D84272}"/>
              </a:ext>
            </a:extLst>
          </p:cNvPr>
          <p:cNvCxnSpPr>
            <a:cxnSpLocks/>
            <a:stCxn id="53" idx="0"/>
            <a:endCxn id="66" idx="4"/>
          </p:cNvCxnSpPr>
          <p:nvPr/>
        </p:nvCxnSpPr>
        <p:spPr>
          <a:xfrm flipV="1">
            <a:off x="4079856" y="4148021"/>
            <a:ext cx="0" cy="240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84B4292-51EE-4029-AAA1-A85CE05D6B3D}"/>
              </a:ext>
            </a:extLst>
          </p:cNvPr>
          <p:cNvCxnSpPr>
            <a:cxnSpLocks/>
            <a:stCxn id="15" idx="0"/>
            <a:endCxn id="12" idx="4"/>
          </p:cNvCxnSpPr>
          <p:nvPr/>
        </p:nvCxnSpPr>
        <p:spPr>
          <a:xfrm flipV="1">
            <a:off x="5251759" y="4149000"/>
            <a:ext cx="0" cy="23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14C64BA-C9A1-499A-B891-E7DC7ABDF7EF}"/>
              </a:ext>
            </a:extLst>
          </p:cNvPr>
          <p:cNvCxnSpPr>
            <a:cxnSpLocks/>
            <a:stCxn id="16" idx="0"/>
            <a:endCxn id="13" idx="4"/>
          </p:cNvCxnSpPr>
          <p:nvPr/>
        </p:nvCxnSpPr>
        <p:spPr>
          <a:xfrm flipV="1">
            <a:off x="6423662" y="4148021"/>
            <a:ext cx="0" cy="240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5879E9B-2629-4C4F-9FF9-07A66524F934}"/>
              </a:ext>
            </a:extLst>
          </p:cNvPr>
          <p:cNvCxnSpPr>
            <a:cxnSpLocks/>
            <a:stCxn id="17" idx="0"/>
            <a:endCxn id="14" idx="4"/>
          </p:cNvCxnSpPr>
          <p:nvPr/>
        </p:nvCxnSpPr>
        <p:spPr>
          <a:xfrm flipV="1">
            <a:off x="7595565" y="4148021"/>
            <a:ext cx="0" cy="240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DC2CA83-87B2-4475-8C21-1240B3F62D39}"/>
              </a:ext>
            </a:extLst>
          </p:cNvPr>
          <p:cNvCxnSpPr>
            <a:cxnSpLocks/>
            <a:stCxn id="66" idx="6"/>
            <a:endCxn id="12" idx="2"/>
          </p:cNvCxnSpPr>
          <p:nvPr/>
        </p:nvCxnSpPr>
        <p:spPr>
          <a:xfrm>
            <a:off x="4439856" y="3788021"/>
            <a:ext cx="451903" cy="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85D3C15-C8F1-4D40-9CBB-16A79F8A2F7B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5611759" y="3788021"/>
            <a:ext cx="451903" cy="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73A4FD0-32C1-41C6-B6F7-4F30C2ACCDBB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6783662" y="3788021"/>
            <a:ext cx="451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033F7EC-DAE2-4098-82FA-4521BE95028E}"/>
              </a:ext>
            </a:extLst>
          </p:cNvPr>
          <p:cNvCxnSpPr>
            <a:cxnSpLocks/>
            <a:stCxn id="14" idx="0"/>
            <a:endCxn id="67" idx="4"/>
          </p:cNvCxnSpPr>
          <p:nvPr/>
        </p:nvCxnSpPr>
        <p:spPr>
          <a:xfrm flipV="1">
            <a:off x="7595565" y="3187562"/>
            <a:ext cx="0" cy="240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6E71E71-8422-4BCB-8C80-4285FAB2C538}"/>
              </a:ext>
            </a:extLst>
          </p:cNvPr>
          <p:cNvSpPr/>
          <p:nvPr/>
        </p:nvSpPr>
        <p:spPr>
          <a:xfrm>
            <a:off x="7100821" y="2071577"/>
            <a:ext cx="1069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4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kumimoji="0" lang="en-US" altLang="ko-KR" sz="10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0" lang="en-US" altLang="ko-KR" sz="14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altLang="ko-KR" sz="14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en-US" altLang="ko-KR" sz="14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CDC59E2-3664-47EF-BAC9-06736E258673}"/>
              </a:ext>
            </a:extLst>
          </p:cNvPr>
          <p:cNvSpPr/>
          <p:nvPr/>
        </p:nvSpPr>
        <p:spPr>
          <a:xfrm>
            <a:off x="3546306" y="4120852"/>
            <a:ext cx="12490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4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[0, 0] 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6CA05EF-5303-4EC6-99FD-5653AB64AFCE}"/>
              </a:ext>
            </a:extLst>
          </p:cNvPr>
          <p:cNvSpPr/>
          <p:nvPr/>
        </p:nvSpPr>
        <p:spPr>
          <a:xfrm>
            <a:off x="4708993" y="4120852"/>
            <a:ext cx="12490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4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[0, 1] 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18CA18-A5F5-4AE6-A4B7-FFB4D84FD3D6}"/>
              </a:ext>
            </a:extLst>
          </p:cNvPr>
          <p:cNvSpPr/>
          <p:nvPr/>
        </p:nvSpPr>
        <p:spPr>
          <a:xfrm>
            <a:off x="5871680" y="4120852"/>
            <a:ext cx="12490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4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[0, 2] 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0EBDDE5-447D-47E0-914D-46B67BDD5903}"/>
              </a:ext>
            </a:extLst>
          </p:cNvPr>
          <p:cNvSpPr/>
          <p:nvPr/>
        </p:nvSpPr>
        <p:spPr>
          <a:xfrm>
            <a:off x="7034368" y="4120852"/>
            <a:ext cx="12490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4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[0, 3] 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375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b="1" dirty="0"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  <a:endParaRPr lang="ko-KR" alt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1509487"/>
            <a:ext cx="10515600" cy="78166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LSTM: Two hidden layers</a:t>
            </a:r>
          </a:p>
          <a:p>
            <a:pPr marL="0" indent="0"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835471" y="4850934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3835471" y="2934036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7351180" y="1973577"/>
            <a:ext cx="720000" cy="72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A8F1C3-77B4-4C9C-B9F7-68912D0BF185}"/>
              </a:ext>
            </a:extLst>
          </p:cNvPr>
          <p:cNvSpPr/>
          <p:nvPr/>
        </p:nvSpPr>
        <p:spPr>
          <a:xfrm>
            <a:off x="5007374" y="2935015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050BBC9-8578-4F8F-9316-981BE16872F9}"/>
              </a:ext>
            </a:extLst>
          </p:cNvPr>
          <p:cNvSpPr/>
          <p:nvPr/>
        </p:nvSpPr>
        <p:spPr>
          <a:xfrm>
            <a:off x="6179277" y="2934036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554B600-CF59-4C18-AC30-12612F69D854}"/>
              </a:ext>
            </a:extLst>
          </p:cNvPr>
          <p:cNvSpPr/>
          <p:nvPr/>
        </p:nvSpPr>
        <p:spPr>
          <a:xfrm>
            <a:off x="7351180" y="2934036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4B60786-88C4-4D5A-B964-C603098BA48D}"/>
              </a:ext>
            </a:extLst>
          </p:cNvPr>
          <p:cNvSpPr/>
          <p:nvPr/>
        </p:nvSpPr>
        <p:spPr>
          <a:xfrm>
            <a:off x="5007374" y="4850934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DE874FD-BC85-4E8D-A6EB-A5671879E286}"/>
              </a:ext>
            </a:extLst>
          </p:cNvPr>
          <p:cNvSpPr/>
          <p:nvPr/>
        </p:nvSpPr>
        <p:spPr>
          <a:xfrm>
            <a:off x="6179277" y="4850934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80224F2-9537-4664-B20F-F3601714A388}"/>
              </a:ext>
            </a:extLst>
          </p:cNvPr>
          <p:cNvSpPr/>
          <p:nvPr/>
        </p:nvSpPr>
        <p:spPr>
          <a:xfrm>
            <a:off x="7351180" y="4850934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B0874E-E3F5-471F-9AA4-462CEB52ECEC}"/>
              </a:ext>
            </a:extLst>
          </p:cNvPr>
          <p:cNvSpPr/>
          <p:nvPr/>
        </p:nvSpPr>
        <p:spPr>
          <a:xfrm>
            <a:off x="3739078" y="5748518"/>
            <a:ext cx="12682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ko-KR" sz="1400" kern="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kumimoji="0" lang="en-US" altLang="ko-KR" sz="1000" kern="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t-3</a:t>
            </a:r>
            <a:r>
              <a:rPr kumimoji="0" lang="en-US" altLang="ko-KR" sz="1400" kern="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[0]</a:t>
            </a:r>
            <a:endParaRPr lang="ko-KR" altLang="en-US" sz="1400" dirty="0">
              <a:solidFill>
                <a:srgbClr val="0066FF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0F933D7-982F-4CB9-9DF8-7AE47805F0D5}"/>
              </a:ext>
            </a:extLst>
          </p:cNvPr>
          <p:cNvSpPr/>
          <p:nvPr/>
        </p:nvSpPr>
        <p:spPr>
          <a:xfrm>
            <a:off x="4910981" y="5747349"/>
            <a:ext cx="12682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ko-KR" sz="1400" kern="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kumimoji="0" lang="en-US" altLang="ko-KR" sz="1000" kern="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t-2</a:t>
            </a:r>
            <a:r>
              <a:rPr kumimoji="0" lang="en-US" altLang="ko-KR" sz="800" kern="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1400" kern="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  <a:endParaRPr lang="ko-KR" altLang="en-US" sz="1400" dirty="0">
              <a:solidFill>
                <a:srgbClr val="0066FF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CA58BE-5302-4961-AED6-A15DE67150B6}"/>
              </a:ext>
            </a:extLst>
          </p:cNvPr>
          <p:cNvSpPr/>
          <p:nvPr/>
        </p:nvSpPr>
        <p:spPr>
          <a:xfrm>
            <a:off x="6071570" y="5747349"/>
            <a:ext cx="12682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ko-KR" sz="1400" kern="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kumimoji="0" lang="en-US" altLang="ko-KR" sz="1000" kern="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t-1</a:t>
            </a:r>
            <a:r>
              <a:rPr kumimoji="0" lang="en-US" altLang="ko-KR" sz="1400" kern="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[0]</a:t>
            </a:r>
            <a:endParaRPr lang="ko-KR" altLang="en-US" sz="1400" dirty="0">
              <a:solidFill>
                <a:srgbClr val="0066FF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40C75B-07D3-4542-B554-C4A9D7541A04}"/>
              </a:ext>
            </a:extLst>
          </p:cNvPr>
          <p:cNvSpPr/>
          <p:nvPr/>
        </p:nvSpPr>
        <p:spPr>
          <a:xfrm>
            <a:off x="7206691" y="5747348"/>
            <a:ext cx="12682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ko-KR" sz="1400" kern="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kumimoji="0" lang="en-US" altLang="ko-KR" sz="1000" kern="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0" lang="en-US" altLang="ko-KR" sz="1400" kern="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[0]</a:t>
            </a:r>
            <a:endParaRPr lang="ko-KR" altLang="en-US" sz="1400" dirty="0">
              <a:solidFill>
                <a:srgbClr val="0066FF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3E6F9B1-C19F-4DB9-A047-FD1739D84272}"/>
              </a:ext>
            </a:extLst>
          </p:cNvPr>
          <p:cNvCxnSpPr>
            <a:cxnSpLocks/>
            <a:stCxn id="53" idx="0"/>
            <a:endCxn id="27" idx="4"/>
          </p:cNvCxnSpPr>
          <p:nvPr/>
        </p:nvCxnSpPr>
        <p:spPr>
          <a:xfrm flipV="1">
            <a:off x="4195471" y="4618837"/>
            <a:ext cx="0" cy="23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84B4292-51EE-4029-AAA1-A85CE05D6B3D}"/>
              </a:ext>
            </a:extLst>
          </p:cNvPr>
          <p:cNvCxnSpPr>
            <a:cxnSpLocks/>
            <a:stCxn id="15" idx="0"/>
            <a:endCxn id="29" idx="4"/>
          </p:cNvCxnSpPr>
          <p:nvPr/>
        </p:nvCxnSpPr>
        <p:spPr>
          <a:xfrm flipV="1">
            <a:off x="5367374" y="4619816"/>
            <a:ext cx="0" cy="231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14C64BA-C9A1-499A-B891-E7DC7ABDF7EF}"/>
              </a:ext>
            </a:extLst>
          </p:cNvPr>
          <p:cNvCxnSpPr>
            <a:cxnSpLocks/>
            <a:stCxn id="16" idx="0"/>
            <a:endCxn id="30" idx="4"/>
          </p:cNvCxnSpPr>
          <p:nvPr/>
        </p:nvCxnSpPr>
        <p:spPr>
          <a:xfrm flipV="1">
            <a:off x="6539277" y="4618837"/>
            <a:ext cx="0" cy="23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5879E9B-2629-4C4F-9FF9-07A66524F934}"/>
              </a:ext>
            </a:extLst>
          </p:cNvPr>
          <p:cNvCxnSpPr>
            <a:cxnSpLocks/>
            <a:stCxn id="17" idx="0"/>
            <a:endCxn id="32" idx="4"/>
          </p:cNvCxnSpPr>
          <p:nvPr/>
        </p:nvCxnSpPr>
        <p:spPr>
          <a:xfrm flipV="1">
            <a:off x="7711180" y="4618837"/>
            <a:ext cx="0" cy="23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DC2CA83-87B2-4475-8C21-1240B3F62D39}"/>
              </a:ext>
            </a:extLst>
          </p:cNvPr>
          <p:cNvCxnSpPr>
            <a:cxnSpLocks/>
            <a:stCxn id="66" idx="6"/>
            <a:endCxn id="12" idx="2"/>
          </p:cNvCxnSpPr>
          <p:nvPr/>
        </p:nvCxnSpPr>
        <p:spPr>
          <a:xfrm>
            <a:off x="4555471" y="3294036"/>
            <a:ext cx="451903" cy="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85D3C15-C8F1-4D40-9CBB-16A79F8A2F7B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5727374" y="3294036"/>
            <a:ext cx="451903" cy="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73A4FD0-32C1-41C6-B6F7-4F30C2ACCDBB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6899277" y="3294036"/>
            <a:ext cx="451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033F7EC-DAE2-4098-82FA-4521BE95028E}"/>
              </a:ext>
            </a:extLst>
          </p:cNvPr>
          <p:cNvCxnSpPr>
            <a:cxnSpLocks/>
            <a:stCxn id="14" idx="0"/>
            <a:endCxn id="67" idx="4"/>
          </p:cNvCxnSpPr>
          <p:nvPr/>
        </p:nvCxnSpPr>
        <p:spPr>
          <a:xfrm flipV="1">
            <a:off x="7711180" y="2693577"/>
            <a:ext cx="0" cy="240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6E71E71-8422-4BCB-8C80-4285FAB2C538}"/>
              </a:ext>
            </a:extLst>
          </p:cNvPr>
          <p:cNvSpPr/>
          <p:nvPr/>
        </p:nvSpPr>
        <p:spPr>
          <a:xfrm>
            <a:off x="7216436" y="1577592"/>
            <a:ext cx="1069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4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kumimoji="0" lang="en-US" altLang="ko-KR" sz="10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0" lang="en-US" altLang="ko-KR" sz="14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altLang="ko-KR" sz="14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en-US" altLang="ko-KR" sz="14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28730A6-4AA2-49C5-B927-A5ABE4E37B6D}"/>
              </a:ext>
            </a:extLst>
          </p:cNvPr>
          <p:cNvSpPr/>
          <p:nvPr/>
        </p:nvSpPr>
        <p:spPr>
          <a:xfrm>
            <a:off x="3835471" y="3898837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25CDFAC-57AC-4B3F-B9AB-85FE99995633}"/>
              </a:ext>
            </a:extLst>
          </p:cNvPr>
          <p:cNvSpPr/>
          <p:nvPr/>
        </p:nvSpPr>
        <p:spPr>
          <a:xfrm>
            <a:off x="5007374" y="3899816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3B7E032-37D7-43EA-8B90-C0BF8B751BE8}"/>
              </a:ext>
            </a:extLst>
          </p:cNvPr>
          <p:cNvSpPr/>
          <p:nvPr/>
        </p:nvSpPr>
        <p:spPr>
          <a:xfrm>
            <a:off x="6179277" y="3898837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E47703F-A964-4F18-918F-E69ACB28D887}"/>
              </a:ext>
            </a:extLst>
          </p:cNvPr>
          <p:cNvSpPr/>
          <p:nvPr/>
        </p:nvSpPr>
        <p:spPr>
          <a:xfrm>
            <a:off x="7351180" y="3898837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C60683C-7F98-4510-801C-C64F8DDCEFB7}"/>
              </a:ext>
            </a:extLst>
          </p:cNvPr>
          <p:cNvCxnSpPr>
            <a:cxnSpLocks/>
            <a:stCxn id="32" idx="0"/>
            <a:endCxn id="14" idx="4"/>
          </p:cNvCxnSpPr>
          <p:nvPr/>
        </p:nvCxnSpPr>
        <p:spPr>
          <a:xfrm flipV="1">
            <a:off x="7711180" y="3654036"/>
            <a:ext cx="0" cy="24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AAD2CC1-4B5B-4376-9961-D6D56B0496ED}"/>
              </a:ext>
            </a:extLst>
          </p:cNvPr>
          <p:cNvCxnSpPr>
            <a:cxnSpLocks/>
            <a:stCxn id="30" idx="0"/>
            <a:endCxn id="13" idx="4"/>
          </p:cNvCxnSpPr>
          <p:nvPr/>
        </p:nvCxnSpPr>
        <p:spPr>
          <a:xfrm flipV="1">
            <a:off x="6539277" y="3654036"/>
            <a:ext cx="0" cy="24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6FF39D0-F836-4E5C-B215-B481B3ACACAA}"/>
              </a:ext>
            </a:extLst>
          </p:cNvPr>
          <p:cNvCxnSpPr>
            <a:cxnSpLocks/>
            <a:stCxn id="29" idx="0"/>
            <a:endCxn id="12" idx="4"/>
          </p:cNvCxnSpPr>
          <p:nvPr/>
        </p:nvCxnSpPr>
        <p:spPr>
          <a:xfrm flipV="1">
            <a:off x="5367374" y="3655015"/>
            <a:ext cx="0" cy="24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A365F72-1743-4A53-AE9D-5B25C9A22723}"/>
              </a:ext>
            </a:extLst>
          </p:cNvPr>
          <p:cNvCxnSpPr>
            <a:cxnSpLocks/>
            <a:stCxn id="27" idx="0"/>
            <a:endCxn id="66" idx="4"/>
          </p:cNvCxnSpPr>
          <p:nvPr/>
        </p:nvCxnSpPr>
        <p:spPr>
          <a:xfrm flipV="1">
            <a:off x="4195471" y="3654036"/>
            <a:ext cx="0" cy="24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553C6AF-C5C2-4401-A2B0-E588FF388AC4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>
            <a:off x="4555471" y="4258837"/>
            <a:ext cx="451903" cy="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5AD3D6A-E365-46EE-8ACA-008A1CD7B319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5727374" y="4258837"/>
            <a:ext cx="451903" cy="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2CD643D-835D-438E-9980-4BD9ED72E082}"/>
              </a:ext>
            </a:extLst>
          </p:cNvPr>
          <p:cNvCxnSpPr>
            <a:cxnSpLocks/>
            <a:stCxn id="30" idx="6"/>
            <a:endCxn id="32" idx="2"/>
          </p:cNvCxnSpPr>
          <p:nvPr/>
        </p:nvCxnSpPr>
        <p:spPr>
          <a:xfrm>
            <a:off x="6899277" y="4258837"/>
            <a:ext cx="451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92EB484-BF14-4866-941D-587CBBC17CA6}"/>
              </a:ext>
            </a:extLst>
          </p:cNvPr>
          <p:cNvSpPr/>
          <p:nvPr/>
        </p:nvSpPr>
        <p:spPr>
          <a:xfrm>
            <a:off x="3598588" y="3648169"/>
            <a:ext cx="12490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4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[1, 0] 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08BC95E-0003-44B4-B29A-B4BC5015F28B}"/>
              </a:ext>
            </a:extLst>
          </p:cNvPr>
          <p:cNvSpPr/>
          <p:nvPr/>
        </p:nvSpPr>
        <p:spPr>
          <a:xfrm>
            <a:off x="4761275" y="3648169"/>
            <a:ext cx="12490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4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[1, 1] 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22D25C6-4E93-40AE-8063-8CC86AFE6218}"/>
              </a:ext>
            </a:extLst>
          </p:cNvPr>
          <p:cNvSpPr/>
          <p:nvPr/>
        </p:nvSpPr>
        <p:spPr>
          <a:xfrm>
            <a:off x="5923962" y="3648169"/>
            <a:ext cx="12490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4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[1, 2] 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45FFB3-5102-4BB7-A08C-10312753AABA}"/>
              </a:ext>
            </a:extLst>
          </p:cNvPr>
          <p:cNvSpPr/>
          <p:nvPr/>
        </p:nvSpPr>
        <p:spPr>
          <a:xfrm>
            <a:off x="7086650" y="3648169"/>
            <a:ext cx="12490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4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[1, 3] 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311EAC0-3021-4811-8669-0B16E8C59015}"/>
              </a:ext>
            </a:extLst>
          </p:cNvPr>
          <p:cNvSpPr/>
          <p:nvPr/>
        </p:nvSpPr>
        <p:spPr>
          <a:xfrm>
            <a:off x="3598588" y="4580508"/>
            <a:ext cx="12490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4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[0, 0] 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765046F-B6BA-403E-9BD2-DAEE53B250DD}"/>
              </a:ext>
            </a:extLst>
          </p:cNvPr>
          <p:cNvSpPr/>
          <p:nvPr/>
        </p:nvSpPr>
        <p:spPr>
          <a:xfrm>
            <a:off x="4761275" y="4580508"/>
            <a:ext cx="12490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4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[0, 1] 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5D9B315-B4C6-47A5-BB59-211B66AE7F19}"/>
              </a:ext>
            </a:extLst>
          </p:cNvPr>
          <p:cNvSpPr/>
          <p:nvPr/>
        </p:nvSpPr>
        <p:spPr>
          <a:xfrm>
            <a:off x="5923962" y="4580508"/>
            <a:ext cx="12490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4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[0, 2] 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2FB3734-E181-4276-9408-C31E7FFEF993}"/>
              </a:ext>
            </a:extLst>
          </p:cNvPr>
          <p:cNvSpPr/>
          <p:nvPr/>
        </p:nvSpPr>
        <p:spPr>
          <a:xfrm>
            <a:off x="7086650" y="4580508"/>
            <a:ext cx="12490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4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[0, 3] 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339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b="1" dirty="0"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  <a:endParaRPr lang="ko-KR" alt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1509487"/>
            <a:ext cx="10515600" cy="78166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LSTM: Single layer, bidirectional</a:t>
            </a:r>
          </a:p>
          <a:p>
            <a:pPr marL="0" indent="0"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719856" y="438848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3719856" y="3428021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7235565" y="1921806"/>
            <a:ext cx="720000" cy="72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A8F1C3-77B4-4C9C-B9F7-68912D0BF185}"/>
              </a:ext>
            </a:extLst>
          </p:cNvPr>
          <p:cNvSpPr/>
          <p:nvPr/>
        </p:nvSpPr>
        <p:spPr>
          <a:xfrm>
            <a:off x="4891759" y="3429000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050BBC9-8578-4F8F-9316-981BE16872F9}"/>
              </a:ext>
            </a:extLst>
          </p:cNvPr>
          <p:cNvSpPr/>
          <p:nvPr/>
        </p:nvSpPr>
        <p:spPr>
          <a:xfrm>
            <a:off x="6063662" y="3428021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554B600-CF59-4C18-AC30-12612F69D854}"/>
              </a:ext>
            </a:extLst>
          </p:cNvPr>
          <p:cNvSpPr/>
          <p:nvPr/>
        </p:nvSpPr>
        <p:spPr>
          <a:xfrm>
            <a:off x="7235565" y="3428021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4B60786-88C4-4D5A-B964-C603098BA48D}"/>
              </a:ext>
            </a:extLst>
          </p:cNvPr>
          <p:cNvSpPr/>
          <p:nvPr/>
        </p:nvSpPr>
        <p:spPr>
          <a:xfrm>
            <a:off x="4891759" y="438848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DE874FD-BC85-4E8D-A6EB-A5671879E286}"/>
              </a:ext>
            </a:extLst>
          </p:cNvPr>
          <p:cNvSpPr/>
          <p:nvPr/>
        </p:nvSpPr>
        <p:spPr>
          <a:xfrm>
            <a:off x="6063662" y="438848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80224F2-9537-4664-B20F-F3601714A388}"/>
              </a:ext>
            </a:extLst>
          </p:cNvPr>
          <p:cNvSpPr/>
          <p:nvPr/>
        </p:nvSpPr>
        <p:spPr>
          <a:xfrm>
            <a:off x="7235565" y="438848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B0874E-E3F5-471F-9AA4-462CEB52ECEC}"/>
              </a:ext>
            </a:extLst>
          </p:cNvPr>
          <p:cNvSpPr/>
          <p:nvPr/>
        </p:nvSpPr>
        <p:spPr>
          <a:xfrm>
            <a:off x="3623463" y="5286064"/>
            <a:ext cx="12682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ko-KR" sz="1400" kern="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kumimoji="0" lang="en-US" altLang="ko-KR" sz="1000" kern="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t-3</a:t>
            </a:r>
            <a:r>
              <a:rPr kumimoji="0" lang="en-US" altLang="ko-KR" sz="1400" kern="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[0]</a:t>
            </a:r>
            <a:endParaRPr lang="ko-KR" altLang="en-US" sz="1400" dirty="0">
              <a:solidFill>
                <a:srgbClr val="0066FF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0F933D7-982F-4CB9-9DF8-7AE47805F0D5}"/>
              </a:ext>
            </a:extLst>
          </p:cNvPr>
          <p:cNvSpPr/>
          <p:nvPr/>
        </p:nvSpPr>
        <p:spPr>
          <a:xfrm>
            <a:off x="4795366" y="5284895"/>
            <a:ext cx="12682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ko-KR" sz="1400" kern="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kumimoji="0" lang="en-US" altLang="ko-KR" sz="1000" kern="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t-2</a:t>
            </a:r>
            <a:r>
              <a:rPr kumimoji="0" lang="en-US" altLang="ko-KR" sz="800" kern="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1400" kern="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  <a:endParaRPr lang="ko-KR" altLang="en-US" sz="1400" dirty="0">
              <a:solidFill>
                <a:srgbClr val="0066FF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CA58BE-5302-4961-AED6-A15DE67150B6}"/>
              </a:ext>
            </a:extLst>
          </p:cNvPr>
          <p:cNvSpPr/>
          <p:nvPr/>
        </p:nvSpPr>
        <p:spPr>
          <a:xfrm>
            <a:off x="5955955" y="5284895"/>
            <a:ext cx="12682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ko-KR" sz="1400" kern="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kumimoji="0" lang="en-US" altLang="ko-KR" sz="1000" kern="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t-1</a:t>
            </a:r>
            <a:r>
              <a:rPr kumimoji="0" lang="en-US" altLang="ko-KR" sz="1400" kern="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[0]</a:t>
            </a:r>
            <a:endParaRPr lang="ko-KR" altLang="en-US" sz="1400" dirty="0">
              <a:solidFill>
                <a:srgbClr val="0066FF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40C75B-07D3-4542-B554-C4A9D7541A04}"/>
              </a:ext>
            </a:extLst>
          </p:cNvPr>
          <p:cNvSpPr/>
          <p:nvPr/>
        </p:nvSpPr>
        <p:spPr>
          <a:xfrm>
            <a:off x="7091076" y="5284894"/>
            <a:ext cx="12682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ko-KR" sz="1400" kern="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kumimoji="0" lang="en-US" altLang="ko-KR" sz="1000" kern="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0" lang="en-US" altLang="ko-KR" sz="1400" kern="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[0]</a:t>
            </a:r>
            <a:endParaRPr lang="ko-KR" altLang="en-US" sz="1400" dirty="0">
              <a:solidFill>
                <a:srgbClr val="0066FF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3E6F9B1-C19F-4DB9-A047-FD1739D84272}"/>
              </a:ext>
            </a:extLst>
          </p:cNvPr>
          <p:cNvCxnSpPr>
            <a:cxnSpLocks/>
            <a:stCxn id="53" idx="0"/>
            <a:endCxn id="66" idx="4"/>
          </p:cNvCxnSpPr>
          <p:nvPr/>
        </p:nvCxnSpPr>
        <p:spPr>
          <a:xfrm flipH="1" flipV="1">
            <a:off x="3899856" y="3788021"/>
            <a:ext cx="180000" cy="600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84B4292-51EE-4029-AAA1-A85CE05D6B3D}"/>
              </a:ext>
            </a:extLst>
          </p:cNvPr>
          <p:cNvCxnSpPr>
            <a:cxnSpLocks/>
            <a:stCxn id="15" idx="0"/>
            <a:endCxn id="12" idx="4"/>
          </p:cNvCxnSpPr>
          <p:nvPr/>
        </p:nvCxnSpPr>
        <p:spPr>
          <a:xfrm flipH="1" flipV="1">
            <a:off x="5071759" y="3789000"/>
            <a:ext cx="180000" cy="59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14C64BA-C9A1-499A-B891-E7DC7ABDF7EF}"/>
              </a:ext>
            </a:extLst>
          </p:cNvPr>
          <p:cNvCxnSpPr>
            <a:cxnSpLocks/>
            <a:stCxn id="16" idx="0"/>
            <a:endCxn id="13" idx="4"/>
          </p:cNvCxnSpPr>
          <p:nvPr/>
        </p:nvCxnSpPr>
        <p:spPr>
          <a:xfrm flipH="1" flipV="1">
            <a:off x="6243662" y="3788021"/>
            <a:ext cx="180000" cy="600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5879E9B-2629-4C4F-9FF9-07A66524F934}"/>
              </a:ext>
            </a:extLst>
          </p:cNvPr>
          <p:cNvCxnSpPr>
            <a:cxnSpLocks/>
            <a:stCxn id="17" idx="0"/>
            <a:endCxn id="14" idx="4"/>
          </p:cNvCxnSpPr>
          <p:nvPr/>
        </p:nvCxnSpPr>
        <p:spPr>
          <a:xfrm flipH="1" flipV="1">
            <a:off x="7415565" y="3788021"/>
            <a:ext cx="180000" cy="600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DC2CA83-87B2-4475-8C21-1240B3F62D39}"/>
              </a:ext>
            </a:extLst>
          </p:cNvPr>
          <p:cNvCxnSpPr>
            <a:cxnSpLocks/>
            <a:stCxn id="66" idx="6"/>
            <a:endCxn id="12" idx="2"/>
          </p:cNvCxnSpPr>
          <p:nvPr/>
        </p:nvCxnSpPr>
        <p:spPr>
          <a:xfrm>
            <a:off x="4079856" y="3608021"/>
            <a:ext cx="811903" cy="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85D3C15-C8F1-4D40-9CBB-16A79F8A2F7B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5251759" y="3608021"/>
            <a:ext cx="811903" cy="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73A4FD0-32C1-41C6-B6F7-4F30C2ACCDBB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6423662" y="3608021"/>
            <a:ext cx="811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033F7EC-DAE2-4098-82FA-4521BE95028E}"/>
              </a:ext>
            </a:extLst>
          </p:cNvPr>
          <p:cNvCxnSpPr>
            <a:cxnSpLocks/>
            <a:stCxn id="33" idx="2"/>
            <a:endCxn id="32" idx="6"/>
          </p:cNvCxnSpPr>
          <p:nvPr/>
        </p:nvCxnSpPr>
        <p:spPr>
          <a:xfrm flipH="1">
            <a:off x="6822290" y="3185604"/>
            <a:ext cx="811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6E71E71-8422-4BCB-8C80-4285FAB2C538}"/>
              </a:ext>
            </a:extLst>
          </p:cNvPr>
          <p:cNvSpPr/>
          <p:nvPr/>
        </p:nvSpPr>
        <p:spPr>
          <a:xfrm>
            <a:off x="7100821" y="1525821"/>
            <a:ext cx="1069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4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kumimoji="0" lang="en-US" altLang="ko-KR" sz="10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0" lang="en-US" altLang="ko-KR" sz="14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altLang="ko-KR" sz="14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en-US" altLang="ko-KR" sz="14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573A797-AD76-42F5-8032-4A3D75955DA8}"/>
              </a:ext>
            </a:extLst>
          </p:cNvPr>
          <p:cNvSpPr/>
          <p:nvPr/>
        </p:nvSpPr>
        <p:spPr>
          <a:xfrm>
            <a:off x="4118484" y="3005604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5B1EFD1-EE5A-43F8-8C52-A613C316766F}"/>
              </a:ext>
            </a:extLst>
          </p:cNvPr>
          <p:cNvSpPr/>
          <p:nvPr/>
        </p:nvSpPr>
        <p:spPr>
          <a:xfrm>
            <a:off x="5290387" y="3006583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5634C0D-DD48-416E-8873-DDA659127CBA}"/>
              </a:ext>
            </a:extLst>
          </p:cNvPr>
          <p:cNvSpPr/>
          <p:nvPr/>
        </p:nvSpPr>
        <p:spPr>
          <a:xfrm>
            <a:off x="6462290" y="3005604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C41A8D8-12D7-4F62-983A-D5E18C11F490}"/>
              </a:ext>
            </a:extLst>
          </p:cNvPr>
          <p:cNvSpPr/>
          <p:nvPr/>
        </p:nvSpPr>
        <p:spPr>
          <a:xfrm>
            <a:off x="7634193" y="3005604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B468FDC-3758-4F2D-95C8-3C2CF3A6EF84}"/>
              </a:ext>
            </a:extLst>
          </p:cNvPr>
          <p:cNvCxnSpPr>
            <a:cxnSpLocks/>
            <a:stCxn id="32" idx="2"/>
            <a:endCxn id="30" idx="6"/>
          </p:cNvCxnSpPr>
          <p:nvPr/>
        </p:nvCxnSpPr>
        <p:spPr>
          <a:xfrm flipH="1">
            <a:off x="5650387" y="3185604"/>
            <a:ext cx="811903" cy="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B6C7992-FD03-49C3-BEF6-A935D9792512}"/>
              </a:ext>
            </a:extLst>
          </p:cNvPr>
          <p:cNvCxnSpPr>
            <a:cxnSpLocks/>
            <a:stCxn id="30" idx="2"/>
            <a:endCxn id="29" idx="6"/>
          </p:cNvCxnSpPr>
          <p:nvPr/>
        </p:nvCxnSpPr>
        <p:spPr>
          <a:xfrm flipH="1" flipV="1">
            <a:off x="4478484" y="3185604"/>
            <a:ext cx="811903" cy="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B21D24F-8167-4E75-A86F-95DA9FE659DD}"/>
              </a:ext>
            </a:extLst>
          </p:cNvPr>
          <p:cNvCxnSpPr>
            <a:cxnSpLocks/>
            <a:stCxn id="17" idx="0"/>
            <a:endCxn id="33" idx="4"/>
          </p:cNvCxnSpPr>
          <p:nvPr/>
        </p:nvCxnSpPr>
        <p:spPr>
          <a:xfrm flipV="1">
            <a:off x="7595565" y="3365604"/>
            <a:ext cx="218628" cy="102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2BBB1A0-4EC6-4BFA-B8A2-7E52E8F4E565}"/>
              </a:ext>
            </a:extLst>
          </p:cNvPr>
          <p:cNvCxnSpPr>
            <a:cxnSpLocks/>
            <a:stCxn id="16" idx="0"/>
            <a:endCxn id="32" idx="4"/>
          </p:cNvCxnSpPr>
          <p:nvPr/>
        </p:nvCxnSpPr>
        <p:spPr>
          <a:xfrm flipV="1">
            <a:off x="6423662" y="3365604"/>
            <a:ext cx="218628" cy="102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03AE9F3-9308-44B6-8B32-D0913E17CC4A}"/>
              </a:ext>
            </a:extLst>
          </p:cNvPr>
          <p:cNvCxnSpPr>
            <a:cxnSpLocks/>
            <a:stCxn id="15" idx="0"/>
            <a:endCxn id="30" idx="4"/>
          </p:cNvCxnSpPr>
          <p:nvPr/>
        </p:nvCxnSpPr>
        <p:spPr>
          <a:xfrm flipV="1">
            <a:off x="5251759" y="3366583"/>
            <a:ext cx="218628" cy="1021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A43B0F9-0C81-4CD2-8064-EAD6828DE392}"/>
              </a:ext>
            </a:extLst>
          </p:cNvPr>
          <p:cNvCxnSpPr>
            <a:cxnSpLocks/>
            <a:stCxn id="53" idx="0"/>
            <a:endCxn id="29" idx="4"/>
          </p:cNvCxnSpPr>
          <p:nvPr/>
        </p:nvCxnSpPr>
        <p:spPr>
          <a:xfrm flipV="1">
            <a:off x="4079856" y="3365604"/>
            <a:ext cx="218628" cy="102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F52F87B-48C3-4F00-B9DA-7D940E94A44D}"/>
              </a:ext>
            </a:extLst>
          </p:cNvPr>
          <p:cNvCxnSpPr>
            <a:cxnSpLocks/>
            <a:stCxn id="33" idx="0"/>
            <a:endCxn id="67" idx="4"/>
          </p:cNvCxnSpPr>
          <p:nvPr/>
        </p:nvCxnSpPr>
        <p:spPr>
          <a:xfrm flipH="1" flipV="1">
            <a:off x="7595565" y="2641806"/>
            <a:ext cx="218628" cy="363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5E8B18F-B4E2-43D9-9FB1-F05C2449A3C1}"/>
              </a:ext>
            </a:extLst>
          </p:cNvPr>
          <p:cNvCxnSpPr>
            <a:cxnSpLocks/>
            <a:stCxn id="29" idx="0"/>
            <a:endCxn id="67" idx="4"/>
          </p:cNvCxnSpPr>
          <p:nvPr/>
        </p:nvCxnSpPr>
        <p:spPr>
          <a:xfrm flipV="1">
            <a:off x="4298484" y="2641806"/>
            <a:ext cx="3297081" cy="363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46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2900" y="114303"/>
            <a:ext cx="801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Times New Roman" pitchFamily="18" charset="0"/>
                <a:ea typeface="HY견고딕" panose="02030600000101010101" pitchFamily="18" charset="-127"/>
                <a:cs typeface="Times New Roman" pitchFamily="18" charset="0"/>
              </a:rPr>
              <a:t>Aging model</a:t>
            </a:r>
          </a:p>
        </p:txBody>
      </p:sp>
      <p:sp>
        <p:nvSpPr>
          <p:cNvPr id="20" name="Rectangle 6"/>
          <p:cNvSpPr/>
          <p:nvPr/>
        </p:nvSpPr>
        <p:spPr>
          <a:xfrm>
            <a:off x="1849736" y="610109"/>
            <a:ext cx="85706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What is use deep-learning based battery model?</a:t>
            </a:r>
          </a:p>
          <a:p>
            <a:pPr marL="742924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Battery output is only determined by deep-learning trained model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157107" y="2563585"/>
            <a:ext cx="1877786" cy="996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battery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64278" y="2563584"/>
            <a:ext cx="1564822" cy="9960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(A)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157107" y="3924300"/>
            <a:ext cx="1877786" cy="996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Deep-learning</a:t>
            </a:r>
          </a:p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Neural network model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직선 화살표 연결선 6"/>
          <p:cNvCxnSpPr>
            <a:stCxn id="22" idx="3"/>
            <a:endCxn id="4" idx="1"/>
          </p:cNvCxnSpPr>
          <p:nvPr/>
        </p:nvCxnSpPr>
        <p:spPr>
          <a:xfrm>
            <a:off x="4229100" y="3061606"/>
            <a:ext cx="92800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2" idx="3"/>
            <a:endCxn id="24" idx="1"/>
          </p:cNvCxnSpPr>
          <p:nvPr/>
        </p:nvCxnSpPr>
        <p:spPr>
          <a:xfrm>
            <a:off x="4229100" y="3061606"/>
            <a:ext cx="928007" cy="1360716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82464" y="2736112"/>
            <a:ext cx="122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직선 화살표 연결선 35"/>
          <p:cNvCxnSpPr>
            <a:stCxn id="4" idx="3"/>
          </p:cNvCxnSpPr>
          <p:nvPr/>
        </p:nvCxnSpPr>
        <p:spPr>
          <a:xfrm>
            <a:off x="7034893" y="3061607"/>
            <a:ext cx="900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4" idx="3"/>
          </p:cNvCxnSpPr>
          <p:nvPr/>
        </p:nvCxnSpPr>
        <p:spPr>
          <a:xfrm>
            <a:off x="7034893" y="4422322"/>
            <a:ext cx="900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273140" y="2876939"/>
            <a:ext cx="2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(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실험 데이터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273140" y="4237655"/>
            <a:ext cx="2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(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모델 결과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460920" y="3483820"/>
            <a:ext cx="1793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Calculate error</a:t>
            </a:r>
            <a:endParaRPr lang="ko-KR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9353140" y="3893972"/>
            <a:ext cx="0" cy="252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2" idx="0"/>
            <a:endCxn id="40" idx="2"/>
          </p:cNvCxnSpPr>
          <p:nvPr/>
        </p:nvCxnSpPr>
        <p:spPr>
          <a:xfrm flipH="1" flipV="1">
            <a:off x="9353140" y="3215493"/>
            <a:ext cx="4491" cy="2683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원호 48"/>
          <p:cNvSpPr/>
          <p:nvPr/>
        </p:nvSpPr>
        <p:spPr>
          <a:xfrm rot="10800000" flipH="1" flipV="1">
            <a:off x="7034894" y="3616324"/>
            <a:ext cx="2777786" cy="881990"/>
          </a:xfrm>
          <a:prstGeom prst="arc">
            <a:avLst>
              <a:gd name="adj1" fmla="val 11159480"/>
              <a:gd name="adj2" fmla="val 16260361"/>
            </a:avLst>
          </a:prstGeom>
          <a:ln w="38100">
            <a:solidFill>
              <a:srgbClr val="00206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118058" y="3762244"/>
            <a:ext cx="1793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Update model</a:t>
            </a:r>
          </a:p>
          <a:p>
            <a:pPr algn="ctr"/>
            <a:r>
              <a:rPr lang="en-US" altLang="ko-KR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(Back-propagation)</a:t>
            </a:r>
            <a:endParaRPr lang="ko-KR" altLang="en-US" sz="1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52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2900" y="114303"/>
            <a:ext cx="801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Times New Roman" pitchFamily="18" charset="0"/>
                <a:ea typeface="HY견고딕" panose="02030600000101010101" pitchFamily="18" charset="-127"/>
                <a:cs typeface="Times New Roman" pitchFamily="18" charset="0"/>
              </a:rPr>
              <a:t>Aging model</a:t>
            </a:r>
          </a:p>
        </p:txBody>
      </p:sp>
      <p:sp>
        <p:nvSpPr>
          <p:cNvPr id="20" name="Rectangle 6"/>
          <p:cNvSpPr/>
          <p:nvPr/>
        </p:nvSpPr>
        <p:spPr>
          <a:xfrm>
            <a:off x="1849736" y="610109"/>
            <a:ext cx="85706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What is use deep-learning based battery model?</a:t>
            </a:r>
          </a:p>
          <a:p>
            <a:pPr marL="742924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Battery output is only determined by deep-learning trained model</a:t>
            </a:r>
          </a:p>
          <a:p>
            <a:pPr marL="742924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Training process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13" y="2577629"/>
            <a:ext cx="2160000" cy="16772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011" y="2577079"/>
            <a:ext cx="1800000" cy="160948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096554" y="4260698"/>
            <a:ext cx="25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Collect data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55415" y="4260698"/>
            <a:ext cx="252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Determine neural architecture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dense model</a:t>
            </a:r>
          </a:p>
          <a:p>
            <a:pPr marL="285750" indent="-285750">
              <a:buFontTx/>
              <a:buChar char="-"/>
            </a:pP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10320" y="4260698"/>
            <a:ext cx="252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Train the model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067204" y="4260698"/>
            <a:ext cx="252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Run the model on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simulink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2021b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toolbox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5415" y="2845253"/>
            <a:ext cx="2627622" cy="116749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198266" y="2577079"/>
            <a:ext cx="2720842" cy="16092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0914" y="2845253"/>
            <a:ext cx="2689028" cy="1193379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8845007" y="2577079"/>
            <a:ext cx="2720842" cy="16092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2780713" y="3394981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6067425" y="3438525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8419513" y="3438525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71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2900" y="114303"/>
            <a:ext cx="801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Times New Roman" pitchFamily="18" charset="0"/>
                <a:ea typeface="HY견고딕" panose="02030600000101010101" pitchFamily="18" charset="-127"/>
                <a:cs typeface="Times New Roman" pitchFamily="18" charset="0"/>
              </a:rPr>
              <a:t>Aging model</a:t>
            </a:r>
          </a:p>
        </p:txBody>
      </p:sp>
      <p:sp>
        <p:nvSpPr>
          <p:cNvPr id="20" name="Rectangle 6"/>
          <p:cNvSpPr/>
          <p:nvPr/>
        </p:nvSpPr>
        <p:spPr>
          <a:xfrm>
            <a:off x="1849736" y="610109"/>
            <a:ext cx="85706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What is use deep-learning based battery model?</a:t>
            </a:r>
          </a:p>
          <a:p>
            <a:pPr marL="742924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Battery output is only determined by deep-learning trained model</a:t>
            </a:r>
          </a:p>
          <a:p>
            <a:pPr marL="742924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Training process</a:t>
            </a:r>
          </a:p>
          <a:p>
            <a:pPr marL="742924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Simulink model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58" y="2390510"/>
            <a:ext cx="10450383" cy="379147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391025" y="2514600"/>
            <a:ext cx="2943225" cy="109537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391025" y="4876829"/>
            <a:ext cx="2943225" cy="109537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391025" y="3695714"/>
            <a:ext cx="2943225" cy="10953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429125" y="2552700"/>
            <a:ext cx="220027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Experiment data</a:t>
            </a:r>
            <a:endParaRPr lang="ko-KR" altLang="en-US" sz="14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33887" y="3734065"/>
            <a:ext cx="231933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Equivalent circuit model</a:t>
            </a:r>
            <a:endParaRPr lang="ko-KR" altLang="en-US" sz="1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29125" y="4914928"/>
            <a:ext cx="219551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Neural network model</a:t>
            </a:r>
            <a:endParaRPr lang="ko-KR" altLang="en-US" sz="1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42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structure</a:t>
            </a:r>
            <a:endParaRPr lang="ko-KR" altLang="en-US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980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b="1" dirty="0">
                <a:latin typeface="Arial" panose="020B0604020202020204" pitchFamily="34" charset="0"/>
                <a:cs typeface="Arial" panose="020B0604020202020204" pitchFamily="34" charset="0"/>
              </a:rPr>
              <a:t>Code structure: Preprocessing</a:t>
            </a:r>
            <a:endParaRPr lang="ko-KR" alt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EFBEC2C0-C633-42F0-A2E3-2EAC656D0CA2}"/>
              </a:ext>
            </a:extLst>
          </p:cNvPr>
          <p:cNvSpPr/>
          <p:nvPr/>
        </p:nvSpPr>
        <p:spPr>
          <a:xfrm>
            <a:off x="2573562" y="2017597"/>
            <a:ext cx="2592000" cy="473234"/>
          </a:xfrm>
          <a:prstGeom prst="flowChartTerminator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Read data</a:t>
            </a:r>
            <a:endParaRPr lang="ko-KR" altLang="en-US" sz="1600" dirty="0"/>
          </a:p>
        </p:txBody>
      </p:sp>
      <p:sp>
        <p:nvSpPr>
          <p:cNvPr id="76" name="순서도: 수행의 시작/종료 75">
            <a:extLst>
              <a:ext uri="{FF2B5EF4-FFF2-40B4-BE49-F238E27FC236}">
                <a16:creationId xmlns:a16="http://schemas.microsoft.com/office/drawing/2014/main" id="{53B54905-743D-47B3-9617-5731F3B72D05}"/>
              </a:ext>
            </a:extLst>
          </p:cNvPr>
          <p:cNvSpPr/>
          <p:nvPr/>
        </p:nvSpPr>
        <p:spPr>
          <a:xfrm>
            <a:off x="2573562" y="2637613"/>
            <a:ext cx="2592000" cy="473234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Feature </a:t>
            </a:r>
            <a:r>
              <a:rPr lang="en-US" altLang="ko-KR" sz="1600" dirty="0" err="1"/>
              <a:t>augumentation</a:t>
            </a:r>
            <a:endParaRPr lang="ko-KR" altLang="en-US" sz="1600" dirty="0"/>
          </a:p>
        </p:txBody>
      </p:sp>
      <p:sp>
        <p:nvSpPr>
          <p:cNvPr id="78" name="순서도: 수행의 시작/종료 77">
            <a:extLst>
              <a:ext uri="{FF2B5EF4-FFF2-40B4-BE49-F238E27FC236}">
                <a16:creationId xmlns:a16="http://schemas.microsoft.com/office/drawing/2014/main" id="{737DD370-E9CD-48C9-BA6A-7A691A39FA4D}"/>
              </a:ext>
            </a:extLst>
          </p:cNvPr>
          <p:cNvSpPr/>
          <p:nvPr/>
        </p:nvSpPr>
        <p:spPr>
          <a:xfrm>
            <a:off x="2573562" y="3877645"/>
            <a:ext cx="2592000" cy="473234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Feature selection</a:t>
            </a:r>
            <a:endParaRPr lang="ko-KR" altLang="en-US" sz="1600" dirty="0"/>
          </a:p>
        </p:txBody>
      </p:sp>
      <p:sp>
        <p:nvSpPr>
          <p:cNvPr id="79" name="순서도: 수행의 시작/종료 78">
            <a:extLst>
              <a:ext uri="{FF2B5EF4-FFF2-40B4-BE49-F238E27FC236}">
                <a16:creationId xmlns:a16="http://schemas.microsoft.com/office/drawing/2014/main" id="{55F9D1CE-5FA0-4E86-89B9-672C9420A052}"/>
              </a:ext>
            </a:extLst>
          </p:cNvPr>
          <p:cNvSpPr/>
          <p:nvPr/>
        </p:nvSpPr>
        <p:spPr>
          <a:xfrm>
            <a:off x="2573562" y="4497661"/>
            <a:ext cx="2592000" cy="473234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Train-</a:t>
            </a:r>
            <a:r>
              <a:rPr lang="en-US" altLang="ko-KR" sz="1600" dirty="0" err="1"/>
              <a:t>val</a:t>
            </a:r>
            <a:r>
              <a:rPr lang="en-US" altLang="ko-KR" sz="1600" dirty="0"/>
              <a:t>-test split</a:t>
            </a:r>
            <a:endParaRPr lang="ko-KR" altLang="en-US" sz="1600" dirty="0"/>
          </a:p>
        </p:txBody>
      </p:sp>
      <p:sp>
        <p:nvSpPr>
          <p:cNvPr id="82" name="내용 개체 틀 2">
            <a:extLst>
              <a:ext uri="{FF2B5EF4-FFF2-40B4-BE49-F238E27FC236}">
                <a16:creationId xmlns:a16="http://schemas.microsoft.com/office/drawing/2014/main" id="{8F5F5462-D7E8-4B64-A4D8-A6CDD45C7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814" y="1338955"/>
            <a:ext cx="8428146" cy="7837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모델 학습을 하기 위해 다음의 순서에 따라 코드를 작성합니다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0C9F535-DB82-475B-AF80-DFAFFABDC2B5}"/>
              </a:ext>
            </a:extLst>
          </p:cNvPr>
          <p:cNvCxnSpPr>
            <a:cxnSpLocks/>
          </p:cNvCxnSpPr>
          <p:nvPr/>
        </p:nvCxnSpPr>
        <p:spPr>
          <a:xfrm>
            <a:off x="3899442" y="2490831"/>
            <a:ext cx="0" cy="146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B98EC706-0387-4998-B794-6A8C3D651666}"/>
              </a:ext>
            </a:extLst>
          </p:cNvPr>
          <p:cNvCxnSpPr>
            <a:cxnSpLocks/>
          </p:cNvCxnSpPr>
          <p:nvPr/>
        </p:nvCxnSpPr>
        <p:spPr>
          <a:xfrm>
            <a:off x="3899442" y="3110847"/>
            <a:ext cx="0" cy="146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E8EAB9A-CA12-488D-AE18-4979B5CBDEC0}"/>
              </a:ext>
            </a:extLst>
          </p:cNvPr>
          <p:cNvCxnSpPr>
            <a:cxnSpLocks/>
          </p:cNvCxnSpPr>
          <p:nvPr/>
        </p:nvCxnSpPr>
        <p:spPr>
          <a:xfrm>
            <a:off x="3899442" y="4350879"/>
            <a:ext cx="0" cy="146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왼쪽 중괄호 28">
            <a:extLst>
              <a:ext uri="{FF2B5EF4-FFF2-40B4-BE49-F238E27FC236}">
                <a16:creationId xmlns:a16="http://schemas.microsoft.com/office/drawing/2014/main" id="{272969BF-9145-40F7-A403-B0B677075CA2}"/>
              </a:ext>
            </a:extLst>
          </p:cNvPr>
          <p:cNvSpPr/>
          <p:nvPr/>
        </p:nvSpPr>
        <p:spPr>
          <a:xfrm>
            <a:off x="2306262" y="2085471"/>
            <a:ext cx="139544" cy="3600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내용 개체 틀 2">
            <a:extLst>
              <a:ext uri="{FF2B5EF4-FFF2-40B4-BE49-F238E27FC236}">
                <a16:creationId xmlns:a16="http://schemas.microsoft.com/office/drawing/2014/main" id="{14119277-BC22-473B-9E5D-7EF5BDB731FC}"/>
              </a:ext>
            </a:extLst>
          </p:cNvPr>
          <p:cNvSpPr txBox="1">
            <a:spLocks/>
          </p:cNvSpPr>
          <p:nvPr/>
        </p:nvSpPr>
        <p:spPr>
          <a:xfrm>
            <a:off x="1333522" y="2132891"/>
            <a:ext cx="1668028" cy="3708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Read data</a:t>
            </a:r>
          </a:p>
        </p:txBody>
      </p:sp>
      <p:sp>
        <p:nvSpPr>
          <p:cNvPr id="90" name="내용 개체 틀 2">
            <a:extLst>
              <a:ext uri="{FF2B5EF4-FFF2-40B4-BE49-F238E27FC236}">
                <a16:creationId xmlns:a16="http://schemas.microsoft.com/office/drawing/2014/main" id="{7AF8579D-AEE9-4311-934F-BBC41EB54D97}"/>
              </a:ext>
            </a:extLst>
          </p:cNvPr>
          <p:cNvSpPr txBox="1">
            <a:spLocks/>
          </p:cNvSpPr>
          <p:nvPr/>
        </p:nvSpPr>
        <p:spPr>
          <a:xfrm>
            <a:off x="5334675" y="2711860"/>
            <a:ext cx="5766863" cy="3708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800"/>
              </a:lnSpc>
            </a:pP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필요시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학습에 사용될 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input feature, output feature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를 새로 생성 </a:t>
            </a: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00"/>
              </a:lnSpc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Data normalization</a:t>
            </a:r>
          </a:p>
        </p:txBody>
      </p:sp>
      <p:sp>
        <p:nvSpPr>
          <p:cNvPr id="91" name="순서도: 수행의 시작/종료 90">
            <a:extLst>
              <a:ext uri="{FF2B5EF4-FFF2-40B4-BE49-F238E27FC236}">
                <a16:creationId xmlns:a16="http://schemas.microsoft.com/office/drawing/2014/main" id="{8115E1CD-49D5-4D29-A873-6EBA04E5F39F}"/>
              </a:ext>
            </a:extLst>
          </p:cNvPr>
          <p:cNvSpPr/>
          <p:nvPr/>
        </p:nvSpPr>
        <p:spPr>
          <a:xfrm>
            <a:off x="2573562" y="3257629"/>
            <a:ext cx="2592000" cy="473234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Data </a:t>
            </a:r>
            <a:r>
              <a:rPr lang="en-US" altLang="ko-KR" sz="1600" dirty="0" err="1"/>
              <a:t>augumentation</a:t>
            </a:r>
            <a:endParaRPr lang="ko-KR" altLang="en-US" sz="1600" dirty="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E69A6AE3-A222-404F-A665-509BE4D92160}"/>
              </a:ext>
            </a:extLst>
          </p:cNvPr>
          <p:cNvCxnSpPr>
            <a:cxnSpLocks/>
          </p:cNvCxnSpPr>
          <p:nvPr/>
        </p:nvCxnSpPr>
        <p:spPr>
          <a:xfrm>
            <a:off x="3899442" y="3730863"/>
            <a:ext cx="0" cy="146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내용 개체 틀 2">
            <a:extLst>
              <a:ext uri="{FF2B5EF4-FFF2-40B4-BE49-F238E27FC236}">
                <a16:creationId xmlns:a16="http://schemas.microsoft.com/office/drawing/2014/main" id="{B8FD83E7-22C5-4122-9F3D-75D9ADE2C95A}"/>
              </a:ext>
            </a:extLst>
          </p:cNvPr>
          <p:cNvSpPr txBox="1">
            <a:spLocks/>
          </p:cNvSpPr>
          <p:nvPr/>
        </p:nvSpPr>
        <p:spPr>
          <a:xfrm>
            <a:off x="5334675" y="4046392"/>
            <a:ext cx="5766863" cy="3708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800"/>
              </a:lnSpc>
            </a:pP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모델에 입력으로 들어갈 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input feature, output feature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만 선택하여 저장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내용 개체 틀 2">
            <a:extLst>
              <a:ext uri="{FF2B5EF4-FFF2-40B4-BE49-F238E27FC236}">
                <a16:creationId xmlns:a16="http://schemas.microsoft.com/office/drawing/2014/main" id="{143415F5-314C-42CE-8595-2FE126C27A9E}"/>
              </a:ext>
            </a:extLst>
          </p:cNvPr>
          <p:cNvSpPr txBox="1">
            <a:spLocks/>
          </p:cNvSpPr>
          <p:nvPr/>
        </p:nvSpPr>
        <p:spPr>
          <a:xfrm>
            <a:off x="5334675" y="2148531"/>
            <a:ext cx="5766863" cy="3708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800"/>
              </a:lnSpc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Xlsx,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csv,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pkl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dbdata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등을 읽어 들임</a:t>
            </a: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내용 개체 틀 2">
            <a:extLst>
              <a:ext uri="{FF2B5EF4-FFF2-40B4-BE49-F238E27FC236}">
                <a16:creationId xmlns:a16="http://schemas.microsoft.com/office/drawing/2014/main" id="{75A276B9-2699-48A5-B136-32C429698CE1}"/>
              </a:ext>
            </a:extLst>
          </p:cNvPr>
          <p:cNvSpPr txBox="1">
            <a:spLocks/>
          </p:cNvSpPr>
          <p:nvPr/>
        </p:nvSpPr>
        <p:spPr>
          <a:xfrm>
            <a:off x="5334675" y="3409493"/>
            <a:ext cx="5766863" cy="3708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800"/>
              </a:lnSpc>
            </a:pP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필요시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학습에 사용될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데이터를 추가로 생성</a:t>
            </a: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내용 개체 틀 2">
            <a:extLst>
              <a:ext uri="{FF2B5EF4-FFF2-40B4-BE49-F238E27FC236}">
                <a16:creationId xmlns:a16="http://schemas.microsoft.com/office/drawing/2014/main" id="{18281724-5BCB-40B4-A1F9-50097DF693FA}"/>
              </a:ext>
            </a:extLst>
          </p:cNvPr>
          <p:cNvSpPr txBox="1">
            <a:spLocks/>
          </p:cNvSpPr>
          <p:nvPr/>
        </p:nvSpPr>
        <p:spPr>
          <a:xfrm>
            <a:off x="5334675" y="4651825"/>
            <a:ext cx="5766863" cy="3708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800"/>
              </a:lnSpc>
            </a:pP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학습에 사용 될 데이터를 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Train set, validation set, test set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으로 구분</a:t>
            </a: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순서도: 수행의 시작/종료 27">
            <a:extLst>
              <a:ext uri="{FF2B5EF4-FFF2-40B4-BE49-F238E27FC236}">
                <a16:creationId xmlns:a16="http://schemas.microsoft.com/office/drawing/2014/main" id="{B47F7305-6DB0-4226-9173-426634B78DD7}"/>
              </a:ext>
            </a:extLst>
          </p:cNvPr>
          <p:cNvSpPr/>
          <p:nvPr/>
        </p:nvSpPr>
        <p:spPr>
          <a:xfrm>
            <a:off x="2573562" y="5117677"/>
            <a:ext cx="2592000" cy="473234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Data reshape</a:t>
            </a:r>
            <a:endParaRPr lang="ko-KR" altLang="en-US" sz="16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3F5EFB3-7275-4DE3-B419-8F2C4A809186}"/>
              </a:ext>
            </a:extLst>
          </p:cNvPr>
          <p:cNvCxnSpPr>
            <a:cxnSpLocks/>
            <a:stCxn id="79" idx="2"/>
            <a:endCxn id="28" idx="0"/>
          </p:cNvCxnSpPr>
          <p:nvPr/>
        </p:nvCxnSpPr>
        <p:spPr>
          <a:xfrm>
            <a:off x="3869562" y="4970895"/>
            <a:ext cx="0" cy="146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왼쪽 중괄호 31">
            <a:extLst>
              <a:ext uri="{FF2B5EF4-FFF2-40B4-BE49-F238E27FC236}">
                <a16:creationId xmlns:a16="http://schemas.microsoft.com/office/drawing/2014/main" id="{C1D586A9-B11A-4090-845F-484A43B1C96C}"/>
              </a:ext>
            </a:extLst>
          </p:cNvPr>
          <p:cNvSpPr/>
          <p:nvPr/>
        </p:nvSpPr>
        <p:spPr>
          <a:xfrm>
            <a:off x="2311867" y="2746878"/>
            <a:ext cx="139544" cy="27000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C5ABA119-7E5E-4E87-8564-6E642F40DE07}"/>
              </a:ext>
            </a:extLst>
          </p:cNvPr>
          <p:cNvSpPr txBox="1">
            <a:spLocks/>
          </p:cNvSpPr>
          <p:nvPr/>
        </p:nvSpPr>
        <p:spPr>
          <a:xfrm>
            <a:off x="1016892" y="3960365"/>
            <a:ext cx="1885032" cy="3708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04787FA2-CFCA-4166-A6EE-B6851E26D3EE}"/>
              </a:ext>
            </a:extLst>
          </p:cNvPr>
          <p:cNvSpPr txBox="1">
            <a:spLocks/>
          </p:cNvSpPr>
          <p:nvPr/>
        </p:nvSpPr>
        <p:spPr>
          <a:xfrm>
            <a:off x="5334675" y="5293628"/>
            <a:ext cx="5766863" cy="3708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800"/>
              </a:lnSpc>
            </a:pP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사용할 모델에 맞춰서 데이터 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shape 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변경 </a:t>
            </a: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99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b="1" dirty="0">
                <a:latin typeface="Arial" panose="020B0604020202020204" pitchFamily="34" charset="0"/>
                <a:cs typeface="Arial" panose="020B0604020202020204" pitchFamily="34" charset="0"/>
              </a:rPr>
              <a:t>Code structure: Train &amp; Post-processing</a:t>
            </a:r>
            <a:endParaRPr lang="ko-KR" alt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내용 개체 틀 2">
            <a:extLst>
              <a:ext uri="{FF2B5EF4-FFF2-40B4-BE49-F238E27FC236}">
                <a16:creationId xmlns:a16="http://schemas.microsoft.com/office/drawing/2014/main" id="{8F5F5462-D7E8-4B64-A4D8-A6CDD45C7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814" y="1338955"/>
            <a:ext cx="8428146" cy="7837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모델 학습을 하기 위해 다음의 순서에 따라 코드를 작성합니다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48B2829-56E9-45C9-ABC1-A566E8319586}"/>
              </a:ext>
            </a:extLst>
          </p:cNvPr>
          <p:cNvCxnSpPr>
            <a:cxnSpLocks/>
            <a:stCxn id="15" idx="2"/>
            <a:endCxn id="31" idx="0"/>
          </p:cNvCxnSpPr>
          <p:nvPr/>
        </p:nvCxnSpPr>
        <p:spPr>
          <a:xfrm>
            <a:off x="3715646" y="3938166"/>
            <a:ext cx="0" cy="25211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수행의 시작/종료 30">
            <a:extLst>
              <a:ext uri="{FF2B5EF4-FFF2-40B4-BE49-F238E27FC236}">
                <a16:creationId xmlns:a16="http://schemas.microsoft.com/office/drawing/2014/main" id="{26F8FE14-D241-424D-9067-EEA45BF5AE07}"/>
              </a:ext>
            </a:extLst>
          </p:cNvPr>
          <p:cNvSpPr/>
          <p:nvPr/>
        </p:nvSpPr>
        <p:spPr>
          <a:xfrm>
            <a:off x="2419646" y="4190280"/>
            <a:ext cx="2592000" cy="473234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Testset</a:t>
            </a:r>
            <a:r>
              <a:rPr lang="en-US" altLang="ko-KR" sz="1600" dirty="0"/>
              <a:t> result</a:t>
            </a:r>
            <a:endParaRPr lang="ko-KR" altLang="en-US" sz="1600" dirty="0"/>
          </a:p>
        </p:txBody>
      </p: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83931021-4425-4896-9D5C-8256B75056CA}"/>
              </a:ext>
            </a:extLst>
          </p:cNvPr>
          <p:cNvSpPr/>
          <p:nvPr/>
        </p:nvSpPr>
        <p:spPr>
          <a:xfrm>
            <a:off x="2419646" y="4824561"/>
            <a:ext cx="2592000" cy="473234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Result analysis</a:t>
            </a:r>
            <a:endParaRPr lang="ko-KR" altLang="en-US" sz="16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5BE121B-1E51-4162-A8C2-95DDA27180C7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3715646" y="4663514"/>
            <a:ext cx="0" cy="16104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내용 개체 틀 2">
            <a:extLst>
              <a:ext uri="{FF2B5EF4-FFF2-40B4-BE49-F238E27FC236}">
                <a16:creationId xmlns:a16="http://schemas.microsoft.com/office/drawing/2014/main" id="{1A1D96C0-78DC-46B9-BAEB-498F30DF2DFB}"/>
              </a:ext>
            </a:extLst>
          </p:cNvPr>
          <p:cNvSpPr txBox="1">
            <a:spLocks/>
          </p:cNvSpPr>
          <p:nvPr/>
        </p:nvSpPr>
        <p:spPr>
          <a:xfrm>
            <a:off x="5180759" y="4334700"/>
            <a:ext cx="5766863" cy="3708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800"/>
              </a:lnSpc>
            </a:pP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학습된 모델에 </a:t>
            </a:r>
            <a:r>
              <a:rPr lang="en-US" altLang="ko-KR" sz="12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testset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데이터를 입력으로 넣고 결과 확인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내용 개체 틀 2">
            <a:extLst>
              <a:ext uri="{FF2B5EF4-FFF2-40B4-BE49-F238E27FC236}">
                <a16:creationId xmlns:a16="http://schemas.microsoft.com/office/drawing/2014/main" id="{8218D463-1948-4CA1-96C2-E7C39A89F7AC}"/>
              </a:ext>
            </a:extLst>
          </p:cNvPr>
          <p:cNvSpPr txBox="1">
            <a:spLocks/>
          </p:cNvSpPr>
          <p:nvPr/>
        </p:nvSpPr>
        <p:spPr>
          <a:xfrm>
            <a:off x="5180759" y="4968981"/>
            <a:ext cx="5766863" cy="3708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800"/>
              </a:lnSpc>
            </a:pP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결과 분석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왼쪽 중괄호 41">
            <a:extLst>
              <a:ext uri="{FF2B5EF4-FFF2-40B4-BE49-F238E27FC236}">
                <a16:creationId xmlns:a16="http://schemas.microsoft.com/office/drawing/2014/main" id="{6875316C-07C0-43AF-A8F0-6651A4C9E434}"/>
              </a:ext>
            </a:extLst>
          </p:cNvPr>
          <p:cNvSpPr/>
          <p:nvPr/>
        </p:nvSpPr>
        <p:spPr>
          <a:xfrm>
            <a:off x="2137551" y="4217795"/>
            <a:ext cx="139544" cy="1080000"/>
          </a:xfrm>
          <a:prstGeom prst="leftBrac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내용 개체 틀 2">
            <a:extLst>
              <a:ext uri="{FF2B5EF4-FFF2-40B4-BE49-F238E27FC236}">
                <a16:creationId xmlns:a16="http://schemas.microsoft.com/office/drawing/2014/main" id="{C85896A2-9EB4-49E5-961E-22D97B13523A}"/>
              </a:ext>
            </a:extLst>
          </p:cNvPr>
          <p:cNvSpPr txBox="1">
            <a:spLocks/>
          </p:cNvSpPr>
          <p:nvPr/>
        </p:nvSpPr>
        <p:spPr>
          <a:xfrm>
            <a:off x="176823" y="4616530"/>
            <a:ext cx="1885032" cy="3708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Post-processing</a:t>
            </a:r>
          </a:p>
        </p:txBody>
      </p:sp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89D8DEA7-87D2-4064-843F-F17F196646A0}"/>
              </a:ext>
            </a:extLst>
          </p:cNvPr>
          <p:cNvSpPr/>
          <p:nvPr/>
        </p:nvSpPr>
        <p:spPr>
          <a:xfrm>
            <a:off x="2419646" y="2844916"/>
            <a:ext cx="2592000" cy="473234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Model</a:t>
            </a:r>
            <a:r>
              <a:rPr lang="ko-KR" altLang="en-US" sz="1600" dirty="0"/>
              <a:t> </a:t>
            </a:r>
            <a:r>
              <a:rPr lang="en-US" altLang="ko-KR" sz="1600" dirty="0"/>
              <a:t>selection</a:t>
            </a:r>
            <a:endParaRPr lang="ko-KR" altLang="en-US" sz="1600" dirty="0"/>
          </a:p>
        </p:txBody>
      </p:sp>
      <p:sp>
        <p:nvSpPr>
          <p:cNvPr id="15" name="순서도: 수행의 시작/종료 14">
            <a:extLst>
              <a:ext uri="{FF2B5EF4-FFF2-40B4-BE49-F238E27FC236}">
                <a16:creationId xmlns:a16="http://schemas.microsoft.com/office/drawing/2014/main" id="{9BDE8BA1-AF64-49D5-93D5-E9873DE79EF4}"/>
              </a:ext>
            </a:extLst>
          </p:cNvPr>
          <p:cNvSpPr/>
          <p:nvPr/>
        </p:nvSpPr>
        <p:spPr>
          <a:xfrm>
            <a:off x="2419646" y="3464932"/>
            <a:ext cx="2592000" cy="473234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Train</a:t>
            </a:r>
            <a:endParaRPr lang="ko-KR" altLang="en-US" sz="16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F5FF2A2-1AC1-48DD-9E4E-F439379994C9}"/>
              </a:ext>
            </a:extLst>
          </p:cNvPr>
          <p:cNvCxnSpPr>
            <a:cxnSpLocks/>
          </p:cNvCxnSpPr>
          <p:nvPr/>
        </p:nvCxnSpPr>
        <p:spPr>
          <a:xfrm>
            <a:off x="3745526" y="3318150"/>
            <a:ext cx="0" cy="14678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BD992F30-4816-4E81-A946-5A566F3E71CF}"/>
              </a:ext>
            </a:extLst>
          </p:cNvPr>
          <p:cNvSpPr txBox="1">
            <a:spLocks/>
          </p:cNvSpPr>
          <p:nvPr/>
        </p:nvSpPr>
        <p:spPr>
          <a:xfrm>
            <a:off x="5180759" y="2999165"/>
            <a:ext cx="5766863" cy="3708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800"/>
              </a:lnSpc>
            </a:pPr>
            <a:r>
              <a:rPr lang="ko-KR" alt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학습에 사용할 모델 선택</a:t>
            </a:r>
            <a:r>
              <a:rPr lang="en-US" altLang="ko-KR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i.e. DNN, LSTM, Attention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57CB8BAD-519C-4272-B547-16316EB1C331}"/>
              </a:ext>
            </a:extLst>
          </p:cNvPr>
          <p:cNvSpPr txBox="1">
            <a:spLocks/>
          </p:cNvSpPr>
          <p:nvPr/>
        </p:nvSpPr>
        <p:spPr>
          <a:xfrm>
            <a:off x="5180759" y="3625554"/>
            <a:ext cx="5766863" cy="3708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800"/>
              </a:lnSpc>
            </a:pPr>
            <a:r>
              <a:rPr lang="ko-KR" alt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학습에 사용할 파라미터 선택 후 학습 진행 </a:t>
            </a:r>
            <a:r>
              <a:rPr lang="en-US" altLang="ko-KR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i.e. </a:t>
            </a:r>
            <a:r>
              <a:rPr lang="ko-KR" alt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경사강하방식</a:t>
            </a:r>
            <a:r>
              <a:rPr lang="en-US" altLang="ko-KR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learning rate</a:t>
            </a:r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0A31EBA5-AC42-4F05-984F-7202DDA15065}"/>
              </a:ext>
            </a:extLst>
          </p:cNvPr>
          <p:cNvSpPr/>
          <p:nvPr/>
        </p:nvSpPr>
        <p:spPr>
          <a:xfrm>
            <a:off x="2137551" y="2849240"/>
            <a:ext cx="139544" cy="1080000"/>
          </a:xfrm>
          <a:prstGeom prst="lef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482785C-9D8B-4667-99A2-60CF4B4AAB69}"/>
              </a:ext>
            </a:extLst>
          </p:cNvPr>
          <p:cNvSpPr txBox="1">
            <a:spLocks/>
          </p:cNvSpPr>
          <p:nvPr/>
        </p:nvSpPr>
        <p:spPr>
          <a:xfrm>
            <a:off x="176823" y="3311036"/>
            <a:ext cx="1885032" cy="3708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8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  <a:p>
            <a:pPr marL="0" indent="0" algn="r">
              <a:lnSpc>
                <a:spcPts val="800"/>
              </a:lnSpc>
              <a:buFont typeface="Arial" panose="020B0604020202020204" pitchFamily="34" charset="0"/>
              <a:buNone/>
            </a:pP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9F7EE03D-B31C-4A7B-B871-E2CA03069807}"/>
              </a:ext>
            </a:extLst>
          </p:cNvPr>
          <p:cNvSpPr/>
          <p:nvPr/>
        </p:nvSpPr>
        <p:spPr>
          <a:xfrm>
            <a:off x="2419646" y="2141620"/>
            <a:ext cx="2592000" cy="473234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Data reshape</a:t>
            </a:r>
            <a:endParaRPr lang="ko-KR" altLang="en-US" sz="1600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8C2785C7-0065-4F42-8F23-845C73249BF7}"/>
              </a:ext>
            </a:extLst>
          </p:cNvPr>
          <p:cNvSpPr txBox="1">
            <a:spLocks/>
          </p:cNvSpPr>
          <p:nvPr/>
        </p:nvSpPr>
        <p:spPr>
          <a:xfrm>
            <a:off x="5180759" y="2307060"/>
            <a:ext cx="5766863" cy="3708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800"/>
              </a:lnSpc>
            </a:pP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사용할 모델에 맞춰서 데이터 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shape 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변경 </a:t>
            </a: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A79CE5F-1DD2-4D51-86A7-F9A98652E16B}"/>
              </a:ext>
            </a:extLst>
          </p:cNvPr>
          <p:cNvCxnSpPr>
            <a:cxnSpLocks/>
            <a:stCxn id="23" idx="2"/>
            <a:endCxn id="14" idx="0"/>
          </p:cNvCxnSpPr>
          <p:nvPr/>
        </p:nvCxnSpPr>
        <p:spPr>
          <a:xfrm>
            <a:off x="3715646" y="2614854"/>
            <a:ext cx="0" cy="23006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015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b="1" dirty="0"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  <a:endParaRPr lang="ko-KR" alt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1463477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Simplest neural network </a:t>
            </a:r>
          </a:p>
          <a:p>
            <a:pPr marL="0" indent="0"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324886" y="3558797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4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[</a:t>
            </a:r>
            <a:r>
              <a:rPr lang="en-US" altLang="ko-KR" sz="14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en-US" altLang="ko-KR" sz="14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53" name="타원 52"/>
          <p:cNvSpPr/>
          <p:nvPr/>
        </p:nvSpPr>
        <p:spPr>
          <a:xfrm>
            <a:off x="3867114" y="2869859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5736000" y="3342826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7604886" y="3352686"/>
            <a:ext cx="720000" cy="72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/>
          <p:cNvCxnSpPr>
            <a:cxnSpLocks/>
            <a:stCxn id="53" idx="6"/>
            <a:endCxn id="66" idx="1"/>
          </p:cNvCxnSpPr>
          <p:nvPr/>
        </p:nvCxnSpPr>
        <p:spPr>
          <a:xfrm>
            <a:off x="4587114" y="3229859"/>
            <a:ext cx="1254328" cy="218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2980107" y="3085830"/>
            <a:ext cx="9941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ko-KR" sz="1400" kern="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[0]</a:t>
            </a:r>
            <a:endParaRPr lang="ko-KR" altLang="en-US" sz="1400" dirty="0">
              <a:solidFill>
                <a:srgbClr val="0066FF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54EFF89-E18F-4FE0-8940-3C5FC2482D46}"/>
              </a:ext>
            </a:extLst>
          </p:cNvPr>
          <p:cNvCxnSpPr>
            <a:cxnSpLocks/>
            <a:stCxn id="66" idx="6"/>
            <a:endCxn id="67" idx="2"/>
          </p:cNvCxnSpPr>
          <p:nvPr/>
        </p:nvCxnSpPr>
        <p:spPr>
          <a:xfrm>
            <a:off x="6456000" y="3702826"/>
            <a:ext cx="1148886" cy="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220C9250-1C56-4AD0-97E7-87B59D25D3DB}"/>
              </a:ext>
            </a:extLst>
          </p:cNvPr>
          <p:cNvSpPr/>
          <p:nvPr/>
        </p:nvSpPr>
        <p:spPr>
          <a:xfrm>
            <a:off x="3867114" y="380583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44EF2A-A8A8-4B9D-8C06-35BFD07FD5B7}"/>
              </a:ext>
            </a:extLst>
          </p:cNvPr>
          <p:cNvSpPr/>
          <p:nvPr/>
        </p:nvSpPr>
        <p:spPr>
          <a:xfrm>
            <a:off x="2980107" y="4021801"/>
            <a:ext cx="9941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ko-KR" sz="1400" kern="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[1]</a:t>
            </a:r>
            <a:endParaRPr lang="ko-KR" altLang="en-US" sz="1400" dirty="0">
              <a:solidFill>
                <a:srgbClr val="0066FF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958F9DA-F181-4817-A40C-8F1E3767FFDC}"/>
              </a:ext>
            </a:extLst>
          </p:cNvPr>
          <p:cNvCxnSpPr>
            <a:cxnSpLocks/>
            <a:stCxn id="14" idx="6"/>
            <a:endCxn id="66" idx="3"/>
          </p:cNvCxnSpPr>
          <p:nvPr/>
        </p:nvCxnSpPr>
        <p:spPr>
          <a:xfrm flipV="1">
            <a:off x="4587114" y="3957384"/>
            <a:ext cx="1254328" cy="208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35481DF-8B5D-4615-AB43-5FDB7EF0C778}"/>
              </a:ext>
            </a:extLst>
          </p:cNvPr>
          <p:cNvSpPr/>
          <p:nvPr/>
        </p:nvSpPr>
        <p:spPr>
          <a:xfrm>
            <a:off x="5512821" y="4343162"/>
            <a:ext cx="12490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4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[0, 0] 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64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b="1" dirty="0"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  <a:endParaRPr lang="ko-KR" alt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1463477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Simplest neural network </a:t>
            </a:r>
          </a:p>
          <a:p>
            <a:pPr marL="0" indent="0"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324886" y="3558797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4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[</a:t>
            </a:r>
            <a:r>
              <a:rPr lang="en-US" altLang="ko-KR" sz="14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en-US" altLang="ko-KR" sz="14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5512821" y="4343162"/>
            <a:ext cx="12490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4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[0, 0] 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5D07C81-FC84-4593-A69C-668A6E222C10}"/>
              </a:ext>
            </a:extLst>
          </p:cNvPr>
          <p:cNvSpPr/>
          <p:nvPr/>
        </p:nvSpPr>
        <p:spPr>
          <a:xfrm>
            <a:off x="4866290" y="2722179"/>
            <a:ext cx="2438400" cy="2081047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695A45-DFEC-4C66-9433-DF44E6B5ECBD}"/>
              </a:ext>
            </a:extLst>
          </p:cNvPr>
          <p:cNvSpPr/>
          <p:nvPr/>
        </p:nvSpPr>
        <p:spPr>
          <a:xfrm>
            <a:off x="5090196" y="2414402"/>
            <a:ext cx="20553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400" b="1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network model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9B880AE-7340-414D-AD10-2141362A4A62}"/>
              </a:ext>
            </a:extLst>
          </p:cNvPr>
          <p:cNvSpPr/>
          <p:nvPr/>
        </p:nvSpPr>
        <p:spPr>
          <a:xfrm>
            <a:off x="5003620" y="3042632"/>
            <a:ext cx="5229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400" b="1" kern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X[0]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CA72A6-9DA9-4C25-BBB3-8C902C630D70}"/>
              </a:ext>
            </a:extLst>
          </p:cNvPr>
          <p:cNvSpPr/>
          <p:nvPr/>
        </p:nvSpPr>
        <p:spPr>
          <a:xfrm>
            <a:off x="6768993" y="3398778"/>
            <a:ext cx="5229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kumimoji="0" lang="en-US" altLang="ko-KR" sz="1400" b="1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1C31547-EC7E-4AFC-A48B-660703C9A302}"/>
              </a:ext>
            </a:extLst>
          </p:cNvPr>
          <p:cNvSpPr/>
          <p:nvPr/>
        </p:nvSpPr>
        <p:spPr>
          <a:xfrm>
            <a:off x="8324886" y="3558797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4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[</a:t>
            </a:r>
            <a:r>
              <a:rPr lang="en-US" altLang="ko-KR" sz="14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en-US" altLang="ko-KR" sz="140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77D7FC4-3835-408D-BE45-8593349D829C}"/>
              </a:ext>
            </a:extLst>
          </p:cNvPr>
          <p:cNvSpPr/>
          <p:nvPr/>
        </p:nvSpPr>
        <p:spPr>
          <a:xfrm>
            <a:off x="3867114" y="2869859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5A34C7B-5769-4762-B419-D07AA0D1B854}"/>
              </a:ext>
            </a:extLst>
          </p:cNvPr>
          <p:cNvSpPr/>
          <p:nvPr/>
        </p:nvSpPr>
        <p:spPr>
          <a:xfrm>
            <a:off x="5736000" y="3342826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2D873A8-F21A-4C2D-A4A1-7E1BD03F76BF}"/>
              </a:ext>
            </a:extLst>
          </p:cNvPr>
          <p:cNvSpPr/>
          <p:nvPr/>
        </p:nvSpPr>
        <p:spPr>
          <a:xfrm>
            <a:off x="7604886" y="3352686"/>
            <a:ext cx="720000" cy="72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795ECB3-3C8D-4EFF-B492-3B8D1EBC6112}"/>
              </a:ext>
            </a:extLst>
          </p:cNvPr>
          <p:cNvCxnSpPr>
            <a:cxnSpLocks/>
            <a:stCxn id="18" idx="6"/>
            <a:endCxn id="19" idx="1"/>
          </p:cNvCxnSpPr>
          <p:nvPr/>
        </p:nvCxnSpPr>
        <p:spPr>
          <a:xfrm>
            <a:off x="4587114" y="3229859"/>
            <a:ext cx="1254328" cy="218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25613E-BFED-4CF4-B08A-A4456882F529}"/>
              </a:ext>
            </a:extLst>
          </p:cNvPr>
          <p:cNvSpPr/>
          <p:nvPr/>
        </p:nvSpPr>
        <p:spPr>
          <a:xfrm>
            <a:off x="2980107" y="3085830"/>
            <a:ext cx="9941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ko-KR" sz="1400" kern="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[0]</a:t>
            </a:r>
            <a:endParaRPr lang="ko-KR" altLang="en-US" sz="1400" dirty="0">
              <a:solidFill>
                <a:srgbClr val="0066FF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423C859-230B-4D99-B9DE-434A1CE76B7F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6456000" y="3702826"/>
            <a:ext cx="1148886" cy="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7C280B5B-BD1F-403F-A217-47D5C92C90B9}"/>
              </a:ext>
            </a:extLst>
          </p:cNvPr>
          <p:cNvSpPr/>
          <p:nvPr/>
        </p:nvSpPr>
        <p:spPr>
          <a:xfrm>
            <a:off x="3867114" y="380583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35DD1C-DFC5-4411-88B6-C3A08985501F}"/>
              </a:ext>
            </a:extLst>
          </p:cNvPr>
          <p:cNvSpPr/>
          <p:nvPr/>
        </p:nvSpPr>
        <p:spPr>
          <a:xfrm>
            <a:off x="2980107" y="4021801"/>
            <a:ext cx="9941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ko-KR" sz="1400" kern="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[1]</a:t>
            </a:r>
            <a:endParaRPr lang="ko-KR" altLang="en-US" sz="1400" dirty="0">
              <a:solidFill>
                <a:srgbClr val="0066FF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5FA84A8-9F3E-410A-BB2D-C3384E81894A}"/>
              </a:ext>
            </a:extLst>
          </p:cNvPr>
          <p:cNvCxnSpPr>
            <a:cxnSpLocks/>
            <a:stCxn id="25" idx="6"/>
            <a:endCxn id="19" idx="3"/>
          </p:cNvCxnSpPr>
          <p:nvPr/>
        </p:nvCxnSpPr>
        <p:spPr>
          <a:xfrm flipV="1">
            <a:off x="4587114" y="3957384"/>
            <a:ext cx="1254328" cy="208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C4DA9D5-479C-4A41-B526-40ECEECAE288}"/>
              </a:ext>
            </a:extLst>
          </p:cNvPr>
          <p:cNvSpPr/>
          <p:nvPr/>
        </p:nvSpPr>
        <p:spPr>
          <a:xfrm>
            <a:off x="5003620" y="3762702"/>
            <a:ext cx="5229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400" b="1" kern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X[1]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F19D6B-4D9D-4C66-B627-87EE325257F4}"/>
              </a:ext>
            </a:extLst>
          </p:cNvPr>
          <p:cNvSpPr txBox="1"/>
          <p:nvPr/>
        </p:nvSpPr>
        <p:spPr>
          <a:xfrm>
            <a:off x="5906755" y="3475479"/>
            <a:ext cx="357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FFFF"/>
                </a:solidFill>
              </a:rPr>
              <a:t>f(x)</a:t>
            </a:r>
          </a:p>
          <a:p>
            <a:pPr algn="ctr"/>
            <a:r>
              <a:rPr lang="en-US" altLang="ko-KR" sz="1200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846E73-B62F-402A-9F00-B1A22492355C}"/>
              </a:ext>
            </a:extLst>
          </p:cNvPr>
          <p:cNvSpPr txBox="1"/>
          <p:nvPr/>
        </p:nvSpPr>
        <p:spPr>
          <a:xfrm>
            <a:off x="5481595" y="3976032"/>
            <a:ext cx="802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6"/>
                </a:solidFill>
              </a:rPr>
              <a:t>W</a:t>
            </a:r>
            <a:r>
              <a:rPr lang="en-US" altLang="ko-KR" sz="800" dirty="0">
                <a:solidFill>
                  <a:schemeClr val="accent6"/>
                </a:solidFill>
              </a:rPr>
              <a:t>[1][0,0]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3DFB48-0054-4A9F-BC14-5316600C52C3}"/>
              </a:ext>
            </a:extLst>
          </p:cNvPr>
          <p:cNvSpPr txBox="1"/>
          <p:nvPr/>
        </p:nvSpPr>
        <p:spPr>
          <a:xfrm>
            <a:off x="5444700" y="3109674"/>
            <a:ext cx="802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6"/>
                </a:solidFill>
              </a:rPr>
              <a:t>W</a:t>
            </a:r>
            <a:r>
              <a:rPr lang="en-US" altLang="ko-KR" sz="800" dirty="0">
                <a:solidFill>
                  <a:schemeClr val="accent6"/>
                </a:solidFill>
              </a:rPr>
              <a:t>[0][0,0]</a:t>
            </a:r>
          </a:p>
        </p:txBody>
      </p:sp>
    </p:spTree>
    <p:extLst>
      <p:ext uri="{BB962C8B-B14F-4D97-AF65-F5344CB8AC3E}">
        <p14:creationId xmlns:p14="http://schemas.microsoft.com/office/powerpoint/2010/main" val="4079973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1107</Words>
  <Application>Microsoft Office PowerPoint</Application>
  <PresentationFormat>와이드스크린</PresentationFormat>
  <Paragraphs>237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Cambria Math</vt:lpstr>
      <vt:lpstr>Times New Roman</vt:lpstr>
      <vt:lpstr>Wingdings</vt:lpstr>
      <vt:lpstr>Office 테마</vt:lpstr>
      <vt:lpstr> Deep-learning Model</vt:lpstr>
      <vt:lpstr>PowerPoint 프레젠테이션</vt:lpstr>
      <vt:lpstr>PowerPoint 프레젠테이션</vt:lpstr>
      <vt:lpstr>PowerPoint 프레젠테이션</vt:lpstr>
      <vt:lpstr>Code structure</vt:lpstr>
      <vt:lpstr>Code structure: Preprocessing</vt:lpstr>
      <vt:lpstr>Code structure: Train &amp; Post-processing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</dc:title>
  <dc:creator>seungyoung oh</dc:creator>
  <cp:lastModifiedBy>osy04</cp:lastModifiedBy>
  <cp:revision>145</cp:revision>
  <dcterms:created xsi:type="dcterms:W3CDTF">2021-01-26T06:03:03Z</dcterms:created>
  <dcterms:modified xsi:type="dcterms:W3CDTF">2022-10-20T07:49:21Z</dcterms:modified>
</cp:coreProperties>
</file>