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69" r:id="rId2"/>
    <p:sldId id="470" r:id="rId3"/>
    <p:sldId id="443" r:id="rId4"/>
    <p:sldId id="472" r:id="rId5"/>
    <p:sldId id="465" r:id="rId6"/>
    <p:sldId id="471" r:id="rId7"/>
    <p:sldId id="473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71271" autoAdjust="0"/>
  </p:normalViewPr>
  <p:slideViewPr>
    <p:cSldViewPr snapToGrid="0">
      <p:cViewPr varScale="1">
        <p:scale>
          <a:sx n="78" d="100"/>
          <a:sy n="78" d="100"/>
        </p:scale>
        <p:origin x="12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17DC-E87D-450F-A55D-0E830D6D749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9ED5-7578-48D8-B12C-838B8CB2C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7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9ED5-7578-48D8-B12C-838B8CB2CB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7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9ED5-7578-48D8-B12C-838B8CB2CB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8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9ED5-7578-48D8-B12C-838B8CB2CB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3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9ED5-7578-48D8-B12C-838B8CB2CB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6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9ED5-7578-48D8-B12C-838B8CB2CB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5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9ED5-7578-48D8-B12C-838B8CB2CB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2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9ED5-7578-48D8-B12C-838B8CB2CB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8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5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9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1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3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0152-AB11-43DC-AEEA-2C750E6D4F7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81A7-7C08-4FBA-82BF-27BD5003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5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395536" y="692697"/>
            <a:ext cx="11189739" cy="1767699"/>
          </a:xfrm>
          <a:prstGeom prst="rect">
            <a:avLst/>
          </a:prstGeom>
        </p:spPr>
        <p:txBody>
          <a:bodyPr/>
          <a:lstStyle>
            <a:lvl1pPr>
              <a:defRPr sz="2600" baseline="0"/>
            </a:lvl1pPr>
          </a:lstStyle>
          <a:p>
            <a:pPr marL="457200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anose="020F0502020204030204" pitchFamily="34" charset="0"/>
              </a:rPr>
              <a:t>테마 선정</a:t>
            </a:r>
            <a:endParaRPr lang="en-US" altLang="ko-KR" sz="1400" kern="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개별 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ETF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를 중심으로 복제 가능여부 확인</a:t>
            </a:r>
            <a:endParaRPr lang="en-US" altLang="ko-KR" sz="14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PHLX 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Semiconductor (SOX)</a:t>
            </a: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Global X Autonomous &amp; Electric Vehicles ETF (DRIV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)</a:t>
            </a: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iShares</a:t>
            </a:r>
            <a:r>
              <a:rPr lang="en-US" altLang="ko-KR" sz="14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Robotics and Artificial Intelligence Multisector ETF (IRBO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)</a:t>
            </a: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iShares</a:t>
            </a:r>
            <a:r>
              <a:rPr lang="en-US" altLang="ko-KR" sz="14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Biotechnology ETF (IBB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)</a:t>
            </a: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VanEck</a:t>
            </a:r>
            <a:r>
              <a:rPr lang="en-US" altLang="ko-KR" sz="14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Steel ETF (SLX)</a:t>
            </a:r>
            <a:endParaRPr lang="en-US" altLang="ko-KR" sz="14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Universe </a:t>
            </a:r>
            <a:r>
              <a:rPr lang="ko-KR" altLang="en-US" sz="14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선정</a:t>
            </a:r>
            <a:endParaRPr lang="en-US" altLang="ko-KR" sz="14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어떠한 국내 주식으로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또 몇 종목으로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,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해당 지수 또는 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ETF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를 복제할지 결정</a:t>
            </a:r>
            <a:endParaRPr lang="en-US" altLang="ko-KR" sz="14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Return Correlation + Beta </a:t>
            </a:r>
            <a:r>
              <a:rPr lang="ko-KR" altLang="en-US" sz="14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활용</a:t>
            </a:r>
            <a:endParaRPr lang="en-US" altLang="ko-KR" sz="1400" b="1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smtClean="0">
                <a:solidFill>
                  <a:srgbClr val="0000C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Method1: 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1d Return Corr. + 5d Return Corr. + 20d Return Corr.</a:t>
            </a: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smtClean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Method2: </a:t>
            </a:r>
            <a:r>
              <a:rPr lang="en-US" altLang="ko-KR" sz="1400" kern="0" dirty="0" smtClean="0">
                <a:solidFill>
                  <a:srgbClr val="0000C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Method1 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* Beta</a:t>
            </a:r>
          </a:p>
          <a:p>
            <a:pPr marL="1371600" lvl="2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상위 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n 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개 종목 선정</a:t>
            </a:r>
            <a:endParaRPr lang="en-US" altLang="ko-KR" sz="14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lvl="2" latinLnBrk="0">
              <a:lnSpc>
                <a:spcPct val="150000"/>
              </a:lnSpc>
              <a:buClr>
                <a:srgbClr val="002060"/>
              </a:buClr>
            </a:pP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* Corr. 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계산시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Return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이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+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인 구간에 대해서도 진행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2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algn="l" fontAlgn="auto" latinLnBrk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3C3BB4E-F89F-47C3-B181-A1895FC0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16" y="57198"/>
            <a:ext cx="8352928" cy="63341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모델 워크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플로우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(1/3)</a:t>
            </a:r>
            <a:endParaRPr lang="ko-KR" altLang="en-US" sz="2000" b="1" dirty="0">
              <a:solidFill>
                <a:srgbClr val="FF0000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395536" y="692697"/>
            <a:ext cx="11189739" cy="1767699"/>
          </a:xfrm>
          <a:prstGeom prst="rect">
            <a:avLst/>
          </a:prstGeom>
        </p:spPr>
        <p:txBody>
          <a:bodyPr/>
          <a:lstStyle>
            <a:lvl1pPr>
              <a:defRPr sz="2600" baseline="0"/>
            </a:lvl1pPr>
          </a:lstStyle>
          <a:p>
            <a:pPr marL="457200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anose="020F0502020204030204" pitchFamily="34" charset="0"/>
              </a:rPr>
              <a:t>Weight </a:t>
            </a:r>
            <a:r>
              <a:rPr lang="ko-KR" altLang="en-US" sz="1400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anose="020F0502020204030204" pitchFamily="34" charset="0"/>
              </a:rPr>
              <a:t>결정</a:t>
            </a:r>
            <a:endParaRPr lang="en-US" altLang="ko-KR" sz="1400" kern="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동일가중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배분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(Equal weight distribution)</a:t>
            </a: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Linear regression</a:t>
            </a: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Non-negative linear regression</a:t>
            </a: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최종 포트폴리오 선정</a:t>
            </a:r>
            <a:endParaRPr lang="en-US" altLang="ko-KR" sz="14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월간 주기로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, Universe 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선정</a:t>
            </a:r>
            <a:r>
              <a:rPr lang="en-US" altLang="ko-KR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, Weight </a:t>
            </a:r>
            <a:r>
              <a:rPr lang="ko-KR" altLang="en-US" sz="14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결정 프로세스 진행</a:t>
            </a:r>
            <a:endParaRPr lang="en-US" altLang="ko-KR" sz="14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6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latinLnBrk="0"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2000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algn="l" fontAlgn="auto" latinLnBrk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3C3BB4E-F89F-47C3-B181-A1895FC0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16" y="57198"/>
            <a:ext cx="8352928" cy="63341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모델 워크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플로우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(2/3)</a:t>
            </a:r>
            <a:endParaRPr lang="ko-KR" altLang="en-US" sz="2000" b="1" dirty="0">
              <a:solidFill>
                <a:srgbClr val="FF0000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3</a:t>
            </a:fld>
            <a:endParaRPr lang="ko-KR" altLang="en-US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429916" y="57198"/>
            <a:ext cx="8352928" cy="63341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모델 워크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플로우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(3/3)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 </a:t>
            </a:r>
            <a:endParaRPr lang="ko-KR" altLang="en-US" sz="2000" b="1" dirty="0">
              <a:solidFill>
                <a:srgbClr val="FF0000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E8A03A-B9D2-4B3C-AAB8-3166EC111687}"/>
              </a:ext>
            </a:extLst>
          </p:cNvPr>
          <p:cNvSpPr/>
          <p:nvPr/>
        </p:nvSpPr>
        <p:spPr>
          <a:xfrm>
            <a:off x="544444" y="1273886"/>
            <a:ext cx="1907037" cy="48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2" name="모서리가 둥근 직사각형 5">
            <a:extLst>
              <a:ext uri="{FF2B5EF4-FFF2-40B4-BE49-F238E27FC236}">
                <a16:creationId xmlns:a16="http://schemas.microsoft.com/office/drawing/2014/main" id="{5AE0CE03-B2AB-42A8-BD03-AB15F93FE85C}"/>
              </a:ext>
            </a:extLst>
          </p:cNvPr>
          <p:cNvSpPr/>
          <p:nvPr/>
        </p:nvSpPr>
        <p:spPr>
          <a:xfrm>
            <a:off x="828744" y="924681"/>
            <a:ext cx="1338436" cy="2919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latinLnBrk="0" hangingPunct="0"/>
            <a:r>
              <a:rPr lang="ko-KR" altLang="en-US" sz="1200" b="1" dirty="0" smtClean="0">
                <a:solidFill>
                  <a:prstClr val="white"/>
                </a:solidFill>
                <a:ea typeface="KoPub돋움체_Pro Bold" pitchFamily="18" charset="-127"/>
                <a:cs typeface="조선일보명조" pitchFamily="18" charset="-127"/>
              </a:rPr>
              <a:t>테마 선정</a:t>
            </a:r>
            <a:endParaRPr lang="ko-KR" altLang="en-US" sz="1700" b="1" dirty="0">
              <a:solidFill>
                <a:prstClr val="white"/>
              </a:solidFill>
              <a:ea typeface="KoPub돋움체_Pro Bold" pitchFamily="18" charset="-127"/>
              <a:cs typeface="조선일보명조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EEF0D9-3F14-484B-9FAD-78FF1E9724AA}"/>
              </a:ext>
            </a:extLst>
          </p:cNvPr>
          <p:cNvSpPr/>
          <p:nvPr/>
        </p:nvSpPr>
        <p:spPr>
          <a:xfrm>
            <a:off x="6507676" y="1273886"/>
            <a:ext cx="1907037" cy="48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6" name="모서리가 둥근 직사각형 9">
            <a:extLst>
              <a:ext uri="{FF2B5EF4-FFF2-40B4-BE49-F238E27FC236}">
                <a16:creationId xmlns:a16="http://schemas.microsoft.com/office/drawing/2014/main" id="{347C60AA-BD55-4FB9-B978-A0724074AE87}"/>
              </a:ext>
            </a:extLst>
          </p:cNvPr>
          <p:cNvSpPr/>
          <p:nvPr/>
        </p:nvSpPr>
        <p:spPr>
          <a:xfrm>
            <a:off x="6791976" y="924681"/>
            <a:ext cx="1338436" cy="2919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latinLnBrk="0" hangingPunct="0"/>
            <a:r>
              <a:rPr lang="en-US" altLang="ko-KR" sz="1200" b="1" dirty="0" smtClean="0">
                <a:solidFill>
                  <a:prstClr val="white"/>
                </a:solidFill>
                <a:ea typeface="KoPub돋움체_Pro Bold" pitchFamily="18" charset="-127"/>
                <a:cs typeface="조선일보명조" pitchFamily="18" charset="-127"/>
              </a:rPr>
              <a:t>Weight</a:t>
            </a:r>
            <a:r>
              <a:rPr lang="ko-KR" altLang="en-US" sz="1200" b="1" dirty="0" smtClean="0">
                <a:solidFill>
                  <a:prstClr val="white"/>
                </a:solidFill>
                <a:ea typeface="KoPub돋움체_Pro Bold" pitchFamily="18" charset="-127"/>
                <a:cs typeface="조선일보명조" pitchFamily="18" charset="-127"/>
              </a:rPr>
              <a:t> 결정</a:t>
            </a:r>
            <a:endParaRPr lang="ko-KR" altLang="en-US" sz="1700" b="1" dirty="0">
              <a:solidFill>
                <a:prstClr val="white"/>
              </a:solidFill>
              <a:ea typeface="KoPub돋움체_Pro Bold" pitchFamily="18" charset="-127"/>
              <a:cs typeface="조선일보명조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758D8-79D6-471B-A1C5-D1BD16E4665C}"/>
              </a:ext>
            </a:extLst>
          </p:cNvPr>
          <p:cNvSpPr/>
          <p:nvPr/>
        </p:nvSpPr>
        <p:spPr>
          <a:xfrm>
            <a:off x="3483834" y="1273886"/>
            <a:ext cx="1907037" cy="48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42" name="모서리가 둥근 직사각형 14">
            <a:extLst>
              <a:ext uri="{FF2B5EF4-FFF2-40B4-BE49-F238E27FC236}">
                <a16:creationId xmlns:a16="http://schemas.microsoft.com/office/drawing/2014/main" id="{E8F2E2EA-36D3-4874-BE37-44C2A4DEE6E2}"/>
              </a:ext>
            </a:extLst>
          </p:cNvPr>
          <p:cNvSpPr/>
          <p:nvPr/>
        </p:nvSpPr>
        <p:spPr>
          <a:xfrm>
            <a:off x="3768134" y="924681"/>
            <a:ext cx="1338436" cy="2919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latinLnBrk="0" hangingPunct="0"/>
            <a:r>
              <a:rPr lang="en-US" altLang="ko-KR" sz="1200" b="1" dirty="0" smtClean="0">
                <a:solidFill>
                  <a:prstClr val="white"/>
                </a:solidFill>
                <a:ea typeface="KoPub돋움체_Pro Bold" pitchFamily="18" charset="-127"/>
                <a:cs typeface="조선일보명조" pitchFamily="18" charset="-127"/>
              </a:rPr>
              <a:t>Universe </a:t>
            </a:r>
            <a:r>
              <a:rPr lang="ko-KR" altLang="en-US" sz="1200" b="1" dirty="0" smtClean="0">
                <a:solidFill>
                  <a:prstClr val="white"/>
                </a:solidFill>
                <a:ea typeface="KoPub돋움체_Pro Bold" pitchFamily="18" charset="-127"/>
                <a:cs typeface="조선일보명조" pitchFamily="18" charset="-127"/>
              </a:rPr>
              <a:t>선정</a:t>
            </a:r>
            <a:endParaRPr lang="ko-KR" altLang="en-US" sz="1200" b="1" dirty="0">
              <a:solidFill>
                <a:prstClr val="white"/>
              </a:solidFill>
              <a:ea typeface="KoPub돋움체_Pro Bold" pitchFamily="18" charset="-127"/>
              <a:cs typeface="조선일보명조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F06393-0071-4B16-926E-A91B1CD3EBE9}"/>
              </a:ext>
            </a:extLst>
          </p:cNvPr>
          <p:cNvCxnSpPr>
            <a:stCxn id="41" idx="3"/>
            <a:endCxn id="35" idx="1"/>
          </p:cNvCxnSpPr>
          <p:nvPr/>
        </p:nvCxnSpPr>
        <p:spPr>
          <a:xfrm>
            <a:off x="5390871" y="3703886"/>
            <a:ext cx="1116805" cy="0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prstDash val="solid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238C3C-B51E-422C-B15B-9F7A004D1340}"/>
              </a:ext>
            </a:extLst>
          </p:cNvPr>
          <p:cNvSpPr/>
          <p:nvPr/>
        </p:nvSpPr>
        <p:spPr>
          <a:xfrm>
            <a:off x="9516722" y="1273886"/>
            <a:ext cx="1907037" cy="48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48" name="모서리가 둥근 직사각형 21">
            <a:extLst>
              <a:ext uri="{FF2B5EF4-FFF2-40B4-BE49-F238E27FC236}">
                <a16:creationId xmlns:a16="http://schemas.microsoft.com/office/drawing/2014/main" id="{DC7E78A0-184F-430F-8538-F60693C735F3}"/>
              </a:ext>
            </a:extLst>
          </p:cNvPr>
          <p:cNvSpPr/>
          <p:nvPr/>
        </p:nvSpPr>
        <p:spPr>
          <a:xfrm>
            <a:off x="9801022" y="924681"/>
            <a:ext cx="1338436" cy="2919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latinLnBrk="0" hangingPunct="0"/>
            <a:r>
              <a:rPr lang="ko-KR" altLang="en-US" sz="1200" b="1" dirty="0" smtClean="0">
                <a:solidFill>
                  <a:prstClr val="white"/>
                </a:solidFill>
                <a:ea typeface="KoPub돋움체_Pro Bold" pitchFamily="18" charset="-127"/>
                <a:cs typeface="조선일보명조" pitchFamily="18" charset="-127"/>
              </a:rPr>
              <a:t>최종 포트폴리오</a:t>
            </a:r>
            <a:endParaRPr lang="ko-KR" altLang="en-US" sz="1200" b="1" dirty="0">
              <a:solidFill>
                <a:prstClr val="white"/>
              </a:solidFill>
              <a:ea typeface="KoPub돋움체_Pro Bold" pitchFamily="18" charset="-127"/>
              <a:cs typeface="조선일보명조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34B043E-FB73-4F97-A7F5-199B0519FE7A}"/>
              </a:ext>
            </a:extLst>
          </p:cNvPr>
          <p:cNvCxnSpPr>
            <a:stCxn id="35" idx="3"/>
            <a:endCxn id="47" idx="1"/>
          </p:cNvCxnSpPr>
          <p:nvPr/>
        </p:nvCxnSpPr>
        <p:spPr>
          <a:xfrm>
            <a:off x="8414713" y="3703886"/>
            <a:ext cx="1102009" cy="0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prstDash val="solid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90F8E3F-8DF0-4E70-AC4C-3EADE706D8FB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2451481" y="3703886"/>
            <a:ext cx="1032353" cy="0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prstDash val="solid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3872947" y="2400048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Return </a:t>
            </a:r>
            <a:r>
              <a:rPr lang="en-US" altLang="ko-KR" sz="1000" b="1" kern="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Corr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933558" y="2400048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ko-KR" sz="10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PHLX </a:t>
            </a:r>
            <a:r>
              <a:rPr lang="en-US" altLang="ko-KR" sz="10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Semiconductor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3872947" y="2974137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Return </a:t>
            </a:r>
            <a:r>
              <a:rPr lang="en-US" altLang="ko-KR" sz="1000" b="1" kern="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Corr</a:t>
            </a: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* beta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6896789" y="2862460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동일가중</a:t>
            </a:r>
            <a:r>
              <a:rPr lang="ko-KR" altLang="en-US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배분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6896789" y="3503247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Reg.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6896789" y="4144034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NN Linear </a:t>
            </a: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eg.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9905835" y="3493352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Portfolio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939256" y="2974137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ko-KR" sz="10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Global X </a:t>
            </a:r>
            <a:r>
              <a:rPr lang="en-US" altLang="ko-KR" sz="10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Auto. </a:t>
            </a:r>
            <a:r>
              <a:rPr lang="en-US" altLang="ko-KR" sz="10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&amp; Electric Vehicles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933558" y="4343611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ko-KR" sz="1000" kern="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VanEck</a:t>
            </a:r>
            <a:r>
              <a:rPr lang="en-US" altLang="ko-KR" sz="10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Steel ETF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340503" y="3524269"/>
            <a:ext cx="79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…</a:t>
            </a:r>
            <a:endParaRPr lang="ko-KR" altLang="en-US" sz="5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A23401-123F-49AC-B493-FF088AC20950}"/>
              </a:ext>
            </a:extLst>
          </p:cNvPr>
          <p:cNvSpPr/>
          <p:nvPr/>
        </p:nvSpPr>
        <p:spPr>
          <a:xfrm>
            <a:off x="3872947" y="4343611"/>
            <a:ext cx="1128810" cy="4210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정성적 분석</a:t>
            </a:r>
            <a:endParaRPr lang="en-US" altLang="ko-KR" sz="1000" b="1" kern="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 rot="5400000">
            <a:off x="4083326" y="3759586"/>
            <a:ext cx="79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446796" y="3434019"/>
            <a:ext cx="104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</a:t>
            </a:r>
            <a:r>
              <a:rPr lang="ko-KR" altLang="en-US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종목 선정</a:t>
            </a:r>
            <a:endParaRPr lang="ko-KR" altLang="en-US" sz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36006" y="3434019"/>
            <a:ext cx="104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</a:t>
            </a:r>
            <a:r>
              <a:rPr lang="ko-KR" altLang="en-US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종목 </a:t>
            </a:r>
            <a:r>
              <a:rPr lang="en-US" altLang="ko-KR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weight</a:t>
            </a:r>
            <a:endParaRPr lang="ko-KR" altLang="en-US" sz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6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75" y="579399"/>
            <a:ext cx="7222500" cy="5400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4</a:t>
            </a:fld>
            <a:endParaRPr lang="ko-KR" altLang="en-US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429916" y="57198"/>
            <a:ext cx="8352928" cy="63341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결과</a:t>
            </a:r>
            <a:endParaRPr lang="ko-KR" altLang="en-US" sz="2000" b="1" dirty="0">
              <a:solidFill>
                <a:srgbClr val="FF0000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3FE126-DF86-4F04-A307-E169C2253027}"/>
              </a:ext>
            </a:extLst>
          </p:cNvPr>
          <p:cNvSpPr txBox="1">
            <a:spLocks/>
          </p:cNvSpPr>
          <p:nvPr/>
        </p:nvSpPr>
        <p:spPr>
          <a:xfrm>
            <a:off x="395536" y="692697"/>
            <a:ext cx="11189739" cy="1767699"/>
          </a:xfrm>
          <a:prstGeom prst="rect">
            <a:avLst/>
          </a:prstGeom>
        </p:spPr>
        <p:txBody>
          <a:bodyPr/>
          <a:lstStyle>
            <a:lvl1pPr>
              <a:defRPr sz="2600" baseline="0"/>
            </a:lvl1pPr>
          </a:lstStyle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Idx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PHLX </a:t>
            </a:r>
            <a:r>
              <a:rPr lang="en-US" altLang="ko-KR" sz="12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Semiconductor 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Univ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Corr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* beta 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상위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100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종목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Weight: </a:t>
            </a:r>
            <a:r>
              <a:rPr lang="en-US" altLang="ko-KR" sz="1200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Eq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weight</a:t>
            </a: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algn="l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b="1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75" y="579399"/>
            <a:ext cx="7222500" cy="5400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5</a:t>
            </a:fld>
            <a:endParaRPr lang="ko-KR" altLang="en-US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429916" y="57198"/>
            <a:ext cx="8352928" cy="63341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결과</a:t>
            </a:r>
            <a:endParaRPr lang="ko-KR" altLang="en-US" sz="2000" b="1" dirty="0">
              <a:solidFill>
                <a:srgbClr val="FF0000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3FE126-DF86-4F04-A307-E169C2253027}"/>
              </a:ext>
            </a:extLst>
          </p:cNvPr>
          <p:cNvSpPr txBox="1">
            <a:spLocks/>
          </p:cNvSpPr>
          <p:nvPr/>
        </p:nvSpPr>
        <p:spPr>
          <a:xfrm>
            <a:off x="395536" y="692697"/>
            <a:ext cx="11189739" cy="1767699"/>
          </a:xfrm>
          <a:prstGeom prst="rect">
            <a:avLst/>
          </a:prstGeom>
        </p:spPr>
        <p:txBody>
          <a:bodyPr/>
          <a:lstStyle>
            <a:lvl1pPr>
              <a:defRPr sz="2600" baseline="0"/>
            </a:lvl1pPr>
          </a:lstStyle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Idx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PHLX </a:t>
            </a:r>
            <a:r>
              <a:rPr lang="en-US" altLang="ko-KR" sz="12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Semiconductor 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Univ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Corr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* beta 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상위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100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종목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Weight: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LR</a:t>
            </a: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algn="l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b="1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75" y="579399"/>
            <a:ext cx="7222500" cy="5400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6</a:t>
            </a:fld>
            <a:endParaRPr lang="ko-KR" altLang="en-US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429916" y="57198"/>
            <a:ext cx="8352928" cy="63341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결과</a:t>
            </a:r>
            <a:endParaRPr lang="ko-KR" altLang="en-US" sz="2000" b="1" dirty="0">
              <a:solidFill>
                <a:srgbClr val="FF0000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3FE126-DF86-4F04-A307-E169C2253027}"/>
              </a:ext>
            </a:extLst>
          </p:cNvPr>
          <p:cNvSpPr txBox="1">
            <a:spLocks/>
          </p:cNvSpPr>
          <p:nvPr/>
        </p:nvSpPr>
        <p:spPr>
          <a:xfrm>
            <a:off x="395536" y="692697"/>
            <a:ext cx="11189739" cy="1767699"/>
          </a:xfrm>
          <a:prstGeom prst="rect">
            <a:avLst/>
          </a:prstGeom>
        </p:spPr>
        <p:txBody>
          <a:bodyPr/>
          <a:lstStyle>
            <a:lvl1pPr>
              <a:defRPr sz="2600" baseline="0"/>
            </a:lvl1pPr>
          </a:lstStyle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Idx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PHLX </a:t>
            </a:r>
            <a:r>
              <a:rPr lang="en-US" altLang="ko-KR" sz="12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Semiconductor 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Univ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Corr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* beta 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상위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100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종목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Weight: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NNLR</a:t>
            </a: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algn="l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b="1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75" y="579399"/>
            <a:ext cx="7222500" cy="5400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81A7-7C08-4FBA-82BF-27BD500309D9}" type="slidenum">
              <a:rPr lang="ko-KR" altLang="en-US" smtClean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7</a:t>
            </a:fld>
            <a:endParaRPr lang="ko-KR" altLang="en-US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429916" y="57198"/>
            <a:ext cx="8352928" cy="63341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Calibri" panose="020F0502020204030204" pitchFamily="34" charset="0"/>
              </a:rPr>
              <a:t>결과</a:t>
            </a:r>
            <a:endParaRPr lang="ko-KR" altLang="en-US" sz="2000" b="1" dirty="0">
              <a:solidFill>
                <a:srgbClr val="FF0000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3FE126-DF86-4F04-A307-E169C2253027}"/>
              </a:ext>
            </a:extLst>
          </p:cNvPr>
          <p:cNvSpPr txBox="1">
            <a:spLocks/>
          </p:cNvSpPr>
          <p:nvPr/>
        </p:nvSpPr>
        <p:spPr>
          <a:xfrm>
            <a:off x="395536" y="692697"/>
            <a:ext cx="11189739" cy="1767699"/>
          </a:xfrm>
          <a:prstGeom prst="rect">
            <a:avLst/>
          </a:prstGeom>
        </p:spPr>
        <p:txBody>
          <a:bodyPr/>
          <a:lstStyle>
            <a:lvl1pPr>
              <a:defRPr sz="2600" baseline="0"/>
            </a:lvl1pPr>
          </a:lstStyle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Idx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PHLX </a:t>
            </a:r>
            <a:r>
              <a:rPr lang="en-US" altLang="ko-KR" sz="1200" kern="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Semiconductor 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Univ</a:t>
            </a: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: </a:t>
            </a:r>
            <a:r>
              <a:rPr lang="en-US" altLang="ko-KR" sz="1200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Corr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 * beta 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상위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100</a:t>
            </a:r>
            <a:r>
              <a:rPr lang="ko-KR" altLang="en-US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종목</a:t>
            </a:r>
            <a:endParaRPr lang="en-US" altLang="ko-KR" sz="1200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2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Weight: </a:t>
            </a:r>
            <a:r>
              <a:rPr lang="en-US" altLang="ko-KR" sz="1200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 panose="020F0502020204030204" pitchFamily="34" charset="0"/>
              </a:rPr>
              <a:t>NNLR</a:t>
            </a: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457200" indent="-457200" algn="l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400" b="1" kern="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  <a:p>
            <a:pPr marL="914400" lvl="1" indent="-457200" latinLnBrk="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200" b="1" kern="0" dirty="0">
              <a:solidFill>
                <a:srgbClr val="0000CC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</TotalTime>
  <Words>275</Words>
  <Application>Microsoft Office PowerPoint</Application>
  <PresentationFormat>와이드스크린</PresentationFormat>
  <Paragraphs>85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KoPub돋움체 Bold</vt:lpstr>
      <vt:lpstr>KoPub돋움체 Medium</vt:lpstr>
      <vt:lpstr>KoPub돋움체_Pro Bold</vt:lpstr>
      <vt:lpstr>KoPub돋움체_Pro Light</vt:lpstr>
      <vt:lpstr>맑은 고딕</vt:lpstr>
      <vt:lpstr>조선일보명조</vt:lpstr>
      <vt:lpstr>Arial</vt:lpstr>
      <vt:lpstr>Calibri</vt:lpstr>
      <vt:lpstr>Wingdings</vt:lpstr>
      <vt:lpstr>Office 테마</vt:lpstr>
      <vt:lpstr>모델 워크 플로우 (1/3)</vt:lpstr>
      <vt:lpstr>모델 워크 플로우 (2/3)</vt:lpstr>
      <vt:lpstr>모델 워크 플로우 (3/3) </vt:lpstr>
      <vt:lpstr>결과</vt:lpstr>
      <vt:lpstr>결과</vt:lpstr>
      <vt:lpstr>결과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Seungyoung Oh(오승영)</dc:creator>
  <cp:lastModifiedBy>Seungyoung Oh(오승영)</cp:lastModifiedBy>
  <cp:revision>978</cp:revision>
  <cp:lastPrinted>2023-04-25T04:21:07Z</cp:lastPrinted>
  <dcterms:created xsi:type="dcterms:W3CDTF">2021-11-01T04:28:09Z</dcterms:created>
  <dcterms:modified xsi:type="dcterms:W3CDTF">2023-06-28T04:01:12Z</dcterms:modified>
</cp:coreProperties>
</file>