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2h5Eing+bGYAAkU2p+KWiGXBW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3" name="Google Shape;8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8.png"/><Relationship Id="rId5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524000" y="1600200"/>
            <a:ext cx="9144000" cy="11539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Segment Anything Model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2022313382 백승렬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Architecture – Using Prompt</a:t>
            </a:r>
            <a:endParaRPr/>
          </a:p>
        </p:txBody>
      </p:sp>
      <p:sp>
        <p:nvSpPr>
          <p:cNvPr id="583" name="Google Shape;58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84" name="Google Shape;584;p10"/>
          <p:cNvPicPr preferRelativeResize="0"/>
          <p:nvPr/>
        </p:nvPicPr>
        <p:blipFill rotWithShape="1">
          <a:blip r:embed="rId3">
            <a:alphaModFix/>
          </a:blip>
          <a:srcRect b="0" l="21529" r="16882" t="0"/>
          <a:stretch/>
        </p:blipFill>
        <p:spPr>
          <a:xfrm>
            <a:off x="1289470" y="2383017"/>
            <a:ext cx="9613048" cy="323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p11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p11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algun Gothic"/>
              <a:buNone/>
            </a:pPr>
            <a:r>
              <a:rPr lang="en-US">
                <a:solidFill>
                  <a:srgbClr val="FFFFFF"/>
                </a:solidFill>
              </a:rPr>
              <a:t>Image Encoder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2" name="Google Shape;592;p11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11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Motivated by scalability and powerful pretraining methods, </a:t>
            </a:r>
            <a:r>
              <a:rPr b="1" lang="en-US"/>
              <a:t>we use an pre-trained Vision Transformer (ViT)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12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p12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algun Gothic"/>
              <a:buNone/>
            </a:pPr>
            <a:r>
              <a:rPr lang="en-US">
                <a:solidFill>
                  <a:srgbClr val="FFFFFF"/>
                </a:solidFill>
              </a:rPr>
              <a:t>Prompt Encoder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1" name="Google Shape;601;p12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p12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We </a:t>
            </a:r>
            <a:r>
              <a:rPr b="1" lang="en-US" sz="2600"/>
              <a:t>consider two sets of prompts</a:t>
            </a:r>
            <a:r>
              <a:rPr lang="en-US" sz="2600"/>
              <a:t>: sparse (points, boxes, text) and dense (masks).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We represent </a:t>
            </a:r>
            <a:r>
              <a:rPr b="1" lang="en-US" sz="2600"/>
              <a:t>points and boxes by positional encodings  </a:t>
            </a:r>
            <a:r>
              <a:rPr lang="en-US" sz="2600"/>
              <a:t>summed with </a:t>
            </a:r>
            <a:r>
              <a:rPr b="1" lang="en-US" sz="2600"/>
              <a:t>learned embeddings for each prompt type </a:t>
            </a:r>
            <a:r>
              <a:rPr lang="en-US" sz="2600"/>
              <a:t>and </a:t>
            </a:r>
            <a:r>
              <a:rPr b="1" lang="en-US" sz="2600"/>
              <a:t>free-form text with an off-the-shelf text encoder </a:t>
            </a:r>
            <a:r>
              <a:rPr lang="en-US" sz="2600"/>
              <a:t>from </a:t>
            </a:r>
            <a:r>
              <a:rPr b="1" lang="en-US" sz="2600"/>
              <a:t>CLIP.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US" sz="2600"/>
              <a:t>Dense prompts </a:t>
            </a:r>
            <a:r>
              <a:rPr lang="en-US" sz="2600"/>
              <a:t>(i.e., masks) are </a:t>
            </a:r>
            <a:r>
              <a:rPr b="1" lang="en-US" sz="2600"/>
              <a:t>embedded using convolutions </a:t>
            </a:r>
            <a:r>
              <a:rPr lang="en-US" sz="2600"/>
              <a:t>and </a:t>
            </a:r>
            <a:r>
              <a:rPr b="1" lang="en-US" sz="2600"/>
              <a:t>summed element-wise with the image embedding.</a:t>
            </a:r>
            <a:endParaRPr b="1"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13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13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algun Gothic"/>
              <a:buNone/>
            </a:pPr>
            <a:r>
              <a:rPr lang="en-US">
                <a:solidFill>
                  <a:srgbClr val="FFFFFF"/>
                </a:solidFill>
              </a:rPr>
              <a:t>Mask Decoder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0" name="Google Shape;610;p13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13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/>
              <a:t>mask decoder efficiently maps the image embedding, prompt embeddings, </a:t>
            </a:r>
            <a:r>
              <a:rPr lang="en-US"/>
              <a:t>and an </a:t>
            </a:r>
            <a:r>
              <a:rPr b="1" lang="en-US"/>
              <a:t>output token to a mask.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Employs a </a:t>
            </a:r>
            <a:r>
              <a:rPr b="1" lang="en-US"/>
              <a:t>modification of a Transformer decoder block  </a:t>
            </a:r>
            <a:r>
              <a:rPr lang="en-US"/>
              <a:t>followed by a </a:t>
            </a:r>
            <a:r>
              <a:rPr b="1" lang="en-US"/>
              <a:t>dynamic mask prediction head</a:t>
            </a:r>
            <a:r>
              <a:rPr lang="en-US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Uses </a:t>
            </a:r>
            <a:r>
              <a:rPr b="1" lang="en-US"/>
              <a:t>prompt self-attention </a:t>
            </a:r>
            <a:r>
              <a:rPr lang="en-US"/>
              <a:t>and </a:t>
            </a:r>
            <a:r>
              <a:rPr b="1" lang="en-US"/>
              <a:t>cross-attention</a:t>
            </a:r>
            <a:r>
              <a:rPr lang="en-US"/>
              <a:t> (</a:t>
            </a:r>
            <a:r>
              <a:rPr b="1" lang="en-US"/>
              <a:t>prompt-to-image embedding and vice-versa</a:t>
            </a:r>
            <a:r>
              <a:rPr lang="en-US"/>
              <a:t>) to </a:t>
            </a:r>
            <a:r>
              <a:rPr b="1" lang="en-US"/>
              <a:t>update all embeddings.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p14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14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algun Gothic"/>
              <a:buNone/>
            </a:pPr>
            <a:r>
              <a:rPr lang="en-US">
                <a:solidFill>
                  <a:srgbClr val="FFFFFF"/>
                </a:solidFill>
              </a:rPr>
              <a:t>Resolving ambiguity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9" name="Google Shape;619;p14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14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</a:t>
            </a:r>
            <a:r>
              <a:rPr b="1" lang="en-US"/>
              <a:t>one output</a:t>
            </a:r>
            <a:r>
              <a:rPr lang="en-US"/>
              <a:t>, the model </a:t>
            </a:r>
            <a:r>
              <a:rPr b="1" lang="en-US"/>
              <a:t>will average multiple valid masks </a:t>
            </a:r>
            <a:r>
              <a:rPr lang="en-US"/>
              <a:t>if given an </a:t>
            </a:r>
            <a:r>
              <a:rPr b="1" lang="en-US"/>
              <a:t>ambiguous</a:t>
            </a:r>
            <a:r>
              <a:rPr lang="en-US"/>
              <a:t> prompt.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Training</a:t>
            </a:r>
            <a:endParaRPr/>
          </a:p>
        </p:txBody>
      </p:sp>
      <p:grpSp>
        <p:nvGrpSpPr>
          <p:cNvPr id="626" name="Google Shape;626;p15"/>
          <p:cNvGrpSpPr/>
          <p:nvPr/>
        </p:nvGrpSpPr>
        <p:grpSpPr>
          <a:xfrm>
            <a:off x="1398000" y="1924668"/>
            <a:ext cx="9396000" cy="4153251"/>
            <a:chOff x="559800" y="99043"/>
            <a:chExt cx="9396000" cy="4153251"/>
          </a:xfrm>
        </p:grpSpPr>
        <p:sp>
          <p:nvSpPr>
            <p:cNvPr id="627" name="Google Shape;627;p15"/>
            <p:cNvSpPr/>
            <p:nvPr/>
          </p:nvSpPr>
          <p:spPr>
            <a:xfrm>
              <a:off x="1747800" y="99043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559800" y="2666044"/>
              <a:ext cx="4320000" cy="158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 txBox="1"/>
            <p:nvPr/>
          </p:nvSpPr>
          <p:spPr>
            <a:xfrm>
              <a:off x="559800" y="2666044"/>
              <a:ext cx="4320000" cy="158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algun Gothic"/>
                <a:buNone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focal loss – focus the high score mask</a:t>
              </a: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6823800" y="99043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5635800" y="2666044"/>
              <a:ext cx="4320000" cy="158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5"/>
            <p:cNvSpPr txBox="1"/>
            <p:nvPr/>
          </p:nvSpPr>
          <p:spPr>
            <a:xfrm>
              <a:off x="5635800" y="2666044"/>
              <a:ext cx="4320000" cy="158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algun Gothic"/>
                <a:buNone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dice loss – to catch small objects, not to focus on background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Financial graphs on a dark display" id="638" name="Google Shape;638;p16"/>
          <p:cNvPicPr preferRelativeResize="0"/>
          <p:nvPr/>
        </p:nvPicPr>
        <p:blipFill rotWithShape="1">
          <a:blip r:embed="rId3">
            <a:alphaModFix amt="50000"/>
          </a:blip>
          <a:srcRect b="-1" l="0" r="-1" t="9978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16"/>
          <p:cNvSpPr txBox="1"/>
          <p:nvPr>
            <p:ph type="title"/>
          </p:nvPr>
        </p:nvSpPr>
        <p:spPr>
          <a:xfrm>
            <a:off x="1524000" y="1122363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Malgun Gothic"/>
              <a:buNone/>
            </a:pPr>
            <a:r>
              <a:rPr b="1" lang="en-US" sz="11500">
                <a:solidFill>
                  <a:schemeClr val="lt1"/>
                </a:solidFill>
              </a:rPr>
              <a:t>Data</a:t>
            </a:r>
            <a:endParaRPr/>
          </a:p>
        </p:txBody>
      </p:sp>
      <p:sp>
        <p:nvSpPr>
          <p:cNvPr id="640" name="Google Shape;640;p16"/>
          <p:cNvSpPr/>
          <p:nvPr/>
        </p:nvSpPr>
        <p:spPr>
          <a:xfrm>
            <a:off x="3974206" y="4368623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4901"/>
            </a:srgbClr>
          </a:solidFill>
          <a:ln cap="rnd" cmpd="sng" w="44450">
            <a:solidFill>
              <a:schemeClr val="lt1">
                <a:alpha val="7490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p17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p17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p17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9" name="Google Shape;649;p17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17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51" name="Google Shape;65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6160" y="643467"/>
            <a:ext cx="7579680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17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18"/>
          <p:cNvSpPr/>
          <p:nvPr/>
        </p:nvSpPr>
        <p:spPr>
          <a:xfrm>
            <a:off x="0" y="0"/>
            <a:ext cx="11416414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0" sx="90000" rotWithShape="0" algn="t" dir="21540000" dist="406400" sy="90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18"/>
          <p:cNvSpPr txBox="1"/>
          <p:nvPr>
            <p:ph type="title"/>
          </p:nvPr>
        </p:nvSpPr>
        <p:spPr>
          <a:xfrm>
            <a:off x="6803409" y="762001"/>
            <a:ext cx="4156512" cy="170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The data engine</a:t>
            </a:r>
            <a:endParaRPr b="1" sz="4000"/>
          </a:p>
        </p:txBody>
      </p:sp>
      <p:pic>
        <p:nvPicPr>
          <p:cNvPr descr="Phoroptor" id="660" name="Google Shape;660;p18"/>
          <p:cNvPicPr preferRelativeResize="0"/>
          <p:nvPr/>
        </p:nvPicPr>
        <p:blipFill rotWithShape="1">
          <a:blip r:embed="rId3">
            <a:alphaModFix/>
          </a:blip>
          <a:srcRect b="-2" l="33624" r="7042" t="0"/>
          <a:stretch/>
        </p:blipFill>
        <p:spPr>
          <a:xfrm>
            <a:off x="-1" y="-2"/>
            <a:ext cx="6096001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18"/>
          <p:cNvSpPr txBox="1"/>
          <p:nvPr>
            <p:ph idx="1" type="body"/>
          </p:nvPr>
        </p:nvSpPr>
        <p:spPr>
          <a:xfrm>
            <a:off x="6803409" y="2470245"/>
            <a:ext cx="4156512" cy="3769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US" sz="1900"/>
              <a:t>A model-assisted manual annotation stage</a:t>
            </a:r>
            <a:endParaRPr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b="1"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US" sz="1900"/>
              <a:t>A semi-automatic stage with a mix of automatically predicted masks and model-assisted annotation</a:t>
            </a:r>
            <a:endParaRPr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b="1"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US" sz="1900"/>
              <a:t>A fully automatic stage in which our model generates masks without annotator input. </a:t>
            </a:r>
            <a:endParaRPr b="1"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p19"/>
          <p:cNvSpPr/>
          <p:nvPr/>
        </p:nvSpPr>
        <p:spPr>
          <a:xfrm>
            <a:off x="-1" y="-4290"/>
            <a:ext cx="12192000" cy="173340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4000" rotWithShape="0" algn="t" dir="5460000" dist="38100" sy="9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p19"/>
          <p:cNvSpPr txBox="1"/>
          <p:nvPr>
            <p:ph type="title"/>
          </p:nvPr>
        </p:nvSpPr>
        <p:spPr>
          <a:xfrm>
            <a:off x="761802" y="240241"/>
            <a:ext cx="10760054" cy="122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sz="4000"/>
              <a:t>Assisted-manual stage</a:t>
            </a:r>
            <a:endParaRPr sz="4000"/>
          </a:p>
        </p:txBody>
      </p:sp>
      <p:sp>
        <p:nvSpPr>
          <p:cNvPr id="669" name="Google Shape;669;p19"/>
          <p:cNvSpPr txBox="1"/>
          <p:nvPr>
            <p:ph idx="1" type="body"/>
          </p:nvPr>
        </p:nvSpPr>
        <p:spPr>
          <a:xfrm>
            <a:off x="761802" y="2321476"/>
            <a:ext cx="4864875" cy="3850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resembling classic interactive segmentation</a:t>
            </a:r>
            <a:r>
              <a:rPr b="1" lang="en-US" sz="2400"/>
              <a:t>, a team of professional annotators labeled masks by clicking foreground / background object points</a:t>
            </a:r>
            <a:r>
              <a:rPr lang="en-US" sz="2000"/>
              <a:t> using a browser-based interactive segmentation tool powered by SAM</a:t>
            </a:r>
            <a:endParaRPr sz="2000"/>
          </a:p>
        </p:txBody>
      </p:sp>
      <p:pic>
        <p:nvPicPr>
          <p:cNvPr descr="User" id="670" name="Google Shape;67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8775" y="2364789"/>
            <a:ext cx="3807411" cy="380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Three arrows on bullseye" id="103" name="Google Shape;103;p2"/>
          <p:cNvPicPr preferRelativeResize="0"/>
          <p:nvPr/>
        </p:nvPicPr>
        <p:blipFill rotWithShape="1">
          <a:blip r:embed="rId3">
            <a:alphaModFix amt="50000"/>
          </a:blip>
          <a:srcRect b="0" l="0" r="0" t="14122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>
            <p:ph type="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algun Gothic"/>
              <a:buNone/>
            </a:pPr>
            <a:r>
              <a:rPr lang="en-US" sz="6000">
                <a:solidFill>
                  <a:srgbClr val="FFFFFF"/>
                </a:solidFill>
              </a:rPr>
              <a:t>Goal: Make a Foundation Model for Image Segmentation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6" name="Google Shape;676;p20"/>
          <p:cNvSpPr/>
          <p:nvPr/>
        </p:nvSpPr>
        <p:spPr>
          <a:xfrm>
            <a:off x="-1" y="-4290"/>
            <a:ext cx="12192000" cy="173340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4000" rotWithShape="0" algn="t" dir="5460000" dist="38100" sy="9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20"/>
          <p:cNvSpPr txBox="1"/>
          <p:nvPr>
            <p:ph type="title"/>
          </p:nvPr>
        </p:nvSpPr>
        <p:spPr>
          <a:xfrm>
            <a:off x="761802" y="240241"/>
            <a:ext cx="10760054" cy="122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sz="4000"/>
              <a:t>Semi-automatic stage</a:t>
            </a:r>
            <a:endParaRPr sz="4000"/>
          </a:p>
        </p:txBody>
      </p:sp>
      <p:sp>
        <p:nvSpPr>
          <p:cNvPr id="678" name="Google Shape;678;p20"/>
          <p:cNvSpPr txBox="1"/>
          <p:nvPr>
            <p:ph idx="1" type="body"/>
          </p:nvPr>
        </p:nvSpPr>
        <p:spPr>
          <a:xfrm>
            <a:off x="761802" y="2321476"/>
            <a:ext cx="4864875" cy="3850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first automatically detected confident masks. </a:t>
            </a:r>
            <a:r>
              <a:rPr lang="en-US" sz="2000"/>
              <a:t>Then we </a:t>
            </a:r>
            <a:r>
              <a:rPr b="1" lang="en-US" sz="2000"/>
              <a:t>presented annotators with images </a:t>
            </a:r>
            <a:r>
              <a:rPr lang="en-US" sz="2000"/>
              <a:t>prefilled with these masks and </a:t>
            </a:r>
            <a:r>
              <a:rPr b="1" lang="en-US" sz="2000"/>
              <a:t>asked them to annotate any additional unannotated objects.</a:t>
            </a:r>
            <a:r>
              <a:rPr lang="en-US" sz="2000"/>
              <a:t> To detect confident masks, we trained a bounding box detector on all first stage masks using a generic “object” category.</a:t>
            </a:r>
            <a:endParaRPr sz="2000"/>
          </a:p>
        </p:txBody>
      </p:sp>
      <p:pic>
        <p:nvPicPr>
          <p:cNvPr descr="남성 프로그래머 단색으로 채워진" id="679" name="Google Shape;6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9047" y="2321476"/>
            <a:ext cx="3807411" cy="380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1"/>
          <p:cNvSpPr txBox="1"/>
          <p:nvPr>
            <p:ph type="title"/>
          </p:nvPr>
        </p:nvSpPr>
        <p:spPr>
          <a:xfrm>
            <a:off x="762000" y="761998"/>
            <a:ext cx="5334000" cy="1708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sz="4000"/>
              <a:t>Fully automatic stage</a:t>
            </a:r>
            <a:endParaRPr sz="4000"/>
          </a:p>
        </p:txBody>
      </p:sp>
      <p:sp>
        <p:nvSpPr>
          <p:cNvPr id="685" name="Google Shape;685;p21"/>
          <p:cNvSpPr txBox="1"/>
          <p:nvPr>
            <p:ph idx="1" type="body"/>
          </p:nvPr>
        </p:nvSpPr>
        <p:spPr>
          <a:xfrm>
            <a:off x="761994" y="2470245"/>
            <a:ext cx="5334006" cy="3769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At the start of this stage, </a:t>
            </a:r>
            <a:r>
              <a:rPr b="1" lang="en-US" sz="2000"/>
              <a:t>we had collected enough masks </a:t>
            </a:r>
            <a:r>
              <a:rPr lang="en-US" sz="2000"/>
              <a:t>to greatly </a:t>
            </a:r>
            <a:r>
              <a:rPr b="1" lang="en-US" sz="2000"/>
              <a:t>improve the model</a:t>
            </a:r>
            <a:endParaRPr b="1"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Second, by this stage we had </a:t>
            </a:r>
            <a:r>
              <a:rPr b="1" lang="en-US" sz="2000"/>
              <a:t>developed the ambiguity-aware model</a:t>
            </a:r>
            <a:endParaRPr b="1"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after </a:t>
            </a:r>
            <a:r>
              <a:rPr b="1" lang="en-US" sz="2000"/>
              <a:t>selecting the confident and stable masks</a:t>
            </a:r>
            <a:r>
              <a:rPr lang="en-US" sz="2000"/>
              <a:t>, we </a:t>
            </a:r>
            <a:r>
              <a:rPr b="1" lang="en-US" sz="2000"/>
              <a:t>applied non-maximal suppression (NMS) </a:t>
            </a:r>
            <a:r>
              <a:rPr lang="en-US" sz="2000"/>
              <a:t>to filter duplicates.</a:t>
            </a:r>
            <a:endParaRPr sz="2000"/>
          </a:p>
        </p:txBody>
      </p:sp>
      <p:sp>
        <p:nvSpPr>
          <p:cNvPr id="686" name="Google Shape;686;p21"/>
          <p:cNvSpPr/>
          <p:nvPr/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sx="90000" rotWithShape="0" algn="t" dir="8580000" dist="215900" sy="90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로봇 단색으로 채워진" id="687" name="Google Shape;6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7878" y="1548705"/>
            <a:ext cx="3758045" cy="375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mputer script on a screen" id="693" name="Google Shape;693;p22"/>
          <p:cNvPicPr preferRelativeResize="0"/>
          <p:nvPr/>
        </p:nvPicPr>
        <p:blipFill rotWithShape="1">
          <a:blip r:embed="rId3">
            <a:alphaModFix amt="50000"/>
          </a:blip>
          <a:srcRect b="9749" l="0" r="0" t="5981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22"/>
          <p:cNvSpPr txBox="1"/>
          <p:nvPr>
            <p:ph type="title"/>
          </p:nvPr>
        </p:nvSpPr>
        <p:spPr>
          <a:xfrm>
            <a:off x="838200" y="2850204"/>
            <a:ext cx="10515600" cy="1157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Malgun Gothic"/>
              <a:buNone/>
            </a:pPr>
            <a:r>
              <a:rPr b="1" lang="en-US" sz="7200">
                <a:solidFill>
                  <a:srgbClr val="FFFFFF"/>
                </a:solidFill>
              </a:rPr>
              <a:t>Application - FastSAM</a:t>
            </a:r>
            <a:endParaRPr b="1"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p23"/>
          <p:cNvSpPr txBox="1"/>
          <p:nvPr>
            <p:ph type="title"/>
          </p:nvPr>
        </p:nvSpPr>
        <p:spPr>
          <a:xfrm>
            <a:off x="838199" y="2228850"/>
            <a:ext cx="10146541" cy="10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Problem-Hard to use SAM</a:t>
            </a:r>
            <a:endParaRPr/>
          </a:p>
        </p:txBody>
      </p:sp>
      <p:pic>
        <p:nvPicPr>
          <p:cNvPr descr="전기 기술자" id="701" name="Google Shape;7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592" y="1097104"/>
            <a:ext cx="995221" cy="995221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3"/>
          <p:cNvSpPr txBox="1"/>
          <p:nvPr>
            <p:ph idx="1" type="body"/>
          </p:nvPr>
        </p:nvSpPr>
        <p:spPr>
          <a:xfrm>
            <a:off x="838200" y="3532241"/>
            <a:ext cx="10144180" cy="2203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/>
              <a:t>Reason</a:t>
            </a:r>
            <a:br>
              <a:rPr b="1" lang="en-US" sz="3200"/>
            </a:br>
            <a:r>
              <a:rPr b="1" lang="en-US" sz="3200"/>
              <a:t>- ViT is too big and require a lot of computing resources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p24"/>
          <p:cNvSpPr/>
          <p:nvPr/>
        </p:nvSpPr>
        <p:spPr>
          <a:xfrm>
            <a:off x="-1" y="-4290"/>
            <a:ext cx="12192000" cy="173340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4000" rotWithShape="0" algn="t" dir="5460000" dist="38100" sy="9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p24"/>
          <p:cNvSpPr txBox="1"/>
          <p:nvPr>
            <p:ph type="title"/>
          </p:nvPr>
        </p:nvSpPr>
        <p:spPr>
          <a:xfrm>
            <a:off x="761802" y="240241"/>
            <a:ext cx="10760054" cy="122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Solution-Use CNN for Image Encoder</a:t>
            </a:r>
            <a:endParaRPr/>
          </a:p>
        </p:txBody>
      </p:sp>
      <p:sp>
        <p:nvSpPr>
          <p:cNvPr id="710" name="Google Shape;710;p24"/>
          <p:cNvSpPr txBox="1"/>
          <p:nvPr>
            <p:ph idx="1" type="body"/>
          </p:nvPr>
        </p:nvSpPr>
        <p:spPr>
          <a:xfrm>
            <a:off x="393643" y="2052535"/>
            <a:ext cx="7850221" cy="4119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Solve</a:t>
            </a:r>
            <a:br>
              <a:rPr b="1" lang="en-US"/>
            </a:br>
            <a:r>
              <a:rPr b="1" lang="en-US"/>
              <a:t>- Divide SAM Encoding into 2 steps: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n-US"/>
              <a:t>Image Encoding: Possible with CNN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2. Prompt Encoding: Already light enough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Used Model – Yolov8_seg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자막" id="711" name="Google Shape;7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3864" y="2208662"/>
            <a:ext cx="3807411" cy="380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17" name="Google Shape;717;p25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718" name="Google Shape;718;p25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9" name="Google Shape;719;p25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20" name="Google Shape;720;p25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1" name="Google Shape;721;p25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22" name="Google Shape;72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3726" y="643467"/>
            <a:ext cx="7764548" cy="5571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6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p26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mobileSAM- Lighter Model</a:t>
            </a:r>
            <a:endParaRPr/>
          </a:p>
        </p:txBody>
      </p:sp>
      <p:pic>
        <p:nvPicPr>
          <p:cNvPr descr="텍스트, 스크린샷, 도표, 폰트이(가) 표시된 사진&#10;&#10;자동 생성된 설명" id="729" name="Google Shape;72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895783"/>
            <a:ext cx="10905066" cy="3953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/>
          <p:nvPr>
            <p:ph type="title"/>
          </p:nvPr>
        </p:nvSpPr>
        <p:spPr>
          <a:xfrm>
            <a:off x="838200" y="1195697"/>
            <a:ext cx="32004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b="1" lang="en-US">
                <a:solidFill>
                  <a:schemeClr val="lt1"/>
                </a:solidFill>
              </a:rPr>
              <a:t>Need to Answer…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112" name="Google Shape;112;p3"/>
          <p:cNvGrpSpPr/>
          <p:nvPr/>
        </p:nvGrpSpPr>
        <p:grpSpPr>
          <a:xfrm>
            <a:off x="0" y="202912"/>
            <a:ext cx="1910252" cy="709660"/>
            <a:chOff x="2267504" y="2540250"/>
            <a:chExt cx="1990951" cy="739640"/>
          </a:xfrm>
        </p:grpSpPr>
        <p:sp>
          <p:nvSpPr>
            <p:cNvPr id="113" name="Google Shape;113;p3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5" name="Google Shape;115;p3"/>
          <p:cNvSpPr/>
          <p:nvPr/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7" name="Google Shape;117;p3"/>
          <p:cNvGrpSpPr/>
          <p:nvPr/>
        </p:nvGrpSpPr>
        <p:grpSpPr>
          <a:xfrm>
            <a:off x="4109667" y="5539935"/>
            <a:ext cx="975169" cy="975171"/>
            <a:chOff x="5829300" y="3162300"/>
            <a:chExt cx="532256" cy="532257"/>
          </a:xfrm>
        </p:grpSpPr>
        <p:sp>
          <p:nvSpPr>
            <p:cNvPr id="118" name="Google Shape;118;p3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5484139" y="478257"/>
            <a:ext cx="6301601" cy="5877373"/>
            <a:chOff x="0" y="717"/>
            <a:chExt cx="6301601" cy="5877373"/>
          </a:xfrm>
        </p:grpSpPr>
        <p:sp>
          <p:nvSpPr>
            <p:cNvPr id="132" name="Google Shape;132;p3"/>
            <p:cNvSpPr/>
            <p:nvPr/>
          </p:nvSpPr>
          <p:spPr>
            <a:xfrm>
              <a:off x="0" y="717"/>
              <a:ext cx="63016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07973" y="378548"/>
              <a:ext cx="923587" cy="9235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39533" y="717"/>
              <a:ext cx="43620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1939533" y="717"/>
              <a:ext cx="43620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Malgun Gothic"/>
                <a:buNone/>
              </a:pPr>
              <a:r>
                <a:rPr b="1" lang="en-US" sz="2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What task will enable zero-shot generalization? </a:t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0" y="2099779"/>
              <a:ext cx="63016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07973" y="2477610"/>
              <a:ext cx="923587" cy="9235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939533" y="2099779"/>
              <a:ext cx="43620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1939533" y="2099779"/>
              <a:ext cx="43620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Malgun Gothic"/>
                <a:buNone/>
              </a:pPr>
              <a:r>
                <a:rPr b="1" lang="en-US" sz="2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What is the corresponding model architecture? </a:t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0" y="4198841"/>
              <a:ext cx="63016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07973" y="4576672"/>
              <a:ext cx="923587" cy="9235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939533" y="4198841"/>
              <a:ext cx="43620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1939533" y="4198841"/>
              <a:ext cx="43620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Malgun Gothic"/>
                <a:buNone/>
              </a:pPr>
              <a:r>
                <a:rPr b="1" lang="en-US" sz="2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 What data can power this task and model? 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0" y="0"/>
            <a:ext cx="12192000" cy="68617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633736" y="507238"/>
            <a:ext cx="3624471" cy="38458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</a:pPr>
            <a:r>
              <a:rPr lang="en-US" sz="5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Task</a:t>
            </a:r>
            <a:endParaRPr/>
          </a:p>
        </p:txBody>
      </p:sp>
      <p:pic>
        <p:nvPicPr>
          <p:cNvPr descr="체크리스트" id="150" name="Google Shape;15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9199" y="952100"/>
            <a:ext cx="4795184" cy="479518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/>
          <p:nvPr/>
        </p:nvSpPr>
        <p:spPr>
          <a:xfrm>
            <a:off x="8610600" y="481489"/>
            <a:ext cx="932200" cy="932200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8610600" y="481489"/>
            <a:ext cx="932200" cy="932200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3" name="Google Shape;153;p4"/>
          <p:cNvGrpSpPr/>
          <p:nvPr/>
        </p:nvGrpSpPr>
        <p:grpSpPr>
          <a:xfrm>
            <a:off x="4362945" y="1898890"/>
            <a:ext cx="1598829" cy="531293"/>
            <a:chOff x="6491531" y="1420258"/>
            <a:chExt cx="1598829" cy="531293"/>
          </a:xfrm>
        </p:grpSpPr>
        <p:grpSp>
          <p:nvGrpSpPr>
            <p:cNvPr id="154" name="Google Shape;154;p4"/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</p:grpSpPr>
          <p:sp>
            <p:nvSpPr>
              <p:cNvPr id="155" name="Google Shape;155;p4"/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rect b="b" l="l" r="r" t="t"/>
                <a:pathLst>
                  <a:path extrusionOk="0" h="172939" w="1598614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rect b="b" l="l" r="r" t="t"/>
                <a:pathLst>
                  <a:path extrusionOk="0" h="172724" w="1598829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rect b="b" l="l" r="r" t="t"/>
                <a:pathLst>
                  <a:path extrusionOk="0" h="172939" w="1598614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rect b="b" l="l" r="r" t="t"/>
                <a:pathLst>
                  <a:path extrusionOk="0" h="172724" w="1598829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60" name="Google Shape;160;p4"/>
          <p:cNvGrpSpPr/>
          <p:nvPr/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</p:grpSpPr>
        <p:grpSp>
          <p:nvGrpSpPr>
            <p:cNvPr id="161" name="Google Shape;161;p4"/>
            <p:cNvGrpSpPr/>
            <p:nvPr/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7" name="Google Shape;257;p4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9" name="Google Shape;259;p4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" name="Google Shape;261;p4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" name="Google Shape;262;p4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3" name="Google Shape;263;p4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4" name="Google Shape;264;p4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5" name="Google Shape;265;p4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6" name="Google Shape;266;p4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7" name="Google Shape;267;p4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8" name="Google Shape;268;p4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9" name="Google Shape;269;p4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" name="Google Shape;271;p4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" name="Google Shape;272;p4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3" name="Google Shape;273;p4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4" name="Google Shape;274;p4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5" name="Google Shape;275;p4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7" name="Google Shape;327;p4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1" name="Google Shape;331;p4"/>
            <p:cNvGrpSpPr/>
            <p:nvPr/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</p:grpSpPr>
          <p:sp>
            <p:nvSpPr>
              <p:cNvPr id="332" name="Google Shape;332;p4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" name="Google Shape;360;p4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1" name="Google Shape;361;p4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8" name="Google Shape;378;p4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9" name="Google Shape;379;p4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0" name="Google Shape;380;p4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1" name="Google Shape;381;p4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2" name="Google Shape;382;p4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3" name="Google Shape;383;p4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4" name="Google Shape;384;p4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5" name="Google Shape;385;p4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6" name="Google Shape;386;p4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7" name="Google Shape;387;p4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8" name="Google Shape;388;p4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9" name="Google Shape;389;p4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0" name="Google Shape;390;p4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1" name="Google Shape;391;p4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2" name="Google Shape;392;p4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3" name="Google Shape;393;p4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4" name="Google Shape;394;p4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5" name="Google Shape;395;p4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6" name="Google Shape;396;p4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7" name="Google Shape;397;p4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8" name="Google Shape;398;p4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9" name="Google Shape;399;p4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0" name="Google Shape;400;p4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1" name="Google Shape;401;p4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2" name="Google Shape;402;p4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3" name="Google Shape;403;p4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4" name="Google Shape;404;p4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5" name="Google Shape;405;p4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6" name="Google Shape;406;p4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7" name="Google Shape;407;p4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8" name="Google Shape;408;p4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9" name="Google Shape;409;p4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0" name="Google Shape;410;p4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1" name="Google Shape;411;p4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2" name="Google Shape;412;p4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6" name="Google Shape;416;p4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7" name="Google Shape;417;p4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8" name="Google Shape;418;p4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9" name="Google Shape;419;p4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0" name="Google Shape;420;p4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1" name="Google Shape;421;p4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2" name="Google Shape;422;p4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8" name="Google Shape;428;p4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9" name="Google Shape;429;p4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0" name="Google Shape;430;p4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1" name="Google Shape;431;p4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2" name="Google Shape;432;p4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3" name="Google Shape;433;p4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1" name="Google Shape;441;p4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2" name="Google Shape;442;p4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7" name="Google Shape;447;p4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8" name="Google Shape;448;p4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9" name="Google Shape;449;p4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0" name="Google Shape;450;p4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3" name="Google Shape;483;p4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4" name="Google Shape;484;p4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5" name="Google Shape;485;p4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8" name="Google Shape;488;p4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5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5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p5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p5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5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, 도표, 스크린샷이(가) 표시된 사진&#10;&#10;자동 생성된 설명" id="511" name="Google Shape;51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68866" t="0"/>
          <a:stretch/>
        </p:blipFill>
        <p:spPr>
          <a:xfrm>
            <a:off x="2942375" y="643467"/>
            <a:ext cx="6307249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8" name="Google Shape;518;p6"/>
          <p:cNvGrpSpPr/>
          <p:nvPr/>
        </p:nvGrpSpPr>
        <p:grpSpPr>
          <a:xfrm>
            <a:off x="330741" y="355381"/>
            <a:ext cx="11478638" cy="6084329"/>
            <a:chOff x="0" y="5185"/>
            <a:chExt cx="11478638" cy="6084329"/>
          </a:xfrm>
        </p:grpSpPr>
        <p:sp>
          <p:nvSpPr>
            <p:cNvPr id="519" name="Google Shape;519;p6"/>
            <p:cNvSpPr/>
            <p:nvPr/>
          </p:nvSpPr>
          <p:spPr>
            <a:xfrm>
              <a:off x="0" y="5185"/>
              <a:ext cx="11478638" cy="176274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184826" y="2482999"/>
              <a:ext cx="970459" cy="9695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036923" y="5943"/>
              <a:ext cx="9279722" cy="1764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"/>
            <p:cNvSpPr txBox="1"/>
            <p:nvPr/>
          </p:nvSpPr>
          <p:spPr>
            <a:xfrm>
              <a:off x="2036923" y="5943"/>
              <a:ext cx="9279722" cy="1764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725" lIns="186725" spcFirstLastPara="1" rIns="186725" wrap="square" tIns="186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Task</a:t>
              </a:r>
              <a:b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We start by translating the idea of a prompt from NLP to segmentation</a:t>
              </a: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0" y="2186794"/>
              <a:ext cx="11478638" cy="1762749"/>
            </a:xfrm>
            <a:prstGeom prst="roundRect">
              <a:avLst>
                <a:gd fmla="val 10000" name="adj"/>
              </a:avLst>
            </a:prstGeom>
            <a:solidFill>
              <a:srgbClr val="4CC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533231" y="2559139"/>
              <a:ext cx="970459" cy="9695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2036923" y="2162521"/>
              <a:ext cx="9279722" cy="1764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"/>
            <p:cNvSpPr txBox="1"/>
            <p:nvPr/>
          </p:nvSpPr>
          <p:spPr>
            <a:xfrm>
              <a:off x="2036923" y="2162521"/>
              <a:ext cx="9279722" cy="1764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725" lIns="186725" spcFirstLastPara="1" rIns="186725" wrap="square" tIns="186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Zero-shot transfer</a:t>
              </a:r>
              <a:b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 general, a wide array of practical segmentation tasks can be cast as prompting.</a:t>
              </a: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0" y="4319098"/>
              <a:ext cx="11478638" cy="1762749"/>
            </a:xfrm>
            <a:prstGeom prst="roundRect">
              <a:avLst>
                <a:gd fmla="val 10000" name="adj"/>
              </a:avLst>
            </a:prstGeom>
            <a:solidFill>
              <a:srgbClr val="6FA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533752" y="4715717"/>
              <a:ext cx="970459" cy="9695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2037965" y="4325042"/>
              <a:ext cx="9279722" cy="1764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"/>
            <p:cNvSpPr txBox="1"/>
            <p:nvPr/>
          </p:nvSpPr>
          <p:spPr>
            <a:xfrm>
              <a:off x="2037965" y="4325042"/>
              <a:ext cx="9279722" cy="1764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725" lIns="186725" spcFirstLastPara="1" rIns="186725" wrap="square" tIns="186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Pre-training</a:t>
              </a:r>
              <a:b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suggests a pre-training algorithm that simulates prompts and compares the mask predictions against the ground truth. We adapt this method from interactive segmentation</a:t>
              </a:r>
              <a:endParaRPr/>
            </a:p>
          </p:txBody>
        </p:sp>
      </p:grpSp>
      <p:pic>
        <p:nvPicPr>
          <p:cNvPr descr="체크리스트 단색으로 채워진" id="531" name="Google Shape;53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150" y="714984"/>
            <a:ext cx="1016540" cy="101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7"/>
          <p:cNvSpPr/>
          <p:nvPr/>
        </p:nvSpPr>
        <p:spPr>
          <a:xfrm>
            <a:off x="6460604" y="147284"/>
            <a:ext cx="4314573" cy="4314573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7"/>
          <p:cNvSpPr/>
          <p:nvPr/>
        </p:nvSpPr>
        <p:spPr>
          <a:xfrm>
            <a:off x="10605044" y="541947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7"/>
          <p:cNvSpPr/>
          <p:nvPr/>
        </p:nvSpPr>
        <p:spPr>
          <a:xfrm>
            <a:off x="10605044" y="541947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1" name="Google Shape;541;p7"/>
          <p:cNvGrpSpPr/>
          <p:nvPr/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542" name="Google Shape;542;p7"/>
            <p:cNvSpPr/>
            <p:nvPr/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29803"/>
              </a:schemeClr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44" name="Google Shape;544;p7"/>
          <p:cNvSpPr/>
          <p:nvPr/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7"/>
          <p:cNvSpPr txBox="1"/>
          <p:nvPr>
            <p:ph type="title"/>
          </p:nvPr>
        </p:nvSpPr>
        <p:spPr>
          <a:xfrm>
            <a:off x="2342763" y="1893347"/>
            <a:ext cx="4079551" cy="28776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</a:pPr>
            <a:r>
              <a:rPr lang="en-US" sz="5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</a:t>
            </a:r>
            <a:endParaRPr/>
          </a:p>
        </p:txBody>
      </p:sp>
      <p:grpSp>
        <p:nvGrpSpPr>
          <p:cNvPr id="546" name="Google Shape;546;p7"/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</p:grpSpPr>
        <p:sp>
          <p:nvSpPr>
            <p:cNvPr id="547" name="Google Shape;547;p7"/>
            <p:cNvSpPr/>
            <p:nvPr/>
          </p:nvSpPr>
          <p:spPr>
            <a:xfrm>
              <a:off x="0" y="106535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0" y="150508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블록체인 단색으로 채워진" id="549" name="Google Shape;5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500" y="1024180"/>
            <a:ext cx="2560781" cy="25607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0" name="Google Shape;550;p7"/>
          <p:cNvGrpSpPr/>
          <p:nvPr/>
        </p:nvGrpSpPr>
        <p:grpSpPr>
          <a:xfrm>
            <a:off x="9776418" y="4140693"/>
            <a:ext cx="1054466" cy="469689"/>
            <a:chOff x="9841624" y="4115729"/>
            <a:chExt cx="602169" cy="268223"/>
          </a:xfrm>
        </p:grpSpPr>
        <p:sp>
          <p:nvSpPr>
            <p:cNvPr id="551" name="Google Shape;551;p7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56" name="Google Shape;556;p7"/>
          <p:cNvSpPr/>
          <p:nvPr/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7"/>
          <p:cNvSpPr/>
          <p:nvPr/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8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8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8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8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8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, 도표, 스크린샷이(가) 표시된 사진&#10;&#10;자동 생성된 설명" id="568" name="Google Shape;56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1549" r="34740" t="0"/>
          <a:stretch/>
        </p:blipFill>
        <p:spPr>
          <a:xfrm>
            <a:off x="2681342" y="643467"/>
            <a:ext cx="6829316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8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Architecture – Input&amp;Output</a:t>
            </a:r>
            <a:endParaRPr/>
          </a:p>
        </p:txBody>
      </p:sp>
      <p:pic>
        <p:nvPicPr>
          <p:cNvPr id="575" name="Google Shape;575;p9"/>
          <p:cNvPicPr preferRelativeResize="0"/>
          <p:nvPr/>
        </p:nvPicPr>
        <p:blipFill rotWithShape="1">
          <a:blip r:embed="rId3">
            <a:alphaModFix/>
          </a:blip>
          <a:srcRect b="0" l="0" r="70378" t="0"/>
          <a:stretch/>
        </p:blipFill>
        <p:spPr>
          <a:xfrm>
            <a:off x="693337" y="2022284"/>
            <a:ext cx="5364968" cy="375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128" l="40040" r="48026" t="0"/>
          <a:stretch/>
        </p:blipFill>
        <p:spPr>
          <a:xfrm>
            <a:off x="5884325" y="2022275"/>
            <a:ext cx="1951200" cy="30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9"/>
          <p:cNvPicPr preferRelativeResize="0"/>
          <p:nvPr/>
        </p:nvPicPr>
        <p:blipFill rotWithShape="1">
          <a:blip r:embed="rId3">
            <a:alphaModFix/>
          </a:blip>
          <a:srcRect b="0" l="80763" r="0" t="0"/>
          <a:stretch/>
        </p:blipFill>
        <p:spPr>
          <a:xfrm>
            <a:off x="7835667" y="2680354"/>
            <a:ext cx="2976360" cy="3208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2023-09-19T03:39:58Z</dcterms:created>
  <dc:creator>승렬 백</dc:creator>
</cp:coreProperties>
</file>